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5" r:id="rId11"/>
    <p:sldId id="267" r:id="rId12"/>
    <p:sldId id="27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1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DELL\Downloads\e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ELL\Downloads\d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COUNTRY</a:t>
            </a:r>
            <a:r>
              <a:rPr lang="en-US" b="1" baseline="0"/>
              <a:t>-WISE REVENUE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e!$B$1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e!$A$2:$A$25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France</c:v>
                </c:pt>
                <c:pt idx="3">
                  <c:v>Poland</c:v>
                </c:pt>
                <c:pt idx="4">
                  <c:v>India</c:v>
                </c:pt>
                <c:pt idx="5">
                  <c:v>Germany</c:v>
                </c:pt>
                <c:pt idx="6">
                  <c:v>Portugal</c:v>
                </c:pt>
                <c:pt idx="7">
                  <c:v>Finland</c:v>
                </c:pt>
                <c:pt idx="8">
                  <c:v>Brazil</c:v>
                </c:pt>
                <c:pt idx="9">
                  <c:v>Denmark</c:v>
                </c:pt>
                <c:pt idx="10">
                  <c:v>United Kingdom</c:v>
                </c:pt>
                <c:pt idx="11">
                  <c:v>Norway</c:v>
                </c:pt>
                <c:pt idx="12">
                  <c:v>Australia</c:v>
                </c:pt>
                <c:pt idx="13">
                  <c:v>Hungary</c:v>
                </c:pt>
                <c:pt idx="14">
                  <c:v>Ireland</c:v>
                </c:pt>
                <c:pt idx="15">
                  <c:v>Sweden</c:v>
                </c:pt>
                <c:pt idx="16">
                  <c:v>Spain</c:v>
                </c:pt>
                <c:pt idx="17">
                  <c:v>Chile</c:v>
                </c:pt>
                <c:pt idx="18">
                  <c:v>Italy</c:v>
                </c:pt>
                <c:pt idx="19">
                  <c:v>Czech Republic</c:v>
                </c:pt>
                <c:pt idx="20">
                  <c:v>Netherlands</c:v>
                </c:pt>
                <c:pt idx="21">
                  <c:v>Belgium</c:v>
                </c:pt>
                <c:pt idx="22">
                  <c:v>Austria</c:v>
                </c:pt>
                <c:pt idx="23">
                  <c:v>Argentina</c:v>
                </c:pt>
              </c:strCache>
            </c:strRef>
          </c:cat>
          <c:val>
            <c:numRef>
              <c:f>e!$B$2:$B$25</c:f>
              <c:numCache>
                <c:formatCode>General</c:formatCode>
                <c:ptCount val="24"/>
                <c:pt idx="0">
                  <c:v>1040.49</c:v>
                </c:pt>
                <c:pt idx="1">
                  <c:v>535.59</c:v>
                </c:pt>
                <c:pt idx="2">
                  <c:v>389.07</c:v>
                </c:pt>
                <c:pt idx="3">
                  <c:v>76.23</c:v>
                </c:pt>
                <c:pt idx="4">
                  <c:v>183.15</c:v>
                </c:pt>
                <c:pt idx="5">
                  <c:v>334.62</c:v>
                </c:pt>
                <c:pt idx="6">
                  <c:v>185.13</c:v>
                </c:pt>
                <c:pt idx="7">
                  <c:v>79.2</c:v>
                </c:pt>
                <c:pt idx="8">
                  <c:v>427.68</c:v>
                </c:pt>
                <c:pt idx="9">
                  <c:v>37.619999999999997</c:v>
                </c:pt>
                <c:pt idx="10">
                  <c:v>245.52</c:v>
                </c:pt>
                <c:pt idx="11">
                  <c:v>72.27</c:v>
                </c:pt>
                <c:pt idx="12">
                  <c:v>81.180000000000007</c:v>
                </c:pt>
                <c:pt idx="13">
                  <c:v>78.209999999999994</c:v>
                </c:pt>
                <c:pt idx="14">
                  <c:v>114.84</c:v>
                </c:pt>
                <c:pt idx="15">
                  <c:v>75.239999999999995</c:v>
                </c:pt>
                <c:pt idx="16">
                  <c:v>98.01</c:v>
                </c:pt>
                <c:pt idx="17">
                  <c:v>97.02</c:v>
                </c:pt>
                <c:pt idx="18">
                  <c:v>50.49</c:v>
                </c:pt>
                <c:pt idx="19">
                  <c:v>273.24</c:v>
                </c:pt>
                <c:pt idx="20">
                  <c:v>65.34</c:v>
                </c:pt>
                <c:pt idx="21">
                  <c:v>60.39</c:v>
                </c:pt>
                <c:pt idx="22">
                  <c:v>69.3</c:v>
                </c:pt>
                <c:pt idx="23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0D-4947-A9F3-7006B8210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77724944"/>
        <c:axId val="1277733104"/>
        <c:axId val="0"/>
      </c:bar3DChart>
      <c:catAx>
        <c:axId val="127772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733104"/>
        <c:crosses val="autoZero"/>
        <c:auto val="1"/>
        <c:lblAlgn val="ctr"/>
        <c:lblOffset val="100"/>
        <c:noMultiLvlLbl val="0"/>
      </c:catAx>
      <c:valAx>
        <c:axId val="127773310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72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blipFill>
      <a:blip xmlns:r="http://schemas.openxmlformats.org/officeDocument/2006/relationships" r:embed="rId3"/>
      <a:tile tx="0" ty="0" sx="100000" sy="100000" flip="none" algn="tl"/>
    </a:blipFill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[d.csv]d!PivotTable11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TRACK</a:t>
            </a:r>
            <a:r>
              <a:rPr lang="en-US" b="1" baseline="0"/>
              <a:t>-WISE QUANTITY SOLD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063372051312315"/>
          <c:y val="7.8085173013878378E-2"/>
          <c:w val="0.55396240213469594"/>
          <c:h val="0.865706580554559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d!$J$7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d!$I$8:$I$66</c:f>
              <c:strCache>
                <c:ptCount val="58"/>
                <c:pt idx="0">
                  <c:v>Alberta</c:v>
                </c:pt>
                <c:pt idx="1">
                  <c:v>All I Really Want</c:v>
                </c:pt>
                <c:pt idx="2">
                  <c:v>Angel</c:v>
                </c:pt>
                <c:pt idx="3">
                  <c:v>Balls to the Wall</c:v>
                </c:pt>
                <c:pt idx="4">
                  <c:v>Battery</c:v>
                </c:pt>
                <c:pt idx="5">
                  <c:v>Black Hole Sun</c:v>
                </c:pt>
                <c:pt idx="6">
                  <c:v>Boris The Spider</c:v>
                </c:pt>
                <c:pt idx="7">
                  <c:v>Children Of The Grave</c:v>
                </c:pt>
                <c:pt idx="8">
                  <c:v>Cochise</c:v>
                </c:pt>
                <c:pt idx="9">
                  <c:v>Corduroy</c:v>
                </c:pt>
                <c:pt idx="10">
                  <c:v>Dude (Looks Like A Lady)</c:v>
                </c:pt>
                <c:pt idx="11">
                  <c:v>English Civil War</c:v>
                </c:pt>
                <c:pt idx="12">
                  <c:v>Evil Woman</c:v>
                </c:pt>
                <c:pt idx="13">
                  <c:v>Fly Away</c:v>
                </c:pt>
                <c:pt idx="14">
                  <c:v>For Those About To Rock (We Salute You)</c:v>
                </c:pt>
                <c:pt idx="15">
                  <c:v>Foxy Lady</c:v>
                </c:pt>
                <c:pt idx="16">
                  <c:v>Go</c:v>
                </c:pt>
                <c:pt idx="17">
                  <c:v>Hell Ain't A Bad Place To Be</c:v>
                </c:pt>
                <c:pt idx="18">
                  <c:v>Help Yourself</c:v>
                </c:pt>
                <c:pt idx="19">
                  <c:v>Highway Chile</c:v>
                </c:pt>
                <c:pt idx="20">
                  <c:v>House Of Pain Anthem</c:v>
                </c:pt>
                <c:pt idx="21">
                  <c:v>I Like Dirt</c:v>
                </c:pt>
                <c:pt idx="22">
                  <c:v>I Wish It Would Rain</c:v>
                </c:pt>
                <c:pt idx="23">
                  <c:v>It's Electric</c:v>
                </c:pt>
                <c:pt idx="24">
                  <c:v>Journey To Arnhemland</c:v>
                </c:pt>
                <c:pt idx="25">
                  <c:v>Lady Double Dealer</c:v>
                </c:pt>
                <c:pt idx="26">
                  <c:v>Little Dreamer</c:v>
                </c:pt>
                <c:pt idx="27">
                  <c:v>Love Is Strong</c:v>
                </c:pt>
                <c:pt idx="28">
                  <c:v>Miracle</c:v>
                </c:pt>
                <c:pt idx="29">
                  <c:v>Molina</c:v>
                </c:pt>
                <c:pt idx="30">
                  <c:v>Nothing To Say</c:v>
                </c:pt>
                <c:pt idx="31">
                  <c:v>PerfeiÃ§Ã£o</c:v>
                </c:pt>
                <c:pt idx="32">
                  <c:v>Please Please Please</c:v>
                </c:pt>
                <c:pt idx="33">
                  <c:v>Put The Finger On You</c:v>
                </c:pt>
                <c:pt idx="34">
                  <c:v>Put Your Lights On</c:v>
                </c:pt>
                <c:pt idx="35">
                  <c:v>Radio/Video</c:v>
                </c:pt>
                <c:pt idx="36">
                  <c:v>Rehab</c:v>
                </c:pt>
                <c:pt idx="37">
                  <c:v>Right Next Door to Hell</c:v>
                </c:pt>
                <c:pt idx="38">
                  <c:v>Runnin' With The Devil</c:v>
                </c:pt>
                <c:pt idx="39">
                  <c:v>San Francisco Bay Blues</c:v>
                </c:pt>
                <c:pt idx="40">
                  <c:v>See You</c:v>
                </c:pt>
                <c:pt idx="41">
                  <c:v>Spank Thru</c:v>
                </c:pt>
                <c:pt idx="42">
                  <c:v>Superhuman</c:v>
                </c:pt>
                <c:pt idx="43">
                  <c:v>Superstition</c:v>
                </c:pt>
                <c:pt idx="44">
                  <c:v>The Other Side</c:v>
                </c:pt>
                <c:pt idx="45">
                  <c:v>The Unnamed Feeling</c:v>
                </c:pt>
                <c:pt idx="46">
                  <c:v>The Worm</c:v>
                </c:pt>
                <c:pt idx="47">
                  <c:v>Thief In The Night</c:v>
                </c:pt>
                <c:pt idx="48">
                  <c:v>This Is The Place</c:v>
                </c:pt>
                <c:pt idx="49">
                  <c:v>Too Young To Die</c:v>
                </c:pt>
                <c:pt idx="50">
                  <c:v>Us And Them</c:v>
                </c:pt>
                <c:pt idx="51">
                  <c:v>Walk On Water</c:v>
                </c:pt>
                <c:pt idx="52">
                  <c:v>War Pigs</c:v>
                </c:pt>
                <c:pt idx="53">
                  <c:v>Welcome to the Jungle</c:v>
                </c:pt>
                <c:pt idx="54">
                  <c:v>What You Are</c:v>
                </c:pt>
                <c:pt idx="55">
                  <c:v>Whatever It Is, I Just Can't Stop</c:v>
                </c:pt>
                <c:pt idx="56">
                  <c:v>Whatsername</c:v>
                </c:pt>
                <c:pt idx="57">
                  <c:v>Wherever I Lay My Hat</c:v>
                </c:pt>
              </c:strCache>
            </c:strRef>
          </c:cat>
          <c:val>
            <c:numRef>
              <c:f>d!$J$8:$J$66</c:f>
              <c:numCache>
                <c:formatCode>General</c:formatCode>
                <c:ptCount val="58"/>
                <c:pt idx="0">
                  <c:v>93</c:v>
                </c:pt>
                <c:pt idx="1">
                  <c:v>69</c:v>
                </c:pt>
                <c:pt idx="2">
                  <c:v>83</c:v>
                </c:pt>
                <c:pt idx="3">
                  <c:v>80</c:v>
                </c:pt>
                <c:pt idx="4">
                  <c:v>70</c:v>
                </c:pt>
                <c:pt idx="5">
                  <c:v>73</c:v>
                </c:pt>
                <c:pt idx="6">
                  <c:v>63</c:v>
                </c:pt>
                <c:pt idx="7">
                  <c:v>41</c:v>
                </c:pt>
                <c:pt idx="8">
                  <c:v>83</c:v>
                </c:pt>
                <c:pt idx="9">
                  <c:v>77</c:v>
                </c:pt>
                <c:pt idx="10">
                  <c:v>76</c:v>
                </c:pt>
                <c:pt idx="11">
                  <c:v>74</c:v>
                </c:pt>
                <c:pt idx="12">
                  <c:v>99</c:v>
                </c:pt>
                <c:pt idx="13">
                  <c:v>99</c:v>
                </c:pt>
                <c:pt idx="14">
                  <c:v>77</c:v>
                </c:pt>
                <c:pt idx="15">
                  <c:v>222</c:v>
                </c:pt>
                <c:pt idx="16">
                  <c:v>98</c:v>
                </c:pt>
                <c:pt idx="17">
                  <c:v>67</c:v>
                </c:pt>
                <c:pt idx="18">
                  <c:v>92</c:v>
                </c:pt>
                <c:pt idx="19">
                  <c:v>83</c:v>
                </c:pt>
                <c:pt idx="20">
                  <c:v>113</c:v>
                </c:pt>
                <c:pt idx="21">
                  <c:v>96</c:v>
                </c:pt>
                <c:pt idx="22">
                  <c:v>61</c:v>
                </c:pt>
                <c:pt idx="23">
                  <c:v>80</c:v>
                </c:pt>
                <c:pt idx="24">
                  <c:v>101</c:v>
                </c:pt>
                <c:pt idx="25">
                  <c:v>70</c:v>
                </c:pt>
                <c:pt idx="26">
                  <c:v>85</c:v>
                </c:pt>
                <c:pt idx="27">
                  <c:v>51</c:v>
                </c:pt>
                <c:pt idx="28">
                  <c:v>146</c:v>
                </c:pt>
                <c:pt idx="29">
                  <c:v>108</c:v>
                </c:pt>
                <c:pt idx="30">
                  <c:v>76</c:v>
                </c:pt>
                <c:pt idx="31">
                  <c:v>99</c:v>
                </c:pt>
                <c:pt idx="32">
                  <c:v>71</c:v>
                </c:pt>
                <c:pt idx="33">
                  <c:v>38</c:v>
                </c:pt>
                <c:pt idx="34">
                  <c:v>110</c:v>
                </c:pt>
                <c:pt idx="35">
                  <c:v>95</c:v>
                </c:pt>
                <c:pt idx="36">
                  <c:v>66</c:v>
                </c:pt>
                <c:pt idx="37">
                  <c:v>80</c:v>
                </c:pt>
                <c:pt idx="38">
                  <c:v>65</c:v>
                </c:pt>
                <c:pt idx="39">
                  <c:v>116</c:v>
                </c:pt>
                <c:pt idx="40">
                  <c:v>72</c:v>
                </c:pt>
                <c:pt idx="41">
                  <c:v>55</c:v>
                </c:pt>
                <c:pt idx="42">
                  <c:v>73</c:v>
                </c:pt>
                <c:pt idx="43">
                  <c:v>80</c:v>
                </c:pt>
                <c:pt idx="44">
                  <c:v>101</c:v>
                </c:pt>
                <c:pt idx="45">
                  <c:v>86</c:v>
                </c:pt>
                <c:pt idx="46">
                  <c:v>61</c:v>
                </c:pt>
                <c:pt idx="47">
                  <c:v>74</c:v>
                </c:pt>
                <c:pt idx="48">
                  <c:v>104</c:v>
                </c:pt>
                <c:pt idx="49">
                  <c:v>75</c:v>
                </c:pt>
                <c:pt idx="50">
                  <c:v>30</c:v>
                </c:pt>
                <c:pt idx="51">
                  <c:v>82</c:v>
                </c:pt>
                <c:pt idx="52">
                  <c:v>40</c:v>
                </c:pt>
                <c:pt idx="53">
                  <c:v>73</c:v>
                </c:pt>
                <c:pt idx="54">
                  <c:v>79</c:v>
                </c:pt>
                <c:pt idx="55">
                  <c:v>72</c:v>
                </c:pt>
                <c:pt idx="56">
                  <c:v>67</c:v>
                </c:pt>
                <c:pt idx="57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E8-4744-97EE-E15A00C20C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77738864"/>
        <c:axId val="1277738384"/>
      </c:barChart>
      <c:catAx>
        <c:axId val="1277738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738384"/>
        <c:crosses val="autoZero"/>
        <c:auto val="1"/>
        <c:lblAlgn val="ctr"/>
        <c:lblOffset val="100"/>
        <c:noMultiLvlLbl val="0"/>
      </c:catAx>
      <c:valAx>
        <c:axId val="127773838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7738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blipFill>
      <a:blip xmlns:r="http://schemas.openxmlformats.org/officeDocument/2006/relationships" r:embed="rId3"/>
      <a:tile tx="0" ty="0" sx="100000" sy="100000" flip="none" algn="tl"/>
    </a:blipFill>
    <a:ln w="9525" cap="flat" cmpd="sng" algn="ctr">
      <a:solidFill>
        <a:schemeClr val="accent2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91178-905E-4181-A080-73FBE2A7F10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0C31-3BFD-43A2-B8EE-356E8F332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5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49B93-516E-447E-9C4C-C287614C639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908AF-65BE-457F-9D87-289A548E6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2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908AF-65BE-457F-9D87-289A548E61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1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  <a:buNone/>
            </a:pPr>
            <a:endParaRPr lang="en-US" sz="4400" b="0" cap="none" spc="0">
              <a:ln w="0"/>
              <a:solidFill>
                <a:schemeClr val="tx2">
                  <a:lumMod val="50000"/>
                </a:schemeClr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noFill/>
        </p:spPr>
        <p:txBody>
          <a:bodyPr anchor="b"/>
          <a:lstStyle>
            <a:lvl1pPr algn="ctr">
              <a:defRPr sz="6000" b="0" cap="none" spc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noFill/>
        </p:spPr>
        <p:txBody>
          <a:bodyPr/>
          <a:lstStyle>
            <a:lvl1pPr marL="0" indent="0" algn="ctr">
              <a:buNone/>
              <a:defRPr sz="2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7B1E0-F476-4322-AA53-0018286DBC2F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1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9944-B6E8-44FA-B3BC-28C8F3B97A63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BA2A-22AB-40C3-A6FE-08AE8F5EAD50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E97-DADD-4C08-B07A-21ABC2EC9C0C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1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6430-5DC0-47CA-BF30-F2CEF34F1CCC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E9D0-9F88-4809-9326-E87DB6BC4685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D937-36D5-440B-91A0-6786F6EDBFCD}" type="datetime1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D020A-2292-4331-AC54-713AADF8BC0C}" type="datetime1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559-F34C-48D0-A2A2-37B0B078BBAB}" type="datetime1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B5B2-44EC-4F73-968D-750C1952CA62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9984-D554-4F72-BAB6-CB2CCA8D58F4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68D91-5085-43EA-8734-9AB23AC09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BCC73E2-E386-4A38-B838-238D9BA645F8}" type="datetime1">
              <a:rPr lang="en-US" smtClean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D068D91-5085-43EA-8734-9AB23AC095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0"/>
          <a:solidFill>
            <a:schemeClr val="tx2">
              <a:lumMod val="50000"/>
            </a:schemeClr>
          </a:solidFill>
          <a:effectLst>
            <a:outerShdw blurRad="38100" dist="19050" dir="2700000" algn="tl" rotWithShape="0">
              <a:schemeClr val="tx1">
                <a:alpha val="4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ct val="30000"/>
        </a:spcBef>
        <a:buClr>
          <a:schemeClr val="tx2">
            <a:lumMod val="75000"/>
          </a:schemeClr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effectLst/>
                <a:latin typeface="Algerian" panose="04020705040A02060702" pitchFamily="82" charset="0"/>
              </a:rPr>
              <a:t>CHINOOK MUSIC STORE ANALYSIS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SYNCHRONIZING SUCCESS THROUGH 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43E52-75B3-EE39-F441-FC845AC9EC45}"/>
              </a:ext>
            </a:extLst>
          </p:cNvPr>
          <p:cNvSpPr txBox="1"/>
          <p:nvPr/>
        </p:nvSpPr>
        <p:spPr>
          <a:xfrm>
            <a:off x="9927771" y="6295200"/>
            <a:ext cx="208072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b="1" dirty="0">
                <a:latin typeface="Algerian" panose="04020705040A02060702" pitchFamily="82" charset="0"/>
              </a:rPr>
              <a:t>ARITRA KHANRA</a:t>
            </a:r>
            <a:endParaRPr lang="en-IN" sz="1500" b="1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E982DC-64A2-F2E1-4C61-7E9BE0D26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664" y="4127743"/>
            <a:ext cx="1822671" cy="8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A5738A-6F37-CE47-60FC-C3AB0C849EFA}"/>
              </a:ext>
            </a:extLst>
          </p:cNvPr>
          <p:cNvSpPr txBox="1"/>
          <p:nvPr/>
        </p:nvSpPr>
        <p:spPr>
          <a:xfrm>
            <a:off x="2547258" y="283323"/>
            <a:ext cx="676486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COUNTRY-WISE REVENUE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00BA8-C6F6-F78F-1F7E-82313FE4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79F9F7-3E5B-73CB-DA3B-82329FDBE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371350"/>
              </p:ext>
            </p:extLst>
          </p:nvPr>
        </p:nvGraphicFramePr>
        <p:xfrm>
          <a:off x="6692646" y="1982755"/>
          <a:ext cx="47777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1B1AA2-71F1-EE3E-FC2D-2AC2FED167B5}"/>
              </a:ext>
            </a:extLst>
          </p:cNvPr>
          <p:cNvSpPr txBox="1"/>
          <p:nvPr/>
        </p:nvSpPr>
        <p:spPr>
          <a:xfrm>
            <a:off x="1063691" y="1597796"/>
            <a:ext cx="5383763" cy="39703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USA is the top contributor to overall revenue by a wide margin.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Canada, France, and Brazil show moderately high revenue figures.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Most European countries contribute an average or low share.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Countries like Argentina, Austria, and Belgium have minimal revenue impact.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Revenue distribution is highly uneven, concentrated in a few top countries.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97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619A6-A5B7-F3A7-79D7-82014143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70" y="2042040"/>
            <a:ext cx="5529158" cy="2773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2C6143-3874-62B3-DC33-3FFC35FD7206}"/>
              </a:ext>
            </a:extLst>
          </p:cNvPr>
          <p:cNvSpPr txBox="1"/>
          <p:nvPr/>
        </p:nvSpPr>
        <p:spPr>
          <a:xfrm>
            <a:off x="2500604" y="259997"/>
            <a:ext cx="645678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SALES OVER THE YEARS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65A82F-FE52-CCAA-11AE-32A2884ADEDC}"/>
              </a:ext>
            </a:extLst>
          </p:cNvPr>
          <p:cNvSpPr txBox="1"/>
          <p:nvPr/>
        </p:nvSpPr>
        <p:spPr>
          <a:xfrm>
            <a:off x="858416" y="2033418"/>
            <a:ext cx="5374433" cy="34163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Sales declined from 2017 to 2018, reaching a low point.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sharp increase in sales occurred in 2019, peaking at the highest value.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significant drop in sales is observed in 2020, indicating a downward trend.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overall trend suggests volatility in sales performance over the four-year period.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B7E8C-C8A8-D9CD-591A-FB8AC6EA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A4E58B-5091-7B9D-EAA5-0D3B29F689DF}"/>
              </a:ext>
            </a:extLst>
          </p:cNvPr>
          <p:cNvSpPr txBox="1"/>
          <p:nvPr/>
        </p:nvSpPr>
        <p:spPr>
          <a:xfrm>
            <a:off x="793102" y="968184"/>
            <a:ext cx="6316824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Insights: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track "For Those About To Rock (We Salute You)" leads in sales by a large margin compared to all other tracks.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Other high-performing tracks include "Miracle," "</a:t>
            </a:r>
            <a:r>
              <a:rPr lang="en-US" dirty="0" err="1"/>
              <a:t>Runnin</a:t>
            </a:r>
            <a:r>
              <a:rPr lang="en-US" dirty="0"/>
              <a:t>' With The Devil," and "The Other Side," indicating strong listener preference.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majority of the tracks fall into a moderate sales range, showing consistent but not outstanding performance.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Tracks like "Us And Them," "War Pigs," and "Little Dreamer" have relatively low sales, suggesting lesser popularity.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Overall, the data shows a clear gap between a few top-selling tracks and the rest, highlighting selective customer preferences.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94986-27BA-E375-CC7B-3ED2B6642C49}"/>
              </a:ext>
            </a:extLst>
          </p:cNvPr>
          <p:cNvSpPr txBox="1"/>
          <p:nvPr/>
        </p:nvSpPr>
        <p:spPr>
          <a:xfrm>
            <a:off x="1642188" y="96713"/>
            <a:ext cx="826692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3600" b="1" dirty="0">
                <a:latin typeface="Algerian" panose="04020705040A02060702" pitchFamily="82" charset="0"/>
              </a:rPr>
              <a:t>TOP-SELLING TRACKS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1D1AA-572E-5B30-1FD0-17E8DB8A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AA888C7-55E9-8E0B-D8F1-BF86D1E21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792068"/>
              </p:ext>
            </p:extLst>
          </p:nvPr>
        </p:nvGraphicFramePr>
        <p:xfrm>
          <a:off x="7509129" y="883314"/>
          <a:ext cx="4320990" cy="580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110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1CCC4-A935-0F9B-F000-E0575B48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45" y="2024743"/>
            <a:ext cx="5085183" cy="32190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A2816-D059-2E2D-9177-926F0D16F52A}"/>
              </a:ext>
            </a:extLst>
          </p:cNvPr>
          <p:cNvSpPr txBox="1"/>
          <p:nvPr/>
        </p:nvSpPr>
        <p:spPr>
          <a:xfrm>
            <a:off x="1362269" y="283324"/>
            <a:ext cx="891073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GENRE WISE SALES DISTRIBUTION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4EB05-F971-D8DC-3FF7-FB995FBDE5F3}"/>
              </a:ext>
            </a:extLst>
          </p:cNvPr>
          <p:cNvSpPr txBox="1"/>
          <p:nvPr/>
        </p:nvSpPr>
        <p:spPr>
          <a:xfrm>
            <a:off x="989045" y="1512078"/>
            <a:ext cx="5346441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Key Insights: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Rock leads all genres with 2635 units sold — a clear customer favorite.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Alternative &amp; Punk follows with 619 units, showing moderate popularity.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Mid-tier genres include R&amp;B/Soul (159), Jazz (121), and Easy Listening (74).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Least sold genres are TV Shows (1) and Heavy Metal (5), indicating very low demand.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Sales distribution is highly skewed, with Rock dominating the market.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B4E573-84AB-D4F4-D804-C12935E02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CFABC-42A9-D026-71BF-D73BE449D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2034419"/>
            <a:ext cx="6139542" cy="2770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9074EE-9578-0203-685A-728E864EE533}"/>
              </a:ext>
            </a:extLst>
          </p:cNvPr>
          <p:cNvSpPr txBox="1"/>
          <p:nvPr/>
        </p:nvSpPr>
        <p:spPr>
          <a:xfrm>
            <a:off x="1264299" y="199348"/>
            <a:ext cx="9227974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MULTI-GENRE PURCHASE BEHAVIOUR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CC6AF-C9CC-6669-646F-EA507E062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82BCB3-6DB7-6693-8D58-F876E1C868F6}"/>
              </a:ext>
            </a:extLst>
          </p:cNvPr>
          <p:cNvSpPr txBox="1"/>
          <p:nvPr/>
        </p:nvSpPr>
        <p:spPr>
          <a:xfrm>
            <a:off x="587829" y="1583517"/>
            <a:ext cx="4805265" cy="4801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chart shows multi-genre purchase behavior with Aaron Mitchell leading at 14 unique genres, followed closely by Astrid Gruber and Dominique Lefebvre at 13 genres each.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Most customers, including Frank Harris, Hannah Schneider, and João Fernandes, have purchased between 10 and 12 genres, indicating a broad range of preferences.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lowest diversity is observed with Richard Cunningham and Steve Murray, each with 5 genres, while others like Wyatt Girard and Tim Grier range between 6 and 7 genres.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average purchase behavior hovers around 10-11 genres, with a majority of customers showing consistent multi-genre engagement.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9388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16BF3-EF9C-CB72-71A2-38302918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D146F0-9E71-E6BB-8BCA-77EA4005A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911" y="2316438"/>
            <a:ext cx="4618120" cy="2766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F6203A-6BDC-2D76-EBCF-F64A682AA8FB}"/>
              </a:ext>
            </a:extLst>
          </p:cNvPr>
          <p:cNvSpPr txBox="1"/>
          <p:nvPr/>
        </p:nvSpPr>
        <p:spPr>
          <a:xfrm>
            <a:off x="1091681" y="200418"/>
            <a:ext cx="955454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CUSTOMER DISTRIBUTION BY COUNTRY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2BB00-EAFE-9F46-F362-582635541456}"/>
              </a:ext>
            </a:extLst>
          </p:cNvPr>
          <p:cNvSpPr txBox="1"/>
          <p:nvPr/>
        </p:nvSpPr>
        <p:spPr>
          <a:xfrm>
            <a:off x="362606" y="1469663"/>
            <a:ext cx="6775311" cy="427809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b="1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USA has the highest customer distribution with 13 customers, followed by Canada with 8, indicating a strong presence in North America.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France and Germany each have 5 customers, while the United Kingdom and Czech Republic have 4 and 3 respectively, showing moderate distribution in Europe.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Most other countries, including India, Norway, Austria, Belgium, Denmark, Finland, Hungary, Ireland, Italy, Netherlands, Poland, Spain, Sweden, Australia, Argentina, and Chile, have a low customer count of 1 or 2 each.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The data suggests a significant concentration of customers in a few countries, with the majority of nations having minimal representation.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518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23608-5510-F261-43A3-7057E04DB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515" y="2042040"/>
            <a:ext cx="4602879" cy="2773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27243B-BE67-F944-ADA0-359A673E1806}"/>
              </a:ext>
            </a:extLst>
          </p:cNvPr>
          <p:cNvSpPr txBox="1"/>
          <p:nvPr/>
        </p:nvSpPr>
        <p:spPr>
          <a:xfrm>
            <a:off x="2808515" y="191610"/>
            <a:ext cx="6400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CHURN TRNDS ANALYSIS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4A008-A603-5B83-4DA1-19E6DA18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C51B7-2685-F7EA-8B0F-7EF4E50C08C2}"/>
              </a:ext>
            </a:extLst>
          </p:cNvPr>
          <p:cNvSpPr txBox="1"/>
          <p:nvPr/>
        </p:nvSpPr>
        <p:spPr>
          <a:xfrm>
            <a:off x="466531" y="1588939"/>
            <a:ext cx="6634065" cy="38164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chart shows a high churn rate with 43 churned customers compared to 16 active customers, indicating significant customer loss.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Approximately 73% of the customer base is churned, suggesting a critical retention challenge.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The remaining 27% active customers highlight a need for immediate action to prevent further decline.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/>
          </a:p>
          <a:p>
            <a:r>
              <a:rPr lang="en-US" sz="1400" b="1" dirty="0"/>
              <a:t>Recommendations: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Implement targeted retention campaigns to re-engage the 43 churned customers.</a:t>
            </a:r>
          </a:p>
          <a:p>
            <a:endParaRPr lang="en-IN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Enhance customer support and engagement strategies to sustain the 16 active customers.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8263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B8839-E8F4-32F1-CF19-A2CDA7B13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446" y="2045850"/>
            <a:ext cx="4945809" cy="2766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642C2-4670-0780-FD72-E337A07E6E1C}"/>
              </a:ext>
            </a:extLst>
          </p:cNvPr>
          <p:cNvSpPr txBox="1"/>
          <p:nvPr/>
        </p:nvSpPr>
        <p:spPr>
          <a:xfrm>
            <a:off x="1259634" y="275387"/>
            <a:ext cx="9507894" cy="6155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400" b="1" dirty="0">
                <a:latin typeface="Algerian" panose="04020705040A02060702" pitchFamily="82" charset="0"/>
              </a:rPr>
              <a:t>PER-CUSTOMER AVERAGE ORDER VALUE</a:t>
            </a:r>
            <a:endParaRPr lang="en-IN" sz="3400" b="1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CE3C3-53A5-9B4C-0121-E12F1F184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B365A-3153-F9CB-46A2-5B7CF60B4FD6}"/>
              </a:ext>
            </a:extLst>
          </p:cNvPr>
          <p:cNvSpPr txBox="1"/>
          <p:nvPr/>
        </p:nvSpPr>
        <p:spPr>
          <a:xfrm>
            <a:off x="513185" y="1767006"/>
            <a:ext cx="6214188" cy="33239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Insights: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Luis Gonçalves and François Tremblay lead with average order values around 10-12 units, indicating higher spending.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Most customers, including Jennifer Peterson and Victor Stevens, show values between 6 and 8 units, reflecting moderate spending patterns.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Mark Taylor and Puja Srivastava have the lowest values at 4-6 units, suggesting lower engagement or smaller orders.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data highlights a wide variation in average order values across the customer base.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4648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963A25-0E8F-86AA-1B74-13C4E087FC8D}"/>
              </a:ext>
            </a:extLst>
          </p:cNvPr>
          <p:cNvSpPr txBox="1"/>
          <p:nvPr/>
        </p:nvSpPr>
        <p:spPr>
          <a:xfrm>
            <a:off x="811763" y="477387"/>
            <a:ext cx="10310327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IN" sz="3200" b="1" dirty="0">
                <a:latin typeface="Algerian" panose="04020705040A02060702" pitchFamily="82" charset="0"/>
              </a:rPr>
              <a:t>STRATEGIC RECOMMENDATIONS FOR GROWTH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55D1A-F5C3-4337-C2FB-8C71D90B5BFA}"/>
              </a:ext>
            </a:extLst>
          </p:cNvPr>
          <p:cNvSpPr txBox="1"/>
          <p:nvPr/>
        </p:nvSpPr>
        <p:spPr>
          <a:xfrm>
            <a:off x="970384" y="1763449"/>
            <a:ext cx="5486400" cy="412420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Re-engage Churned Customers:</a:t>
            </a:r>
          </a:p>
          <a:p>
            <a:r>
              <a:rPr lang="en-US" sz="1600" dirty="0"/>
              <a:t>Launch email or discount campaigns to win back the churned customers and understand drop-off reasons.</a:t>
            </a:r>
          </a:p>
          <a:p>
            <a:endParaRPr lang="en-US" sz="1600" dirty="0"/>
          </a:p>
          <a:p>
            <a:r>
              <a:rPr lang="en-US" b="1" dirty="0"/>
              <a:t>Boost Low Spenders:</a:t>
            </a:r>
          </a:p>
          <a:p>
            <a:r>
              <a:rPr lang="en-US" sz="1600" dirty="0"/>
              <a:t>Offer targeted promotions or bundles to customers with low average order values to increase their spend.</a:t>
            </a:r>
          </a:p>
          <a:p>
            <a:endParaRPr lang="en-US" sz="1600" dirty="0"/>
          </a:p>
          <a:p>
            <a:r>
              <a:rPr lang="en-US" b="1" dirty="0"/>
              <a:t>Reward Top Customers:</a:t>
            </a:r>
          </a:p>
          <a:p>
            <a:r>
              <a:rPr lang="en-US" sz="1600" dirty="0"/>
              <a:t>Introduce loyalty perks or VIP benefits for high-value customers to drive retention and repeat purchases.</a:t>
            </a:r>
          </a:p>
          <a:p>
            <a:endParaRPr lang="en-US" sz="1600" dirty="0"/>
          </a:p>
          <a:p>
            <a:r>
              <a:rPr lang="en-US" b="1" dirty="0"/>
              <a:t>Segment &amp; Personalize</a:t>
            </a:r>
          </a:p>
          <a:p>
            <a:r>
              <a:rPr lang="en-US" sz="1600" dirty="0"/>
              <a:t>Use customer behavior data to segment users and run personalized marketing for better engagement and conversion.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C6D43-D902-AE9F-0B51-395E4A16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990" y="2012691"/>
            <a:ext cx="3975100" cy="3109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37A4A-6294-E534-8485-AA98DEEF4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12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ECDCB-E4C7-D52C-8F94-C8E68AEFEF61}"/>
              </a:ext>
            </a:extLst>
          </p:cNvPr>
          <p:cNvSpPr txBox="1"/>
          <p:nvPr/>
        </p:nvSpPr>
        <p:spPr>
          <a:xfrm>
            <a:off x="4012163" y="148031"/>
            <a:ext cx="4488025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CONCLUSION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FA311-1D32-0296-B2B9-6CF5817F523E}"/>
              </a:ext>
            </a:extLst>
          </p:cNvPr>
          <p:cNvSpPr txBox="1"/>
          <p:nvPr/>
        </p:nvSpPr>
        <p:spPr>
          <a:xfrm>
            <a:off x="289249" y="1303106"/>
            <a:ext cx="8210939" cy="4708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Genre Popularity Trends:</a:t>
            </a:r>
          </a:p>
          <a:p>
            <a:r>
              <a:rPr lang="en-US" sz="1600" dirty="0"/>
              <a:t>     Rock and Metal consistently outperform other genres, signaling strong audience preference and promotional potential.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Regional Personalization Needs:</a:t>
            </a:r>
          </a:p>
          <a:p>
            <a:r>
              <a:rPr lang="en-US" sz="1600" dirty="0"/>
              <a:t>     A one-size-fits-all approach is ineffective—personalized, country-specific marketing is vital to boost loyalty and market share.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Churn Hotspots:</a:t>
            </a:r>
          </a:p>
          <a:p>
            <a:r>
              <a:rPr lang="en-US" sz="1600" dirty="0"/>
              <a:t>     Countries like Germany and Norway reflect higher churn, suggesting a need for localized retention strategies.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Customer Activity Gaps:</a:t>
            </a:r>
          </a:p>
          <a:p>
            <a:r>
              <a:rPr lang="en-US" sz="1600" dirty="0"/>
              <a:t>     A notable portion of the customer base remains inactive, underlining the importance of timely engagement and follow-up.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Loyalty Weaknesses:</a:t>
            </a:r>
          </a:p>
          <a:p>
            <a:r>
              <a:rPr lang="en-US" sz="1600" dirty="0"/>
              <a:t>     High-value customers are not being retained effectively, pointing to gaps in reward systems and long-term engagement.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Revenue Concentration:</a:t>
            </a:r>
          </a:p>
          <a:p>
            <a:r>
              <a:rPr lang="en-US" sz="1600" dirty="0"/>
              <a:t>     The bulk of revenue originates from USA, Brazil, and Canada, making them key focus areas for future campaigns.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865A0-5452-DAC5-27FC-C9611EA8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816" y="2023186"/>
            <a:ext cx="3271935" cy="3248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845797-ED20-215A-A6B0-C0CC1654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53B4F5-2B02-4287-58DB-5DC2C475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C08088-AC8C-E4A5-3C5C-4A60405523A4}"/>
              </a:ext>
            </a:extLst>
          </p:cNvPr>
          <p:cNvSpPr txBox="1"/>
          <p:nvPr/>
        </p:nvSpPr>
        <p:spPr>
          <a:xfrm>
            <a:off x="3135086" y="201227"/>
            <a:ext cx="554238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ABOUT CHINOOK MUSIC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47EEE-72C6-63DF-0A61-B8C293A072D9}"/>
              </a:ext>
            </a:extLst>
          </p:cNvPr>
          <p:cNvSpPr txBox="1"/>
          <p:nvPr/>
        </p:nvSpPr>
        <p:spPr>
          <a:xfrm>
            <a:off x="765110" y="1379989"/>
            <a:ext cx="6018245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Founded in 1995, Chinook Music Service has grown to become a trusted name in North Central Washington for quality musical instruments, accessories, rentals, and professional repairs.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Our dedicated team of music specialists and educators is passionate about helping musicians of all levels—from school bands to touring artists—find the right gear and support they need.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 proudly partner with local schools, music programs, and performers, offering reliable rentals and maintenance services to keep the music playing.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more information : https://chinookmusic.com/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E82171-818E-C12B-E694-B5759BE8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118" y="1659906"/>
            <a:ext cx="3943739" cy="396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5C537-ADBB-6C07-880B-99C1F55304CB}"/>
              </a:ext>
            </a:extLst>
          </p:cNvPr>
          <p:cNvSpPr txBox="1"/>
          <p:nvPr/>
        </p:nvSpPr>
        <p:spPr>
          <a:xfrm>
            <a:off x="2192694" y="1554234"/>
            <a:ext cx="827625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6000" b="1" dirty="0">
                <a:latin typeface="Algerian" panose="04020705040A02060702" pitchFamily="82" charset="0"/>
              </a:rPr>
              <a:t>THANK YOU</a:t>
            </a:r>
            <a:endParaRPr lang="en-IN" sz="60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03611-6BD2-E3B6-D3D0-DA774D628364}"/>
              </a:ext>
            </a:extLst>
          </p:cNvPr>
          <p:cNvSpPr txBox="1"/>
          <p:nvPr/>
        </p:nvSpPr>
        <p:spPr>
          <a:xfrm>
            <a:off x="3713584" y="232005"/>
            <a:ext cx="446936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just"/>
            <a:r>
              <a:rPr lang="en-US" sz="3600" b="1" dirty="0">
                <a:latin typeface="Algerian" panose="04020705040A02060702" pitchFamily="82" charset="0"/>
              </a:rPr>
              <a:t>OBJECTIVE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45226-97F1-656C-29D0-4A340251A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086" y="2155371"/>
            <a:ext cx="4077477" cy="2631233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13539-CD64-0C19-7D45-73838F184847}"/>
              </a:ext>
            </a:extLst>
          </p:cNvPr>
          <p:cNvSpPr txBox="1"/>
          <p:nvPr/>
        </p:nvSpPr>
        <p:spPr>
          <a:xfrm>
            <a:off x="849086" y="1655244"/>
            <a:ext cx="6400800" cy="424731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Examine customer behavior with respect to their locations, spending habits, and purchase trends.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Find patterns by examining which tracks, albums, genres, and artists are most popular and frequently bought.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 sales data from various regions to understand trends and improve product targeting and marketing strategies.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Review product sales data to support efforts for cross-selling and providing useful recommendations.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Deliver actionable suggestions for supporting business expansion and enhancing customer interactions.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9227D-002A-9ADB-8266-0076FDCF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0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70BFC-881D-A5F9-FDDD-118EF39F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303" y="789214"/>
            <a:ext cx="9372600" cy="60687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7A679E-7B1B-6B0F-087D-74FA320B2975}"/>
              </a:ext>
            </a:extLst>
          </p:cNvPr>
          <p:cNvSpPr txBox="1"/>
          <p:nvPr/>
        </p:nvSpPr>
        <p:spPr>
          <a:xfrm>
            <a:off x="2920482" y="139606"/>
            <a:ext cx="604623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DATABASE SCHEMA</a:t>
            </a:r>
            <a:endParaRPr lang="en-IN" sz="2800" b="1" dirty="0"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8D0B6-7CB1-79F8-CEE3-DC7F64F91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A1617-F689-310B-1ACE-D01418E78E63}"/>
              </a:ext>
            </a:extLst>
          </p:cNvPr>
          <p:cNvSpPr txBox="1"/>
          <p:nvPr/>
        </p:nvSpPr>
        <p:spPr>
          <a:xfrm>
            <a:off x="3172408" y="208680"/>
            <a:ext cx="5449078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DATA OVERVIEW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A628A-95E6-B233-A6DA-813BCAA7848C}"/>
              </a:ext>
            </a:extLst>
          </p:cNvPr>
          <p:cNvSpPr txBox="1"/>
          <p:nvPr/>
        </p:nvSpPr>
        <p:spPr>
          <a:xfrm>
            <a:off x="-363894" y="1120779"/>
            <a:ext cx="7287208" cy="8002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artist: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artist_id</a:t>
            </a:r>
            <a:r>
              <a:rPr lang="en-US" sz="1400" dirty="0"/>
              <a:t>: Unique identifier assigned to each artist.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name: The name of the artist or band.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E7D92-8318-6EA0-B320-2B3F1D9FC493}"/>
              </a:ext>
            </a:extLst>
          </p:cNvPr>
          <p:cNvSpPr txBox="1"/>
          <p:nvPr/>
        </p:nvSpPr>
        <p:spPr>
          <a:xfrm>
            <a:off x="6064898" y="1120779"/>
            <a:ext cx="5103846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album: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album_id</a:t>
            </a:r>
            <a:r>
              <a:rPr lang="en-US" sz="1400" dirty="0"/>
              <a:t>: Unique identifier assigned to each album.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title: The title of the album.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artist_id</a:t>
            </a:r>
            <a:r>
              <a:rPr lang="en-US" sz="1400" dirty="0"/>
              <a:t>: The ID of the artist who created the album.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5931B-7AFE-CA83-408D-2D02379AAB07}"/>
              </a:ext>
            </a:extLst>
          </p:cNvPr>
          <p:cNvSpPr txBox="1"/>
          <p:nvPr/>
        </p:nvSpPr>
        <p:spPr>
          <a:xfrm>
            <a:off x="1073020" y="2181585"/>
            <a:ext cx="4581331" cy="29546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track: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track_id</a:t>
            </a:r>
            <a:r>
              <a:rPr lang="en-US" sz="1400" dirty="0"/>
              <a:t>: Unique identifier assigned to each track or song.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name: The title of the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album_id</a:t>
            </a:r>
            <a:r>
              <a:rPr lang="en-US" sz="1400" dirty="0"/>
              <a:t>: The album ID to which the track belongs.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media_type_id</a:t>
            </a:r>
            <a:r>
              <a:rPr lang="en-US" sz="1400" dirty="0"/>
              <a:t>: The ID indicating the media type format of the track (e.g., MP3).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genre_id</a:t>
            </a:r>
            <a:r>
              <a:rPr lang="en-US" sz="1400" dirty="0"/>
              <a:t>: The ID indicating the genre of the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composer: The name of the person(s) who composed the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milliseconds: Duration of the track in milliseconds.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bytes: The file size of the track in bytes.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unit_price</a:t>
            </a:r>
            <a:r>
              <a:rPr lang="en-US" sz="1400" dirty="0"/>
              <a:t>: The price of the track.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D0CFF-5023-C9C1-EB35-F717638F9B76}"/>
              </a:ext>
            </a:extLst>
          </p:cNvPr>
          <p:cNvSpPr txBox="1"/>
          <p:nvPr/>
        </p:nvSpPr>
        <p:spPr>
          <a:xfrm>
            <a:off x="6260841" y="2411141"/>
            <a:ext cx="501986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/>
              <a:t>media_type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media_type_id</a:t>
            </a:r>
            <a:r>
              <a:rPr lang="en-US" sz="1400" dirty="0"/>
              <a:t>: Unique identifier assigned to each media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name: The name or format of the media.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6C385-ED0A-5E41-EDE3-86887CBE935D}"/>
              </a:ext>
            </a:extLst>
          </p:cNvPr>
          <p:cNvSpPr txBox="1"/>
          <p:nvPr/>
        </p:nvSpPr>
        <p:spPr>
          <a:xfrm>
            <a:off x="6218852" y="3701503"/>
            <a:ext cx="5184708" cy="12926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genre: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genre_id</a:t>
            </a:r>
            <a:r>
              <a:rPr lang="en-US" sz="1400" dirty="0"/>
              <a:t>: Unique identifier assigned to each genre.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name: The name of the music genre (e.g., Rock, Jazz, Classical).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65C18-75A2-84E3-B2A0-BE75262AC24C}"/>
              </a:ext>
            </a:extLst>
          </p:cNvPr>
          <p:cNvSpPr txBox="1"/>
          <p:nvPr/>
        </p:nvSpPr>
        <p:spPr>
          <a:xfrm>
            <a:off x="849086" y="5504549"/>
            <a:ext cx="4758612" cy="8002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playlist: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playlist_id</a:t>
            </a:r>
            <a:r>
              <a:rPr lang="en-US" sz="1400" dirty="0"/>
              <a:t>: Unique identifier assigned to each playlist.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name: The name of the playlist.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61A1CB-BAD8-A0C9-9A1F-BCB7B75D3EC7}"/>
              </a:ext>
            </a:extLst>
          </p:cNvPr>
          <p:cNvSpPr txBox="1"/>
          <p:nvPr/>
        </p:nvSpPr>
        <p:spPr>
          <a:xfrm>
            <a:off x="6375918" y="5268864"/>
            <a:ext cx="5184708" cy="8002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/>
              <a:t>playlist_track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playlist_id</a:t>
            </a:r>
            <a:r>
              <a:rPr lang="en-US" sz="1400" dirty="0"/>
              <a:t>: The ID of the playlist to which the track belongs.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track_id</a:t>
            </a:r>
            <a:r>
              <a:rPr lang="en-US" sz="1400" dirty="0"/>
              <a:t>: The ID of the track included in the playlist.</a:t>
            </a:r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AAF25-EFFA-2040-4AE3-3F5753CF8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83FFC-55AF-0466-AFEB-F46E19F1E090}"/>
              </a:ext>
            </a:extLst>
          </p:cNvPr>
          <p:cNvSpPr txBox="1"/>
          <p:nvPr/>
        </p:nvSpPr>
        <p:spPr>
          <a:xfrm>
            <a:off x="3284376" y="236670"/>
            <a:ext cx="543041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DATA OVERVIEW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12600-B0C1-F3B7-C1A8-9AEC9C948BD5}"/>
              </a:ext>
            </a:extLst>
          </p:cNvPr>
          <p:cNvSpPr txBox="1"/>
          <p:nvPr/>
        </p:nvSpPr>
        <p:spPr>
          <a:xfrm>
            <a:off x="1063691" y="1667831"/>
            <a:ext cx="4963885" cy="403187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customer: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customer_id</a:t>
            </a:r>
            <a:r>
              <a:rPr lang="en-US" sz="1400" dirty="0"/>
              <a:t>: Unique identifier assigned to each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first_name</a:t>
            </a:r>
            <a:r>
              <a:rPr lang="en-US" sz="1400" dirty="0"/>
              <a:t>: The given name or first name of a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last_name</a:t>
            </a:r>
            <a:r>
              <a:rPr lang="en-US" sz="1400" dirty="0"/>
              <a:t>: The surname or family name of a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company: The name of the company associated with a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address: The street address of a customer's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city: The city where a customer is located.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state: The state or province where a customer is located.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country: The country where a customer is located.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postal_code</a:t>
            </a:r>
            <a:r>
              <a:rPr lang="en-US" sz="1400" dirty="0"/>
              <a:t>: The postal or zip code of a customer's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phone: The phone number of a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fax: The fax number associated with a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email: The email address of a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support_rep_id</a:t>
            </a:r>
            <a:r>
              <a:rPr lang="en-US" sz="1400" dirty="0"/>
              <a:t>: The employee ID of the support representative assigned to a customer.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0EAC46-6E65-0DE4-0C49-C910D6846405}"/>
              </a:ext>
            </a:extLst>
          </p:cNvPr>
          <p:cNvSpPr txBox="1"/>
          <p:nvPr/>
        </p:nvSpPr>
        <p:spPr>
          <a:xfrm>
            <a:off x="6643397" y="1635349"/>
            <a:ext cx="4963885" cy="4801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employee: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employee_id</a:t>
            </a:r>
            <a:r>
              <a:rPr lang="en-US" sz="1400" dirty="0"/>
              <a:t>: Unique identifier assigned to each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last_name</a:t>
            </a:r>
            <a:r>
              <a:rPr lang="en-US" sz="1400" dirty="0"/>
              <a:t>: The surname or family name of an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first_name</a:t>
            </a:r>
            <a:r>
              <a:rPr lang="en-US" sz="1400" dirty="0"/>
              <a:t>: The given name or first name of an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title: The job title or role of the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reports_to</a:t>
            </a:r>
            <a:r>
              <a:rPr lang="en-US" sz="1400" dirty="0"/>
              <a:t>: The ID of the employee’s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birthdate: The birth date of the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hire_date</a:t>
            </a:r>
            <a:r>
              <a:rPr lang="en-US" sz="1400" dirty="0"/>
              <a:t>: The date the employee was hired.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address: The street address of the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city: The city where the employee resides.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state: The state or province where the employee resides.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country: The country where the employee resides.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postal_code</a:t>
            </a:r>
            <a:r>
              <a:rPr lang="en-US" sz="1400" dirty="0"/>
              <a:t>: The postal or zip code of the employee’s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phone: The phone number of the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fax: The fax number of the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email: The email address of the employee.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16086-7E1B-9865-F89F-D1E2D55D9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73A8F-3744-6B3B-BB22-FDE71DA4C165}"/>
              </a:ext>
            </a:extLst>
          </p:cNvPr>
          <p:cNvSpPr txBox="1"/>
          <p:nvPr/>
        </p:nvSpPr>
        <p:spPr>
          <a:xfrm>
            <a:off x="3489649" y="273993"/>
            <a:ext cx="520648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DATA OVERVIEW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4B1F1-158A-FBCF-308F-0304E34BDA3A}"/>
              </a:ext>
            </a:extLst>
          </p:cNvPr>
          <p:cNvSpPr txBox="1"/>
          <p:nvPr/>
        </p:nvSpPr>
        <p:spPr>
          <a:xfrm>
            <a:off x="1175658" y="1990033"/>
            <a:ext cx="4814596" cy="3447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invoice: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invoice_id</a:t>
            </a:r>
            <a:r>
              <a:rPr lang="en-US" sz="1400" dirty="0"/>
              <a:t>: Unique identifier assigned to each invoice.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customer_id</a:t>
            </a:r>
            <a:r>
              <a:rPr lang="en-US" sz="1400" dirty="0"/>
              <a:t>: The ID of the customer who made the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invoice_date</a:t>
            </a:r>
            <a:r>
              <a:rPr lang="en-US" sz="1400" dirty="0"/>
              <a:t>: The date when the invoice was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billing_address</a:t>
            </a:r>
            <a:r>
              <a:rPr lang="en-US" sz="1400" dirty="0"/>
              <a:t>: The billing street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billing_city</a:t>
            </a:r>
            <a:r>
              <a:rPr lang="en-US" sz="1400" dirty="0"/>
              <a:t>: The city associated with the billing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billing_state</a:t>
            </a:r>
            <a:r>
              <a:rPr lang="en-US" sz="1400" dirty="0"/>
              <a:t>: The state or province associated with the billing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billing_country</a:t>
            </a:r>
            <a:r>
              <a:rPr lang="en-US" sz="1400" dirty="0"/>
              <a:t>: The country associated with the billing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billing_postal_code</a:t>
            </a:r>
            <a:r>
              <a:rPr lang="en-US" sz="1400" dirty="0"/>
              <a:t>: The postal or zip code of the billing address.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total: The total amount billed on the invoice.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11D64-ED1A-9594-9E15-0A01324934EB}"/>
              </a:ext>
            </a:extLst>
          </p:cNvPr>
          <p:cNvSpPr txBox="1"/>
          <p:nvPr/>
        </p:nvSpPr>
        <p:spPr>
          <a:xfrm>
            <a:off x="6624735" y="1990033"/>
            <a:ext cx="4814596" cy="20928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/>
              <a:t>invoice_line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invoice_line_id</a:t>
            </a:r>
            <a:r>
              <a:rPr lang="en-US" sz="1400" dirty="0"/>
              <a:t>: Unique identifier for each line item in an invoice.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invoice_id</a:t>
            </a:r>
            <a:r>
              <a:rPr lang="en-US" sz="1400" dirty="0"/>
              <a:t>: The ID of the invoice to which the line item belongs.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track_id</a:t>
            </a:r>
            <a:r>
              <a:rPr lang="en-US" sz="1400" dirty="0"/>
              <a:t>: The ID of the track being purchased.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unit_price</a:t>
            </a:r>
            <a:r>
              <a:rPr lang="en-US" sz="1400" dirty="0"/>
              <a:t>: The price per unit (track) at the time of purchase.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quantity: The number of units (tracks) purchased.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B7101-209C-A496-F100-BC10E6366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7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0C2795-A01D-7226-5975-89FB8D3D882C}"/>
              </a:ext>
            </a:extLst>
          </p:cNvPr>
          <p:cNvSpPr txBox="1"/>
          <p:nvPr/>
        </p:nvSpPr>
        <p:spPr>
          <a:xfrm>
            <a:off x="2920482" y="273992"/>
            <a:ext cx="660607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PROJECT WORKFLOW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C7EE2-1D4A-7DE1-B147-362DEE895972}"/>
              </a:ext>
            </a:extLst>
          </p:cNvPr>
          <p:cNvSpPr txBox="1"/>
          <p:nvPr/>
        </p:nvSpPr>
        <p:spPr>
          <a:xfrm>
            <a:off x="699795" y="997863"/>
            <a:ext cx="6932645" cy="5509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Data Collection:</a:t>
            </a:r>
          </a:p>
          <a:p>
            <a:r>
              <a:rPr lang="en-US" sz="1400" dirty="0"/>
              <a:t>Extracted raw data from the Chinook SQL database (customers, invoices, </a:t>
            </a:r>
            <a:r>
              <a:rPr lang="en-US" sz="1400" dirty="0" err="1"/>
              <a:t>invoice_line</a:t>
            </a:r>
            <a:r>
              <a:rPr lang="en-US" sz="1400" dirty="0"/>
              <a:t>, employee, tracks, albums, artists, genres, </a:t>
            </a:r>
            <a:r>
              <a:rPr lang="en-US" sz="1400" dirty="0" err="1"/>
              <a:t>media_type</a:t>
            </a:r>
            <a:r>
              <a:rPr lang="en-US" sz="1400" dirty="0"/>
              <a:t>, playlist, </a:t>
            </a:r>
            <a:r>
              <a:rPr lang="en-US" sz="1400" dirty="0" err="1"/>
              <a:t>playlist_track</a:t>
            </a:r>
            <a:r>
              <a:rPr lang="en-US" sz="1400" dirty="0"/>
              <a:t>).</a:t>
            </a:r>
          </a:p>
          <a:p>
            <a:endParaRPr lang="en-US" dirty="0"/>
          </a:p>
          <a:p>
            <a:r>
              <a:rPr lang="en-US" b="1" dirty="0"/>
              <a:t>Data Cleaning:</a:t>
            </a:r>
          </a:p>
          <a:p>
            <a:r>
              <a:rPr lang="en-US" sz="1400" dirty="0"/>
              <a:t>Identified and removed duplicates and NULL values using SQL (COALESCE, DISTINCT).</a:t>
            </a:r>
          </a:p>
          <a:p>
            <a:endParaRPr lang="en-US" dirty="0"/>
          </a:p>
          <a:p>
            <a:r>
              <a:rPr lang="en-US" b="1" dirty="0"/>
              <a:t>ERD Creation:</a:t>
            </a:r>
          </a:p>
          <a:p>
            <a:r>
              <a:rPr lang="en-US" sz="1400" dirty="0"/>
              <a:t>Built an ERD to understand table relationships and guide join operations.</a:t>
            </a:r>
          </a:p>
          <a:p>
            <a:endParaRPr lang="en-US" dirty="0"/>
          </a:p>
          <a:p>
            <a:r>
              <a:rPr lang="en-US" b="1" dirty="0"/>
              <a:t>SQL Analysis:</a:t>
            </a:r>
          </a:p>
          <a:p>
            <a:r>
              <a:rPr lang="en-US" sz="1400" dirty="0"/>
              <a:t>Used joins, CTEs, aggregations, and window functions (RANK, ROW_NUMBER) to analyze sales, customers, and genres.</a:t>
            </a:r>
          </a:p>
          <a:p>
            <a:endParaRPr lang="en-US" dirty="0"/>
          </a:p>
          <a:p>
            <a:r>
              <a:rPr lang="en-US" b="1" dirty="0"/>
              <a:t>Segmentation &amp; Insights:</a:t>
            </a:r>
          </a:p>
          <a:p>
            <a:r>
              <a:rPr lang="en-US" sz="1400" dirty="0"/>
              <a:t>Segmented data by country, genre, and customer behavior; identified churn and purchase patterns.</a:t>
            </a:r>
          </a:p>
          <a:p>
            <a:endParaRPr lang="en-US" dirty="0"/>
          </a:p>
          <a:p>
            <a:r>
              <a:rPr lang="en-US" b="1" dirty="0"/>
              <a:t>Reporting:</a:t>
            </a:r>
          </a:p>
          <a:p>
            <a:r>
              <a:rPr lang="en-US" sz="1400" dirty="0"/>
              <a:t>Created PowerPoint slides with visual insights and strategic recommendations.</a:t>
            </a:r>
            <a:endParaRPr lang="en-IN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AA71BA-89B8-58B6-C8B6-213A839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1690" y="1697978"/>
            <a:ext cx="3884904" cy="4108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8BBF0-3E53-DB58-74CE-0808392F9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0E905-8B5B-608D-8B5B-B1EC019282F1}"/>
              </a:ext>
            </a:extLst>
          </p:cNvPr>
          <p:cNvSpPr txBox="1"/>
          <p:nvPr/>
        </p:nvSpPr>
        <p:spPr>
          <a:xfrm>
            <a:off x="1231640" y="61919"/>
            <a:ext cx="893872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DATA CLEANING AND NULL HANDALING </a:t>
            </a:r>
            <a:endParaRPr lang="en-IN" sz="3600" b="1" dirty="0"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5F674-6EB1-D0C8-9554-7196A3ADA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945" y="170450"/>
            <a:ext cx="1094883" cy="537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D9EE3D-8CFB-459F-BA96-0BAD60F0D6BD}"/>
              </a:ext>
            </a:extLst>
          </p:cNvPr>
          <p:cNvSpPr txBox="1"/>
          <p:nvPr/>
        </p:nvSpPr>
        <p:spPr>
          <a:xfrm>
            <a:off x="849086" y="1035932"/>
            <a:ext cx="6979298" cy="53553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Customer Table: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Handled missing values in fields like company, address, state, and </a:t>
            </a:r>
            <a:r>
              <a:rPr lang="en-US" sz="1400" dirty="0" err="1"/>
              <a:t>postal_code</a:t>
            </a:r>
            <a:r>
              <a:rPr lang="en-US" sz="1400" dirty="0"/>
              <a:t> using COALESCE().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Replaced NULLs with placeholders such as 'No company specified', 'Not Provided', and 'Not Available' to ensure completeness for customer profiles.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r>
              <a:rPr lang="en-US" b="1" dirty="0"/>
              <a:t>Employee Table: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Addressed NULL values in the </a:t>
            </a:r>
            <a:r>
              <a:rPr lang="en-US" sz="1400" dirty="0" err="1"/>
              <a:t>reports_to</a:t>
            </a:r>
            <a:r>
              <a:rPr lang="en-US" sz="1400" dirty="0"/>
              <a:t> field, which indicates managerial hierarchy, by replacing them with 'NA'.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Ensured all contact and location details were present to maintain valid employee records for reporting structures.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r>
              <a:rPr lang="en-US" b="1" dirty="0"/>
              <a:t>Track Table: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Filled in missing values in the composer field using 'Not Provided' as a placeholder.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Ensured that all music tracks had necessary metadata (like </a:t>
            </a:r>
            <a:r>
              <a:rPr lang="en-US" sz="1400" dirty="0" err="1"/>
              <a:t>genre_id</a:t>
            </a:r>
            <a:r>
              <a:rPr lang="en-US" sz="1400" dirty="0"/>
              <a:t>, bytes) for accurate analysis and classification.</a:t>
            </a:r>
          </a:p>
          <a:p>
            <a:endParaRPr lang="en-US" sz="1400" dirty="0"/>
          </a:p>
          <a:p>
            <a:r>
              <a:rPr lang="en-US" b="1" dirty="0"/>
              <a:t>Other Tables: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Checked additional tables such as Album, Artist, Genre, Invoice, </a:t>
            </a:r>
            <a:r>
              <a:rPr lang="en-US" sz="1400" dirty="0" err="1"/>
              <a:t>Media_Type</a:t>
            </a:r>
            <a:r>
              <a:rPr lang="en-US" sz="1400" dirty="0"/>
              <a:t>, and Playlist for NULL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Confirmed that these tables contain no missing data in critical fields, ensuring overall data consistency across the database.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19D571-3812-419A-EF71-1D744AD5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225" y="1976928"/>
            <a:ext cx="3322281" cy="311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9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et music design slides.potx" id="{09D230C4-ED1F-4782-ABA0-B528A81E30C6}" vid="{782C1FB5-44AD-41D7-B4F1-9A54F55FAEF7}"/>
    </a:ext>
  </a:extLst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Sheet music design slides</Template>
  <TotalTime>1241</TotalTime>
  <Words>2279</Words>
  <Application>Microsoft Office PowerPoint</Application>
  <PresentationFormat>Widescreen</PresentationFormat>
  <Paragraphs>245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Algerian</vt:lpstr>
      <vt:lpstr>Arial</vt:lpstr>
      <vt:lpstr>Wingdings</vt:lpstr>
      <vt:lpstr>Sheet music design template</vt:lpstr>
      <vt:lpstr>CHINOOK MUSIC STORE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khanraaritra97@gmail.com</dc:creator>
  <cp:lastModifiedBy>khanraaritra97@gmail.com</cp:lastModifiedBy>
  <cp:revision>4</cp:revision>
  <dcterms:created xsi:type="dcterms:W3CDTF">2025-08-02T22:25:11Z</dcterms:created>
  <dcterms:modified xsi:type="dcterms:W3CDTF">2025-08-07T21:56:52Z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