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923" r:id="rId2"/>
    <p:sldId id="1016" r:id="rId3"/>
    <p:sldId id="1032" r:id="rId4"/>
    <p:sldId id="1034" r:id="rId5"/>
    <p:sldId id="1035" r:id="rId6"/>
    <p:sldId id="1038" r:id="rId7"/>
    <p:sldId id="1041" r:id="rId8"/>
    <p:sldId id="1040" r:id="rId9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BFA130-9AA9-7346-9C2E-B90ACF26F7CD}">
          <p14:sldIdLst>
            <p14:sldId id="923"/>
            <p14:sldId id="1016"/>
            <p14:sldId id="1032"/>
            <p14:sldId id="1034"/>
            <p14:sldId id="1035"/>
            <p14:sldId id="1038"/>
            <p14:sldId id="1041"/>
            <p14:sldId id="1040"/>
          </p14:sldIdLst>
        </p14:section>
        <p14:section name="Picture Sources" id="{4FCAA231-4934-4929-A100-DD9606E8E5E4}">
          <p14:sldIdLst/>
        </p14:section>
        <p14:section name="Backup" id="{ED9E95BA-8FB9-4303-9063-156E51EFD59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7" autoAdjust="0"/>
    <p:restoredTop sz="96344" autoAdjust="0"/>
  </p:normalViewPr>
  <p:slideViewPr>
    <p:cSldViewPr>
      <p:cViewPr varScale="1">
        <p:scale>
          <a:sx n="115" d="100"/>
          <a:sy n="115" d="100"/>
        </p:scale>
        <p:origin x="162" y="9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9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70938" y="0"/>
            <a:ext cx="303946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177" tIns="46589" rIns="93177" bIns="46589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70938" y="8831580"/>
            <a:ext cx="303946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412" tIns="0" rIns="19412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 dirty="0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177" tIns="46589" rIns="93177" bIns="46589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177" tIns="46589" rIns="93177" bIns="46589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969315" y="0"/>
            <a:ext cx="3041086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177" tIns="46589" rIns="93177" bIns="46589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69315" y="8831580"/>
            <a:ext cx="3041086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412" tIns="0" rIns="19412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 dirty="0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177" tIns="46589" rIns="93177" bIns="46589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177" tIns="46589" rIns="93177" bIns="46589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7222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7DAED-5CC5-7A4A-A507-7DDB4B9AA7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39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76" y="5111496"/>
            <a:ext cx="3429000" cy="3454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449" y="100584"/>
            <a:ext cx="9677927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609" y="6455664"/>
            <a:ext cx="1450470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baseline="0" dirty="0"/>
              <a:t>LLKI - </a:t>
            </a:r>
            <a:fld id="{321F32AB-3DDB-C54A-A434-42EC1FB733CD}" type="slidenum">
              <a:rPr lang="en-US" altLang="en-US" sz="700" b="0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0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0" i="0" baseline="0" dirty="0"/>
              <a:t>BRWC 4/2020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6888"/>
            <a:ext cx="548658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6473952"/>
            <a:ext cx="2023269" cy="2300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2" y="86323"/>
            <a:ext cx="1964188" cy="831162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-1" y="0"/>
            <a:ext cx="1218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UNCLASSIFIED // NOT APPROVED FOR PUBLIC</a:t>
            </a:r>
            <a:r>
              <a:rPr lang="en-US" sz="1400" b="1" baseline="0" dirty="0"/>
              <a:t> RELEASE</a:t>
            </a:r>
            <a:endParaRPr lang="en-US" sz="1400" b="1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588" y="6553948"/>
            <a:ext cx="1218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UNCLASSIFIED // NOT APPROVED FOR PUBLIC</a:t>
            </a:r>
            <a:r>
              <a:rPr lang="en-US" sz="1400" b="1" baseline="0" dirty="0"/>
              <a:t> RELEASE</a:t>
            </a:r>
            <a:endParaRPr 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2" y="3087624"/>
            <a:ext cx="9970459" cy="646176"/>
          </a:xfrm>
        </p:spPr>
        <p:txBody>
          <a:bodyPr/>
          <a:lstStyle/>
          <a:p>
            <a:r>
              <a:rPr lang="en-US" dirty="0" smtClean="0"/>
              <a:t>Unified Simulation Environment</a:t>
            </a:r>
            <a:endParaRPr lang="en-US" i="1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1109183" y="3505200"/>
            <a:ext cx="9970459" cy="1371600"/>
          </a:xfrm>
          <a:noFill/>
          <a:ln/>
        </p:spPr>
        <p:txBody>
          <a:bodyPr/>
          <a:lstStyle/>
          <a:p>
            <a:r>
              <a:rPr lang="en-US" altLang="en-US" sz="2000" dirty="0" smtClean="0"/>
              <a:t>21 May </a:t>
            </a:r>
            <a:r>
              <a:rPr lang="en-US" altLang="en-US" sz="2000" dirty="0"/>
              <a:t>2020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143000"/>
            <a:ext cx="4419600" cy="15471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0"/>
            <a:ext cx="1218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UNCLASSIFIED // NOT APPROVED FOR PUBLIC</a:t>
            </a:r>
            <a:r>
              <a:rPr lang="en-US" sz="1400" b="1" baseline="0" dirty="0"/>
              <a:t> RELEASE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1588" y="6553948"/>
            <a:ext cx="1218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UNCLASSIFIED // NOT APPROVED FOR PUBLIC</a:t>
            </a:r>
            <a:r>
              <a:rPr lang="en-US" sz="1400" b="1" baseline="0" dirty="0"/>
              <a:t> RELEASE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86056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Architecture</a:t>
            </a:r>
            <a:endParaRPr lang="en-US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770812" y="1066800"/>
            <a:ext cx="4283169" cy="5181599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/>
              <a:t>Support unified simulation environments:</a:t>
            </a:r>
          </a:p>
          <a:p>
            <a:r>
              <a:rPr lang="en-US" sz="1600" dirty="0" smtClean="0"/>
              <a:t>1. Behavioral mode (BFM/fast)</a:t>
            </a:r>
          </a:p>
          <a:p>
            <a:r>
              <a:rPr lang="en-US" sz="1600" dirty="0" smtClean="0"/>
              <a:t>2. BARE Metal (RISC-V RTL/slow)</a:t>
            </a:r>
          </a:p>
          <a:p>
            <a:r>
              <a:rPr lang="en-US" sz="1600" dirty="0" smtClean="0"/>
              <a:t>3. Linux (HW card/super fast)</a:t>
            </a:r>
          </a:p>
          <a:p>
            <a:r>
              <a:rPr lang="en-US" sz="1600" dirty="0" smtClean="0"/>
              <a:t>4. Individual Unit level test benches. One per HW assist core. Supports 2 modes: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smtClean="0"/>
              <a:t>Clock Cycle accurate.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err="1" smtClean="0"/>
              <a:t>TileLink</a:t>
            </a:r>
            <a:r>
              <a:rPr lang="en-US" sz="1200" dirty="0" smtClean="0"/>
              <a:t> Transaction level accurate</a:t>
            </a:r>
          </a:p>
          <a:p>
            <a:pPr marL="0" indent="0">
              <a:buNone/>
            </a:pPr>
            <a:endParaRPr lang="en-US" sz="1600" dirty="0" smtClean="0"/>
          </a:p>
          <a:p>
            <a:pPr marL="283464" lvl="1" indent="0">
              <a:buNone/>
            </a:pPr>
            <a:endParaRPr lang="en-US" dirty="0" smtClean="0"/>
          </a:p>
          <a:p>
            <a:pPr marL="283464" lvl="1" indent="0">
              <a:buNone/>
            </a:pPr>
            <a:endParaRPr lang="en-US" dirty="0" smtClean="0"/>
          </a:p>
          <a:p>
            <a:pPr marL="283464" lvl="1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950" y="6096000"/>
            <a:ext cx="6387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/>
              <a:t>C2 – Command and Control, KL- Key Load, LLC – Logic Locked Core, TSS – Technique Specific Shim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0" y="1671637"/>
            <a:ext cx="7650406" cy="373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45FC9-DC76-1042-A542-906010A929AF}"/>
              </a:ext>
            </a:extLst>
          </p:cNvPr>
          <p:cNvSpPr txBox="1"/>
          <p:nvPr/>
        </p:nvSpPr>
        <p:spPr>
          <a:xfrm>
            <a:off x="3210105" y="1297186"/>
            <a:ext cx="1406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CEP </a:t>
            </a:r>
            <a:r>
              <a:rPr lang="en-US" sz="1400" b="1" dirty="0"/>
              <a:t>with LLKI</a:t>
            </a:r>
          </a:p>
        </p:txBody>
      </p:sp>
    </p:spTree>
    <p:extLst>
      <p:ext uri="{BB962C8B-B14F-4D97-AF65-F5344CB8AC3E}">
        <p14:creationId xmlns:p14="http://schemas.microsoft.com/office/powerpoint/2010/main" val="42749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 bwMode="auto">
          <a:xfrm flipV="1">
            <a:off x="1919657" y="5498459"/>
            <a:ext cx="3031755" cy="4483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919657" y="4456592"/>
            <a:ext cx="3031755" cy="10418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143000"/>
            <a:ext cx="10972800" cy="4974336"/>
          </a:xfrm>
        </p:spPr>
        <p:txBody>
          <a:bodyPr/>
          <a:lstStyle/>
          <a:p>
            <a:r>
              <a:rPr lang="en-US" sz="1200" dirty="0" smtClean="0"/>
              <a:t>Each RISC-V core is replaced with a behavioral model that only support </a:t>
            </a:r>
            <a:r>
              <a:rPr lang="en-US" sz="1200" dirty="0" err="1" smtClean="0"/>
              <a:t>TileLink</a:t>
            </a:r>
            <a:r>
              <a:rPr lang="en-US" sz="1200" dirty="0" smtClean="0"/>
              <a:t> transactions.</a:t>
            </a:r>
          </a:p>
          <a:p>
            <a:r>
              <a:rPr lang="en-US" sz="1200" dirty="0" smtClean="0"/>
              <a:t>Test is running on native machine with hooks to control the BFM model to execute TL transactions (via Direct Programing Interface).</a:t>
            </a:r>
          </a:p>
          <a:p>
            <a:r>
              <a:rPr lang="en-US" sz="1200" dirty="0" smtClean="0"/>
              <a:t>Test also support capture mode (TL transaction level or cycle-by-cycle) to a header file for playback in BARE Metal mode and unit level (</a:t>
            </a:r>
            <a:r>
              <a:rPr lang="en-US" sz="1200" dirty="0" err="1" smtClean="0"/>
              <a:t>e.i</a:t>
            </a:r>
            <a:r>
              <a:rPr lang="en-US" sz="1200" dirty="0" smtClean="0"/>
              <a:t>  </a:t>
            </a:r>
            <a:r>
              <a:rPr lang="en-US" sz="1200" dirty="0" err="1" smtClean="0"/>
              <a:t>aes_playback.h</a:t>
            </a:r>
            <a:r>
              <a:rPr lang="en-US" sz="1200" dirty="0" smtClean="0"/>
              <a:t>)</a:t>
            </a:r>
          </a:p>
          <a:p>
            <a:endParaRPr lang="en-US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1919657" y="4456592"/>
            <a:ext cx="1852950" cy="151881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C_module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wrapper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BFM Mode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12" y="3124200"/>
            <a:ext cx="6096000" cy="26121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799011" y="3581400"/>
            <a:ext cx="2230203" cy="87519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RISC-V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BFM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Model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2163" y="4114800"/>
            <a:ext cx="99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 smtClean="0">
                <a:solidFill>
                  <a:srgbClr val="7030A0"/>
                </a:solidFill>
              </a:rPr>
              <a:t>titleLink</a:t>
            </a:r>
            <a:r>
              <a:rPr lang="en-US" sz="800" b="1" dirty="0" smtClean="0">
                <a:solidFill>
                  <a:srgbClr val="7030A0"/>
                </a:solidFill>
              </a:rPr>
              <a:t> Bus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36532" y="4933537"/>
            <a:ext cx="1219200" cy="56492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C/C++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Test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7013" y="3431736"/>
            <a:ext cx="2082306" cy="45720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&lt;</a:t>
            </a:r>
            <a:r>
              <a:rPr lang="en-US" sz="900" b="1" dirty="0" smtClean="0"/>
              <a:t>core&gt;_</a:t>
            </a:r>
            <a:r>
              <a:rPr lang="en-US" sz="900" b="1" dirty="0" err="1" smtClean="0"/>
              <a:t>playback.h</a:t>
            </a:r>
            <a:endParaRPr lang="en-US" sz="9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(transaction </a:t>
            </a:r>
            <a:r>
              <a:rPr lang="en-US" sz="900" b="1" dirty="0" smtClean="0"/>
              <a:t>accurate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09319" y="4099412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If enable</a:t>
            </a:r>
            <a:endParaRPr lang="en-US" sz="900" b="1" dirty="0"/>
          </a:p>
        </p:txBody>
      </p:sp>
      <p:sp>
        <p:nvSpPr>
          <p:cNvPr id="26" name="Oval 25"/>
          <p:cNvSpPr/>
          <p:nvPr/>
        </p:nvSpPr>
        <p:spPr bwMode="auto">
          <a:xfrm>
            <a:off x="2386029" y="3431736"/>
            <a:ext cx="2025617" cy="45720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/>
              <a:t>&lt;core&gt;_stimulus.txt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(cycle accurate)</a:t>
            </a:r>
          </a:p>
        </p:txBody>
      </p:sp>
      <p:cxnSp>
        <p:nvCxnSpPr>
          <p:cNvPr id="34" name="Straight Arrow Connector 33"/>
          <p:cNvCxnSpPr>
            <a:stCxn id="9" idx="0"/>
          </p:cNvCxnSpPr>
          <p:nvPr/>
        </p:nvCxnSpPr>
        <p:spPr bwMode="auto">
          <a:xfrm flipV="1">
            <a:off x="2846132" y="3944164"/>
            <a:ext cx="505080" cy="5124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Straight Arrow Connector 35"/>
          <p:cNvCxnSpPr>
            <a:stCxn id="9" idx="0"/>
          </p:cNvCxnSpPr>
          <p:nvPr/>
        </p:nvCxnSpPr>
        <p:spPr bwMode="auto">
          <a:xfrm flipH="1" flipV="1">
            <a:off x="1590918" y="3888936"/>
            <a:ext cx="1255214" cy="5676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3772607" y="4456592"/>
            <a:ext cx="1178805" cy="10418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3772606" y="5525437"/>
            <a:ext cx="1255215" cy="4394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9704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 bwMode="auto">
          <a:xfrm>
            <a:off x="7466012" y="3683489"/>
            <a:ext cx="3267039" cy="6467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7466012" y="2506632"/>
            <a:ext cx="3267039" cy="117685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565993" cy="4828032"/>
          </a:xfrm>
        </p:spPr>
        <p:txBody>
          <a:bodyPr/>
          <a:lstStyle/>
          <a:p>
            <a:r>
              <a:rPr lang="en-US" sz="1200" dirty="0" smtClean="0"/>
              <a:t>RISC-V is actual RTL code</a:t>
            </a:r>
          </a:p>
          <a:p>
            <a:r>
              <a:rPr lang="en-US" sz="1200" dirty="0" smtClean="0"/>
              <a:t>Test is wrapped inside RISC-V wrapper and cross compiled to ELF executable file to be loaded into DDR3 memory (via backdoor).</a:t>
            </a:r>
          </a:p>
          <a:p>
            <a:r>
              <a:rPr lang="en-US" sz="1200" dirty="0" smtClean="0"/>
              <a:t>&lt;core&gt;_</a:t>
            </a:r>
            <a:r>
              <a:rPr lang="en-US" sz="1200" dirty="0" err="1" smtClean="0"/>
              <a:t>playback.h</a:t>
            </a:r>
            <a:r>
              <a:rPr lang="en-US" sz="1200" dirty="0" smtClean="0"/>
              <a:t>, captured from BFM mode, is executed by actual RISC-V transaction-by-transaction.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BARE Metal Mode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2908566"/>
            <a:ext cx="6096000" cy="2612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2163" y="4114800"/>
            <a:ext cx="99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 smtClean="0">
                <a:solidFill>
                  <a:srgbClr val="7030A0"/>
                </a:solidFill>
              </a:rPr>
              <a:t>titleLink</a:t>
            </a:r>
            <a:r>
              <a:rPr lang="en-US" sz="800" b="1" dirty="0" smtClean="0">
                <a:solidFill>
                  <a:srgbClr val="7030A0"/>
                </a:solidFill>
              </a:rPr>
              <a:t> Bus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523251" y="2506632"/>
            <a:ext cx="2209800" cy="1823612"/>
            <a:chOff x="8103512" y="2667000"/>
            <a:chExt cx="2209800" cy="182361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103512" y="2667000"/>
              <a:ext cx="2209800" cy="1823612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/>
                <a:t>RISC-V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 wrapper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8288911" y="3843857"/>
              <a:ext cx="1881562" cy="45720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/>
                <a:t>&lt;</a:t>
              </a:r>
              <a:r>
                <a:rPr lang="en-US" sz="1000" b="1" dirty="0" smtClean="0"/>
                <a:t>core&gt;_</a:t>
              </a:r>
              <a:r>
                <a:rPr lang="en-US" sz="1000" b="1" dirty="0" err="1" smtClean="0"/>
                <a:t>playback.h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8275501" y="3108446"/>
              <a:ext cx="1839001" cy="4572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/>
                <a:t>playback.cc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 bwMode="auto">
          <a:xfrm flipH="1">
            <a:off x="7466012" y="2506632"/>
            <a:ext cx="1057239" cy="11966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466012" y="3683489"/>
            <a:ext cx="1057239" cy="6467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9628150" y="3435518"/>
            <a:ext cx="0" cy="2479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927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2908566"/>
            <a:ext cx="6096000" cy="261213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 bwMode="auto">
          <a:xfrm>
            <a:off x="7466012" y="3683489"/>
            <a:ext cx="3267039" cy="6467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7466012" y="2506632"/>
            <a:ext cx="3267039" cy="117685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565993" cy="48280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  </a:t>
            </a:r>
            <a:r>
              <a:rPr lang="en-US" sz="1200" dirty="0" smtClean="0"/>
              <a:t>FPGA is synthesize, place/route to obtain </a:t>
            </a:r>
            <a:r>
              <a:rPr lang="en-US" sz="1200" dirty="0" err="1" smtClean="0"/>
              <a:t>mcs</a:t>
            </a:r>
            <a:r>
              <a:rPr lang="en-US" sz="1200" dirty="0" smtClean="0"/>
              <a:t> file and loaded onto VC707 </a:t>
            </a:r>
            <a:r>
              <a:rPr lang="en-US" sz="1200" dirty="0" err="1" smtClean="0"/>
              <a:t>eval</a:t>
            </a:r>
            <a:r>
              <a:rPr lang="en-US" sz="1200" dirty="0" smtClean="0"/>
              <a:t> card.</a:t>
            </a:r>
          </a:p>
          <a:p>
            <a:r>
              <a:rPr lang="en-US" sz="1200" dirty="0" smtClean="0"/>
              <a:t>Linux OS is built with </a:t>
            </a:r>
            <a:r>
              <a:rPr lang="en-US" sz="1200" dirty="0" err="1" smtClean="0"/>
              <a:t>cep_diag</a:t>
            </a:r>
            <a:r>
              <a:rPr lang="en-US" sz="1200" dirty="0" smtClean="0"/>
              <a:t> application (which includes all simulation tests) as diagnostic</a:t>
            </a:r>
          </a:p>
          <a:p>
            <a:pPr marL="0" indent="0">
              <a:buNone/>
            </a:pPr>
            <a:endParaRPr lang="en-US" sz="1200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Mode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2163" y="4114800"/>
            <a:ext cx="99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 smtClean="0">
                <a:solidFill>
                  <a:srgbClr val="7030A0"/>
                </a:solidFill>
              </a:rPr>
              <a:t>titleLink</a:t>
            </a:r>
            <a:r>
              <a:rPr lang="en-US" sz="800" b="1" dirty="0" smtClean="0">
                <a:solidFill>
                  <a:srgbClr val="7030A0"/>
                </a:solidFill>
              </a:rPr>
              <a:t> Bus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523251" y="2506632"/>
            <a:ext cx="2209800" cy="1823612"/>
            <a:chOff x="8103512" y="2667000"/>
            <a:chExt cx="2209800" cy="182361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103512" y="2667000"/>
              <a:ext cx="2209800" cy="1823612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/>
                <a:t>Linux OS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8195958" y="3981886"/>
              <a:ext cx="685800" cy="45720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/>
                <a:t>test1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8275501" y="3108446"/>
              <a:ext cx="1839001" cy="4572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/>
                <a:t>c</a:t>
              </a:r>
              <a:r>
                <a:rPr lang="en-US" sz="1000" b="1" dirty="0" smtClean="0"/>
                <a:t>ep_diag.cc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 bwMode="auto">
          <a:xfrm flipH="1">
            <a:off x="7466012" y="2506632"/>
            <a:ext cx="1057239" cy="11966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466012" y="3683489"/>
            <a:ext cx="1057239" cy="6467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9937732" y="3820588"/>
            <a:ext cx="685800" cy="45720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err="1" smtClean="0"/>
              <a:t>testN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22377" y="3789784"/>
            <a:ext cx="86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. . .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9099531" y="3418438"/>
            <a:ext cx="122846" cy="4021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9955851" y="3401257"/>
            <a:ext cx="402885" cy="4193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1668192" y="3210988"/>
            <a:ext cx="5257800" cy="1676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VC707 </a:t>
            </a:r>
            <a:r>
              <a:rPr lang="en-US" sz="1400" b="1" dirty="0" err="1" smtClean="0"/>
              <a:t>Eval</a:t>
            </a:r>
            <a:r>
              <a:rPr lang="en-US" sz="1400" b="1" dirty="0" smtClean="0"/>
              <a:t> Card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83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Playback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990600"/>
            <a:ext cx="10921187" cy="5132832"/>
          </a:xfrm>
        </p:spPr>
        <p:txBody>
          <a:bodyPr/>
          <a:lstStyle/>
          <a:p>
            <a:pPr>
              <a:lnSpc>
                <a:spcPct val="0"/>
              </a:lnSpc>
            </a:pPr>
            <a:endParaRPr lang="en-US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Below is one example of the &lt;core&gt;_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playback.h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 format to be used in BARE Metal or Unit-Level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testbench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0"/>
              </a:lnSpc>
            </a:pPr>
            <a:endParaRPr lang="en-US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 Write to : &lt;</a:t>
            </a:r>
            <a:r>
              <a:rPr lang="en-US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physicalAdr</a:t>
            </a: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writeData</a:t>
            </a: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0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WRITE__CMD</a:t>
            </a: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lnSpc>
                <a:spcPct val="0"/>
              </a:lnSpc>
              <a:buNone/>
            </a:pPr>
            <a:endParaRPr lang="en-US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 Read and compare: &lt;</a:t>
            </a:r>
            <a:r>
              <a:rPr lang="en-US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physicalAdr</a:t>
            </a: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&lt;Data2Compare&gt;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0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RDnCMP_CMD</a:t>
            </a: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lnSpc>
                <a:spcPct val="0"/>
              </a:lnSpc>
              <a:buNone/>
            </a:pPr>
            <a:endParaRPr lang="en-US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 Read and spin until match : &lt;</a:t>
            </a:r>
            <a:r>
              <a:rPr lang="en-US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physicalAdr</a:t>
            </a: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&lt;Data2Match&gt; &lt;mask&gt; &lt;timeout&gt;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0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RDSPIN_CMD</a:t>
            </a: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buNone/>
            </a:pPr>
            <a:endParaRPr lang="en-US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dft</a:t>
            </a: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command sequences to playback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uint64_t </a:t>
            </a:r>
            <a:r>
              <a:rPr lang="en-US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dft_playback</a:t>
            </a: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[] = { 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0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WRITE__CMD</a:t>
            </a: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0x70050010, 0x0001000000000000 // 1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, WRITE__CMD, 0x70050008, 0x0000000000000000 // 2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  &lt;...&gt;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, WRITE__CMD, 0x70050000, 0x0000000000000000 // 130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, </a:t>
            </a:r>
            <a:r>
              <a:rPr lang="en-US" sz="10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RDSPIN_CMD</a:t>
            </a: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0x70050000, 0x0000000000000004, 0xffffffffffffffff, 0x00000064 // 131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  &lt;...&gt;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, </a:t>
            </a:r>
            <a:r>
              <a:rPr lang="en-US" sz="10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RDnCMP_CMD</a:t>
            </a: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0x70060020, 0x7c9280d37ccc8118 // 3898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, WRITE__CMD, 0x70060018, 0x000000000000001f // 3899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, </a:t>
            </a:r>
            <a:r>
              <a:rPr lang="en-US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RDnCMP_CMD</a:t>
            </a: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0x70060020, 0x7cf0815a7d1181a5 // 3900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0"/>
              </a:lnSpc>
              <a:buNone/>
            </a:pPr>
            <a:endParaRPr lang="en-US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dft_size</a:t>
            </a: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dft_playback</a:t>
            </a: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(uint64_t))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dft_totalCommands</a:t>
            </a: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3900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LLKI Supports??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931216" y="1676400"/>
            <a:ext cx="1219200" cy="441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TileLink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CrossBar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5212" y="2133600"/>
            <a:ext cx="21336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RISC-V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16402" y="2001877"/>
            <a:ext cx="8382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5150416" y="2638828"/>
            <a:ext cx="80418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474912" y="3352800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/>
              <a:t>TLMaster</a:t>
            </a:r>
            <a:endParaRPr lang="en-US" sz="900" b="1" dirty="0"/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 bwMode="auto">
          <a:xfrm>
            <a:off x="3236912" y="3468216"/>
            <a:ext cx="69430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5954602" y="3331723"/>
            <a:ext cx="3633330" cy="1524000"/>
            <a:chOff x="5966282" y="4343400"/>
            <a:chExt cx="3633330" cy="152400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5966282" y="4343400"/>
              <a:ext cx="3633330" cy="1524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Core </a:t>
              </a:r>
              <a:r>
                <a:rPr kumimoji="0" 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TileLik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 Wrapper (Chisel)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7909382" y="4424870"/>
              <a:ext cx="1600200" cy="1066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/>
                <a:t>Logic Locked Core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(Verilog</a:t>
              </a:r>
              <a:r>
                <a:rPr kumimoji="0" lang="en-US" sz="10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or Netlist)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080582" y="4837687"/>
              <a:ext cx="990600" cy="6858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Core </a:t>
              </a:r>
              <a:r>
                <a:rPr kumimoji="0" lang="en-US" sz="9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RegisterSet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b="1" dirty="0" smtClean="0"/>
                <a:t>Interface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(Chisel)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080582" y="4456687"/>
              <a:ext cx="990600" cy="38100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LLKI-PP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7071182" y="4647187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>
              <a:off x="7071182" y="5184438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7007117" y="4444215"/>
              <a:ext cx="9663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0000"/>
                  </a:solidFill>
                </a:rPr>
                <a:t>LLKI-Discrete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65427" y="5150191"/>
              <a:ext cx="1104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Core Specific</a:t>
              </a:r>
            </a:p>
            <a:p>
              <a:pPr algn="ctr"/>
              <a:r>
                <a:rPr lang="en-US" sz="800" b="1" dirty="0" smtClean="0"/>
                <a:t>Discrete IOs</a:t>
              </a:r>
              <a:endParaRPr lang="en-US" sz="800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45102" y="3583632"/>
            <a:ext cx="3633330" cy="1524000"/>
            <a:chOff x="5966282" y="4343400"/>
            <a:chExt cx="3633330" cy="15240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5966282" y="4343400"/>
              <a:ext cx="3633330" cy="1524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Core </a:t>
              </a:r>
              <a:r>
                <a:rPr kumimoji="0" 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TileLik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 Wrapper (Chisel)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7909382" y="4424870"/>
              <a:ext cx="1600200" cy="1066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/>
                <a:t>Logic Locked Core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(Verilog</a:t>
              </a:r>
              <a:r>
                <a:rPr kumimoji="0" lang="en-US" sz="10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or Netlist)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080582" y="4837687"/>
              <a:ext cx="990600" cy="6858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Core </a:t>
              </a:r>
              <a:r>
                <a:rPr kumimoji="0" lang="en-US" sz="9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RegisterSet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b="1" dirty="0" smtClean="0"/>
                <a:t>Interface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(Chisel)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080582" y="4456687"/>
              <a:ext cx="990600" cy="38100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LLKI-PP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7071182" y="4647187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7071182" y="5184438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7007117" y="4444215"/>
              <a:ext cx="9663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0000"/>
                  </a:solidFill>
                </a:rPr>
                <a:t>LLKI-Discrete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65427" y="5150191"/>
              <a:ext cx="1104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Core Specific</a:t>
              </a:r>
            </a:p>
            <a:p>
              <a:pPr algn="ctr"/>
              <a:r>
                <a:rPr lang="en-US" sz="800" b="1" dirty="0" smtClean="0"/>
                <a:t>Discrete IOs</a:t>
              </a:r>
              <a:endParaRPr lang="en-US" sz="800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432482" y="3862475"/>
            <a:ext cx="3633330" cy="1524000"/>
            <a:chOff x="5966282" y="4343400"/>
            <a:chExt cx="3633330" cy="1524000"/>
          </a:xfrm>
        </p:grpSpPr>
        <p:sp>
          <p:nvSpPr>
            <p:cNvPr id="49" name="Rectangle 48"/>
            <p:cNvSpPr/>
            <p:nvPr/>
          </p:nvSpPr>
          <p:spPr bwMode="auto">
            <a:xfrm>
              <a:off x="5966282" y="4343400"/>
              <a:ext cx="3633330" cy="1524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Core </a:t>
              </a:r>
              <a:r>
                <a:rPr kumimoji="0" 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TileLink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 Wrapper (Chisel)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909382" y="4424870"/>
              <a:ext cx="1600200" cy="1066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/>
                <a:t>Logic Locked Core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(Verilog</a:t>
              </a:r>
              <a:r>
                <a:rPr kumimoji="0" lang="en-US" sz="10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or Netlist)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6080582" y="4837687"/>
              <a:ext cx="990600" cy="6858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Core </a:t>
              </a:r>
              <a:r>
                <a:rPr kumimoji="0" lang="en-US" sz="9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RegisterSet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b="1" dirty="0" smtClean="0"/>
                <a:t>Interface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(Chisel)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6080582" y="4456687"/>
              <a:ext cx="990600" cy="38100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LLKI-</a:t>
              </a:r>
              <a:r>
                <a:rPr kumimoji="0" 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Reg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>
              <a:off x="7071182" y="4647187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7071182" y="5184438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7007117" y="4444215"/>
              <a:ext cx="9663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0000"/>
                  </a:solidFill>
                </a:rPr>
                <a:t>LLKI-Discrete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965427" y="5150191"/>
              <a:ext cx="1104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Core Specific</a:t>
              </a:r>
            </a:p>
            <a:p>
              <a:pPr algn="ctr"/>
              <a:r>
                <a:rPr lang="en-US" sz="800" b="1" dirty="0" smtClean="0"/>
                <a:t>Discrete IOs</a:t>
              </a:r>
              <a:endParaRPr lang="en-US" sz="800" b="1" dirty="0"/>
            </a:p>
          </p:txBody>
        </p:sp>
      </p:grpSp>
      <p:cxnSp>
        <p:nvCxnSpPr>
          <p:cNvPr id="57" name="Straight Arrow Connector 56"/>
          <p:cNvCxnSpPr/>
          <p:nvPr/>
        </p:nvCxnSpPr>
        <p:spPr bwMode="auto">
          <a:xfrm>
            <a:off x="5133409" y="4559700"/>
            <a:ext cx="1413373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flipV="1">
            <a:off x="3926342" y="2001877"/>
            <a:ext cx="1190060" cy="144313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91" name="Group 90"/>
          <p:cNvGrpSpPr/>
          <p:nvPr/>
        </p:nvGrpSpPr>
        <p:grpSpPr>
          <a:xfrm>
            <a:off x="5949408" y="1814209"/>
            <a:ext cx="1236074" cy="1219200"/>
            <a:chOff x="5949408" y="1814209"/>
            <a:chExt cx="1236074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5966282" y="1814209"/>
              <a:ext cx="1219200" cy="121920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SRoT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9408" y="1930190"/>
              <a:ext cx="762000" cy="2308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TLSlave</a:t>
              </a:r>
              <a:endParaRPr lang="en-US" sz="9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93157" y="2564912"/>
              <a:ext cx="762000" cy="2308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TLMaster</a:t>
              </a:r>
              <a:endParaRPr lang="en-US" sz="900" b="1" dirty="0"/>
            </a:p>
          </p:txBody>
        </p:sp>
        <p:cxnSp>
          <p:nvCxnSpPr>
            <p:cNvPr id="65" name="Elbow Connector 64"/>
            <p:cNvCxnSpPr/>
            <p:nvPr/>
          </p:nvCxnSpPr>
          <p:spPr bwMode="auto">
            <a:xfrm flipH="1">
              <a:off x="6106423" y="2007553"/>
              <a:ext cx="652118" cy="633003"/>
            </a:xfrm>
            <a:prstGeom prst="bentConnector3">
              <a:avLst>
                <a:gd name="adj1" fmla="val -35055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69" name="Elbow Connector 68"/>
          <p:cNvCxnSpPr/>
          <p:nvPr/>
        </p:nvCxnSpPr>
        <p:spPr bwMode="auto">
          <a:xfrm rot="5400000">
            <a:off x="4028683" y="3345548"/>
            <a:ext cx="1920874" cy="507435"/>
          </a:xfrm>
          <a:prstGeom prst="bentConnector3">
            <a:avLst>
              <a:gd name="adj1" fmla="val -136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4747082" y="4559700"/>
            <a:ext cx="43945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3236912" y="3540260"/>
            <a:ext cx="69430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9" name="Straight Arrow Connector 78"/>
          <p:cNvCxnSpPr>
            <a:endCxn id="49" idx="1"/>
          </p:cNvCxnSpPr>
          <p:nvPr/>
        </p:nvCxnSpPr>
        <p:spPr bwMode="auto">
          <a:xfrm>
            <a:off x="5145791" y="4624475"/>
            <a:ext cx="128669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5" name="Elbow Connector 84"/>
          <p:cNvCxnSpPr/>
          <p:nvPr/>
        </p:nvCxnSpPr>
        <p:spPr bwMode="auto">
          <a:xfrm>
            <a:off x="3926342" y="3540260"/>
            <a:ext cx="1190060" cy="1084215"/>
          </a:xfrm>
          <a:prstGeom prst="bentConnector3">
            <a:avLst>
              <a:gd name="adj1" fmla="val 13217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4642304" y="2731406"/>
            <a:ext cx="14059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FF0000"/>
                </a:solidFill>
              </a:rPr>
              <a:t>Logic unlocking path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85077" y="4591940"/>
            <a:ext cx="740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Logic path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4395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 bwMode="auto">
          <a:xfrm>
            <a:off x="3884612" y="1143000"/>
            <a:ext cx="6705600" cy="3810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Modified TL wrapper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 extracted from </a:t>
            </a:r>
            <a:r>
              <a:rPr kumimoji="0" lang="en-US" sz="1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VCShell.v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(to add LLKI’s)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960812" y="1600200"/>
            <a:ext cx="3475673" cy="1371600"/>
          </a:xfrm>
          <a:prstGeom prst="rect">
            <a:avLst/>
          </a:prstGeom>
          <a:pattFill prst="pct75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 w="127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LLKI-PP (Chisel)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943973" y="3061170"/>
            <a:ext cx="2819400" cy="173943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Core register Interface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Set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Unit </a:t>
            </a:r>
            <a:r>
              <a:rPr lang="en-US" sz="2000" dirty="0" err="1" smtClean="0"/>
              <a:t>Testbench</a:t>
            </a:r>
            <a:r>
              <a:rPr lang="en-US" sz="2000" dirty="0" smtClean="0"/>
              <a:t> with LLKI Supports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8449173" y="1711370"/>
            <a:ext cx="1981200" cy="1994370"/>
            <a:chOff x="7466012" y="2133600"/>
            <a:chExt cx="1981200" cy="1994370"/>
          </a:xfrm>
          <a:solidFill>
            <a:schemeClr val="bg1">
              <a:lumMod val="85000"/>
            </a:schemeClr>
          </a:solidFill>
        </p:grpSpPr>
        <p:sp>
          <p:nvSpPr>
            <p:cNvPr id="5" name="Rectangle 4"/>
            <p:cNvSpPr/>
            <p:nvPr/>
          </p:nvSpPr>
          <p:spPr bwMode="auto">
            <a:xfrm>
              <a:off x="7466012" y="2133600"/>
              <a:ext cx="1981200" cy="199437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Core with LLKI_IF</a:t>
              </a: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7847012" y="3352800"/>
              <a:ext cx="1295400" cy="685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Core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/>
                <a:t>(RTL)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847012" y="2479548"/>
              <a:ext cx="1295400" cy="685800"/>
            </a:xfrm>
            <a:prstGeom prst="rect">
              <a:avLst/>
            </a:prstGeom>
            <a:pattFill prst="pct30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</a:rPr>
                <a:t>Core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FF0000"/>
                  </a:solidFill>
                </a:rPr>
                <a:t>LLKI-Discrete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FF0000"/>
                  </a:solidFill>
                </a:rPr>
                <a:t> IF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229973" y="2061664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FF0000"/>
                </a:solidFill>
              </a:rPr>
              <a:t>LLKI-Discrete</a:t>
            </a:r>
          </a:p>
          <a:p>
            <a:pPr algn="ctr"/>
            <a:r>
              <a:rPr lang="en-US" sz="800" b="1" dirty="0" smtClean="0">
                <a:solidFill>
                  <a:srgbClr val="FF0000"/>
                </a:solidFill>
              </a:rPr>
              <a:t>Bus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7295580" y="2382935"/>
            <a:ext cx="1153593" cy="45719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7436485" y="3393482"/>
            <a:ext cx="1012688" cy="4868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13924" y="3106981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Core specific</a:t>
            </a:r>
          </a:p>
          <a:p>
            <a:pPr algn="ctr"/>
            <a:r>
              <a:rPr lang="en-US" sz="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Bus</a:t>
            </a:r>
            <a:endParaRPr lang="en-US" sz="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960812" y="1828800"/>
            <a:ext cx="3353111" cy="1101770"/>
            <a:chOff x="3663451" y="2514600"/>
            <a:chExt cx="3353111" cy="1101770"/>
          </a:xfrm>
        </p:grpSpPr>
        <p:sp>
          <p:nvSpPr>
            <p:cNvPr id="13" name="Oval 12"/>
            <p:cNvSpPr/>
            <p:nvPr/>
          </p:nvSpPr>
          <p:spPr bwMode="auto">
            <a:xfrm>
              <a:off x="3663451" y="2514600"/>
              <a:ext cx="3353111" cy="1101770"/>
            </a:xfrm>
            <a:prstGeom prst="ellipse">
              <a:avLst/>
            </a:prstGeom>
            <a:pattFill prst="wdDnDiag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LLKI-PP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/>
                <a:t>BFM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551477" y="2784755"/>
              <a:ext cx="1424620" cy="609600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LLKI-Discrete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/>
                <a:t>BFM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3663452" y="2809654"/>
              <a:ext cx="1424620" cy="609600"/>
            </a:xfrm>
            <a:prstGeom prst="ellipse">
              <a:avLst/>
            </a:prstGeom>
            <a:pattFill prst="pct60">
              <a:fgClr>
                <a:schemeClr val="accent2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LLKI-TL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/>
                <a:t>BFM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37" name="Oval 36"/>
          <p:cNvSpPr/>
          <p:nvPr/>
        </p:nvSpPr>
        <p:spPr bwMode="auto">
          <a:xfrm>
            <a:off x="1267890" y="2111351"/>
            <a:ext cx="1416865" cy="676054"/>
          </a:xfrm>
          <a:prstGeom prst="ellipse">
            <a:avLst/>
          </a:prstGeom>
          <a:pattFill prst="pct60">
            <a:fgClr>
              <a:srgbClr val="00B050"/>
            </a:fgClr>
            <a:bgClr>
              <a:schemeClr val="bg1"/>
            </a:bgClr>
          </a:pattFill>
          <a:ln w="127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SRoT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BFM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707628" y="3061170"/>
            <a:ext cx="1881562" cy="1528581"/>
            <a:chOff x="5410267" y="3746970"/>
            <a:chExt cx="1881562" cy="1528581"/>
          </a:xfrm>
        </p:grpSpPr>
        <p:sp>
          <p:nvSpPr>
            <p:cNvPr id="10" name="Oval 9"/>
            <p:cNvSpPr/>
            <p:nvPr/>
          </p:nvSpPr>
          <p:spPr bwMode="auto">
            <a:xfrm>
              <a:off x="5551477" y="3746970"/>
              <a:ext cx="1599142" cy="672630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Cycle-by-cycle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/>
                <a:t>Playback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5410267" y="4748411"/>
              <a:ext cx="1881562" cy="527140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b="1" dirty="0"/>
                <a:t>&lt;</a:t>
              </a:r>
              <a:r>
                <a:rPr lang="en-US" sz="900" b="1" dirty="0" smtClean="0"/>
                <a:t>core&gt;_stimulus.txt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41" name="Straight Arrow Connector 40"/>
            <p:cNvCxnSpPr>
              <a:stCxn id="32" idx="0"/>
              <a:endCxn id="10" idx="4"/>
            </p:cNvCxnSpPr>
            <p:nvPr/>
          </p:nvCxnSpPr>
          <p:spPr bwMode="auto">
            <a:xfrm flipV="1">
              <a:off x="6351048" y="4419600"/>
              <a:ext cx="0" cy="32881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1133973" y="3252792"/>
            <a:ext cx="1916829" cy="1440590"/>
            <a:chOff x="777129" y="3915284"/>
            <a:chExt cx="1916829" cy="1440590"/>
          </a:xfrm>
        </p:grpSpPr>
        <p:sp>
          <p:nvSpPr>
            <p:cNvPr id="25" name="Oval 24"/>
            <p:cNvSpPr/>
            <p:nvPr/>
          </p:nvSpPr>
          <p:spPr bwMode="auto">
            <a:xfrm>
              <a:off x="777129" y="4828734"/>
              <a:ext cx="1916829" cy="527140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/>
                <a:t>&lt;</a:t>
              </a:r>
              <a:r>
                <a:rPr lang="en-US" sz="1000" b="1" dirty="0" smtClean="0"/>
                <a:t>core&gt;_</a:t>
              </a:r>
              <a:r>
                <a:rPr lang="en-US" sz="1000" b="1" dirty="0" err="1" smtClean="0"/>
                <a:t>playback.h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989012" y="3915284"/>
              <a:ext cx="1493065" cy="527140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/>
                <a:t>TLplayback.sv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45" name="Straight Arrow Connector 44"/>
            <p:cNvCxnSpPr>
              <a:stCxn id="25" idx="0"/>
              <a:endCxn id="26" idx="4"/>
            </p:cNvCxnSpPr>
            <p:nvPr/>
          </p:nvCxnSpPr>
          <p:spPr bwMode="auto">
            <a:xfrm flipV="1">
              <a:off x="1735544" y="4442424"/>
              <a:ext cx="1" cy="38631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48" name="Right Arrow 47"/>
          <p:cNvSpPr/>
          <p:nvPr/>
        </p:nvSpPr>
        <p:spPr bwMode="auto">
          <a:xfrm>
            <a:off x="2684755" y="2428654"/>
            <a:ext cx="1276057" cy="45719"/>
          </a:xfrm>
          <a:prstGeom prst="rightArrow">
            <a:avLst/>
          </a:prstGeom>
          <a:solidFill>
            <a:schemeClr val="accent5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-110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96697" y="2197822"/>
            <a:ext cx="569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TL-bus</a:t>
            </a:r>
          </a:p>
        </p:txBody>
      </p:sp>
      <p:sp>
        <p:nvSpPr>
          <p:cNvPr id="50" name="Right Arrow 49"/>
          <p:cNvSpPr/>
          <p:nvPr/>
        </p:nvSpPr>
        <p:spPr bwMode="auto">
          <a:xfrm>
            <a:off x="2828055" y="3484705"/>
            <a:ext cx="2115918" cy="45719"/>
          </a:xfrm>
          <a:prstGeom prst="rightArrow">
            <a:avLst/>
          </a:prstGeom>
          <a:solidFill>
            <a:schemeClr val="accent5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-110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50802" y="3269261"/>
            <a:ext cx="1300356" cy="21544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TL-core peripheral bus</a:t>
            </a:r>
            <a:endParaRPr lang="en-US" sz="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78025" y="5659763"/>
            <a:ext cx="3497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7030A0"/>
                </a:solidFill>
              </a:rPr>
              <a:t>Purple blocks</a:t>
            </a:r>
            <a:r>
              <a:rPr lang="en-US" sz="800" b="1" dirty="0" smtClean="0"/>
              <a:t>: used in cycle-accurate </a:t>
            </a:r>
            <a:r>
              <a:rPr lang="en-US" sz="800" b="1" dirty="0" err="1" smtClean="0"/>
              <a:t>testbench</a:t>
            </a:r>
            <a:endParaRPr lang="en-US" sz="800" b="1" dirty="0" smtClean="0"/>
          </a:p>
          <a:p>
            <a:pPr algn="ctr"/>
            <a:r>
              <a:rPr lang="en-US" sz="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Green blocks</a:t>
            </a:r>
            <a:r>
              <a:rPr lang="en-US" sz="800" b="1" dirty="0" smtClean="0"/>
              <a:t>: used in transaction-accurate </a:t>
            </a:r>
            <a:r>
              <a:rPr lang="en-US" sz="800" b="1" dirty="0" err="1" smtClean="0"/>
              <a:t>testbench</a:t>
            </a:r>
            <a:r>
              <a:rPr lang="en-US" sz="800" b="1" dirty="0" smtClean="0"/>
              <a:t> </a:t>
            </a:r>
            <a:endParaRPr lang="en-US" sz="800" b="1" dirty="0"/>
          </a:p>
        </p:txBody>
      </p:sp>
      <p:sp>
        <p:nvSpPr>
          <p:cNvPr id="59" name="Oval 58"/>
          <p:cNvSpPr/>
          <p:nvPr/>
        </p:nvSpPr>
        <p:spPr bwMode="auto">
          <a:xfrm>
            <a:off x="7078854" y="5234947"/>
            <a:ext cx="1020671" cy="365458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/>
              <a:t>BFM Blocks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8449173" y="5274271"/>
            <a:ext cx="845639" cy="295805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/>
              <a:t>Blocks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39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Lincoln_2012_v16x9</Template>
  <TotalTime>9823</TotalTime>
  <Pages>1</Pages>
  <Words>666</Words>
  <Application>Microsoft Office PowerPoint</Application>
  <PresentationFormat>Custom</PresentationFormat>
  <Paragraphs>155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Courier New</vt:lpstr>
      <vt:lpstr>Times New Roman</vt:lpstr>
      <vt:lpstr>Wingdings</vt:lpstr>
      <vt:lpstr>Lincoln_2012_v16x9</vt:lpstr>
      <vt:lpstr>Unified Simulation Environment</vt:lpstr>
      <vt:lpstr>Architecture</vt:lpstr>
      <vt:lpstr>BFM Mode</vt:lpstr>
      <vt:lpstr>BARE Metal Mode</vt:lpstr>
      <vt:lpstr>Linux Mode</vt:lpstr>
      <vt:lpstr>Playback File Format</vt:lpstr>
      <vt:lpstr>LLKI Supports?? </vt:lpstr>
      <vt:lpstr>Unit Testbench with LLKI Supports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Evaluation Platform Original Purpose and Way Forward</dc:title>
  <dc:subject/>
  <dc:creator>Microsoft Office User</dc:creator>
  <cp:keywords/>
  <dc:description/>
  <cp:lastModifiedBy>Duong, Anthony - 0551 - MITLL</cp:lastModifiedBy>
  <cp:revision>1239</cp:revision>
  <cp:lastPrinted>2020-03-04T02:03:36Z</cp:lastPrinted>
  <dcterms:created xsi:type="dcterms:W3CDTF">2018-04-05T17:40:50Z</dcterms:created>
  <dcterms:modified xsi:type="dcterms:W3CDTF">2020-05-27T15:05:53Z</dcterms:modified>
  <cp:category/>
</cp:coreProperties>
</file>