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103"/>
  </p:notesMasterIdLst>
  <p:sldIdLst>
    <p:sldId id="256" r:id="rId3"/>
    <p:sldId id="257" r:id="rId4"/>
    <p:sldId id="258" r:id="rId5"/>
    <p:sldId id="259" r:id="rId6"/>
    <p:sldId id="297" r:id="rId7"/>
    <p:sldId id="298" r:id="rId8"/>
    <p:sldId id="299" r:id="rId9"/>
    <p:sldId id="300" r:id="rId10"/>
    <p:sldId id="302" r:id="rId11"/>
    <p:sldId id="301" r:id="rId12"/>
    <p:sldId id="260" r:id="rId13"/>
    <p:sldId id="261" r:id="rId14"/>
    <p:sldId id="303" r:id="rId15"/>
    <p:sldId id="304" r:id="rId16"/>
    <p:sldId id="262" r:id="rId17"/>
    <p:sldId id="305" r:id="rId18"/>
    <p:sldId id="306" r:id="rId19"/>
    <p:sldId id="263" r:id="rId20"/>
    <p:sldId id="307" r:id="rId21"/>
    <p:sldId id="264" r:id="rId22"/>
    <p:sldId id="265" r:id="rId23"/>
    <p:sldId id="266" r:id="rId24"/>
    <p:sldId id="308" r:id="rId25"/>
    <p:sldId id="267" r:id="rId26"/>
    <p:sldId id="309" r:id="rId27"/>
    <p:sldId id="310" r:id="rId28"/>
    <p:sldId id="311" r:id="rId29"/>
    <p:sldId id="268" r:id="rId30"/>
    <p:sldId id="312" r:id="rId31"/>
    <p:sldId id="269" r:id="rId32"/>
    <p:sldId id="313" r:id="rId33"/>
    <p:sldId id="317" r:id="rId34"/>
    <p:sldId id="314" r:id="rId35"/>
    <p:sldId id="270" r:id="rId36"/>
    <p:sldId id="271" r:id="rId37"/>
    <p:sldId id="315" r:id="rId38"/>
    <p:sldId id="316" r:id="rId39"/>
    <p:sldId id="319" r:id="rId40"/>
    <p:sldId id="272" r:id="rId41"/>
    <p:sldId id="273" r:id="rId42"/>
    <p:sldId id="320" r:id="rId43"/>
    <p:sldId id="321" r:id="rId44"/>
    <p:sldId id="274" r:id="rId45"/>
    <p:sldId id="322" r:id="rId46"/>
    <p:sldId id="275" r:id="rId47"/>
    <p:sldId id="323" r:id="rId48"/>
    <p:sldId id="324" r:id="rId49"/>
    <p:sldId id="325" r:id="rId50"/>
    <p:sldId id="276" r:id="rId51"/>
    <p:sldId id="326" r:id="rId52"/>
    <p:sldId id="277" r:id="rId53"/>
    <p:sldId id="278" r:id="rId54"/>
    <p:sldId id="279" r:id="rId55"/>
    <p:sldId id="327" r:id="rId56"/>
    <p:sldId id="329" r:id="rId57"/>
    <p:sldId id="330" r:id="rId58"/>
    <p:sldId id="280" r:id="rId59"/>
    <p:sldId id="331" r:id="rId60"/>
    <p:sldId id="332" r:id="rId61"/>
    <p:sldId id="281" r:id="rId62"/>
    <p:sldId id="333" r:id="rId63"/>
    <p:sldId id="282" r:id="rId64"/>
    <p:sldId id="283" r:id="rId65"/>
    <p:sldId id="284" r:id="rId66"/>
    <p:sldId id="334" r:id="rId67"/>
    <p:sldId id="285" r:id="rId68"/>
    <p:sldId id="335" r:id="rId69"/>
    <p:sldId id="336" r:id="rId70"/>
    <p:sldId id="286" r:id="rId71"/>
    <p:sldId id="337" r:id="rId72"/>
    <p:sldId id="338" r:id="rId73"/>
    <p:sldId id="339" r:id="rId74"/>
    <p:sldId id="287" r:id="rId75"/>
    <p:sldId id="340" r:id="rId76"/>
    <p:sldId id="341" r:id="rId77"/>
    <p:sldId id="288" r:id="rId78"/>
    <p:sldId id="342" r:id="rId79"/>
    <p:sldId id="343" r:id="rId80"/>
    <p:sldId id="289" r:id="rId81"/>
    <p:sldId id="290" r:id="rId82"/>
    <p:sldId id="344" r:id="rId83"/>
    <p:sldId id="345" r:id="rId84"/>
    <p:sldId id="291" r:id="rId85"/>
    <p:sldId id="346" r:id="rId86"/>
    <p:sldId id="348" r:id="rId87"/>
    <p:sldId id="349" r:id="rId88"/>
    <p:sldId id="350" r:id="rId89"/>
    <p:sldId id="351" r:id="rId90"/>
    <p:sldId id="292" r:id="rId91"/>
    <p:sldId id="352" r:id="rId92"/>
    <p:sldId id="353" r:id="rId93"/>
    <p:sldId id="354" r:id="rId94"/>
    <p:sldId id="293" r:id="rId95"/>
    <p:sldId id="355" r:id="rId96"/>
    <p:sldId id="356" r:id="rId97"/>
    <p:sldId id="357" r:id="rId98"/>
    <p:sldId id="358" r:id="rId99"/>
    <p:sldId id="294" r:id="rId100"/>
    <p:sldId id="295" r:id="rId101"/>
    <p:sldId id="296" r:id="rId10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27" clrIdx="0"/>
  <p:cmAuthor id="1" name="RajaGopalan Varadan" initial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C07D"/>
    <a:srgbClr val="6FF5C2"/>
    <a:srgbClr val="30F0A7"/>
    <a:srgbClr val="10E694"/>
    <a:srgbClr val="ADF9DC"/>
    <a:srgbClr val="21EFA1"/>
    <a:srgbClr val="5EF4BB"/>
    <a:srgbClr val="66F4BE"/>
    <a:srgbClr val="44F2B0"/>
    <a:srgbClr val="11E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79570" autoAdjust="0"/>
  </p:normalViewPr>
  <p:slideViewPr>
    <p:cSldViewPr snapToGrid="0">
      <p:cViewPr>
        <p:scale>
          <a:sx n="50" d="100"/>
          <a:sy n="50" d="100"/>
        </p:scale>
        <p:origin x="-1386" y="-168"/>
      </p:cViewPr>
      <p:guideLst>
        <p:guide orient="horz" pos="2160"/>
        <p:guide pos="3840"/>
      </p:guideLst>
    </p:cSldViewPr>
  </p:slideViewPr>
  <p:outlineViewPr>
    <p:cViewPr>
      <p:scale>
        <a:sx n="33" d="100"/>
        <a:sy n="33" d="100"/>
      </p:scale>
      <p:origin x="0" y="-128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 /><Relationship Id="rId21" Type="http://schemas.openxmlformats.org/officeDocument/2006/relationships/slide" Target="slides/slide19.xml" /><Relationship Id="rId42" Type="http://schemas.openxmlformats.org/officeDocument/2006/relationships/slide" Target="slides/slide40.xml" /><Relationship Id="rId47" Type="http://schemas.openxmlformats.org/officeDocument/2006/relationships/slide" Target="slides/slide45.xml" /><Relationship Id="rId63" Type="http://schemas.openxmlformats.org/officeDocument/2006/relationships/slide" Target="slides/slide61.xml" /><Relationship Id="rId68" Type="http://schemas.openxmlformats.org/officeDocument/2006/relationships/slide" Target="slides/slide66.xml" /><Relationship Id="rId84" Type="http://schemas.openxmlformats.org/officeDocument/2006/relationships/slide" Target="slides/slide82.xml" /><Relationship Id="rId89" Type="http://schemas.openxmlformats.org/officeDocument/2006/relationships/slide" Target="slides/slide87.xml" /><Relationship Id="rId7" Type="http://schemas.openxmlformats.org/officeDocument/2006/relationships/slide" Target="slides/slide5.xml" /><Relationship Id="rId71" Type="http://schemas.openxmlformats.org/officeDocument/2006/relationships/slide" Target="slides/slide69.xml" /><Relationship Id="rId92" Type="http://schemas.openxmlformats.org/officeDocument/2006/relationships/slide" Target="slides/slide90.xml" /><Relationship Id="rId2" Type="http://schemas.openxmlformats.org/officeDocument/2006/relationships/slideMaster" Target="slideMasters/slideMaster2.xml" /><Relationship Id="rId16" Type="http://schemas.openxmlformats.org/officeDocument/2006/relationships/slide" Target="slides/slide14.xml" /><Relationship Id="rId29" Type="http://schemas.openxmlformats.org/officeDocument/2006/relationships/slide" Target="slides/slide27.xml" /><Relationship Id="rId107" Type="http://schemas.openxmlformats.org/officeDocument/2006/relationships/theme" Target="theme/theme1.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66" Type="http://schemas.openxmlformats.org/officeDocument/2006/relationships/slide" Target="slides/slide64.xml" /><Relationship Id="rId74" Type="http://schemas.openxmlformats.org/officeDocument/2006/relationships/slide" Target="slides/slide72.xml" /><Relationship Id="rId79" Type="http://schemas.openxmlformats.org/officeDocument/2006/relationships/slide" Target="slides/slide77.xml" /><Relationship Id="rId87" Type="http://schemas.openxmlformats.org/officeDocument/2006/relationships/slide" Target="slides/slide85.xml" /><Relationship Id="rId102" Type="http://schemas.openxmlformats.org/officeDocument/2006/relationships/slide" Target="slides/slide100.xml" /><Relationship Id="rId5" Type="http://schemas.openxmlformats.org/officeDocument/2006/relationships/slide" Target="slides/slide3.xml" /><Relationship Id="rId61" Type="http://schemas.openxmlformats.org/officeDocument/2006/relationships/slide" Target="slides/slide59.xml" /><Relationship Id="rId82" Type="http://schemas.openxmlformats.org/officeDocument/2006/relationships/slide" Target="slides/slide80.xml" /><Relationship Id="rId90" Type="http://schemas.openxmlformats.org/officeDocument/2006/relationships/slide" Target="slides/slide88.xml" /><Relationship Id="rId95" Type="http://schemas.openxmlformats.org/officeDocument/2006/relationships/slide" Target="slides/slide93.xml" /><Relationship Id="rId19" Type="http://schemas.openxmlformats.org/officeDocument/2006/relationships/slide" Target="slides/slide1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slide" Target="slides/slide67.xml" /><Relationship Id="rId77" Type="http://schemas.openxmlformats.org/officeDocument/2006/relationships/slide" Target="slides/slide75.xml" /><Relationship Id="rId100" Type="http://schemas.openxmlformats.org/officeDocument/2006/relationships/slide" Target="slides/slide98.xml" /><Relationship Id="rId105" Type="http://schemas.openxmlformats.org/officeDocument/2006/relationships/presProps" Target="presProps.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80" Type="http://schemas.openxmlformats.org/officeDocument/2006/relationships/slide" Target="slides/slide78.xml" /><Relationship Id="rId85" Type="http://schemas.openxmlformats.org/officeDocument/2006/relationships/slide" Target="slides/slide83.xml" /><Relationship Id="rId93" Type="http://schemas.openxmlformats.org/officeDocument/2006/relationships/slide" Target="slides/slide91.xml" /><Relationship Id="rId98" Type="http://schemas.openxmlformats.org/officeDocument/2006/relationships/slide" Target="slides/slide96.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103" Type="http://schemas.openxmlformats.org/officeDocument/2006/relationships/notesMaster" Target="notesMasters/notesMaster1.xml" /><Relationship Id="rId108" Type="http://schemas.openxmlformats.org/officeDocument/2006/relationships/tableStyles" Target="tableStyles.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83" Type="http://schemas.openxmlformats.org/officeDocument/2006/relationships/slide" Target="slides/slide81.xml" /><Relationship Id="rId88" Type="http://schemas.openxmlformats.org/officeDocument/2006/relationships/slide" Target="slides/slide86.xml" /><Relationship Id="rId91" Type="http://schemas.openxmlformats.org/officeDocument/2006/relationships/slide" Target="slides/slide89.xml" /><Relationship Id="rId96" Type="http://schemas.openxmlformats.org/officeDocument/2006/relationships/slide" Target="slides/slide94.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6" Type="http://schemas.openxmlformats.org/officeDocument/2006/relationships/viewProps" Target="viewProps.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slide" Target="slides/slide76.xml" /><Relationship Id="rId81" Type="http://schemas.openxmlformats.org/officeDocument/2006/relationships/slide" Target="slides/slide79.xml" /><Relationship Id="rId86" Type="http://schemas.openxmlformats.org/officeDocument/2006/relationships/slide" Target="slides/slide84.xml" /><Relationship Id="rId94" Type="http://schemas.openxmlformats.org/officeDocument/2006/relationships/slide" Target="slides/slide92.xml" /><Relationship Id="rId99" Type="http://schemas.openxmlformats.org/officeDocument/2006/relationships/slide" Target="slides/slide97.xml" /><Relationship Id="rId101" Type="http://schemas.openxmlformats.org/officeDocument/2006/relationships/slide" Target="slides/slide99.xml" /><Relationship Id="rId4" Type="http://schemas.openxmlformats.org/officeDocument/2006/relationships/slide" Target="slides/slide2.xml" /><Relationship Id="rId9" Type="http://schemas.openxmlformats.org/officeDocument/2006/relationships/slide" Target="slides/slide7.xml" /><Relationship Id="rId13" Type="http://schemas.openxmlformats.org/officeDocument/2006/relationships/slide" Target="slides/slide11.xml" /><Relationship Id="rId18" Type="http://schemas.openxmlformats.org/officeDocument/2006/relationships/slide" Target="slides/slide16.xml" /><Relationship Id="rId39" Type="http://schemas.openxmlformats.org/officeDocument/2006/relationships/slide" Target="slides/slide37.xml" /><Relationship Id="rId34" Type="http://schemas.openxmlformats.org/officeDocument/2006/relationships/slide" Target="slides/slide32.xml" /><Relationship Id="rId50" Type="http://schemas.openxmlformats.org/officeDocument/2006/relationships/slide" Target="slides/slide48.xml" /><Relationship Id="rId55" Type="http://schemas.openxmlformats.org/officeDocument/2006/relationships/slide" Target="slides/slide53.xml" /><Relationship Id="rId76" Type="http://schemas.openxmlformats.org/officeDocument/2006/relationships/slide" Target="slides/slide74.xml" /><Relationship Id="rId97" Type="http://schemas.openxmlformats.org/officeDocument/2006/relationships/slide" Target="slides/slide95.xml" /><Relationship Id="rId104"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039247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chemeClr val="dk1"/>
                </a:solidFill>
              </a:rPr>
              <a:t>Notes to the Facilitator:</a:t>
            </a: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Welcome the participants and give them an overview of the module. Tell them that they will learn about the ‘Agile Methodologies’  in this module.</a:t>
            </a:r>
            <a:endParaRPr sz="1200" dirty="0">
              <a:solidFill>
                <a:schemeClr val="dk1"/>
              </a:solidFill>
            </a:endParaRPr>
          </a:p>
          <a:p>
            <a:pPr marL="0" lvl="0" indent="0" algn="l" rtl="0">
              <a:lnSpc>
                <a:spcPct val="115000"/>
              </a:lnSpc>
              <a:spcBef>
                <a:spcPts val="0"/>
              </a:spcBef>
              <a:spcAft>
                <a:spcPts val="0"/>
              </a:spcAft>
              <a:buNone/>
            </a:pPr>
            <a:endParaRPr lang="hi-IN" sz="1200" b="1" dirty="0">
              <a:solidFill>
                <a:schemeClr val="dk1"/>
              </a:solidFill>
            </a:endParaRPr>
          </a:p>
          <a:p>
            <a:pPr marL="0" lvl="0" indent="0" algn="l" rtl="0">
              <a:lnSpc>
                <a:spcPct val="115000"/>
              </a:lnSpc>
              <a:spcBef>
                <a:spcPts val="0"/>
              </a:spcBef>
              <a:spcAft>
                <a:spcPts val="0"/>
              </a:spcAft>
              <a:buNone/>
            </a:pPr>
            <a:r>
              <a:rPr lang="en"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learn about the  ‘Agile Methodologies’ in this module.</a:t>
            </a:r>
            <a:endParaRPr sz="1200" dirty="0">
              <a:solidFill>
                <a:schemeClr val="dk1"/>
              </a:solidFill>
            </a:endParaRPr>
          </a:p>
        </p:txBody>
      </p:sp>
    </p:spTree>
    <p:extLst>
      <p:ext uri="{BB962C8B-B14F-4D97-AF65-F5344CB8AC3E}">
        <p14:creationId xmlns:p14="http://schemas.microsoft.com/office/powerpoint/2010/main" val="3351555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7017db8ad_0_2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7017db8ad_0_2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b. Sprint</a:t>
            </a:r>
            <a:endParaRPr/>
          </a:p>
          <a:p>
            <a:pPr marL="0" lvl="0" indent="0" algn="l" rtl="0">
              <a:spcBef>
                <a:spcPts val="0"/>
              </a:spcBef>
              <a:spcAft>
                <a:spcPts val="0"/>
              </a:spcAft>
              <a:buNone/>
            </a:pPr>
            <a:r>
              <a:rPr lang="en"/>
              <a:t>2. a. Transparency</a:t>
            </a:r>
            <a:endParaRPr/>
          </a:p>
        </p:txBody>
      </p:sp>
    </p:spTree>
    <p:extLst>
      <p:ext uri="{BB962C8B-B14F-4D97-AF65-F5344CB8AC3E}">
        <p14:creationId xmlns:p14="http://schemas.microsoft.com/office/powerpoint/2010/main" val="269885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cb6b3d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cb6b3d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the three scrum roles.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There are three scrum roles. They are as follows: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 </a:t>
            </a:r>
            <a:r>
              <a:rPr lang="en" dirty="0"/>
              <a:t>The Scrum Master has to make sure that the performance of the Scrum Team is at their highest level. The Scrum Master also protects the team from both internal and external distractions.</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Product Owner: </a:t>
            </a:r>
            <a:r>
              <a:rPr lang="en" dirty="0"/>
              <a:t>The key responsibilities of the Product Owner are to maintain the product backlog, and to make sure that everyone is aware of their priorities and all the stakeholders are satisfied</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The Development Team: </a:t>
            </a:r>
            <a:r>
              <a:rPr lang="en" dirty="0"/>
              <a:t>The Development Teams are structured, self-organizing ones and manage their work on their own. The teams should be in synergy so that there is efficiency and effectiveness overall.</a:t>
            </a:r>
            <a:endParaRPr dirty="0"/>
          </a:p>
        </p:txBody>
      </p:sp>
    </p:spTree>
    <p:extLst>
      <p:ext uri="{BB962C8B-B14F-4D97-AF65-F5344CB8AC3E}">
        <p14:creationId xmlns:p14="http://schemas.microsoft.com/office/powerpoint/2010/main" val="2627140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cb6b3d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5cb6b3d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roles and responsibilities of a Scrum Master.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Scrum Master is responsible for promoting and supporting Scrum as defined in the Scrum Guide. This is achieved by Scrum Masters by helping the Scrum teams understand Scrum theory, practices, rules, and values.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The Scrum Master leads and supports the Scrum Team. The Scrum Master also helps the people outside the Scrum Team how they can better interact with the team to produce maximum value.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Product Owner</a:t>
            </a:r>
            <a:endParaRPr b="1" dirty="0"/>
          </a:p>
          <a:p>
            <a:pPr marL="0" lvl="0" indent="0" algn="l" rtl="0">
              <a:spcBef>
                <a:spcPts val="0"/>
              </a:spcBef>
              <a:spcAft>
                <a:spcPts val="0"/>
              </a:spcAft>
              <a:buClr>
                <a:schemeClr val="dk1"/>
              </a:buClr>
              <a:buSzPts val="1100"/>
              <a:buFont typeface="Arial"/>
              <a:buNone/>
            </a:pPr>
            <a:r>
              <a:rPr lang="en" dirty="0"/>
              <a:t>The Scrum Master offers service to the Product Owner in the following ways. These include, but not limited to:</a:t>
            </a:r>
            <a:endParaRPr dirty="0"/>
          </a:p>
          <a:p>
            <a:pPr marL="457200" lvl="0" indent="-298450" algn="l" rtl="0">
              <a:spcBef>
                <a:spcPts val="0"/>
              </a:spcBef>
              <a:spcAft>
                <a:spcPts val="0"/>
              </a:spcAft>
              <a:buSzPts val="1100"/>
              <a:buChar char="●"/>
            </a:pPr>
            <a:r>
              <a:rPr lang="en" dirty="0"/>
              <a:t>Makes sure that all the members of the Scrum Team understand well the goals, scope, and product domain</a:t>
            </a:r>
            <a:endParaRPr dirty="0"/>
          </a:p>
          <a:p>
            <a:pPr marL="457200" lvl="0" indent="-298450" algn="l" rtl="0">
              <a:spcBef>
                <a:spcPts val="0"/>
              </a:spcBef>
              <a:spcAft>
                <a:spcPts val="0"/>
              </a:spcAft>
              <a:buSzPts val="1100"/>
              <a:buChar char="●"/>
            </a:pPr>
            <a:r>
              <a:rPr lang="en" dirty="0"/>
              <a:t>Techniques to be implemented for an effective product backlog management</a:t>
            </a:r>
            <a:endParaRPr dirty="0"/>
          </a:p>
          <a:p>
            <a:pPr marL="457200" lvl="0" indent="-298450" algn="l" rtl="0">
              <a:spcBef>
                <a:spcPts val="0"/>
              </a:spcBef>
              <a:spcAft>
                <a:spcPts val="0"/>
              </a:spcAft>
              <a:buSzPts val="1100"/>
              <a:buChar char="●"/>
            </a:pPr>
            <a:r>
              <a:rPr lang="en" dirty="0"/>
              <a:t>Helping the Scrum Team understand about Product Backlog Items (PBIs)</a:t>
            </a:r>
            <a:endParaRPr dirty="0"/>
          </a:p>
          <a:p>
            <a:pPr marL="457200" lvl="0" indent="-298450" algn="l" rtl="0">
              <a:spcBef>
                <a:spcPts val="0"/>
              </a:spcBef>
              <a:spcAft>
                <a:spcPts val="0"/>
              </a:spcAft>
              <a:buSzPts val="1100"/>
              <a:buChar char="●"/>
            </a:pPr>
            <a:r>
              <a:rPr lang="en" dirty="0"/>
              <a:t>Helps the Product Owner do the product planning</a:t>
            </a:r>
            <a:endParaRPr dirty="0"/>
          </a:p>
          <a:p>
            <a:pPr marL="457200" lvl="0" indent="-298450" algn="l" rtl="0">
              <a:spcBef>
                <a:spcPts val="0"/>
              </a:spcBef>
              <a:spcAft>
                <a:spcPts val="0"/>
              </a:spcAft>
              <a:buSzPts val="1100"/>
              <a:buChar char="●"/>
            </a:pPr>
            <a:r>
              <a:rPr lang="en" dirty="0"/>
              <a:t>Makes sure that the Product Owner arranges the Product Backlog in a way that maximizes value</a:t>
            </a:r>
            <a:endParaRPr dirty="0"/>
          </a:p>
          <a:p>
            <a:pPr marL="457200" lvl="0" indent="-298450" algn="l" rtl="0">
              <a:spcBef>
                <a:spcPts val="0"/>
              </a:spcBef>
              <a:spcAft>
                <a:spcPts val="0"/>
              </a:spcAft>
              <a:buSzPts val="1100"/>
              <a:buChar char="●"/>
            </a:pPr>
            <a:r>
              <a:rPr lang="en" dirty="0"/>
              <a:t>Understanding and practicing agility</a:t>
            </a:r>
            <a:endParaRPr dirty="0"/>
          </a:p>
          <a:p>
            <a:pPr marL="457200" lvl="0" indent="-298450" algn="l" rtl="0">
              <a:spcBef>
                <a:spcPts val="0"/>
              </a:spcBef>
              <a:spcAft>
                <a:spcPts val="0"/>
              </a:spcAft>
              <a:buSzPts val="1100"/>
              <a:buChar char="●"/>
            </a:pPr>
            <a:r>
              <a:rPr lang="en" dirty="0"/>
              <a:t>Helps the Product Owner by facilitating Scrum events as per the requirements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Development Team</a:t>
            </a:r>
            <a:endParaRPr b="1" dirty="0"/>
          </a:p>
          <a:p>
            <a:pPr marL="0" lvl="0" indent="0" algn="l" rtl="0">
              <a:spcBef>
                <a:spcPts val="0"/>
              </a:spcBef>
              <a:spcAft>
                <a:spcPts val="0"/>
              </a:spcAft>
              <a:buClr>
                <a:schemeClr val="dk1"/>
              </a:buClr>
              <a:buSzPts val="1100"/>
              <a:buFont typeface="Arial"/>
              <a:buNone/>
            </a:pPr>
            <a:r>
              <a:rPr lang="en" dirty="0"/>
              <a:t>The Scrum Master offers the following services to the Development Team, including, but not limited to:</a:t>
            </a:r>
            <a:endParaRPr dirty="0"/>
          </a:p>
          <a:p>
            <a:pPr marL="457200" lvl="0" indent="-298450" algn="l" rtl="0">
              <a:spcBef>
                <a:spcPts val="0"/>
              </a:spcBef>
              <a:spcAft>
                <a:spcPts val="0"/>
              </a:spcAft>
              <a:buSzPts val="1100"/>
              <a:buChar char="●"/>
            </a:pPr>
            <a:r>
              <a:rPr lang="en" dirty="0"/>
              <a:t>Enables the Development Team to self-organize and teaches them cross-functionality</a:t>
            </a:r>
            <a:endParaRPr dirty="0"/>
          </a:p>
          <a:p>
            <a:pPr marL="457200" lvl="0" indent="-298450" algn="l" rtl="0">
              <a:spcBef>
                <a:spcPts val="0"/>
              </a:spcBef>
              <a:spcAft>
                <a:spcPts val="0"/>
              </a:spcAft>
              <a:buSzPts val="1100"/>
              <a:buChar char="●"/>
            </a:pPr>
            <a:r>
              <a:rPr lang="en" dirty="0"/>
              <a:t>Supporting the Development Team in creating products that create true value </a:t>
            </a:r>
            <a:endParaRPr dirty="0"/>
          </a:p>
          <a:p>
            <a:pPr marL="457200" lvl="0" indent="-298450" algn="l" rtl="0">
              <a:spcBef>
                <a:spcPts val="0"/>
              </a:spcBef>
              <a:spcAft>
                <a:spcPts val="0"/>
              </a:spcAft>
              <a:buSzPts val="1100"/>
              <a:buChar char="●"/>
            </a:pPr>
            <a:r>
              <a:rPr lang="en" dirty="0"/>
              <a:t>Helps the Development Team overcome hurdles</a:t>
            </a:r>
            <a:endParaRPr dirty="0"/>
          </a:p>
          <a:p>
            <a:pPr marL="457200" lvl="0" indent="-298450" algn="l" rtl="0">
              <a:spcBef>
                <a:spcPts val="0"/>
              </a:spcBef>
              <a:spcAft>
                <a:spcPts val="0"/>
              </a:spcAft>
              <a:buSzPts val="1100"/>
              <a:buChar char="●"/>
            </a:pPr>
            <a:r>
              <a:rPr lang="en" dirty="0"/>
              <a:t>Facilitation of Scrum events</a:t>
            </a:r>
            <a:endParaRPr dirty="0"/>
          </a:p>
          <a:p>
            <a:pPr marL="457200" lvl="0" indent="-298450" algn="l" rtl="0">
              <a:spcBef>
                <a:spcPts val="0"/>
              </a:spcBef>
              <a:spcAft>
                <a:spcPts val="0"/>
              </a:spcAft>
              <a:buSzPts val="1100"/>
              <a:buChar char="●"/>
            </a:pPr>
            <a:r>
              <a:rPr lang="en" dirty="0"/>
              <a:t>Offering coaching to the Development Team from organizations that have not adopted Scrum, to understand the Scrum practices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Organization</a:t>
            </a:r>
            <a:endParaRPr b="1" dirty="0"/>
          </a:p>
          <a:p>
            <a:pPr marL="0" lvl="0" indent="0" algn="l" rtl="0">
              <a:spcBef>
                <a:spcPts val="0"/>
              </a:spcBef>
              <a:spcAft>
                <a:spcPts val="0"/>
              </a:spcAft>
              <a:buClr>
                <a:schemeClr val="dk1"/>
              </a:buClr>
              <a:buSzPts val="1100"/>
              <a:buFont typeface="Arial"/>
              <a:buNone/>
            </a:pPr>
            <a:r>
              <a:rPr lang="en" dirty="0"/>
              <a:t>The Scrum Master serves the organization in ways, that include the following:</a:t>
            </a:r>
            <a:endParaRPr dirty="0"/>
          </a:p>
          <a:p>
            <a:pPr marL="457200" lvl="0" indent="-298450" algn="l" rtl="0">
              <a:spcBef>
                <a:spcPts val="0"/>
              </a:spcBef>
              <a:spcAft>
                <a:spcPts val="0"/>
              </a:spcAft>
              <a:buSzPts val="1100"/>
              <a:buChar char="●"/>
            </a:pPr>
            <a:r>
              <a:rPr lang="en" dirty="0"/>
              <a:t>Helping the organizations understand and adopt Scrum</a:t>
            </a:r>
            <a:endParaRPr dirty="0"/>
          </a:p>
          <a:p>
            <a:pPr marL="457200" lvl="0" indent="-298450" algn="l" rtl="0">
              <a:spcBef>
                <a:spcPts val="0"/>
              </a:spcBef>
              <a:spcAft>
                <a:spcPts val="0"/>
              </a:spcAft>
              <a:buSzPts val="1100"/>
              <a:buChar char="●"/>
            </a:pPr>
            <a:r>
              <a:rPr lang="en" dirty="0"/>
              <a:t>Planning and implementation of Scrum within an organization</a:t>
            </a:r>
            <a:endParaRPr dirty="0"/>
          </a:p>
          <a:p>
            <a:pPr marL="457200" lvl="0" indent="-298450" algn="l" rtl="0">
              <a:spcBef>
                <a:spcPts val="0"/>
              </a:spcBef>
              <a:spcAft>
                <a:spcPts val="0"/>
              </a:spcAft>
              <a:buSzPts val="1100"/>
              <a:buChar char="●"/>
            </a:pPr>
            <a:r>
              <a:rPr lang="en" dirty="0"/>
              <a:t>Helping employees and stakeholders understand and enact Scrum and empirical product development</a:t>
            </a:r>
            <a:endParaRPr dirty="0"/>
          </a:p>
          <a:p>
            <a:pPr marL="457200" lvl="0" indent="-298450" algn="l" rtl="0">
              <a:spcBef>
                <a:spcPts val="0"/>
              </a:spcBef>
              <a:spcAft>
                <a:spcPts val="0"/>
              </a:spcAft>
              <a:buSzPts val="1100"/>
              <a:buChar char="●"/>
            </a:pPr>
            <a:r>
              <a:rPr lang="en" dirty="0"/>
              <a:t>Helping the Scrum Team in increasing productivity</a:t>
            </a:r>
            <a:endParaRPr dirty="0"/>
          </a:p>
          <a:p>
            <a:pPr marL="457200" lvl="0" indent="-298450" algn="l" rtl="0">
              <a:spcBef>
                <a:spcPts val="0"/>
              </a:spcBef>
              <a:spcAft>
                <a:spcPts val="0"/>
              </a:spcAft>
              <a:buSzPts val="1100"/>
              <a:buChar char="●"/>
            </a:pPr>
            <a:r>
              <a:rPr lang="en" dirty="0"/>
              <a:t>Collaborating with other Scrum Masters to increase the effectiveness of the application of Scrum in the organization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16259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5cb6b3d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5cb6b3d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the roles and responsibilities of a Product Owner.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Product Owner is responsible for maximizing the value of the product resulting from work of the Development Team. This process may vary widely across organizations, Scrum Teams, and individuals. It is important to understand that Product Owners are not project managers who manage the status of the program. Their focus lies in ensuring that the Development Team delivers value to the business.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Product Owner is the single responsible person for managing the Product Backlog. Product Backlog management includes:</a:t>
            </a:r>
            <a:endParaRPr dirty="0"/>
          </a:p>
          <a:p>
            <a:pPr marL="457200" lvl="0" indent="-298450" algn="l" rtl="0">
              <a:spcBef>
                <a:spcPts val="0"/>
              </a:spcBef>
              <a:spcAft>
                <a:spcPts val="0"/>
              </a:spcAft>
              <a:buSzPts val="1100"/>
              <a:buChar char="●"/>
            </a:pPr>
            <a:r>
              <a:rPr lang="en" dirty="0"/>
              <a:t>Identifying and expressing Product Backlog items</a:t>
            </a:r>
            <a:endParaRPr dirty="0"/>
          </a:p>
          <a:p>
            <a:pPr marL="457200" lvl="0" indent="-298450" algn="l" rtl="0">
              <a:spcBef>
                <a:spcPts val="0"/>
              </a:spcBef>
              <a:spcAft>
                <a:spcPts val="0"/>
              </a:spcAft>
              <a:buSzPts val="1100"/>
              <a:buChar char="●"/>
            </a:pPr>
            <a:r>
              <a:rPr lang="en" dirty="0"/>
              <a:t>Prioritizing the Product Backlog items to best achieve goals and missions</a:t>
            </a:r>
            <a:endParaRPr dirty="0"/>
          </a:p>
          <a:p>
            <a:pPr marL="457200" lvl="0" indent="-298450" algn="l" rtl="0">
              <a:spcBef>
                <a:spcPts val="0"/>
              </a:spcBef>
              <a:spcAft>
                <a:spcPts val="0"/>
              </a:spcAft>
              <a:buSzPts val="1100"/>
              <a:buChar char="●"/>
            </a:pPr>
            <a:r>
              <a:rPr lang="en" dirty="0"/>
              <a:t>Value optimization of the work done by the development team</a:t>
            </a:r>
            <a:endParaRPr dirty="0"/>
          </a:p>
          <a:p>
            <a:pPr marL="457200" lvl="0" indent="-298450" algn="l" rtl="0">
              <a:spcBef>
                <a:spcPts val="0"/>
              </a:spcBef>
              <a:spcAft>
                <a:spcPts val="0"/>
              </a:spcAft>
              <a:buSzPts val="1100"/>
              <a:buChar char="●"/>
            </a:pPr>
            <a:r>
              <a:rPr lang="en" dirty="0"/>
              <a:t>Ensuring the visibility, transparency, and clarity on the tasks to be performed by the Scrum Team</a:t>
            </a:r>
            <a:endParaRPr dirty="0"/>
          </a:p>
          <a:p>
            <a:pPr marL="457200" lvl="0" indent="-298450" algn="l" rtl="0">
              <a:spcBef>
                <a:spcPts val="0"/>
              </a:spcBef>
              <a:spcAft>
                <a:spcPts val="0"/>
              </a:spcAft>
              <a:buSzPts val="1100"/>
              <a:buChar char="●"/>
            </a:pPr>
            <a:r>
              <a:rPr lang="en" dirty="0"/>
              <a:t>Making sure that the Development Team understands the PBIs and the priority</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Product Owner is the authority who can change the priorities of items in the Product Backlog. It is the responsibility of the team to respect the decisions taken by the Product Owner.</a:t>
            </a:r>
            <a:endParaRPr dirty="0"/>
          </a:p>
        </p:txBody>
      </p:sp>
    </p:spTree>
    <p:extLst>
      <p:ext uri="{BB962C8B-B14F-4D97-AF65-F5344CB8AC3E}">
        <p14:creationId xmlns:p14="http://schemas.microsoft.com/office/powerpoint/2010/main" val="587886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5cb6b3dc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5cb6b3dc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development team and its characteristics, roles and responsibilities.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responsibility of the Development Team is to deliver releasable (tested) Increment of ‘Done’ product at the end of each Sprint. This increment is required during the Sprint Review. Members of the Development Team solely creates the increment.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The characteristics of the Development Team are as follows:</a:t>
            </a:r>
            <a:endParaRPr dirty="0"/>
          </a:p>
          <a:p>
            <a:pPr marL="457200" lvl="0" indent="-298450" algn="l" rtl="0">
              <a:spcBef>
                <a:spcPts val="0"/>
              </a:spcBef>
              <a:spcAft>
                <a:spcPts val="0"/>
              </a:spcAft>
              <a:buSzPts val="1100"/>
              <a:buChar char="●"/>
            </a:pPr>
            <a:r>
              <a:rPr lang="en" dirty="0"/>
              <a:t>As stated above Development Teams are self-organizing. Product Backlog is turned into potentially releasable Increments at their own discretion, and even the Scrum Master doesn’t have any say on this.</a:t>
            </a:r>
            <a:endParaRPr dirty="0"/>
          </a:p>
          <a:p>
            <a:pPr marL="457200" lvl="0" indent="-298450" algn="l" rtl="0">
              <a:spcBef>
                <a:spcPts val="0"/>
              </a:spcBef>
              <a:spcAft>
                <a:spcPts val="0"/>
              </a:spcAft>
              <a:buSzPts val="1100"/>
              <a:buChar char="●"/>
            </a:pPr>
            <a:r>
              <a:rPr lang="en" dirty="0"/>
              <a:t>Teams are cross-functional, in the sense that a single team has all the skills necessary to create a product increment.</a:t>
            </a:r>
            <a:endParaRPr dirty="0"/>
          </a:p>
          <a:p>
            <a:pPr marL="457200" lvl="0" indent="-298450" algn="l" rtl="0">
              <a:spcBef>
                <a:spcPts val="0"/>
              </a:spcBef>
              <a:spcAft>
                <a:spcPts val="0"/>
              </a:spcAft>
              <a:buSzPts val="1100"/>
              <a:buChar char="●"/>
            </a:pPr>
            <a:r>
              <a:rPr lang="en" dirty="0"/>
              <a:t>There is no specific job title for the members in a Development Team, irrespective of their responsibilities.</a:t>
            </a:r>
            <a:endParaRPr dirty="0"/>
          </a:p>
          <a:p>
            <a:pPr marL="457200" lvl="0" indent="-298450" algn="l" rtl="0">
              <a:spcBef>
                <a:spcPts val="0"/>
              </a:spcBef>
              <a:spcAft>
                <a:spcPts val="0"/>
              </a:spcAft>
              <a:buSzPts val="1100"/>
              <a:buChar char="●"/>
            </a:pPr>
            <a:r>
              <a:rPr lang="en" dirty="0"/>
              <a:t>According to Scrum, there is no sub-team in a Development Team, irrespective of the tasks they perform, like architecture, testing, operations, business analysts, etc.</a:t>
            </a:r>
            <a:endParaRPr dirty="0"/>
          </a:p>
          <a:p>
            <a:pPr marL="457200" lvl="0" indent="-298450" algn="l" rtl="0">
              <a:spcBef>
                <a:spcPts val="0"/>
              </a:spcBef>
              <a:spcAft>
                <a:spcPts val="0"/>
              </a:spcAft>
              <a:buSzPts val="1100"/>
              <a:buChar char="●"/>
            </a:pPr>
            <a:r>
              <a:rPr lang="en" dirty="0"/>
              <a:t>Though the team members have specialized skills and focus areas, ultimately the Team as a whole is accountable for the project.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Size of the Development Team </a:t>
            </a:r>
            <a:endParaRPr b="1" dirty="0"/>
          </a:p>
          <a:p>
            <a:pPr marL="0" lvl="0" indent="0" algn="l" rtl="0">
              <a:spcBef>
                <a:spcPts val="0"/>
              </a:spcBef>
              <a:spcAft>
                <a:spcPts val="0"/>
              </a:spcAft>
              <a:buNone/>
            </a:pPr>
            <a:r>
              <a:rPr lang="en" dirty="0"/>
              <a:t>The ideal size of the Development Team is 6 +/- 3 members, anything more or less will result in complexities. A Team will less than 3 members will have troubles in interaction, which in turn result in loss in productivity. There might be a skill deficit in very small teams, which will make the Team unable to deliver the potentially releasable Increment. Having more than 9 members will cause coordination issues. The Product Owner and Scrum Master roles are not included in this count unless they are also executing the work of the Sprint Backlog.</a:t>
            </a:r>
            <a:endParaRPr dirty="0"/>
          </a:p>
        </p:txBody>
      </p:sp>
    </p:spTree>
    <p:extLst>
      <p:ext uri="{BB962C8B-B14F-4D97-AF65-F5344CB8AC3E}">
        <p14:creationId xmlns:p14="http://schemas.microsoft.com/office/powerpoint/2010/main" val="159837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71e7f8de4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71e7f8de4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r>
              <a:rPr lang="en" b="1" dirty="0"/>
              <a:t>Answers:</a:t>
            </a:r>
            <a:endParaRPr b="1" dirty="0"/>
          </a:p>
          <a:p>
            <a:pPr marL="457200" lvl="0" indent="-298450" algn="l" rtl="0">
              <a:spcBef>
                <a:spcPts val="0"/>
              </a:spcBef>
              <a:spcAft>
                <a:spcPts val="0"/>
              </a:spcAft>
              <a:buSzPts val="1100"/>
              <a:buAutoNum type="arabicPeriod"/>
            </a:pPr>
            <a:r>
              <a:rPr lang="en" dirty="0"/>
              <a:t>b. Scrum Master</a:t>
            </a:r>
            <a:endParaRPr dirty="0"/>
          </a:p>
          <a:p>
            <a:pPr marL="457200" lvl="0" indent="-298450" algn="l" rtl="0">
              <a:spcBef>
                <a:spcPts val="0"/>
              </a:spcBef>
              <a:spcAft>
                <a:spcPts val="0"/>
              </a:spcAft>
              <a:buSzPts val="1100"/>
              <a:buAutoNum type="arabicPeriod"/>
            </a:pPr>
            <a:r>
              <a:rPr lang="en" dirty="0"/>
              <a:t>a. Product Owner</a:t>
            </a:r>
            <a:endParaRPr dirty="0"/>
          </a:p>
        </p:txBody>
      </p:sp>
    </p:spTree>
    <p:extLst>
      <p:ext uri="{BB962C8B-B14F-4D97-AF65-F5344CB8AC3E}">
        <p14:creationId xmlns:p14="http://schemas.microsoft.com/office/powerpoint/2010/main" val="703622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5cb6b3d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5cb6b3d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sprints. Sprints are the important component of Scrum.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Sprint is the heart of Scrum, which is a time-box of one month or less. At the end of each Sprint, "Done", i.e., a useable, and potentially releasable product Increment is created. The duration of Sprints are consistent throughout a development. A new Sprint starts immediately after the previous Sprint is complete.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What happens during a Sprint?</a:t>
            </a:r>
            <a:endParaRPr dirty="0"/>
          </a:p>
          <a:p>
            <a:pPr marL="457200" lvl="0" indent="-298450" algn="l" rtl="0">
              <a:spcBef>
                <a:spcPts val="0"/>
              </a:spcBef>
              <a:spcAft>
                <a:spcPts val="0"/>
              </a:spcAft>
              <a:buSzPts val="1100"/>
              <a:buChar char="●"/>
            </a:pPr>
            <a:r>
              <a:rPr lang="en" dirty="0"/>
              <a:t>Changes that may cause any danger to the Sprint Goal are not accommodated</a:t>
            </a:r>
            <a:endParaRPr dirty="0"/>
          </a:p>
          <a:p>
            <a:pPr marL="457200" lvl="0" indent="-298450" algn="l" rtl="0">
              <a:spcBef>
                <a:spcPts val="0"/>
              </a:spcBef>
              <a:spcAft>
                <a:spcPts val="0"/>
              </a:spcAft>
              <a:buSzPts val="1100"/>
              <a:buChar char="●"/>
            </a:pPr>
            <a:r>
              <a:rPr lang="en" dirty="0"/>
              <a:t>There will not be any compromise to quality goals</a:t>
            </a:r>
            <a:endParaRPr dirty="0"/>
          </a:p>
          <a:p>
            <a:pPr marL="457200" lvl="0" indent="-298450" algn="l" rtl="0">
              <a:spcBef>
                <a:spcPts val="0"/>
              </a:spcBef>
              <a:spcAft>
                <a:spcPts val="0"/>
              </a:spcAft>
              <a:buSzPts val="1100"/>
              <a:buChar char="●"/>
            </a:pPr>
            <a:r>
              <a:rPr lang="en" dirty="0"/>
              <a:t>With time and more learning, the Product Owner and the Development Team renegotiate and clarify the scope</a:t>
            </a:r>
            <a:endParaRPr dirty="0"/>
          </a:p>
          <a:p>
            <a:pPr marL="457200" lvl="0" indent="-298450" algn="l" rtl="0">
              <a:spcBef>
                <a:spcPts val="0"/>
              </a:spcBef>
              <a:spcAft>
                <a:spcPts val="0"/>
              </a:spcAft>
              <a:buSzPts val="1100"/>
              <a:buChar char="●"/>
            </a:pPr>
            <a:r>
              <a:rPr lang="en" dirty="0"/>
              <a:t>Any Sprint will be considered as a project, because a Sprint produces a useable version of the product</a:t>
            </a:r>
            <a:endParaRPr dirty="0"/>
          </a:p>
          <a:p>
            <a:pPr marL="457200" lvl="0" indent="-298450" algn="l" rtl="0">
              <a:spcBef>
                <a:spcPts val="0"/>
              </a:spcBef>
              <a:spcAft>
                <a:spcPts val="0"/>
              </a:spcAft>
              <a:buSzPts val="1100"/>
              <a:buChar char="●"/>
            </a:pPr>
            <a:r>
              <a:rPr lang="en" dirty="0"/>
              <a:t>Each Sprint has a goal as to what has to be built, a design and flexible plan that will guide, building it, the work, and the resultant product increment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Sprints are limited to one calendar month. Longer sprints may result in change in the definition of what is being built may change, with complexities and increased risk. Inspection and adaptation of the progress towards a Sprint Goal is done at least every calendar month.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i="1" dirty="0"/>
              <a:t>Sprint Cancellation</a:t>
            </a:r>
            <a:endParaRPr b="1" i="1" dirty="0"/>
          </a:p>
          <a:p>
            <a:pPr marL="0" lvl="0" indent="0" algn="l" rtl="0">
              <a:spcBef>
                <a:spcPts val="0"/>
              </a:spcBef>
              <a:spcAft>
                <a:spcPts val="0"/>
              </a:spcAft>
              <a:buNone/>
            </a:pPr>
            <a:r>
              <a:rPr lang="en" dirty="0"/>
              <a:t>Product Owner has the authority cancel the sprint before the time-box is over. Product Owner can also cancel a Sprint based on suggestions from stakeholders, Development Team or the Scrum Master.</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Sprint would normally be cancelled when the goal becomes outdated. This might be because of business decisions or because of change in technology or market conditions. Because, Sprints are of short duration, cancellation might not make sense. Any completed and ‘Done’ PBIs are reviewed at Sprint cancellation. After the review, incomplete PBIs are re-estimated and put back into the Product Backlog.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Sprint cancellations generally consume more resources, since the Sprint Planning has to start from scratch. Cancellations will visibly create an impact on the Scrum Team and these are very uncommon.</a:t>
            </a:r>
            <a:endParaRPr dirty="0"/>
          </a:p>
        </p:txBody>
      </p:sp>
    </p:spTree>
    <p:extLst>
      <p:ext uri="{BB962C8B-B14F-4D97-AF65-F5344CB8AC3E}">
        <p14:creationId xmlns:p14="http://schemas.microsoft.com/office/powerpoint/2010/main" val="244235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5cb6b3d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5cb6b3d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Scrum events, which are also called Scrum ceremonies.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Sprints contain and consist of four major events:</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Scrums</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see each of these in detail in the upcoming slides.</a:t>
            </a:r>
            <a:endParaRPr dirty="0"/>
          </a:p>
        </p:txBody>
      </p:sp>
    </p:spTree>
    <p:extLst>
      <p:ext uri="{BB962C8B-B14F-4D97-AF65-F5344CB8AC3E}">
        <p14:creationId xmlns:p14="http://schemas.microsoft.com/office/powerpoint/2010/main" val="141220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5cb6b3dc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5cb6b3dc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planning meeting.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During Sprint Planning, the work to be done during a Sprint is planned and finalized. </a:t>
            </a:r>
            <a:r>
              <a:rPr lang="en" dirty="0">
                <a:solidFill>
                  <a:schemeClr val="dk1"/>
                </a:solidFill>
              </a:rPr>
              <a:t>The Sprint Goal is also finalized during the sprint planning meeting. </a:t>
            </a:r>
            <a:r>
              <a:rPr lang="en" dirty="0"/>
              <a:t>This plan is devised collaboratively by the Scrum Team. For a one-month Sprint, the Sprint Planning is time-boxed for 8 hours, this will reduce proportionally for shorter Sprints.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It is the responsibility of the Scrum Master to ensure that Sprint Planning happens and the team understands its purpose. Scrum Master also ensures that Sprint Planning happens within the specified time limit.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 Planning answers two major questions:</a:t>
            </a:r>
            <a:endParaRPr dirty="0"/>
          </a:p>
          <a:p>
            <a:pPr marL="457200" lvl="0" indent="-298450" algn="l" rtl="0">
              <a:spcBef>
                <a:spcPts val="0"/>
              </a:spcBef>
              <a:spcAft>
                <a:spcPts val="0"/>
              </a:spcAft>
              <a:buSzPts val="1100"/>
              <a:buChar char="●"/>
            </a:pPr>
            <a:r>
              <a:rPr lang="en" dirty="0"/>
              <a:t>What can be delivered in the Increment resulting from the upcoming Sprint?</a:t>
            </a:r>
            <a:endParaRPr dirty="0"/>
          </a:p>
          <a:p>
            <a:pPr marL="457200" lvl="0" indent="-298450" algn="l" rtl="0">
              <a:spcBef>
                <a:spcPts val="0"/>
              </a:spcBef>
              <a:spcAft>
                <a:spcPts val="0"/>
              </a:spcAft>
              <a:buSzPts val="1100"/>
              <a:buChar char="●"/>
            </a:pPr>
            <a:r>
              <a:rPr lang="en" dirty="0"/>
              <a:t>How will the work needed to deliver the Increment be achieved?</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Sprint Goal</a:t>
            </a:r>
            <a:endParaRPr b="1" dirty="0"/>
          </a:p>
          <a:p>
            <a:pPr marL="0" lvl="0" indent="0" algn="l" rtl="0">
              <a:spcBef>
                <a:spcPts val="0"/>
              </a:spcBef>
              <a:spcAft>
                <a:spcPts val="0"/>
              </a:spcAft>
              <a:buNone/>
            </a:pPr>
            <a:r>
              <a:rPr lang="en" dirty="0"/>
              <a:t>The Sprint Goal is defined as the objective set for the Sprint that can be met through the implementation of the Product Backlog. With Sprint Goal, the Development Team Understands the purpose of building the Increment. The Goal also gives the Team the flexibility with respect to the functionality to be implemented within the Sprint. The Sprint Goal also determines the PBIs to be considered for that Sprint and they deliver one coherent function.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Development Team always works towards achieving the Sprint Goal. Suitable functionality and technology are implemented by the Team to achieve the Sprint Goal. In case the Team finds that the work is not going in the right direction, they collaborate with the Product Owner and negotiate the scope of the Product Backlog within the Sprint.</a:t>
            </a:r>
            <a:endParaRPr dirty="0"/>
          </a:p>
        </p:txBody>
      </p:sp>
    </p:spTree>
    <p:extLst>
      <p:ext uri="{BB962C8B-B14F-4D97-AF65-F5344CB8AC3E}">
        <p14:creationId xmlns:p14="http://schemas.microsoft.com/office/powerpoint/2010/main" val="448251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5cb6b3dc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5cb6b3dc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Daily Scrum.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Daily Scrum is conducted for the Development Team everyday of the Sprint. It is a 15-minute time-boxed event, and is the key inspect and adapt meeting.  During the Daily Scrum, Development Team plans work for the next 24 hours.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Using the Daily Scrum, the Development Team inspects the progress that has happened towards the Sprint. Daily Scrum also optimizes the probability that the Team will achieve the Sprint Goal at the end of a Sprint. The Development Team should plan the ways to achieve the Sprint Goal and to make sure that the expected Increment is built at the end of the Sprint.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Development Team sets the structure of the Daily Scrum, and there is more than one way of conducting this meeting. Some of the most commonly answered questions during the Daily Scrum are as follows:</a:t>
            </a:r>
            <a:endParaRPr dirty="0"/>
          </a:p>
          <a:p>
            <a:pPr marL="457200" lvl="0" indent="-298450" algn="l" rtl="0">
              <a:spcBef>
                <a:spcPts val="0"/>
              </a:spcBef>
              <a:spcAft>
                <a:spcPts val="0"/>
              </a:spcAft>
              <a:buSzPts val="1100"/>
              <a:buChar char="●"/>
            </a:pPr>
            <a:r>
              <a:rPr lang="en" dirty="0"/>
              <a:t>What was done the previous day that helped the Development Team meet the Sprint Goal?</a:t>
            </a:r>
            <a:endParaRPr dirty="0"/>
          </a:p>
          <a:p>
            <a:pPr marL="457200" lvl="0" indent="-298450" algn="l" rtl="0">
              <a:spcBef>
                <a:spcPts val="0"/>
              </a:spcBef>
              <a:spcAft>
                <a:spcPts val="0"/>
              </a:spcAft>
              <a:buSzPts val="1100"/>
              <a:buChar char="●"/>
            </a:pPr>
            <a:r>
              <a:rPr lang="en" dirty="0"/>
              <a:t>What will be done today to help the Development Team meet the Sprint Goal?</a:t>
            </a:r>
            <a:endParaRPr dirty="0"/>
          </a:p>
          <a:p>
            <a:pPr marL="457200" lvl="0" indent="-298450" algn="l" rtl="0">
              <a:spcBef>
                <a:spcPts val="0"/>
              </a:spcBef>
              <a:spcAft>
                <a:spcPts val="0"/>
              </a:spcAft>
              <a:buSzPts val="1100"/>
              <a:buChar char="●"/>
            </a:pPr>
            <a:r>
              <a:rPr lang="en" dirty="0"/>
              <a:t>Is there any roadblock that prevents the individual or the Development Team from meeting the Sprint Goal?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Scrum Master has to monitor and make sure that the Development Team keeps the Daily Scrum within the 15-minute time-box. The Daily Scrum is conducted as an internal meeting for the Development Team. If other members are present, it is the responsibility of the Scrum Master that they do not disrupt the flow of the meeting. Daily Scrums are intended to improve communications, eliminate other meetings, identify impediments to development that have to be removed, highlight and promote quick decision-making, and improve the knowledge of the Development Team. </a:t>
            </a:r>
            <a:endParaRPr dirty="0"/>
          </a:p>
        </p:txBody>
      </p:sp>
    </p:spTree>
    <p:extLst>
      <p:ext uri="{BB962C8B-B14F-4D97-AF65-F5344CB8AC3E}">
        <p14:creationId xmlns:p14="http://schemas.microsoft.com/office/powerpoint/2010/main" val="315024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54456fb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54456fb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Explain the module objectives to the participants. </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hi-IN" sz="1200" b="1" dirty="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be informed about the module objectives.</a:t>
            </a: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At the end of this module, you will be able to: </a:t>
            </a:r>
            <a:endParaRPr sz="1200" dirty="0">
              <a:solidFill>
                <a:schemeClr val="dk1"/>
              </a:solidFill>
            </a:endParaRPr>
          </a:p>
          <a:p>
            <a:pPr marL="457200" lvl="0" indent="-298450" algn="l" rtl="0">
              <a:lnSpc>
                <a:spcPct val="115000"/>
              </a:lnSpc>
              <a:spcBef>
                <a:spcPts val="0"/>
              </a:spcBef>
              <a:spcAft>
                <a:spcPts val="0"/>
              </a:spcAft>
              <a:buClr>
                <a:srgbClr val="000000"/>
              </a:buClr>
              <a:buSzPts val="1100"/>
              <a:buChar char="●"/>
            </a:pPr>
            <a:r>
              <a:rPr lang="en" dirty="0"/>
              <a:t>Define Agile methodologies</a:t>
            </a:r>
            <a:endParaRPr dirty="0"/>
          </a:p>
          <a:p>
            <a:pPr marL="457200" lvl="0" indent="-298450" algn="l" rtl="0">
              <a:lnSpc>
                <a:spcPct val="115000"/>
              </a:lnSpc>
              <a:spcBef>
                <a:spcPts val="0"/>
              </a:spcBef>
              <a:spcAft>
                <a:spcPts val="0"/>
              </a:spcAft>
              <a:buClr>
                <a:srgbClr val="000000"/>
              </a:buClr>
              <a:buSzPts val="1100"/>
              <a:buChar char="●"/>
            </a:pPr>
            <a:r>
              <a:rPr lang="en" dirty="0"/>
              <a:t>Explain Scrum and the concepts associated with it</a:t>
            </a:r>
            <a:endParaRPr dirty="0"/>
          </a:p>
          <a:p>
            <a:pPr marL="914400" lvl="1" indent="-298450" algn="l" rtl="0">
              <a:lnSpc>
                <a:spcPct val="115000"/>
              </a:lnSpc>
              <a:spcBef>
                <a:spcPts val="0"/>
              </a:spcBef>
              <a:spcAft>
                <a:spcPts val="0"/>
              </a:spcAft>
              <a:buClr>
                <a:srgbClr val="000000"/>
              </a:buClr>
              <a:buSzPts val="1100"/>
              <a:buChar char="○"/>
            </a:pPr>
            <a:r>
              <a:rPr lang="en" dirty="0"/>
              <a:t>Introduction</a:t>
            </a:r>
            <a:endParaRPr dirty="0"/>
          </a:p>
          <a:p>
            <a:pPr marL="914400" lvl="1" indent="-298450" algn="l" rtl="0">
              <a:lnSpc>
                <a:spcPct val="115000"/>
              </a:lnSpc>
              <a:spcBef>
                <a:spcPts val="0"/>
              </a:spcBef>
              <a:spcAft>
                <a:spcPts val="0"/>
              </a:spcAft>
              <a:buClr>
                <a:srgbClr val="000000"/>
              </a:buClr>
              <a:buSzPts val="1100"/>
              <a:buChar char="○"/>
            </a:pPr>
            <a:r>
              <a:rPr lang="en" dirty="0"/>
              <a:t>Scrum Theory</a:t>
            </a:r>
            <a:endParaRPr dirty="0"/>
          </a:p>
          <a:p>
            <a:pPr marL="914400" lvl="1" indent="-298450" algn="l" rtl="0">
              <a:lnSpc>
                <a:spcPct val="115000"/>
              </a:lnSpc>
              <a:spcBef>
                <a:spcPts val="0"/>
              </a:spcBef>
              <a:spcAft>
                <a:spcPts val="0"/>
              </a:spcAft>
              <a:buClr>
                <a:srgbClr val="000000"/>
              </a:buClr>
              <a:buSzPts val="1100"/>
              <a:buChar char="○"/>
            </a:pPr>
            <a:r>
              <a:rPr lang="en" dirty="0"/>
              <a:t>Scrum Values</a:t>
            </a:r>
            <a:endParaRPr dirty="0"/>
          </a:p>
          <a:p>
            <a:pPr marL="914400" lvl="1" indent="-298450" algn="l" rtl="0">
              <a:lnSpc>
                <a:spcPct val="115000"/>
              </a:lnSpc>
              <a:spcBef>
                <a:spcPts val="0"/>
              </a:spcBef>
              <a:spcAft>
                <a:spcPts val="0"/>
              </a:spcAft>
              <a:buClr>
                <a:srgbClr val="000000"/>
              </a:buClr>
              <a:buSzPts val="1100"/>
              <a:buChar char="○"/>
            </a:pPr>
            <a:r>
              <a:rPr lang="en" dirty="0"/>
              <a:t>Scrum Roles</a:t>
            </a:r>
            <a:endParaRPr dirty="0"/>
          </a:p>
          <a:p>
            <a:pPr marL="914400" lvl="1" indent="-298450" algn="l" rtl="0">
              <a:lnSpc>
                <a:spcPct val="115000"/>
              </a:lnSpc>
              <a:spcBef>
                <a:spcPts val="0"/>
              </a:spcBef>
              <a:spcAft>
                <a:spcPts val="0"/>
              </a:spcAft>
              <a:buClr>
                <a:srgbClr val="000000"/>
              </a:buClr>
              <a:buSzPts val="1100"/>
              <a:buChar char="○"/>
            </a:pPr>
            <a:r>
              <a:rPr lang="en" dirty="0"/>
              <a:t>Scrum Events</a:t>
            </a:r>
            <a:endParaRPr dirty="0"/>
          </a:p>
          <a:p>
            <a:pPr marL="914400" lvl="1" indent="-298450" algn="l" rtl="0">
              <a:lnSpc>
                <a:spcPct val="115000"/>
              </a:lnSpc>
              <a:spcBef>
                <a:spcPts val="0"/>
              </a:spcBef>
              <a:spcAft>
                <a:spcPts val="0"/>
              </a:spcAft>
              <a:buClr>
                <a:srgbClr val="000000"/>
              </a:buClr>
              <a:buSzPts val="1100"/>
              <a:buChar char="○"/>
            </a:pPr>
            <a:r>
              <a:rPr lang="en" dirty="0"/>
              <a:t>Scrum Artifacts</a:t>
            </a:r>
            <a:endParaRPr dirty="0"/>
          </a:p>
          <a:p>
            <a:pPr marL="914400" lvl="1" indent="-298450" algn="l" rtl="0">
              <a:lnSpc>
                <a:spcPct val="115000"/>
              </a:lnSpc>
              <a:spcBef>
                <a:spcPts val="0"/>
              </a:spcBef>
              <a:spcAft>
                <a:spcPts val="0"/>
              </a:spcAft>
              <a:buClr>
                <a:srgbClr val="000000"/>
              </a:buClr>
              <a:buSzPts val="1100"/>
              <a:buChar char="○"/>
            </a:pPr>
            <a:r>
              <a:rPr lang="en" dirty="0"/>
              <a:t>Benefits of Scrum</a:t>
            </a:r>
            <a:endParaRPr dirty="0"/>
          </a:p>
          <a:p>
            <a:pPr marL="457200" lvl="0" indent="-298450" algn="l" rtl="0">
              <a:lnSpc>
                <a:spcPct val="115000"/>
              </a:lnSpc>
              <a:spcBef>
                <a:spcPts val="0"/>
              </a:spcBef>
              <a:spcAft>
                <a:spcPts val="0"/>
              </a:spcAft>
              <a:buClr>
                <a:srgbClr val="000000"/>
              </a:buClr>
              <a:buSzPts val="1100"/>
              <a:buChar char="●"/>
            </a:pPr>
            <a:r>
              <a:rPr lang="en" dirty="0"/>
              <a:t>Describe extreme programming and the concepts associated with it</a:t>
            </a:r>
            <a:endParaRPr dirty="0"/>
          </a:p>
          <a:p>
            <a:pPr marL="914400" lvl="1" indent="-298450" algn="l" rtl="0">
              <a:lnSpc>
                <a:spcPct val="115000"/>
              </a:lnSpc>
              <a:spcBef>
                <a:spcPts val="0"/>
              </a:spcBef>
              <a:spcAft>
                <a:spcPts val="0"/>
              </a:spcAft>
              <a:buClr>
                <a:srgbClr val="000000"/>
              </a:buClr>
              <a:buSzPts val="1100"/>
              <a:buChar char="○"/>
            </a:pPr>
            <a:r>
              <a:rPr lang="en" dirty="0"/>
              <a:t>Introduction</a:t>
            </a:r>
            <a:endParaRPr dirty="0"/>
          </a:p>
          <a:p>
            <a:pPr marL="914400" lvl="1" indent="-298450" algn="l" rtl="0">
              <a:lnSpc>
                <a:spcPct val="115000"/>
              </a:lnSpc>
              <a:spcBef>
                <a:spcPts val="0"/>
              </a:spcBef>
              <a:spcAft>
                <a:spcPts val="0"/>
              </a:spcAft>
              <a:buClr>
                <a:srgbClr val="000000"/>
              </a:buClr>
              <a:buSzPts val="1100"/>
              <a:buChar char="○"/>
            </a:pPr>
            <a:r>
              <a:rPr lang="en" dirty="0"/>
              <a:t>XP Values</a:t>
            </a:r>
            <a:endParaRPr dirty="0"/>
          </a:p>
          <a:p>
            <a:pPr marL="914400" lvl="1" indent="-298450" algn="l" rtl="0">
              <a:lnSpc>
                <a:spcPct val="115000"/>
              </a:lnSpc>
              <a:spcBef>
                <a:spcPts val="0"/>
              </a:spcBef>
              <a:spcAft>
                <a:spcPts val="0"/>
              </a:spcAft>
              <a:buClr>
                <a:srgbClr val="000000"/>
              </a:buClr>
              <a:buSzPts val="1100"/>
              <a:buChar char="○"/>
            </a:pPr>
            <a:r>
              <a:rPr lang="en" dirty="0"/>
              <a:t>XP Rules</a:t>
            </a:r>
            <a:endParaRPr dirty="0"/>
          </a:p>
          <a:p>
            <a:pPr marL="914400" lvl="1" indent="-298450" algn="l" rtl="0">
              <a:lnSpc>
                <a:spcPct val="115000"/>
              </a:lnSpc>
              <a:spcBef>
                <a:spcPts val="0"/>
              </a:spcBef>
              <a:spcAft>
                <a:spcPts val="0"/>
              </a:spcAft>
              <a:buClr>
                <a:srgbClr val="000000"/>
              </a:buClr>
              <a:buSzPts val="1100"/>
              <a:buChar char="○"/>
            </a:pPr>
            <a:r>
              <a:rPr lang="en" dirty="0"/>
              <a:t>XP Roles</a:t>
            </a:r>
            <a:endParaRPr dirty="0"/>
          </a:p>
          <a:p>
            <a:pPr marL="914400" lvl="1" indent="-298450" algn="l" rtl="0">
              <a:lnSpc>
                <a:spcPct val="115000"/>
              </a:lnSpc>
              <a:spcBef>
                <a:spcPts val="0"/>
              </a:spcBef>
              <a:spcAft>
                <a:spcPts val="0"/>
              </a:spcAft>
              <a:buClr>
                <a:srgbClr val="000000"/>
              </a:buClr>
              <a:buSzPts val="1100"/>
              <a:buChar char="○"/>
            </a:pPr>
            <a:r>
              <a:rPr lang="en" dirty="0"/>
              <a:t>XP Activities</a:t>
            </a:r>
            <a:endParaRPr dirty="0"/>
          </a:p>
          <a:p>
            <a:pPr marL="914400" lvl="1" indent="-298450" algn="l" rtl="0">
              <a:lnSpc>
                <a:spcPct val="115000"/>
              </a:lnSpc>
              <a:spcBef>
                <a:spcPts val="0"/>
              </a:spcBef>
              <a:spcAft>
                <a:spcPts val="0"/>
              </a:spcAft>
              <a:buClr>
                <a:srgbClr val="000000"/>
              </a:buClr>
              <a:buSzPts val="1100"/>
              <a:buChar char="○"/>
            </a:pPr>
            <a:r>
              <a:rPr lang="en" dirty="0"/>
              <a:t>Different Categories of XP Practices</a:t>
            </a:r>
            <a:endParaRPr dirty="0"/>
          </a:p>
        </p:txBody>
      </p:sp>
    </p:spTree>
    <p:extLst>
      <p:ext uri="{BB962C8B-B14F-4D97-AF65-F5344CB8AC3E}">
        <p14:creationId xmlns:p14="http://schemas.microsoft.com/office/powerpoint/2010/main" val="2209369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5cb6b3d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5cb6b3d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review and the happenings of a sprint review.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Review is the event that takes place at the end of each Sprint. The purpose of this meeting is to check the Increment and based on the feedback, to adapt the Product backlog, if it’s necessary. The tasks done during the Sprint will be discussed by the Scrum Team and the stakeholder. Sprint Review is primarily done for value optimization and this is done based on the tasks done and the changes made to the Product Backlog during the Sprint. Compared to the Daily Scrum, this is an informal meeting to demonstrate the Increment, get feedback in a collaborative fashion.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 is the responsibility of the Scrum Master to ensure that the Sprint Review happens without fail at the end of every Sprint and it is time-boxed.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According to the official Scrum guide, the events that take place during the Sprint Review are as follows:</a:t>
            </a:r>
            <a:endParaRPr dirty="0"/>
          </a:p>
          <a:p>
            <a:pPr marL="457200" lvl="0" indent="-298450" algn="l" rtl="0">
              <a:spcBef>
                <a:spcPts val="0"/>
              </a:spcBef>
              <a:spcAft>
                <a:spcPts val="0"/>
              </a:spcAft>
              <a:buSzPts val="1100"/>
              <a:buChar char="●"/>
            </a:pPr>
            <a:r>
              <a:rPr lang="en" dirty="0"/>
              <a:t>Attendees include the Scrum Team and key stakeholders invited by the Product Owner;</a:t>
            </a:r>
            <a:endParaRPr dirty="0"/>
          </a:p>
          <a:p>
            <a:pPr marL="457200" lvl="0" indent="-298450" algn="l" rtl="0">
              <a:spcBef>
                <a:spcPts val="0"/>
              </a:spcBef>
              <a:spcAft>
                <a:spcPts val="0"/>
              </a:spcAft>
              <a:buSzPts val="1100"/>
              <a:buChar char="●"/>
            </a:pPr>
            <a:r>
              <a:rPr lang="en" dirty="0"/>
              <a:t>The Product Owner explains what Product Backlog items have been "Done" and what has not been "Done";</a:t>
            </a:r>
            <a:endParaRPr dirty="0"/>
          </a:p>
          <a:p>
            <a:pPr marL="457200" lvl="0" indent="-298450" algn="l" rtl="0">
              <a:spcBef>
                <a:spcPts val="0"/>
              </a:spcBef>
              <a:spcAft>
                <a:spcPts val="0"/>
              </a:spcAft>
              <a:buSzPts val="1100"/>
              <a:buChar char="●"/>
            </a:pPr>
            <a:r>
              <a:rPr lang="en" dirty="0"/>
              <a:t>The Development Team discusses what went well during the Sprint, what problems it ran into, and how those problems were solved;</a:t>
            </a:r>
            <a:endParaRPr dirty="0"/>
          </a:p>
          <a:p>
            <a:pPr marL="457200" lvl="0" indent="-298450" algn="l" rtl="0">
              <a:spcBef>
                <a:spcPts val="0"/>
              </a:spcBef>
              <a:spcAft>
                <a:spcPts val="0"/>
              </a:spcAft>
              <a:buSzPts val="1100"/>
              <a:buChar char="●"/>
            </a:pPr>
            <a:r>
              <a:rPr lang="en" dirty="0"/>
              <a:t>The Development Team demonstrates the work that it has "Done" and answers questions about the Increment;</a:t>
            </a:r>
            <a:endParaRPr dirty="0"/>
          </a:p>
          <a:p>
            <a:pPr marL="457200" lvl="0" indent="-298450" algn="l" rtl="0">
              <a:spcBef>
                <a:spcPts val="0"/>
              </a:spcBef>
              <a:spcAft>
                <a:spcPts val="0"/>
              </a:spcAft>
              <a:buSzPts val="1100"/>
              <a:buChar char="●"/>
            </a:pPr>
            <a:r>
              <a:rPr lang="en" dirty="0"/>
              <a:t>The Product Owner discusses the Product Backlog as it stands. He or she projects likely target and delivery dates based on progress to date (if needed);</a:t>
            </a:r>
            <a:endParaRPr dirty="0"/>
          </a:p>
          <a:p>
            <a:pPr marL="457200" lvl="0" indent="-298450" algn="l" rtl="0">
              <a:spcBef>
                <a:spcPts val="0"/>
              </a:spcBef>
              <a:spcAft>
                <a:spcPts val="0"/>
              </a:spcAft>
              <a:buSzPts val="1100"/>
              <a:buChar char="●"/>
            </a:pPr>
            <a:r>
              <a:rPr lang="en" dirty="0"/>
              <a:t>The entire group collaborates on what to do next, so that the Sprint Review provides valuable input to subsequent Sprint Planning;</a:t>
            </a:r>
            <a:endParaRPr dirty="0"/>
          </a:p>
          <a:p>
            <a:pPr marL="457200" lvl="0" indent="-298450" algn="l" rtl="0">
              <a:spcBef>
                <a:spcPts val="0"/>
              </a:spcBef>
              <a:spcAft>
                <a:spcPts val="0"/>
              </a:spcAft>
              <a:buSzPts val="1100"/>
              <a:buChar char="●"/>
            </a:pPr>
            <a:r>
              <a:rPr lang="en" dirty="0"/>
              <a:t>Review of how the marketplace or potential use of the product might have changed what is the most valuable thing to do next; and,</a:t>
            </a:r>
            <a:endParaRPr dirty="0"/>
          </a:p>
          <a:p>
            <a:pPr marL="457200" lvl="0" indent="-298450" algn="l" rtl="0">
              <a:spcBef>
                <a:spcPts val="0"/>
              </a:spcBef>
              <a:spcAft>
                <a:spcPts val="0"/>
              </a:spcAft>
              <a:buSzPts val="1100"/>
              <a:buChar char="●"/>
            </a:pPr>
            <a:r>
              <a:rPr lang="en" dirty="0"/>
              <a:t>Review of the timeline, budget, potential capabilities, and marketplace for the next anticipated releases of functionality or capability of the product.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At the end of the Sprint Review, the Product Backlog is generally revised such that it defines the PBIs for the next Sprint. Adjustments can also be made to accommodate the features raised in the feedback and meet the requirements.</a:t>
            </a:r>
            <a:endParaRPr dirty="0"/>
          </a:p>
        </p:txBody>
      </p:sp>
    </p:spTree>
    <p:extLst>
      <p:ext uri="{BB962C8B-B14F-4D97-AF65-F5344CB8AC3E}">
        <p14:creationId xmlns:p14="http://schemas.microsoft.com/office/powerpoint/2010/main" val="575299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5cb6b3dc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5cb6b3dc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what happens during Sprint retrospective.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primary intention of the Sprint retrospective is to do a self-inspection and identifying the areas of improvement and planning to implement those improvements in the subsequent Sprints, based on the learning from the current Sprint. This meeting happens after the Sprint review and is time-boxed to three hours for a typical one-month Sprint and is reduced proportionally for shorter Sprints.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 is the responsibility of the Scrum Master to ensure that the meeting happens, it is productive and it solves the intended purpose. Here, the Scrum Master participates as a team member who is accountable for the Scrum process. Improvements for the Scrum team are suggested by the Scrum Master, so that they can be applied during the next Sprint. The focus here is to improve the quality of the product by means of improving the processes or adjusting the definition of ‘Done’. Scrum retrospective is not the only time where the team thinks about improvements, but it is a formal opportunity to focus on inspection and adaptation.</a:t>
            </a:r>
            <a:endParaRPr dirty="0"/>
          </a:p>
        </p:txBody>
      </p:sp>
    </p:spTree>
    <p:extLst>
      <p:ext uri="{BB962C8B-B14F-4D97-AF65-F5344CB8AC3E}">
        <p14:creationId xmlns:p14="http://schemas.microsoft.com/office/powerpoint/2010/main" val="1037184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71e7f8de4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71e7f8de4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a. 1 month</a:t>
            </a:r>
            <a:endParaRPr/>
          </a:p>
          <a:p>
            <a:pPr marL="0" lvl="0" indent="0" algn="l" rtl="0">
              <a:spcBef>
                <a:spcPts val="0"/>
              </a:spcBef>
              <a:spcAft>
                <a:spcPts val="0"/>
              </a:spcAft>
              <a:buNone/>
            </a:pPr>
            <a:r>
              <a:rPr lang="en"/>
              <a:t>2. b. Daily Scrum</a:t>
            </a:r>
            <a:endParaRPr/>
          </a:p>
        </p:txBody>
      </p:sp>
    </p:spTree>
    <p:extLst>
      <p:ext uri="{BB962C8B-B14F-4D97-AF65-F5344CB8AC3E}">
        <p14:creationId xmlns:p14="http://schemas.microsoft.com/office/powerpoint/2010/main" val="1217054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5cb6b3dc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5cb6b3dc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Scrum artifacts.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defines three major artifacts. </a:t>
            </a:r>
            <a:endParaRPr dirty="0"/>
          </a:p>
          <a:p>
            <a:pPr marL="457200" lvl="0" indent="-298450" algn="l" rtl="0">
              <a:spcBef>
                <a:spcPts val="0"/>
              </a:spcBef>
              <a:spcAft>
                <a:spcPts val="0"/>
              </a:spcAft>
              <a:buSzPts val="1100"/>
              <a:buChar char="●"/>
            </a:pPr>
            <a:r>
              <a:rPr lang="en" dirty="0"/>
              <a:t>Product Backlog</a:t>
            </a:r>
            <a:endParaRPr dirty="0"/>
          </a:p>
          <a:p>
            <a:pPr marL="457200" lvl="0" indent="-298450" algn="l" rtl="0">
              <a:spcBef>
                <a:spcPts val="0"/>
              </a:spcBef>
              <a:spcAft>
                <a:spcPts val="0"/>
              </a:spcAft>
              <a:buSzPts val="1100"/>
              <a:buChar char="●"/>
            </a:pPr>
            <a:r>
              <a:rPr lang="en" dirty="0"/>
              <a:t>Sprint Backlog</a:t>
            </a:r>
            <a:endParaRPr dirty="0"/>
          </a:p>
          <a:p>
            <a:pPr marL="457200" lvl="0" indent="-298450" algn="l" rtl="0">
              <a:spcBef>
                <a:spcPts val="0"/>
              </a:spcBef>
              <a:spcAft>
                <a:spcPts val="0"/>
              </a:spcAft>
              <a:buSzPts val="1100"/>
              <a:buChar char="●"/>
            </a:pPr>
            <a:r>
              <a:rPr lang="en" dirty="0"/>
              <a:t>Increment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look at each of these in detail in the upcoming sections.</a:t>
            </a:r>
            <a:endParaRPr dirty="0"/>
          </a:p>
        </p:txBody>
      </p:sp>
    </p:spTree>
    <p:extLst>
      <p:ext uri="{BB962C8B-B14F-4D97-AF65-F5344CB8AC3E}">
        <p14:creationId xmlns:p14="http://schemas.microsoft.com/office/powerpoint/2010/main" val="3887816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5cb6b3dc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5cb6b3dc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product backlog and its features.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product backlog is the list of all the items that has to be there in the product, ordered in terms of priority. Product backlog serves as the one single source of all the requirements for any change to be made to the product. The product owner decides what goes into the product backlog, the availability and the order of the items. In general, a product backlog is an evolving one. During the initial stages only the known and the best understood requirements go into it. As the product gets developed and new functionalities are added, the priorities may change, hence the product backlog also changes. The product backlog, thus, keeps changing to identify the requirements that make the product appropriate, useful and competitive. As long as the product exists, the product backlog exists. At any point in time, it gives a picture of what needs to be done in the product while value is delivered.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Clr>
                <a:schemeClr val="dk1"/>
              </a:buClr>
              <a:buSzPts val="1100"/>
              <a:buFont typeface="Arial"/>
              <a:buNone/>
            </a:pPr>
            <a:r>
              <a:rPr lang="en" dirty="0"/>
              <a:t>The product backlog is a comprehensive list of features, functions, requirements, enhancements, and fixes needed for the changes to be made to the product in future releases. The attributes of PBIs are as follows: description, order, estimate, and value. There are also test descriptions that will prove its completeness when "Done". As the product is used, and receives feedback from the market, the product backlog becomes a larger and exhaustive list. Since the requirements keep changing, the product backlog becomes a living artifact. Some of the factors that cause changes in a product backlog are: change in business requirements, market or technology landscape. Most often, multiple Scrum teams work on the same product and the product backlog lists the upcoming work on the product.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Product Backlog Refinement</a:t>
            </a:r>
            <a:endParaRPr b="1" dirty="0"/>
          </a:p>
          <a:p>
            <a:pPr marL="0" lvl="0" indent="0" algn="l" rtl="0">
              <a:spcBef>
                <a:spcPts val="0"/>
              </a:spcBef>
              <a:spcAft>
                <a:spcPts val="0"/>
              </a:spcAft>
              <a:buClr>
                <a:schemeClr val="dk1"/>
              </a:buClr>
              <a:buSzPts val="1100"/>
              <a:buFont typeface="Arial"/>
              <a:buNone/>
            </a:pPr>
            <a:r>
              <a:rPr lang="en" dirty="0"/>
              <a:t>Backlog refinement is an exercise during which more details, estimates and order to items in the product backlog are added. In this process, the product owner and the development team collaborate on the PBIs and it is an ongoing process. During refinement, the PBIs are revisited and revised. The Scrum team determines the time and the methods for doing the refinement. This refinement exercise generally do not consume more than 10% of the capacity of the development team. The product owner or the team at the product owner’s discretion, can update the PBIs at any time.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PBIs that have a higher order are more clear and detailed than the ones that have a lower order, hence the higher order ones can be estimated more precisely than the lower order ones. PBIs that will go into the upcoming Sprint can be refined, in such a way that they can be ‘Done’ within the Sprint timebox.  PBIs that can be done within the timebox of a Sprint are considered ‘Ready’ for selection in a Sprint planning. Through the refining activities the PBIs gain transparency.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development team owns the responsibility for the estimates, since they are the people who perform the work. The product owner can help the development team to understand and select trade-offs during this estimating process.</a:t>
            </a:r>
            <a:endParaRPr dirty="0"/>
          </a:p>
        </p:txBody>
      </p:sp>
    </p:spTree>
    <p:extLst>
      <p:ext uri="{BB962C8B-B14F-4D97-AF65-F5344CB8AC3E}">
        <p14:creationId xmlns:p14="http://schemas.microsoft.com/office/powerpoint/2010/main" val="1168356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5cb6b3d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5cb6b3d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Explain the participants about sprint backlog and its features.</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backlog consists of items from the product backlog that are selected for the Sprint, along with the plan for realizing the Sprint goal. It is like a forecast done by the development team on the functionality to be present in the forthcoming Increment and the effort required for delivering the ‘Done’ Increment. Sprint backlog showcases all the effort required by the development team to attain the Sprint goal. There will at least be one high priority process improvement that was identified in the previous retrospective. During the course of the Sprint the development team constantly modifies the Sprint backlog and it evolves during the Sprint, as the team works and makes progress and the Team learns more about the effort needed to attain the Sprint goal.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If new functionality is required, the development team adds it as an item to the Sprint backlog. As the team works on the project, the estimate of the remaining work is updated accordingly. </a:t>
            </a:r>
            <a:r>
              <a:rPr lang="en" dirty="0">
                <a:solidFill>
                  <a:schemeClr val="dk1"/>
                </a:solidFill>
              </a:rPr>
              <a:t>Sprint progress is generally monitored by tracking the remaining work. </a:t>
            </a:r>
            <a:r>
              <a:rPr lang="en" dirty="0"/>
              <a:t>If any of the elements are found unnecessary, they are removed from the Sprint backlog. The authority to change the Sprint backlog rests with the development team. Sprint backlog is a live picture of the work that the development team has to do to accomplish the Sprint goal.</a:t>
            </a:r>
            <a:endParaRPr dirty="0"/>
          </a:p>
        </p:txBody>
      </p:sp>
    </p:spTree>
    <p:extLst>
      <p:ext uri="{BB962C8B-B14F-4D97-AF65-F5344CB8AC3E}">
        <p14:creationId xmlns:p14="http://schemas.microsoft.com/office/powerpoint/2010/main" val="3817847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5cb6b3dc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5cb6b3dc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Clr>
                <a:schemeClr val="dk1"/>
              </a:buClr>
              <a:buSzPts val="1100"/>
              <a:buFont typeface="Arial"/>
              <a:buNone/>
            </a:pPr>
            <a:r>
              <a:rPr lang="en" dirty="0">
                <a:solidFill>
                  <a:schemeClr val="dk1"/>
                </a:solidFill>
              </a:rPr>
              <a:t>Explain the participants about increment and its features.</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An increment refers to the sum of all the product backlog items completed during a Sprint and the value of the increments of all previous Sprints. An increment is said to be ‘Done’, only if it is in a usable condition and meets the definition of ‘Done’. A ‘Done’ increment is the outcome of every Sprint. Each increment takes the product one step further towards the goal. The authority to release the increments rests with the product owner. The increment should be in a usable form, regardless of the decision of the product owner to release it or not.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We’ve so far seen about the different aspects of Scrum. We’ll now look at the benefits of Scrum.</a:t>
            </a:r>
            <a:endParaRPr dirty="0"/>
          </a:p>
        </p:txBody>
      </p:sp>
    </p:spTree>
    <p:extLst>
      <p:ext uri="{BB962C8B-B14F-4D97-AF65-F5344CB8AC3E}">
        <p14:creationId xmlns:p14="http://schemas.microsoft.com/office/powerpoint/2010/main" val="1429784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71e7f8de4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71e7f8de4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Answers:</a:t>
            </a:r>
            <a:endParaRPr b="1"/>
          </a:p>
          <a:p>
            <a:pPr marL="457200" lvl="0" indent="-298450" algn="l" rtl="0">
              <a:spcBef>
                <a:spcPts val="0"/>
              </a:spcBef>
              <a:spcAft>
                <a:spcPts val="0"/>
              </a:spcAft>
              <a:buSzPts val="1100"/>
              <a:buAutoNum type="arabicPeriod"/>
            </a:pPr>
            <a:r>
              <a:rPr lang="en"/>
              <a:t>b. Product Owner</a:t>
            </a:r>
            <a:endParaRPr/>
          </a:p>
          <a:p>
            <a:pPr marL="457200" lvl="0" indent="-298450" algn="l" rtl="0">
              <a:spcBef>
                <a:spcPts val="0"/>
              </a:spcBef>
              <a:spcAft>
                <a:spcPts val="0"/>
              </a:spcAft>
              <a:buSzPts val="1100"/>
              <a:buAutoNum type="arabicPeriod"/>
            </a:pPr>
            <a:r>
              <a:rPr lang="en"/>
              <a:t>b. Sprint Backlog</a:t>
            </a:r>
            <a:endParaRPr/>
          </a:p>
        </p:txBody>
      </p:sp>
    </p:spTree>
    <p:extLst>
      <p:ext uri="{BB962C8B-B14F-4D97-AF65-F5344CB8AC3E}">
        <p14:creationId xmlns:p14="http://schemas.microsoft.com/office/powerpoint/2010/main" val="1566686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7017db8ad_0_2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7017db8ad_0_2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Enumerate the benefits of Scrum to the participants.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Go through the pointers in the slide and understand the benefits of Scrum. The meticulous processes that Scrum employs, play a major role in producing the desired product in the desired quality, hence the benefits.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 far, we learnt about the most important and popular agile methodology Scrum. We’ll now move on to another popular agile methodology called Extreme Programming (XP).</a:t>
            </a:r>
            <a:endParaRPr dirty="0"/>
          </a:p>
        </p:txBody>
      </p:sp>
    </p:spTree>
    <p:extLst>
      <p:ext uri="{BB962C8B-B14F-4D97-AF65-F5344CB8AC3E}">
        <p14:creationId xmlns:p14="http://schemas.microsoft.com/office/powerpoint/2010/main" val="3989582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54456fb2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54456fb2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hi-IN" sz="1200" b="1" dirty="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You will learn about the following topics in this module:</a:t>
            </a:r>
            <a:endParaRPr sz="1200" dirty="0">
              <a:solidFill>
                <a:schemeClr val="dk1"/>
              </a:solidFill>
            </a:endParaRPr>
          </a:p>
          <a:p>
            <a:pPr marL="457200" lvl="0" indent="-304800" algn="l" rtl="0">
              <a:lnSpc>
                <a:spcPct val="115000"/>
              </a:lnSpc>
              <a:spcBef>
                <a:spcPts val="0"/>
              </a:spcBef>
              <a:spcAft>
                <a:spcPts val="0"/>
              </a:spcAft>
              <a:buClr>
                <a:srgbClr val="000000"/>
              </a:buClr>
              <a:buSzPts val="1200"/>
              <a:buFont typeface="+mj-lt"/>
              <a:buAutoNum type="arabicPeriod"/>
            </a:pPr>
            <a:r>
              <a:rPr lang="en" sz="1200" dirty="0"/>
              <a:t>Introduction to Agile Methodologies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Scrum</a:t>
            </a:r>
            <a:endParaRPr sz="1200" dirty="0"/>
          </a:p>
          <a:p>
            <a:pPr marL="914400" lvl="1" indent="-304800" algn="l" rtl="0">
              <a:lnSpc>
                <a:spcPct val="115000"/>
              </a:lnSpc>
              <a:spcBef>
                <a:spcPts val="0"/>
              </a:spcBef>
              <a:spcAft>
                <a:spcPts val="0"/>
              </a:spcAft>
              <a:buClr>
                <a:srgbClr val="000000"/>
              </a:buClr>
              <a:buSzPts val="1200"/>
              <a:buChar char="○"/>
            </a:pPr>
            <a:r>
              <a:rPr lang="en" sz="1200" dirty="0"/>
              <a:t>Introduction</a:t>
            </a:r>
            <a:endParaRPr sz="1200" dirty="0"/>
          </a:p>
          <a:p>
            <a:pPr marL="914400" lvl="1" indent="-304800" algn="l" rtl="0">
              <a:lnSpc>
                <a:spcPct val="115000"/>
              </a:lnSpc>
              <a:spcBef>
                <a:spcPts val="0"/>
              </a:spcBef>
              <a:spcAft>
                <a:spcPts val="0"/>
              </a:spcAft>
              <a:buClr>
                <a:srgbClr val="000000"/>
              </a:buClr>
              <a:buSzPts val="1200"/>
              <a:buChar char="○"/>
            </a:pPr>
            <a:r>
              <a:rPr lang="en" sz="1200" dirty="0"/>
              <a:t>Scrum Theory</a:t>
            </a:r>
            <a:endParaRPr sz="1200" dirty="0"/>
          </a:p>
          <a:p>
            <a:pPr marL="914400" lvl="1" indent="-304800" algn="l" rtl="0">
              <a:lnSpc>
                <a:spcPct val="115000"/>
              </a:lnSpc>
              <a:spcBef>
                <a:spcPts val="0"/>
              </a:spcBef>
              <a:spcAft>
                <a:spcPts val="0"/>
              </a:spcAft>
              <a:buClr>
                <a:srgbClr val="000000"/>
              </a:buClr>
              <a:buSzPts val="1200"/>
              <a:buChar char="○"/>
            </a:pPr>
            <a:r>
              <a:rPr lang="en" sz="1200" dirty="0"/>
              <a:t>Scrum Values</a:t>
            </a:r>
            <a:endParaRPr sz="1200" dirty="0"/>
          </a:p>
          <a:p>
            <a:pPr marL="914400" lvl="1" indent="-304800" algn="l" rtl="0">
              <a:lnSpc>
                <a:spcPct val="115000"/>
              </a:lnSpc>
              <a:spcBef>
                <a:spcPts val="0"/>
              </a:spcBef>
              <a:spcAft>
                <a:spcPts val="0"/>
              </a:spcAft>
              <a:buClr>
                <a:srgbClr val="000000"/>
              </a:buClr>
              <a:buSzPts val="1200"/>
              <a:buChar char="○"/>
            </a:pPr>
            <a:r>
              <a:rPr lang="en" sz="1200" dirty="0"/>
              <a:t>Scrum Roles</a:t>
            </a:r>
            <a:endParaRPr sz="1200" dirty="0"/>
          </a:p>
          <a:p>
            <a:pPr marL="914400" lvl="1" indent="-304800" algn="l" rtl="0">
              <a:lnSpc>
                <a:spcPct val="115000"/>
              </a:lnSpc>
              <a:spcBef>
                <a:spcPts val="0"/>
              </a:spcBef>
              <a:spcAft>
                <a:spcPts val="0"/>
              </a:spcAft>
              <a:buClr>
                <a:srgbClr val="000000"/>
              </a:buClr>
              <a:buSzPts val="1200"/>
              <a:buChar char="○"/>
            </a:pPr>
            <a:r>
              <a:rPr lang="en" sz="1200" dirty="0"/>
              <a:t>Scrum Events</a:t>
            </a:r>
            <a:endParaRPr sz="1200" dirty="0"/>
          </a:p>
          <a:p>
            <a:pPr marL="914400" lvl="1" indent="-304800" algn="l" rtl="0">
              <a:lnSpc>
                <a:spcPct val="115000"/>
              </a:lnSpc>
              <a:spcBef>
                <a:spcPts val="0"/>
              </a:spcBef>
              <a:spcAft>
                <a:spcPts val="0"/>
              </a:spcAft>
              <a:buClr>
                <a:srgbClr val="000000"/>
              </a:buClr>
              <a:buSzPts val="1200"/>
              <a:buChar char="○"/>
            </a:pPr>
            <a:r>
              <a:rPr lang="en" sz="1200" dirty="0"/>
              <a:t>Scrum Artifacts</a:t>
            </a:r>
            <a:endParaRPr sz="1200" dirty="0"/>
          </a:p>
          <a:p>
            <a:pPr marL="914400" lvl="1" indent="-304800" algn="l" rtl="0">
              <a:lnSpc>
                <a:spcPct val="115000"/>
              </a:lnSpc>
              <a:spcBef>
                <a:spcPts val="0"/>
              </a:spcBef>
              <a:spcAft>
                <a:spcPts val="0"/>
              </a:spcAft>
              <a:buClr>
                <a:srgbClr val="000000"/>
              </a:buClr>
              <a:buSzPts val="1200"/>
              <a:buChar char="○"/>
            </a:pPr>
            <a:r>
              <a:rPr lang="en" sz="1200" dirty="0"/>
              <a:t>Benefits of Scrum</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Extreme Programming</a:t>
            </a:r>
            <a:endParaRPr sz="1200" dirty="0"/>
          </a:p>
          <a:p>
            <a:pPr marL="914400" lvl="1" indent="-304800" algn="l" rtl="0">
              <a:lnSpc>
                <a:spcPct val="115000"/>
              </a:lnSpc>
              <a:spcBef>
                <a:spcPts val="0"/>
              </a:spcBef>
              <a:spcAft>
                <a:spcPts val="0"/>
              </a:spcAft>
              <a:buClr>
                <a:srgbClr val="000000"/>
              </a:buClr>
              <a:buSzPts val="1200"/>
              <a:buChar char="○"/>
            </a:pPr>
            <a:r>
              <a:rPr lang="en" sz="1200" dirty="0"/>
              <a:t>Introduction</a:t>
            </a:r>
            <a:endParaRPr sz="1200" dirty="0"/>
          </a:p>
          <a:p>
            <a:pPr marL="914400" lvl="1" indent="-304800" algn="l" rtl="0">
              <a:lnSpc>
                <a:spcPct val="115000"/>
              </a:lnSpc>
              <a:spcBef>
                <a:spcPts val="0"/>
              </a:spcBef>
              <a:spcAft>
                <a:spcPts val="0"/>
              </a:spcAft>
              <a:buClr>
                <a:srgbClr val="000000"/>
              </a:buClr>
              <a:buSzPts val="1200"/>
              <a:buChar char="○"/>
            </a:pPr>
            <a:r>
              <a:rPr lang="en" sz="1200" dirty="0"/>
              <a:t>XP Values</a:t>
            </a:r>
            <a:endParaRPr sz="1200" dirty="0"/>
          </a:p>
          <a:p>
            <a:pPr marL="914400" lvl="1" indent="-304800" algn="l" rtl="0">
              <a:lnSpc>
                <a:spcPct val="115000"/>
              </a:lnSpc>
              <a:spcBef>
                <a:spcPts val="0"/>
              </a:spcBef>
              <a:spcAft>
                <a:spcPts val="0"/>
              </a:spcAft>
              <a:buClr>
                <a:srgbClr val="000000"/>
              </a:buClr>
              <a:buSzPts val="1200"/>
              <a:buChar char="○"/>
            </a:pPr>
            <a:r>
              <a:rPr lang="en" sz="1200" dirty="0"/>
              <a:t>XP Rules</a:t>
            </a:r>
            <a:endParaRPr sz="1200" dirty="0"/>
          </a:p>
          <a:p>
            <a:pPr marL="914400" lvl="1" indent="-304800" algn="l" rtl="0">
              <a:lnSpc>
                <a:spcPct val="115000"/>
              </a:lnSpc>
              <a:spcBef>
                <a:spcPts val="0"/>
              </a:spcBef>
              <a:spcAft>
                <a:spcPts val="0"/>
              </a:spcAft>
              <a:buClr>
                <a:srgbClr val="000000"/>
              </a:buClr>
              <a:buSzPts val="1200"/>
              <a:buChar char="○"/>
            </a:pPr>
            <a:r>
              <a:rPr lang="en" sz="1200" dirty="0"/>
              <a:t>XP Roles</a:t>
            </a:r>
            <a:endParaRPr sz="1200" dirty="0"/>
          </a:p>
          <a:p>
            <a:pPr marL="914400" lvl="1" indent="-304800" algn="l" rtl="0">
              <a:lnSpc>
                <a:spcPct val="115000"/>
              </a:lnSpc>
              <a:spcBef>
                <a:spcPts val="0"/>
              </a:spcBef>
              <a:spcAft>
                <a:spcPts val="0"/>
              </a:spcAft>
              <a:buClr>
                <a:srgbClr val="000000"/>
              </a:buClr>
              <a:buSzPts val="1200"/>
              <a:buChar char="○"/>
            </a:pPr>
            <a:r>
              <a:rPr lang="en" sz="1200" dirty="0"/>
              <a:t>XP Activities</a:t>
            </a:r>
            <a:endParaRPr sz="1200" dirty="0"/>
          </a:p>
          <a:p>
            <a:pPr marL="914400" lvl="1" indent="-304800" algn="l" rtl="0">
              <a:lnSpc>
                <a:spcPct val="115000"/>
              </a:lnSpc>
              <a:spcBef>
                <a:spcPts val="0"/>
              </a:spcBef>
              <a:spcAft>
                <a:spcPts val="0"/>
              </a:spcAft>
              <a:buClr>
                <a:srgbClr val="000000"/>
              </a:buClr>
              <a:buSzPts val="1200"/>
              <a:buChar char="○"/>
            </a:pPr>
            <a:r>
              <a:rPr lang="en" sz="1200" dirty="0"/>
              <a:t>Different Categories of XP Practices</a:t>
            </a:r>
            <a:endParaRPr sz="1200" dirty="0"/>
          </a:p>
          <a:p>
            <a:pPr marL="0" lvl="0" indent="0" algn="l" rtl="0">
              <a:lnSpc>
                <a:spcPct val="115000"/>
              </a:lnSpc>
              <a:spcBef>
                <a:spcPts val="160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587142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7017db8ad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7017db8ad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Extreme Programming (XP).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Extreme Programming (XP) is one of the most popular disciplines of software development and is based on the values of simplicity, communication and feedback. XP unites the whole team and insists on simple practices. XP aims to improve the quality of the product and makes it responsive to ever changing customer needs.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XP was first developed by Ken Beck during the late 90s. He published Extreme Programming Explained, in October 1999, where he explained the entire method in detail for others and the official website was launched shortly thereafter. XP also is an iterative software development method, and does small frequent releases throughout the duration of the project.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look into more details of XP in the forthcoming sections. </a:t>
            </a:r>
            <a:endParaRPr dirty="0"/>
          </a:p>
        </p:txBody>
      </p:sp>
    </p:spTree>
    <p:extLst>
      <p:ext uri="{BB962C8B-B14F-4D97-AF65-F5344CB8AC3E}">
        <p14:creationId xmlns:p14="http://schemas.microsoft.com/office/powerpoint/2010/main" val="3356715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7017db8ad_0_1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7017db8ad_0_1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values of XP.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foundation of XP relies on five fundamental values. These values give the developers the confidence that the project is going in the right direction. XP isn't really a set of rules, but rather a way to work in harmony with personal and corporate values.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Simplicity</a:t>
            </a:r>
            <a:r>
              <a:rPr lang="en" dirty="0"/>
              <a:t>: We will do what is needed and asked for, but no more. This will maximize the value created for the investment made to date. We will take small simple steps to our goal and mitigate failures as they happen. We will create something we are proud of and maintain it long term for reasonable costs.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Communication</a:t>
            </a:r>
            <a:r>
              <a:rPr lang="en" dirty="0"/>
              <a:t>: Everyone is part of the team and we communicate face to face daily. We will work together on everything from requirements to code. We will create the best solution to our problem that we can together.</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Feedback</a:t>
            </a:r>
            <a:r>
              <a:rPr lang="en" dirty="0"/>
              <a:t>: We will take every iteration commitment seriously by delivering working software. We demonstrate our software early and often then listen carefully and make any changes needed. We will talk about the project and adapt our process to it, not the other way around.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Respect</a:t>
            </a:r>
            <a:r>
              <a:rPr lang="en" dirty="0"/>
              <a:t>: Everyone gives and feels the respect they deserve as a valued team member. Everyone contributes value even if it's simply enthusiasm. Developers respect the expertise of the customers and vice versa. Management respects our right to accept responsibility and receive authority over our own work.</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t>Courage</a:t>
            </a:r>
            <a:r>
              <a:rPr lang="en" dirty="0"/>
              <a:t>: We will tell the truth about progress and estimates. We don't document excuses for failure because we plan to succeed. We don't fear anything because no one ever works alone. We will adapt to changes whenever they happen.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542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7017db8ad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7017db8ad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rules in XP.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XP has defined a set of rules under five categories. These rules were published by Don Wells, the proprietor of the Extreme Programming website, in 1999. XP rules are described as follows: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Planning</a:t>
            </a:r>
            <a:endParaRPr b="1" dirty="0"/>
          </a:p>
          <a:p>
            <a:pPr marL="457200" lvl="0" indent="-298450" algn="l" rtl="0">
              <a:spcBef>
                <a:spcPts val="0"/>
              </a:spcBef>
              <a:spcAft>
                <a:spcPts val="0"/>
              </a:spcAft>
              <a:buSzPts val="1100"/>
              <a:buChar char="●"/>
            </a:pPr>
            <a:r>
              <a:rPr lang="en" dirty="0"/>
              <a:t>User stories are written</a:t>
            </a:r>
            <a:endParaRPr dirty="0"/>
          </a:p>
          <a:p>
            <a:pPr marL="457200" lvl="0" indent="-298450" algn="l" rtl="0">
              <a:spcBef>
                <a:spcPts val="0"/>
              </a:spcBef>
              <a:spcAft>
                <a:spcPts val="0"/>
              </a:spcAft>
              <a:buSzPts val="1100"/>
              <a:buChar char="●"/>
            </a:pPr>
            <a:r>
              <a:rPr lang="en" dirty="0"/>
              <a:t>Release planning creates the release schedule</a:t>
            </a:r>
            <a:endParaRPr dirty="0"/>
          </a:p>
          <a:p>
            <a:pPr marL="457200" lvl="0" indent="-298450" algn="l" rtl="0">
              <a:spcBef>
                <a:spcPts val="0"/>
              </a:spcBef>
              <a:spcAft>
                <a:spcPts val="0"/>
              </a:spcAft>
              <a:buSzPts val="1100"/>
              <a:buChar char="●"/>
            </a:pPr>
            <a:r>
              <a:rPr lang="en" dirty="0"/>
              <a:t>Make frequent small releases</a:t>
            </a:r>
            <a:endParaRPr dirty="0"/>
          </a:p>
          <a:p>
            <a:pPr marL="457200" lvl="0" indent="-298450" algn="l" rtl="0">
              <a:spcBef>
                <a:spcPts val="0"/>
              </a:spcBef>
              <a:spcAft>
                <a:spcPts val="0"/>
              </a:spcAft>
              <a:buSzPts val="1100"/>
              <a:buChar char="●"/>
            </a:pPr>
            <a:r>
              <a:rPr lang="en" dirty="0"/>
              <a:t>The project is divided into iterations</a:t>
            </a:r>
            <a:endParaRPr dirty="0"/>
          </a:p>
          <a:p>
            <a:pPr marL="457200" lvl="0" indent="-298450" algn="l" rtl="0">
              <a:spcBef>
                <a:spcPts val="0"/>
              </a:spcBef>
              <a:spcAft>
                <a:spcPts val="0"/>
              </a:spcAft>
              <a:buSzPts val="1100"/>
              <a:buChar char="●"/>
            </a:pPr>
            <a:r>
              <a:rPr lang="en" dirty="0"/>
              <a:t>Iteration planning starts each iteration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Managing</a:t>
            </a:r>
            <a:endParaRPr b="1" dirty="0"/>
          </a:p>
          <a:p>
            <a:pPr marL="457200" lvl="0" indent="-298450" algn="l" rtl="0">
              <a:spcBef>
                <a:spcPts val="0"/>
              </a:spcBef>
              <a:spcAft>
                <a:spcPts val="0"/>
              </a:spcAft>
              <a:buSzPts val="1100"/>
              <a:buChar char="●"/>
            </a:pPr>
            <a:r>
              <a:rPr lang="en" dirty="0"/>
              <a:t>Give the team a dedicated open work space</a:t>
            </a:r>
            <a:endParaRPr dirty="0"/>
          </a:p>
          <a:p>
            <a:pPr marL="457200" lvl="0" indent="-298450" algn="l" rtl="0">
              <a:spcBef>
                <a:spcPts val="0"/>
              </a:spcBef>
              <a:spcAft>
                <a:spcPts val="0"/>
              </a:spcAft>
              <a:buSzPts val="1100"/>
              <a:buChar char="●"/>
            </a:pPr>
            <a:r>
              <a:rPr lang="en" dirty="0"/>
              <a:t>Set a sustainable pace</a:t>
            </a:r>
            <a:endParaRPr dirty="0"/>
          </a:p>
          <a:p>
            <a:pPr marL="457200" lvl="0" indent="-298450" algn="l" rtl="0">
              <a:spcBef>
                <a:spcPts val="0"/>
              </a:spcBef>
              <a:spcAft>
                <a:spcPts val="0"/>
              </a:spcAft>
              <a:buSzPts val="1100"/>
              <a:buChar char="●"/>
            </a:pPr>
            <a:r>
              <a:rPr lang="en" dirty="0"/>
              <a:t>A stand up meeting starts each day</a:t>
            </a:r>
            <a:endParaRPr dirty="0"/>
          </a:p>
          <a:p>
            <a:pPr marL="457200" lvl="0" indent="-298450" algn="l" rtl="0">
              <a:spcBef>
                <a:spcPts val="0"/>
              </a:spcBef>
              <a:spcAft>
                <a:spcPts val="0"/>
              </a:spcAft>
              <a:buSzPts val="1100"/>
              <a:buChar char="●"/>
            </a:pPr>
            <a:r>
              <a:rPr lang="en" dirty="0"/>
              <a:t>The Project Velocity is measured</a:t>
            </a:r>
            <a:endParaRPr dirty="0"/>
          </a:p>
          <a:p>
            <a:pPr marL="457200" lvl="0" indent="-298450" algn="l" rtl="0">
              <a:spcBef>
                <a:spcPts val="0"/>
              </a:spcBef>
              <a:spcAft>
                <a:spcPts val="0"/>
              </a:spcAft>
              <a:buSzPts val="1100"/>
              <a:buChar char="●"/>
            </a:pPr>
            <a:r>
              <a:rPr lang="en" dirty="0"/>
              <a:t>Move people around</a:t>
            </a:r>
            <a:endParaRPr dirty="0"/>
          </a:p>
          <a:p>
            <a:pPr marL="457200" lvl="0" indent="-298450" algn="l" rtl="0">
              <a:spcBef>
                <a:spcPts val="0"/>
              </a:spcBef>
              <a:spcAft>
                <a:spcPts val="0"/>
              </a:spcAft>
              <a:buSzPts val="1100"/>
              <a:buChar char="●"/>
            </a:pPr>
            <a:r>
              <a:rPr lang="en" dirty="0"/>
              <a:t>Fix XP when it breaks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Designing</a:t>
            </a:r>
            <a:endParaRPr b="1" dirty="0"/>
          </a:p>
          <a:p>
            <a:pPr marL="457200" lvl="0" indent="-298450" algn="l" rtl="0">
              <a:spcBef>
                <a:spcPts val="0"/>
              </a:spcBef>
              <a:spcAft>
                <a:spcPts val="0"/>
              </a:spcAft>
              <a:buSzPts val="1100"/>
              <a:buChar char="●"/>
            </a:pPr>
            <a:r>
              <a:rPr lang="en" dirty="0"/>
              <a:t>Simplicity</a:t>
            </a:r>
            <a:endParaRPr dirty="0"/>
          </a:p>
          <a:p>
            <a:pPr marL="457200" lvl="0" indent="-298450" algn="l" rtl="0">
              <a:spcBef>
                <a:spcPts val="0"/>
              </a:spcBef>
              <a:spcAft>
                <a:spcPts val="0"/>
              </a:spcAft>
              <a:buSzPts val="1100"/>
              <a:buChar char="●"/>
            </a:pPr>
            <a:r>
              <a:rPr lang="en" dirty="0"/>
              <a:t>Choose a system metaphor</a:t>
            </a:r>
            <a:endParaRPr dirty="0"/>
          </a:p>
          <a:p>
            <a:pPr marL="457200" lvl="0" indent="-298450" algn="l" rtl="0">
              <a:spcBef>
                <a:spcPts val="0"/>
              </a:spcBef>
              <a:spcAft>
                <a:spcPts val="0"/>
              </a:spcAft>
              <a:buSzPts val="1100"/>
              <a:buChar char="●"/>
            </a:pPr>
            <a:r>
              <a:rPr lang="en" dirty="0"/>
              <a:t>Use CRC cards for design sessions</a:t>
            </a:r>
            <a:endParaRPr dirty="0"/>
          </a:p>
          <a:p>
            <a:pPr marL="457200" lvl="0" indent="-298450" algn="l" rtl="0">
              <a:spcBef>
                <a:spcPts val="0"/>
              </a:spcBef>
              <a:spcAft>
                <a:spcPts val="0"/>
              </a:spcAft>
              <a:buSzPts val="1100"/>
              <a:buChar char="●"/>
            </a:pPr>
            <a:r>
              <a:rPr lang="en" dirty="0"/>
              <a:t>Create spike solutions to reduce risk</a:t>
            </a:r>
            <a:endParaRPr dirty="0"/>
          </a:p>
          <a:p>
            <a:pPr marL="457200" lvl="0" indent="-298450" algn="l" rtl="0">
              <a:spcBef>
                <a:spcPts val="0"/>
              </a:spcBef>
              <a:spcAft>
                <a:spcPts val="0"/>
              </a:spcAft>
              <a:buSzPts val="1100"/>
              <a:buChar char="●"/>
            </a:pPr>
            <a:r>
              <a:rPr lang="en" dirty="0"/>
              <a:t>No functionality is added early</a:t>
            </a:r>
            <a:endParaRPr dirty="0"/>
          </a:p>
          <a:p>
            <a:pPr marL="457200" lvl="0" indent="-298450" algn="l" rtl="0">
              <a:spcBef>
                <a:spcPts val="0"/>
              </a:spcBef>
              <a:spcAft>
                <a:spcPts val="0"/>
              </a:spcAft>
              <a:buSzPts val="1100"/>
              <a:buChar char="●"/>
            </a:pPr>
            <a:r>
              <a:rPr lang="en" dirty="0"/>
              <a:t>Refactor whenever and wherever possible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Coding</a:t>
            </a:r>
            <a:endParaRPr b="1" dirty="0"/>
          </a:p>
          <a:p>
            <a:pPr marL="457200" lvl="0" indent="-298450" algn="l" rtl="0">
              <a:spcBef>
                <a:spcPts val="0"/>
              </a:spcBef>
              <a:spcAft>
                <a:spcPts val="0"/>
              </a:spcAft>
              <a:buSzPts val="1100"/>
              <a:buChar char="●"/>
            </a:pPr>
            <a:r>
              <a:rPr lang="en" dirty="0"/>
              <a:t>The customer is always available</a:t>
            </a:r>
            <a:endParaRPr dirty="0"/>
          </a:p>
          <a:p>
            <a:pPr marL="457200" lvl="0" indent="-298450" algn="l" rtl="0">
              <a:spcBef>
                <a:spcPts val="0"/>
              </a:spcBef>
              <a:spcAft>
                <a:spcPts val="0"/>
              </a:spcAft>
              <a:buSzPts val="1100"/>
              <a:buChar char="●"/>
            </a:pPr>
            <a:r>
              <a:rPr lang="en" dirty="0"/>
              <a:t>Code must be written to agreed standards</a:t>
            </a:r>
            <a:endParaRPr dirty="0"/>
          </a:p>
          <a:p>
            <a:pPr marL="457200" lvl="0" indent="-298450" algn="l" rtl="0">
              <a:spcBef>
                <a:spcPts val="0"/>
              </a:spcBef>
              <a:spcAft>
                <a:spcPts val="0"/>
              </a:spcAft>
              <a:buSzPts val="1100"/>
              <a:buChar char="●"/>
            </a:pPr>
            <a:r>
              <a:rPr lang="en" dirty="0"/>
              <a:t>Code the unit test first</a:t>
            </a:r>
            <a:endParaRPr dirty="0"/>
          </a:p>
          <a:p>
            <a:pPr marL="457200" lvl="0" indent="-298450" algn="l" rtl="0">
              <a:spcBef>
                <a:spcPts val="0"/>
              </a:spcBef>
              <a:spcAft>
                <a:spcPts val="0"/>
              </a:spcAft>
              <a:buSzPts val="1100"/>
              <a:buChar char="●"/>
            </a:pPr>
            <a:r>
              <a:rPr lang="en" dirty="0"/>
              <a:t>All production code is pair programmed</a:t>
            </a:r>
            <a:endParaRPr dirty="0"/>
          </a:p>
          <a:p>
            <a:pPr marL="457200" lvl="0" indent="-298450" algn="l" rtl="0">
              <a:spcBef>
                <a:spcPts val="0"/>
              </a:spcBef>
              <a:spcAft>
                <a:spcPts val="0"/>
              </a:spcAft>
              <a:buSzPts val="1100"/>
              <a:buChar char="●"/>
            </a:pPr>
            <a:r>
              <a:rPr lang="en" dirty="0"/>
              <a:t>Only one pair integrates code at a time</a:t>
            </a:r>
            <a:endParaRPr dirty="0"/>
          </a:p>
          <a:p>
            <a:pPr marL="457200" lvl="0" indent="-298450" algn="l" rtl="0">
              <a:spcBef>
                <a:spcPts val="0"/>
              </a:spcBef>
              <a:spcAft>
                <a:spcPts val="0"/>
              </a:spcAft>
              <a:buSzPts val="1100"/>
              <a:buChar char="●"/>
            </a:pPr>
            <a:r>
              <a:rPr lang="en" dirty="0"/>
              <a:t>Integrate often</a:t>
            </a:r>
            <a:endParaRPr dirty="0"/>
          </a:p>
          <a:p>
            <a:pPr marL="457200" lvl="0" indent="-298450" algn="l" rtl="0">
              <a:spcBef>
                <a:spcPts val="0"/>
              </a:spcBef>
              <a:spcAft>
                <a:spcPts val="0"/>
              </a:spcAft>
              <a:buSzPts val="1100"/>
              <a:buChar char="●"/>
            </a:pPr>
            <a:r>
              <a:rPr lang="en" dirty="0"/>
              <a:t>Set up a dedicated integration computer</a:t>
            </a:r>
            <a:endParaRPr dirty="0"/>
          </a:p>
          <a:p>
            <a:pPr marL="457200" lvl="0" indent="-298450" algn="l" rtl="0">
              <a:spcBef>
                <a:spcPts val="0"/>
              </a:spcBef>
              <a:spcAft>
                <a:spcPts val="0"/>
              </a:spcAft>
              <a:buSzPts val="1100"/>
              <a:buChar char="●"/>
            </a:pPr>
            <a:r>
              <a:rPr lang="en" dirty="0"/>
              <a:t>Use collective ownership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Testing</a:t>
            </a:r>
            <a:endParaRPr b="1" dirty="0"/>
          </a:p>
          <a:p>
            <a:pPr marL="457200" lvl="0" indent="-298450" algn="l" rtl="0">
              <a:spcBef>
                <a:spcPts val="0"/>
              </a:spcBef>
              <a:spcAft>
                <a:spcPts val="0"/>
              </a:spcAft>
              <a:buSzPts val="1100"/>
              <a:buChar char="●"/>
            </a:pPr>
            <a:r>
              <a:rPr lang="en" dirty="0"/>
              <a:t>All code must have unit tests</a:t>
            </a:r>
            <a:endParaRPr dirty="0"/>
          </a:p>
          <a:p>
            <a:pPr marL="457200" lvl="0" indent="-298450" algn="l" rtl="0">
              <a:spcBef>
                <a:spcPts val="0"/>
              </a:spcBef>
              <a:spcAft>
                <a:spcPts val="0"/>
              </a:spcAft>
              <a:buSzPts val="1100"/>
              <a:buChar char="●"/>
            </a:pPr>
            <a:r>
              <a:rPr lang="en" dirty="0"/>
              <a:t>All code must pass all unit tests before it  can be released</a:t>
            </a:r>
            <a:endParaRPr dirty="0"/>
          </a:p>
          <a:p>
            <a:pPr marL="457200" lvl="0" indent="-298450" algn="l" rtl="0">
              <a:spcBef>
                <a:spcPts val="0"/>
              </a:spcBef>
              <a:spcAft>
                <a:spcPts val="0"/>
              </a:spcAft>
              <a:buSzPts val="1100"/>
              <a:buChar char="●"/>
            </a:pPr>
            <a:r>
              <a:rPr lang="en" dirty="0"/>
              <a:t>When a bug is found tests are created</a:t>
            </a:r>
            <a:endParaRPr dirty="0"/>
          </a:p>
          <a:p>
            <a:pPr marL="457200" lvl="0" indent="-298450" algn="l" rtl="0">
              <a:spcBef>
                <a:spcPts val="0"/>
              </a:spcBef>
              <a:spcAft>
                <a:spcPts val="0"/>
              </a:spcAft>
              <a:buSzPts val="1100"/>
              <a:buChar char="●"/>
            </a:pPr>
            <a:r>
              <a:rPr lang="en" dirty="0"/>
              <a:t>Acceptance tests are run often and the score is published</a:t>
            </a:r>
            <a:endParaRPr dirty="0"/>
          </a:p>
        </p:txBody>
      </p:sp>
    </p:spTree>
    <p:extLst>
      <p:ext uri="{BB962C8B-B14F-4D97-AF65-F5344CB8AC3E}">
        <p14:creationId xmlns:p14="http://schemas.microsoft.com/office/powerpoint/2010/main" val="2769837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47017db8ad_0_2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47017db8ad_0_2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various roles in XP.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XP has described four common roles as follows: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The Customer</a:t>
            </a:r>
            <a:endParaRPr b="1" dirty="0"/>
          </a:p>
          <a:p>
            <a:pPr marL="0" lvl="0" indent="0" algn="l" rtl="0">
              <a:spcBef>
                <a:spcPts val="0"/>
              </a:spcBef>
              <a:spcAft>
                <a:spcPts val="0"/>
              </a:spcAft>
              <a:buNone/>
            </a:pPr>
            <a:r>
              <a:rPr lang="en" dirty="0"/>
              <a:t>Customer is responsible for all the business decisions taken regarding the project. These include:</a:t>
            </a:r>
            <a:endParaRPr dirty="0"/>
          </a:p>
          <a:p>
            <a:pPr marL="457200" lvl="0" indent="-298450" algn="l" rtl="0">
              <a:spcBef>
                <a:spcPts val="0"/>
              </a:spcBef>
              <a:spcAft>
                <a:spcPts val="0"/>
              </a:spcAft>
              <a:buSzPts val="1100"/>
              <a:buChar char="●"/>
            </a:pPr>
            <a:r>
              <a:rPr lang="en" dirty="0"/>
              <a:t>Features to be included in the system and what are the features intended to do</a:t>
            </a:r>
            <a:endParaRPr dirty="0"/>
          </a:p>
          <a:p>
            <a:pPr marL="457200" lvl="0" indent="-298450" algn="l" rtl="0">
              <a:spcBef>
                <a:spcPts val="0"/>
              </a:spcBef>
              <a:spcAft>
                <a:spcPts val="0"/>
              </a:spcAft>
              <a:buSzPts val="1100"/>
              <a:buChar char="●"/>
            </a:pPr>
            <a:r>
              <a:rPr lang="en" dirty="0"/>
              <a:t>Acceptance criteria for the features included in the system</a:t>
            </a:r>
            <a:endParaRPr dirty="0"/>
          </a:p>
          <a:p>
            <a:pPr marL="457200" lvl="0" indent="-298450" algn="l" rtl="0">
              <a:spcBef>
                <a:spcPts val="0"/>
              </a:spcBef>
              <a:spcAft>
                <a:spcPts val="0"/>
              </a:spcAft>
              <a:buSzPts val="1100"/>
              <a:buChar char="●"/>
            </a:pPr>
            <a:r>
              <a:rPr lang="en" dirty="0"/>
              <a:t>Amount to be spent by the customer to buy the product and the justification for the amount spent, from the business perspective</a:t>
            </a:r>
            <a:endParaRPr dirty="0"/>
          </a:p>
          <a:p>
            <a:pPr marL="457200" lvl="0" indent="-298450" algn="l" rtl="0">
              <a:spcBef>
                <a:spcPts val="0"/>
              </a:spcBef>
              <a:spcAft>
                <a:spcPts val="0"/>
              </a:spcAft>
              <a:buSzPts val="1100"/>
              <a:buChar char="●"/>
            </a:pPr>
            <a:r>
              <a:rPr lang="en" dirty="0"/>
              <a:t>What has to be done to deliver the features?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XP customer is considered as part of the team and is expected to engage actively throughout the project. Teams need to make sure that they get the complete picture of the business perspective.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The Developer</a:t>
            </a:r>
            <a:endParaRPr b="1" dirty="0"/>
          </a:p>
          <a:p>
            <a:pPr marL="0" lvl="0" indent="0" algn="l" rtl="0">
              <a:spcBef>
                <a:spcPts val="0"/>
              </a:spcBef>
              <a:spcAft>
                <a:spcPts val="0"/>
              </a:spcAft>
              <a:buNone/>
            </a:pPr>
            <a:r>
              <a:rPr lang="en" dirty="0"/>
              <a:t>By definition, everyone in the XP team can be a developer, excluding the customer and a few other secondary roles. Developers should give shape to the user stories identified by the customer. Like Scrum, XP teams are also cross-functional, since different projects require varied skill sets. Because of this reason, XP creators have not defined any roles.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The Tracker</a:t>
            </a:r>
            <a:endParaRPr b="1" dirty="0"/>
          </a:p>
          <a:p>
            <a:pPr marL="0" lvl="0" indent="0" algn="l" rtl="0">
              <a:spcBef>
                <a:spcPts val="0"/>
              </a:spcBef>
              <a:spcAft>
                <a:spcPts val="0"/>
              </a:spcAft>
              <a:buClr>
                <a:schemeClr val="dk1"/>
              </a:buClr>
              <a:buSzPts val="1100"/>
              <a:buFont typeface="Arial"/>
              <a:buNone/>
            </a:pPr>
            <a:r>
              <a:rPr lang="en" dirty="0"/>
              <a:t>The tracker is not a mandatory role, some teams have trackers as part of their team. Mostly, one of the developers plays the role of a tracker, spending additional time and effort. The tracker is  responsible for keeping track of the parameters that are required to track the performance of the team. The tracker also identifies the areas in which improvement is needed. Some of the important parameters for progress tracking are velocity, reasons for changes to velocity, amount of overtime worked, and passing and failing tests.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The Coach</a:t>
            </a:r>
            <a:endParaRPr b="1" dirty="0"/>
          </a:p>
          <a:p>
            <a:pPr marL="0" lvl="0" indent="0" algn="l" rtl="0">
              <a:spcBef>
                <a:spcPts val="0"/>
              </a:spcBef>
              <a:spcAft>
                <a:spcPts val="0"/>
              </a:spcAft>
              <a:buNone/>
            </a:pPr>
            <a:r>
              <a:rPr lang="en" dirty="0"/>
              <a:t>XP coach is required if the team is getting into XP. XP coach is generally a consultant or someone outside of the organization. XP coach is included in the team to provide mentorship to the team members on XP practices and help them in maintaining self discipline. Since an XP coach has a lot of prior experience in using XP, they are ideal candidates to help the team avoid mistakes and adopt the practices in a better way.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now look at XP activities.</a:t>
            </a:r>
            <a:endParaRPr dirty="0"/>
          </a:p>
        </p:txBody>
      </p:sp>
    </p:spTree>
    <p:extLst>
      <p:ext uri="{BB962C8B-B14F-4D97-AF65-F5344CB8AC3E}">
        <p14:creationId xmlns:p14="http://schemas.microsoft.com/office/powerpoint/2010/main" val="1922131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71e7f8d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71e7f8d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four key activities as designed by XP.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XP has defined four key activities that are described as follows.</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b="1" dirty="0"/>
              <a:t>Coding: </a:t>
            </a:r>
            <a:r>
              <a:rPr lang="en" dirty="0"/>
              <a:t>Coding is the most important outcome of the development process. The working product is actually nothing but the written code. Coding also helps in communicating the thought process with better clarity. In other words, it acts as a medium of communication between two developers. Coding is considered as the heart of the development process.</a:t>
            </a:r>
            <a:endParaRPr dirty="0"/>
          </a:p>
          <a:p>
            <a:pPr marL="0" lvl="0" indent="0" algn="l" rtl="0">
              <a:spcBef>
                <a:spcPts val="0"/>
              </a:spcBef>
              <a:spcAft>
                <a:spcPts val="0"/>
              </a:spcAft>
              <a:buNone/>
            </a:pPr>
            <a:r>
              <a:rPr lang="en" dirty="0"/>
              <a:t> </a:t>
            </a:r>
            <a:endParaRPr dirty="0"/>
          </a:p>
          <a:p>
            <a:pPr marL="171450" lvl="0" indent="-171450" algn="l" rtl="0">
              <a:spcBef>
                <a:spcPts val="0"/>
              </a:spcBef>
              <a:spcAft>
                <a:spcPts val="0"/>
              </a:spcAft>
            </a:pPr>
            <a:r>
              <a:rPr lang="en" b="1" dirty="0"/>
              <a:t>Testing: </a:t>
            </a:r>
            <a:r>
              <a:rPr lang="en" dirty="0"/>
              <a:t>The approach of XP towards testing is as follows: if few tests can identify and eliminate few flaws, more tests can identify and eliminate more flaws. Testing is a way to find out if coding is complete. There are two types of tests.</a:t>
            </a:r>
            <a:endParaRPr dirty="0"/>
          </a:p>
          <a:p>
            <a:pPr marL="457200" lvl="0" indent="-298450" algn="l" rtl="0">
              <a:spcBef>
                <a:spcPts val="0"/>
              </a:spcBef>
              <a:spcAft>
                <a:spcPts val="0"/>
              </a:spcAft>
              <a:buSzPts val="1100"/>
              <a:buAutoNum type="alphaLcPeriod"/>
            </a:pPr>
            <a:r>
              <a:rPr lang="en" b="1" dirty="0"/>
              <a:t>Unit tests:</a:t>
            </a:r>
            <a:r>
              <a:rPr lang="en" dirty="0"/>
              <a:t> Unit tests are written to find out if the code works in the desired fashion. Developers write automated tests for all the scenarios that they think will break the code. The coding is complete only if the code passes all the test cases.</a:t>
            </a:r>
            <a:endParaRPr dirty="0"/>
          </a:p>
          <a:p>
            <a:pPr marL="457200" lvl="0" indent="-298450" algn="l" rtl="0">
              <a:spcBef>
                <a:spcPts val="0"/>
              </a:spcBef>
              <a:spcAft>
                <a:spcPts val="0"/>
              </a:spcAft>
              <a:buSzPts val="1100"/>
              <a:buAutoNum type="alphaLcPeriod"/>
            </a:pPr>
            <a:r>
              <a:rPr lang="en" b="1" dirty="0"/>
              <a:t>Acceptance tests: </a:t>
            </a:r>
            <a:r>
              <a:rPr lang="en" dirty="0"/>
              <a:t>Acceptance tests are used to find out if the developed product meets the customer’s requirements.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Apart from these two tests, integration tests are done system-wide, as frequently as necessary, to detect the interfaces that are incompatible and to identify the if there is any major diversion from the functionality being coherent.</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b="1" dirty="0"/>
              <a:t>Listening: </a:t>
            </a:r>
            <a:r>
              <a:rPr lang="en" dirty="0"/>
              <a:t>Developers should listen to the customer’s requirements and the business logic behind the system to be built. Once the developers have a clear understanding of the requirements, they can explain the customer, how the given problem can be solved. </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 b="1" dirty="0"/>
              <a:t>Designing: </a:t>
            </a:r>
            <a:r>
              <a:rPr lang="en" dirty="0"/>
              <a:t>The outcome of any development process is a workable product. Designing is one of the key activities that describe how the system has to be designed. Especially as the system grows complex, dependencies within the system will also grow. Designing helps in organizing the logic in the system. A good design avoids too much of dependencies within the system, so that any issue in one part will not affect the other part.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now learn about the various XP practices.</a:t>
            </a:r>
            <a:endParaRPr dirty="0"/>
          </a:p>
        </p:txBody>
      </p:sp>
    </p:spTree>
    <p:extLst>
      <p:ext uri="{BB962C8B-B14F-4D97-AF65-F5344CB8AC3E}">
        <p14:creationId xmlns:p14="http://schemas.microsoft.com/office/powerpoint/2010/main" val="17436077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471e7f8de4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471e7f8de4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a:p>
          <a:p>
            <a:pPr marL="0" lvl="0" indent="0" algn="l" rtl="0">
              <a:spcBef>
                <a:spcPts val="0"/>
              </a:spcBef>
              <a:spcAft>
                <a:spcPts val="0"/>
              </a:spcAft>
              <a:buNone/>
            </a:pPr>
            <a:endParaRPr/>
          </a:p>
          <a:p>
            <a:pPr marL="0" lvl="0" indent="0" algn="l" rtl="0">
              <a:spcBef>
                <a:spcPts val="0"/>
              </a:spcBef>
              <a:spcAft>
                <a:spcPts val="0"/>
              </a:spcAft>
              <a:buNone/>
            </a:pPr>
            <a:r>
              <a:rPr lang="en" b="1"/>
              <a:t>Answers:</a:t>
            </a:r>
            <a:endParaRPr b="1"/>
          </a:p>
          <a:p>
            <a:pPr marL="457200" lvl="0" indent="-298450" algn="l" rtl="0">
              <a:spcBef>
                <a:spcPts val="0"/>
              </a:spcBef>
              <a:spcAft>
                <a:spcPts val="0"/>
              </a:spcAft>
              <a:buSzPts val="1100"/>
              <a:buAutoNum type="arabicPeriod"/>
            </a:pPr>
            <a:r>
              <a:rPr lang="en"/>
              <a:t>a. Planning</a:t>
            </a:r>
            <a:endParaRPr/>
          </a:p>
          <a:p>
            <a:pPr marL="457200" lvl="0" indent="-298450" algn="l" rtl="0">
              <a:spcBef>
                <a:spcPts val="0"/>
              </a:spcBef>
              <a:spcAft>
                <a:spcPts val="0"/>
              </a:spcAft>
              <a:buSzPts val="1100"/>
              <a:buAutoNum type="arabicPeriod"/>
            </a:pPr>
            <a:r>
              <a:rPr lang="en"/>
              <a:t>a. True</a:t>
            </a:r>
            <a:endParaRPr/>
          </a:p>
        </p:txBody>
      </p:sp>
    </p:spTree>
    <p:extLst>
      <p:ext uri="{BB962C8B-B14F-4D97-AF65-F5344CB8AC3E}">
        <p14:creationId xmlns:p14="http://schemas.microsoft.com/office/powerpoint/2010/main" val="3287874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7017db8ad_0_2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7017db8ad_0_2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Extreme Programming practices.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practices of Extreme Programming have been evolving over time. These are a set of interconnected software development practices. Since they were initialized these practices have changed a little. The XP practices are grouped under four categories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AutoNum type="arabicPeriod"/>
            </a:pPr>
            <a:r>
              <a:rPr lang="en" b="1" dirty="0"/>
              <a:t>Fine-scale Feedback</a:t>
            </a:r>
            <a:endParaRPr b="1" dirty="0"/>
          </a:p>
          <a:p>
            <a:pPr marL="914400" lvl="1" indent="-298450" algn="l" rtl="0">
              <a:spcBef>
                <a:spcPts val="0"/>
              </a:spcBef>
              <a:spcAft>
                <a:spcPts val="0"/>
              </a:spcAft>
              <a:buSzPts val="1100"/>
              <a:buAutoNum type="alphaLcPeriod"/>
            </a:pPr>
            <a:r>
              <a:rPr lang="en" dirty="0"/>
              <a:t>Whole Team</a:t>
            </a:r>
            <a:endParaRPr dirty="0"/>
          </a:p>
          <a:p>
            <a:pPr marL="914400" lvl="1" indent="-298450" algn="l" rtl="0">
              <a:spcBef>
                <a:spcPts val="0"/>
              </a:spcBef>
              <a:spcAft>
                <a:spcPts val="0"/>
              </a:spcAft>
              <a:buSzPts val="1100"/>
              <a:buAutoNum type="alphaLcPeriod"/>
            </a:pPr>
            <a:r>
              <a:rPr lang="en" dirty="0"/>
              <a:t>Planning Game</a:t>
            </a:r>
            <a:endParaRPr dirty="0"/>
          </a:p>
          <a:p>
            <a:pPr marL="914400" lvl="1" indent="-298450" algn="l" rtl="0">
              <a:spcBef>
                <a:spcPts val="0"/>
              </a:spcBef>
              <a:spcAft>
                <a:spcPts val="0"/>
              </a:spcAft>
              <a:buSzPts val="1100"/>
              <a:buAutoNum type="alphaLcPeriod"/>
            </a:pPr>
            <a:r>
              <a:rPr lang="en" dirty="0"/>
              <a:t>Pair Programming</a:t>
            </a:r>
            <a:endParaRPr dirty="0"/>
          </a:p>
          <a:p>
            <a:pPr marL="914400" lvl="1" indent="-298450" algn="l" rtl="0">
              <a:spcBef>
                <a:spcPts val="0"/>
              </a:spcBef>
              <a:spcAft>
                <a:spcPts val="0"/>
              </a:spcAft>
              <a:buSzPts val="1100"/>
              <a:buAutoNum type="alphaLcPeriod"/>
            </a:pPr>
            <a:r>
              <a:rPr lang="en" dirty="0"/>
              <a:t>Test-Driven Development</a:t>
            </a:r>
            <a:endParaRPr dirty="0"/>
          </a:p>
          <a:p>
            <a:pPr marL="914400" lvl="1" indent="-298450" algn="l" rtl="0">
              <a:spcBef>
                <a:spcPts val="0"/>
              </a:spcBef>
              <a:spcAft>
                <a:spcPts val="0"/>
              </a:spcAft>
              <a:buSzPts val="1100"/>
              <a:buAutoNum type="alphaLcPeriod"/>
            </a:pPr>
            <a:r>
              <a:rPr lang="en" dirty="0"/>
              <a:t>Customer Tests</a:t>
            </a:r>
            <a:endParaRPr dirty="0"/>
          </a:p>
          <a:p>
            <a:pPr marL="457200" lvl="0" indent="-298450" algn="l" rtl="0">
              <a:spcBef>
                <a:spcPts val="0"/>
              </a:spcBef>
              <a:spcAft>
                <a:spcPts val="0"/>
              </a:spcAft>
              <a:buSzPts val="1100"/>
              <a:buAutoNum type="arabicPeriod"/>
            </a:pPr>
            <a:r>
              <a:rPr lang="en" b="1" dirty="0"/>
              <a:t>Continuous Process</a:t>
            </a:r>
            <a:endParaRPr b="1" dirty="0"/>
          </a:p>
          <a:p>
            <a:pPr marL="914400" lvl="1" indent="-298450" algn="l" rtl="0">
              <a:spcBef>
                <a:spcPts val="0"/>
              </a:spcBef>
              <a:spcAft>
                <a:spcPts val="0"/>
              </a:spcAft>
              <a:buSzPts val="1100"/>
              <a:buAutoNum type="alphaLcPeriod"/>
            </a:pPr>
            <a:r>
              <a:rPr lang="en" dirty="0"/>
              <a:t>Continuous Integration</a:t>
            </a:r>
            <a:endParaRPr dirty="0"/>
          </a:p>
          <a:p>
            <a:pPr marL="914400" lvl="1" indent="-298450" algn="l" rtl="0">
              <a:spcBef>
                <a:spcPts val="0"/>
              </a:spcBef>
              <a:spcAft>
                <a:spcPts val="0"/>
              </a:spcAft>
              <a:buSzPts val="1100"/>
              <a:buAutoNum type="alphaLcPeriod"/>
            </a:pPr>
            <a:r>
              <a:rPr lang="en" dirty="0"/>
              <a:t>Code Refactoring</a:t>
            </a:r>
            <a:endParaRPr dirty="0"/>
          </a:p>
          <a:p>
            <a:pPr marL="914400" lvl="1" indent="-298450" algn="l" rtl="0">
              <a:spcBef>
                <a:spcPts val="0"/>
              </a:spcBef>
              <a:spcAft>
                <a:spcPts val="0"/>
              </a:spcAft>
              <a:buSzPts val="1100"/>
              <a:buAutoNum type="alphaLcPeriod"/>
            </a:pPr>
            <a:r>
              <a:rPr lang="en" dirty="0"/>
              <a:t>Small Releases</a:t>
            </a:r>
            <a:endParaRPr dirty="0"/>
          </a:p>
          <a:p>
            <a:pPr marL="457200" lvl="0" indent="-298450" algn="l" rtl="0">
              <a:spcBef>
                <a:spcPts val="0"/>
              </a:spcBef>
              <a:spcAft>
                <a:spcPts val="0"/>
              </a:spcAft>
              <a:buSzPts val="1100"/>
              <a:buAutoNum type="arabicPeriod"/>
            </a:pPr>
            <a:r>
              <a:rPr lang="en" b="1" dirty="0"/>
              <a:t>Shared Understanding</a:t>
            </a:r>
            <a:endParaRPr b="1" dirty="0"/>
          </a:p>
          <a:p>
            <a:pPr marL="914400" lvl="1" indent="-298450" algn="l" rtl="0">
              <a:spcBef>
                <a:spcPts val="0"/>
              </a:spcBef>
              <a:spcAft>
                <a:spcPts val="0"/>
              </a:spcAft>
              <a:buSzPts val="1100"/>
              <a:buAutoNum type="alphaLcPeriod"/>
            </a:pPr>
            <a:r>
              <a:rPr lang="en" dirty="0"/>
              <a:t>Coding Standards</a:t>
            </a:r>
            <a:endParaRPr dirty="0"/>
          </a:p>
          <a:p>
            <a:pPr marL="914400" lvl="1" indent="-298450" algn="l" rtl="0">
              <a:spcBef>
                <a:spcPts val="0"/>
              </a:spcBef>
              <a:spcAft>
                <a:spcPts val="0"/>
              </a:spcAft>
              <a:buSzPts val="1100"/>
              <a:buAutoNum type="alphaLcPeriod"/>
            </a:pPr>
            <a:r>
              <a:rPr lang="en" dirty="0"/>
              <a:t>Collective Code Ownership</a:t>
            </a:r>
            <a:endParaRPr dirty="0"/>
          </a:p>
          <a:p>
            <a:pPr marL="914400" lvl="1" indent="-298450" algn="l" rtl="0">
              <a:spcBef>
                <a:spcPts val="0"/>
              </a:spcBef>
              <a:spcAft>
                <a:spcPts val="0"/>
              </a:spcAft>
              <a:buSzPts val="1100"/>
              <a:buAutoNum type="alphaLcPeriod"/>
            </a:pPr>
            <a:r>
              <a:rPr lang="en" dirty="0"/>
              <a:t>Simple Design</a:t>
            </a:r>
            <a:endParaRPr dirty="0"/>
          </a:p>
          <a:p>
            <a:pPr marL="914400" lvl="1" indent="-298450" algn="l" rtl="0">
              <a:spcBef>
                <a:spcPts val="0"/>
              </a:spcBef>
              <a:spcAft>
                <a:spcPts val="0"/>
              </a:spcAft>
              <a:buSzPts val="1100"/>
              <a:buAutoNum type="alphaLcPeriod"/>
            </a:pPr>
            <a:r>
              <a:rPr lang="en" dirty="0"/>
              <a:t>System Metaphor</a:t>
            </a:r>
            <a:endParaRPr dirty="0"/>
          </a:p>
          <a:p>
            <a:pPr marL="457200" lvl="0" indent="-298450" algn="l" rtl="0">
              <a:spcBef>
                <a:spcPts val="0"/>
              </a:spcBef>
              <a:spcAft>
                <a:spcPts val="0"/>
              </a:spcAft>
              <a:buSzPts val="1100"/>
              <a:buAutoNum type="arabicPeriod"/>
            </a:pPr>
            <a:r>
              <a:rPr lang="en" b="1" dirty="0"/>
              <a:t>Programmer Welfare</a:t>
            </a:r>
            <a:endParaRPr b="1" dirty="0"/>
          </a:p>
          <a:p>
            <a:pPr marL="914400" lvl="1" indent="-298450" algn="l" rtl="0">
              <a:spcBef>
                <a:spcPts val="0"/>
              </a:spcBef>
              <a:spcAft>
                <a:spcPts val="0"/>
              </a:spcAft>
              <a:buSzPts val="1100"/>
              <a:buAutoNum type="alphaLcPeriod"/>
            </a:pPr>
            <a:r>
              <a:rPr lang="en" dirty="0"/>
              <a:t>Sustainable Pace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look at each of these categories and the associated practices in detail.</a:t>
            </a:r>
            <a:endParaRPr dirty="0"/>
          </a:p>
        </p:txBody>
      </p:sp>
    </p:spTree>
    <p:extLst>
      <p:ext uri="{BB962C8B-B14F-4D97-AF65-F5344CB8AC3E}">
        <p14:creationId xmlns:p14="http://schemas.microsoft.com/office/powerpoint/2010/main" val="11310367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7017db8ad_0_2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7017db8ad_0_2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practices covered under the category fine scale feedback.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core practices covered under the fine scale feedback are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pPr>
            <a:r>
              <a:rPr lang="en" b="1" dirty="0"/>
              <a:t>Whole Team: </a:t>
            </a:r>
            <a:r>
              <a:rPr lang="en" dirty="0"/>
              <a:t>The contributors to an XP sit together, as members of one team. The team includes the customer who is responsible for providing the requirements, setting the priorities and driving the project. Teams will find it helpful if the customers are the real end users themselves, who know the domain and the requirements. The team will have developers and testers, who collaborate with the customers to define the customer acceptance tests. Analysts support the customers by defining the requirements. The XP coach facilitates the process and helps keep the process on track. In an XP team there is no defined role and the responsibilities are not restricted to one person. Anybody can contribute in any way that they can.</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Planning Game: </a:t>
            </a:r>
            <a:r>
              <a:rPr lang="en" dirty="0"/>
              <a:t>Planning in XP determines two things; what has to be achieved within the due date? What has to be done next? Importance is given to driving the project. XP planning consists of two steps of planning, Release Planning and Iteration Planning.</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b="1" i="1" dirty="0"/>
              <a:t>Release Planning: </a:t>
            </a:r>
            <a:r>
              <a:rPr lang="en" dirty="0"/>
              <a:t>Release planning is about finalizing the requirements that should be met for the near-term release and the time in which it would be delivered. Release planning is done by both the developers and customers.</a:t>
            </a:r>
            <a:endParaRPr dirty="0"/>
          </a:p>
          <a:p>
            <a:pPr marL="457200" lvl="0" indent="0" algn="l" rtl="0">
              <a:spcBef>
                <a:spcPts val="0"/>
              </a:spcBef>
              <a:spcAft>
                <a:spcPts val="0"/>
              </a:spcAft>
              <a:buClr>
                <a:schemeClr val="dk1"/>
              </a:buClr>
              <a:buSzPts val="1100"/>
              <a:buFont typeface="Arial"/>
              <a:buNone/>
            </a:pPr>
            <a:r>
              <a:rPr lang="en" dirty="0"/>
              <a:t>The three phases of release planning are as follows:</a:t>
            </a:r>
            <a:endParaRPr dirty="0"/>
          </a:p>
          <a:p>
            <a:pPr marL="914400" lvl="0" indent="-298450" algn="l" rtl="0">
              <a:spcBef>
                <a:spcPts val="0"/>
              </a:spcBef>
              <a:spcAft>
                <a:spcPts val="0"/>
              </a:spcAft>
              <a:buSzPts val="1100"/>
              <a:buChar char="●"/>
            </a:pPr>
            <a:r>
              <a:rPr lang="en" b="1" i="1" dirty="0"/>
              <a:t>Exploration Phase</a:t>
            </a:r>
            <a:r>
              <a:rPr lang="en" dirty="0"/>
              <a:t>: It is in this phase that the requirements are gathered from the customer and the amount of work is estimated. The high-value requirements are gathered from the customer and recorded on user story cards.</a:t>
            </a:r>
            <a:endParaRPr dirty="0"/>
          </a:p>
          <a:p>
            <a:pPr marL="914400" lvl="0" indent="-298450" algn="l" rtl="0">
              <a:spcBef>
                <a:spcPts val="0"/>
              </a:spcBef>
              <a:spcAft>
                <a:spcPts val="0"/>
              </a:spcAft>
              <a:buSzPts val="1100"/>
              <a:buChar char="●"/>
            </a:pPr>
            <a:r>
              <a:rPr lang="en" b="1" i="1" dirty="0"/>
              <a:t>Commitment Phase</a:t>
            </a:r>
            <a:r>
              <a:rPr lang="en" dirty="0"/>
              <a:t>: Both the business and the developers plan and commit to meet the requirements of the next release scheduled.</a:t>
            </a:r>
            <a:endParaRPr dirty="0"/>
          </a:p>
          <a:p>
            <a:pPr marL="914400" lvl="0" indent="-298450" algn="l" rtl="0">
              <a:spcBef>
                <a:spcPts val="0"/>
              </a:spcBef>
              <a:spcAft>
                <a:spcPts val="0"/>
              </a:spcAft>
              <a:buSzPts val="1100"/>
              <a:buChar char="●"/>
            </a:pPr>
            <a:r>
              <a:rPr lang="en" b="1" i="1" dirty="0"/>
              <a:t>Steering Phase</a:t>
            </a:r>
            <a:r>
              <a:rPr lang="en" dirty="0"/>
              <a:t>: During the steering phase, the plan is adjusted to accommodate new features and to make changes to the existing features.</a:t>
            </a:r>
            <a:endParaRPr dirty="0"/>
          </a:p>
          <a:p>
            <a:pPr marL="1371600" lvl="0" indent="0" algn="l" rtl="0">
              <a:spcBef>
                <a:spcPts val="0"/>
              </a:spcBef>
              <a:spcAft>
                <a:spcPts val="0"/>
              </a:spcAft>
              <a:buNone/>
            </a:pPr>
            <a:endParaRPr dirty="0"/>
          </a:p>
          <a:p>
            <a:pPr marL="457200" lvl="0" indent="0" algn="l" rtl="0">
              <a:spcBef>
                <a:spcPts val="0"/>
              </a:spcBef>
              <a:spcAft>
                <a:spcPts val="0"/>
              </a:spcAft>
              <a:buNone/>
            </a:pPr>
            <a:r>
              <a:rPr lang="en" b="1" i="1" dirty="0"/>
              <a:t>Iteration Planning: </a:t>
            </a:r>
            <a:r>
              <a:rPr lang="en" dirty="0"/>
              <a:t>Iteration planning is about determining the activities and tasks of the developers. Unlike release planning, customer is not involved in iteration planning. Iteration planning also consists of three phases. </a:t>
            </a:r>
            <a:endParaRPr dirty="0"/>
          </a:p>
          <a:p>
            <a:pPr marL="914400" lvl="0" indent="-298450" algn="l" rtl="0">
              <a:spcBef>
                <a:spcPts val="0"/>
              </a:spcBef>
              <a:spcAft>
                <a:spcPts val="0"/>
              </a:spcAft>
              <a:buSzPts val="1100"/>
              <a:buChar char="●"/>
            </a:pPr>
            <a:r>
              <a:rPr lang="en" b="1" i="1" dirty="0"/>
              <a:t>Exploration Phase</a:t>
            </a:r>
            <a:r>
              <a:rPr lang="en" dirty="0"/>
              <a:t>: In this process, the requirements are broken down into different tasks.</a:t>
            </a:r>
            <a:endParaRPr dirty="0"/>
          </a:p>
          <a:p>
            <a:pPr marL="914400" lvl="0" indent="-298450" algn="l" rtl="0">
              <a:spcBef>
                <a:spcPts val="0"/>
              </a:spcBef>
              <a:spcAft>
                <a:spcPts val="0"/>
              </a:spcAft>
              <a:buSzPts val="1100"/>
              <a:buChar char="●"/>
            </a:pPr>
            <a:r>
              <a:rPr lang="en" b="1" i="1" dirty="0"/>
              <a:t>Commitment Phase</a:t>
            </a:r>
            <a:r>
              <a:rPr lang="en" dirty="0"/>
              <a:t>: In this phase, tasks are assigned to the developers and the time is also estimated and due date is set. </a:t>
            </a:r>
            <a:endParaRPr dirty="0"/>
          </a:p>
          <a:p>
            <a:pPr marL="914400" lvl="0" indent="-298450" algn="l" rtl="0">
              <a:spcBef>
                <a:spcPts val="0"/>
              </a:spcBef>
              <a:spcAft>
                <a:spcPts val="0"/>
              </a:spcAft>
              <a:buSzPts val="1100"/>
              <a:buChar char="●"/>
            </a:pPr>
            <a:r>
              <a:rPr lang="en" b="1" i="1" dirty="0"/>
              <a:t>Steering Phase</a:t>
            </a:r>
            <a:r>
              <a:rPr lang="en" dirty="0"/>
              <a:t>: Actual development happens during this phase. Once the development process is complete, and the developed iteration is compared to the requirements recorded on story cards.</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Pair Programming: </a:t>
            </a:r>
            <a:r>
              <a:rPr lang="en" dirty="0"/>
              <a:t>In XP, at all points in time, code is the output of the work done by two programmers who sit next to each other and use the same workstation. One developer writes the code and the other reviews it. After a certain period, they exchange their jobs. The makes sure that the resulting code has a better quality with minimal or no errors. From the outside, it might look as an unproductive way of development, but thorough research has gone into pair programming, which has shown more effectiveness in terms of quality.</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Pair programming doesn’t mean that the same pair works together throughout the project. Developers can switch their partners frequently, which ensures that everyone is completely aware of what others are doing and are familiar with the whole system and the knowledge is also spread continuously. Even outside  XP, pair programming has proven its effectiveness.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pPr>
            <a:r>
              <a:rPr lang="en" b="1" dirty="0"/>
              <a:t>Test-Driven Development: </a:t>
            </a:r>
            <a:r>
              <a:rPr lang="en" dirty="0">
                <a:solidFill>
                  <a:schemeClr val="dk1"/>
                </a:solidFill>
              </a:rPr>
              <a:t>XP insists on feedback. To get a valuable feedback it is important to subject the entire code to testing. </a:t>
            </a:r>
            <a:r>
              <a:rPr lang="en" dirty="0"/>
              <a:t>Test-driven development (TDD) is to make sure that each and every requirement of the project undergoes testing before getting deployed on to production. This process encourages working in very short cycles of adding a test case and then making it work. TDD ensures 100% test coverage. After writing the tests it is important to run them. All of the unit tests should run correctly to ensure code correctness. With this, developers get immediate feedback on their code. As the software design improves, TDD provides invaluable support.</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You’ll learn more about TDD in one of the forthcoming semesters. </a:t>
            </a:r>
            <a:endParaRPr dirty="0"/>
          </a:p>
          <a:p>
            <a:pPr marL="457200" lvl="0" indent="0" algn="l" rtl="0">
              <a:spcBef>
                <a:spcPts val="0"/>
              </a:spcBef>
              <a:spcAft>
                <a:spcPts val="0"/>
              </a:spcAft>
              <a:buNone/>
            </a:pPr>
            <a:r>
              <a:rPr lang="en" dirty="0"/>
              <a:t> </a:t>
            </a:r>
            <a:endParaRPr dirty="0"/>
          </a:p>
          <a:p>
            <a:pPr marL="457200" lvl="0" indent="-298450" algn="l" rtl="0">
              <a:spcBef>
                <a:spcPts val="0"/>
              </a:spcBef>
              <a:spcAft>
                <a:spcPts val="0"/>
              </a:spcAft>
              <a:buSzPts val="1100"/>
            </a:pPr>
            <a:r>
              <a:rPr lang="en" b="1" dirty="0"/>
              <a:t>Customer Tests: </a:t>
            </a:r>
            <a:r>
              <a:rPr lang="en" dirty="0"/>
              <a:t>Automated acceptance tests are defined by the customer to make sure that the features work as expected. Once defined, teams write these tests to prove that the feature has been implemented in the right way. Automation is critical because it saves a lot of time. XP treats its customers as important as the developers. Once the test runs, teams will keep it running in the same way thereafter. This way, the system constantly improves and moves forward.</a:t>
            </a:r>
            <a:endParaRPr dirty="0"/>
          </a:p>
        </p:txBody>
      </p:sp>
    </p:spTree>
    <p:extLst>
      <p:ext uri="{BB962C8B-B14F-4D97-AF65-F5344CB8AC3E}">
        <p14:creationId xmlns:p14="http://schemas.microsoft.com/office/powerpoint/2010/main" val="1001436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47017db8ad_0_2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47017db8ad_0_2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Notes to the Facilitator:</a:t>
            </a:r>
            <a:endParaRPr b="1" dirty="0">
              <a:solidFill>
                <a:schemeClr val="dk1"/>
              </a:solidFill>
            </a:endParaRPr>
          </a:p>
          <a:p>
            <a:pPr marL="0" lvl="0" indent="0" algn="l" rtl="0">
              <a:spcBef>
                <a:spcPts val="0"/>
              </a:spcBef>
              <a:spcAft>
                <a:spcPts val="0"/>
              </a:spcAft>
              <a:buNone/>
            </a:pPr>
            <a:r>
              <a:rPr lang="en" dirty="0">
                <a:solidFill>
                  <a:schemeClr val="dk1"/>
                </a:solidFill>
              </a:rPr>
              <a:t>Explain the practices covered under the category continuous process.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b="1" dirty="0">
                <a:solidFill>
                  <a:schemeClr val="dk1"/>
                </a:solidFill>
              </a:rPr>
              <a:t>Notes to the Participants:</a:t>
            </a:r>
            <a:endParaRPr b="1" dirty="0">
              <a:solidFill>
                <a:schemeClr val="dk1"/>
              </a:solidFill>
            </a:endParaRPr>
          </a:p>
          <a:p>
            <a:pPr marL="0" lvl="0" indent="0" algn="l" rtl="0">
              <a:spcBef>
                <a:spcPts val="0"/>
              </a:spcBef>
              <a:spcAft>
                <a:spcPts val="0"/>
              </a:spcAft>
              <a:buNone/>
            </a:pPr>
            <a:r>
              <a:rPr lang="en" dirty="0">
                <a:solidFill>
                  <a:schemeClr val="dk1"/>
                </a:solidFill>
              </a:rPr>
              <a:t>The core practices covered under the continuous process are as follows.</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Continuous Integration: </a:t>
            </a:r>
            <a:r>
              <a:rPr lang="en" dirty="0">
                <a:solidFill>
                  <a:schemeClr val="dk1"/>
                </a:solidFill>
              </a:rPr>
              <a:t>XP is about keeping the system fully integrated at all points in time. Builds are done multiple times a day. An XP team with around 40 members build around eight to ten times a day. Less frequent builds will create an overhead during integration, there is a possibility of build failure. Figuring out the reason for the failure itself is a time consuming task. </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0" algn="l" rtl="0">
              <a:spcBef>
                <a:spcPts val="0"/>
              </a:spcBef>
              <a:spcAft>
                <a:spcPts val="0"/>
              </a:spcAft>
              <a:buNone/>
            </a:pPr>
            <a:r>
              <a:rPr lang="en" dirty="0">
                <a:solidFill>
                  <a:schemeClr val="dk1"/>
                </a:solidFill>
              </a:rPr>
              <a:t>Continuous integration is about merging the code developed by all the developers across the organization into one single common repository. Infrequent integration leads to serious issues. Mostly the task is assigned to people who are not aware of the whole system. Bugs will get accumulated in infrequently integrated code. New bugs may also arise at integration. Infrequent integration is also the reason for long code freezes. This means that the important features developers are held back without getting shipped. This increases the time to market and the market value of the product may reduce.</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Small Releases: </a:t>
            </a:r>
            <a:r>
              <a:rPr lang="en" dirty="0">
                <a:solidFill>
                  <a:schemeClr val="dk1"/>
                </a:solidFill>
              </a:rPr>
              <a:t>Small releases are done in two important ways in XP.</a:t>
            </a:r>
            <a:endParaRPr dirty="0">
              <a:solidFill>
                <a:schemeClr val="dk1"/>
              </a:solidFill>
            </a:endParaRPr>
          </a:p>
          <a:p>
            <a:pPr marL="914400" lvl="0" indent="-298450" algn="l" rtl="0">
              <a:spcBef>
                <a:spcPts val="0"/>
              </a:spcBef>
              <a:spcAft>
                <a:spcPts val="0"/>
              </a:spcAft>
              <a:buClr>
                <a:schemeClr val="dk1"/>
              </a:buClr>
              <a:buSzPts val="1100"/>
              <a:buAutoNum type="alphaLcPeriod"/>
            </a:pPr>
            <a:r>
              <a:rPr lang="en" dirty="0">
                <a:solidFill>
                  <a:schemeClr val="dk1"/>
                </a:solidFill>
              </a:rPr>
              <a:t>During every iteration, the team delivers tested, workable software that satisfies the business requirements specified by the customer. A customer is free to use the software for any purpose and they can also release it to their end users for effective feedback. This process adds an advantage that every iteration is delivered to the customer for feedback and thus transparency is maintained.</a:t>
            </a:r>
            <a:endParaRPr dirty="0">
              <a:solidFill>
                <a:schemeClr val="dk1"/>
              </a:solidFill>
            </a:endParaRPr>
          </a:p>
          <a:p>
            <a:pPr marL="914400" lvl="0" indent="-298450" algn="l" rtl="0">
              <a:spcBef>
                <a:spcPts val="0"/>
              </a:spcBef>
              <a:spcAft>
                <a:spcPts val="0"/>
              </a:spcAft>
              <a:buClr>
                <a:schemeClr val="dk1"/>
              </a:buClr>
              <a:buSzPts val="1100"/>
              <a:buAutoNum type="alphaLcPeriod"/>
            </a:pPr>
            <a:r>
              <a:rPr lang="en" dirty="0">
                <a:solidFill>
                  <a:schemeClr val="dk1"/>
                </a:solidFill>
              </a:rPr>
              <a:t>Release is also done to the end users frequently. In most cases there is a daily release in case of web projects and monthly or even more frequent release in case of in-house projects. </a:t>
            </a:r>
            <a:endParaRPr dirty="0">
              <a:solidFill>
                <a:schemeClr val="dk1"/>
              </a:solidFill>
            </a:endParaRPr>
          </a:p>
          <a:p>
            <a:pPr marL="0" lvl="0" indent="0" algn="l" rtl="0">
              <a:spcBef>
                <a:spcPts val="0"/>
              </a:spcBef>
              <a:spcAft>
                <a:spcPts val="0"/>
              </a:spcAft>
              <a:buNone/>
            </a:pPr>
            <a:r>
              <a:rPr lang="en" dirty="0">
                <a:solidFill>
                  <a:schemeClr val="dk1"/>
                </a:solidFill>
              </a:rPr>
              <a:t>	From outside, it may look impossible to release as frequently as stated above, but XP teams have been doing this all the time. </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Code Refactoring: </a:t>
            </a:r>
            <a:r>
              <a:rPr lang="en" dirty="0">
                <a:solidFill>
                  <a:schemeClr val="dk1"/>
                </a:solidFill>
              </a:rPr>
              <a:t>XP insists that business value is delivered to the customer at the end of every iteration. The software must be well-designed, in order to achieve this goal. XP makes this possible by means of adopting a continuous design improvement process called Refactoring. Martin Fowler, one of the Agile authors has given a detailed note of this in his book </a:t>
            </a:r>
            <a:r>
              <a:rPr lang="en" i="1" dirty="0">
                <a:solidFill>
                  <a:schemeClr val="dk1"/>
                </a:solidFill>
              </a:rPr>
              <a:t>Refactoring: Improving the Design of Existing Code</a:t>
            </a:r>
            <a:r>
              <a:rPr lang="en" dirty="0">
                <a:solidFill>
                  <a:schemeClr val="dk1"/>
                </a:solidFill>
              </a:rPr>
              <a:t>.</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0" algn="l" rtl="0">
              <a:spcBef>
                <a:spcPts val="0"/>
              </a:spcBef>
              <a:spcAft>
                <a:spcPts val="0"/>
              </a:spcAft>
              <a:buNone/>
            </a:pPr>
            <a:r>
              <a:rPr lang="en" dirty="0">
                <a:solidFill>
                  <a:schemeClr val="dk1"/>
                </a:solidFill>
              </a:rPr>
              <a:t>Refactoring does not alter the fundamental behavior of the code, but improves and redesigns the structure of the existing code. Some examples of refactoring include fixing improperly named variables or methods, and reducing repeated code down to a single method or function.</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0" algn="l" rtl="0">
              <a:spcBef>
                <a:spcPts val="0"/>
              </a:spcBef>
              <a:spcAft>
                <a:spcPts val="0"/>
              </a:spcAft>
              <a:buNone/>
            </a:pPr>
            <a:r>
              <a:rPr lang="en" dirty="0">
                <a:solidFill>
                  <a:schemeClr val="dk1"/>
                </a:solidFill>
              </a:rPr>
              <a:t>During refactoring, duplicate code, which is an indicator of poor design, is removed. Cohesion of the code is improved, while the coupling is reduced, since high cohesion and low coupling are the standards followed by well-designed code. XP teams start the process with a well thought, put simple design and maintain this simplicity throughout the project. Thus, the development speed is sustained and it even increases over a period. By refactoring we can make sure that nothing breaks during the evolution of the design. Unit tests and customer tests act as an enabler to this.</a:t>
            </a:r>
            <a:endParaRPr dirty="0">
              <a:solidFill>
                <a:schemeClr val="dk1"/>
              </a:solidFill>
            </a:endParaRPr>
          </a:p>
        </p:txBody>
      </p:sp>
    </p:spTree>
    <p:extLst>
      <p:ext uri="{BB962C8B-B14F-4D97-AF65-F5344CB8AC3E}">
        <p14:creationId xmlns:p14="http://schemas.microsoft.com/office/powerpoint/2010/main" val="150856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5c3b4d1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5c3b4d1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dirty="0">
              <a:solidFill>
                <a:schemeClr val="dk1"/>
              </a:solidFill>
            </a:endParaRPr>
          </a:p>
          <a:p>
            <a:pPr marL="0" lvl="0" indent="0" algn="l" rtl="0">
              <a:spcBef>
                <a:spcPts val="0"/>
              </a:spcBef>
              <a:spcAft>
                <a:spcPts val="0"/>
              </a:spcAft>
              <a:buNone/>
            </a:pPr>
            <a:r>
              <a:rPr lang="en" dirty="0">
                <a:solidFill>
                  <a:schemeClr val="dk1"/>
                </a:solidFill>
              </a:rPr>
              <a:t>Explain the participants about the different methodologies that can be used to implement Agile in an organization.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b="1" dirty="0">
                <a:solidFill>
                  <a:schemeClr val="dk1"/>
                </a:solidFill>
              </a:rPr>
              <a:t>Notes to the Participants:</a:t>
            </a:r>
            <a:endParaRPr b="1" dirty="0">
              <a:solidFill>
                <a:schemeClr val="dk1"/>
              </a:solidFill>
            </a:endParaRPr>
          </a:p>
          <a:p>
            <a:pPr marL="0" lvl="0" indent="0" algn="l" rtl="0">
              <a:spcBef>
                <a:spcPts val="0"/>
              </a:spcBef>
              <a:spcAft>
                <a:spcPts val="0"/>
              </a:spcAft>
              <a:buNone/>
            </a:pPr>
            <a:r>
              <a:rPr lang="en" dirty="0">
                <a:solidFill>
                  <a:schemeClr val="dk1"/>
                </a:solidFill>
              </a:rPr>
              <a:t>In the previous modules we learnt about traditional methods of software development and how DevOps, Agile to be specific, helps in overcoming the shortfalls of traditional methods. In this module, we’ll learn about the different agile methodologies and delve deeper into two of them, Scrum and Extreme Programming (XP).</a:t>
            </a:r>
            <a:endParaRPr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Extreme Programming (XP)</a:t>
            </a:r>
            <a:r>
              <a:rPr lang="en" dirty="0">
                <a:solidFill>
                  <a:schemeClr val="dk1"/>
                </a:solidFill>
              </a:rPr>
              <a:t>: Extreme programming is one of the most popular Agile methodologies widely adopted by many companies across the globe and has proven successful. This method puts a lot of emphasis on customer satisfaction. Improvement in quality and responsiveness, according to changing customer needs, is the major intention behind the development of this methodology.  The five essential ways by which this methodology improves a software project: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Communication</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Simplicity</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Feedback</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Respect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Courage</a:t>
            </a:r>
            <a:endParaRPr dirty="0">
              <a:solidFill>
                <a:schemeClr val="dk1"/>
              </a:solidFill>
            </a:endParaRPr>
          </a:p>
          <a:p>
            <a:pPr marL="0" lvl="0" indent="0" algn="l" rtl="0">
              <a:spcBef>
                <a:spcPts val="0"/>
              </a:spcBef>
              <a:spcAft>
                <a:spcPts val="0"/>
              </a:spcAft>
              <a:buClr>
                <a:schemeClr val="dk1"/>
              </a:buClr>
              <a:buSzPts val="1200"/>
              <a:buFont typeface="Calibri"/>
              <a:buNone/>
            </a:pPr>
            <a:r>
              <a:rPr lang="en" dirty="0">
                <a:solidFill>
                  <a:schemeClr val="dk1"/>
                </a:solidFill>
              </a:rPr>
              <a:t>Developers can address change in customer requirements, even later during the development cycle. The development team self-organizes around the problem to solve it as efficiently as possible. Unproductive steps in the product life cycle are cut down to reduce costs and frustration of the team.</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Feature-driven Development (FDD)</a:t>
            </a:r>
            <a:r>
              <a:rPr lang="en" dirty="0">
                <a:solidFill>
                  <a:schemeClr val="dk1"/>
                </a:solidFill>
              </a:rPr>
              <a:t>: The five basic activities involved in FDD are as follows: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Develop overall model</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Build feature list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Plan by feature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Design by feature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Build by feature</a:t>
            </a:r>
            <a:endParaRPr dirty="0">
              <a:solidFill>
                <a:schemeClr val="dk1"/>
              </a:solidFill>
            </a:endParaRPr>
          </a:p>
          <a:p>
            <a:pPr marL="0" lvl="0" indent="0" algn="l" rtl="0">
              <a:spcBef>
                <a:spcPts val="0"/>
              </a:spcBef>
              <a:spcAft>
                <a:spcPts val="0"/>
              </a:spcAft>
              <a:buClr>
                <a:schemeClr val="dk1"/>
              </a:buClr>
              <a:buSzPts val="1200"/>
              <a:buFont typeface="Calibri"/>
              <a:buNone/>
            </a:pPr>
            <a:r>
              <a:rPr lang="en" dirty="0">
                <a:solidFill>
                  <a:schemeClr val="dk1"/>
                </a:solidFill>
              </a:rPr>
              <a:t>This method blends industry best practices into one approach.</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Adaptive System Development (ASD)</a:t>
            </a:r>
            <a:r>
              <a:rPr lang="en" dirty="0">
                <a:solidFill>
                  <a:schemeClr val="dk1"/>
                </a:solidFill>
              </a:rPr>
              <a:t>: This method requires the projects to be in a continuous state of adaptation. This method has a set of three repeating series, such as follows: </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Speculate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Collaborate </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Learn</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Dynamic Systems Development Method (DSDM)</a:t>
            </a:r>
            <a:r>
              <a:rPr lang="en" dirty="0">
                <a:solidFill>
                  <a:schemeClr val="dk1"/>
                </a:solidFill>
              </a:rPr>
              <a:t>: Developed for addressing common failures of IT projects, like budget issues, missing deadlines, and lack of user involvement. There are eight principles in DSDM, such as follows: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Focus on the business need</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Deliver on time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Collaborate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Never compromise quality</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Build incrementally from firm foundations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Develop iteratively</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Communicate continuously and clearly</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Demonstrate control</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dirty="0">
                <a:solidFill>
                  <a:schemeClr val="dk1"/>
                </a:solidFill>
              </a:rPr>
              <a:t>This methodology is useful in the development and delivery of software and non-IT solutions.</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Lean Software Development (LSD)</a:t>
            </a:r>
            <a:r>
              <a:rPr lang="en" dirty="0">
                <a:solidFill>
                  <a:schemeClr val="dk1"/>
                </a:solidFill>
              </a:rPr>
              <a:t>: In this methodology, lean manufacturing and lean IT principles are applied in software development. Seven principles that govern LSD are as follows: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Eliminate waste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Amplify learning</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Decide as late as possible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Deliver as fast as possible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Empower the team</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Build integrity in</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See the whole</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Kanban</a:t>
            </a:r>
            <a:r>
              <a:rPr lang="en" dirty="0">
                <a:solidFill>
                  <a:schemeClr val="dk1"/>
                </a:solidFill>
              </a:rPr>
              <a:t>: A Japanese term, that refers to ‘a visual signal’ or ‘card’. A visual framework for implementing Agile workflow. Encourages the addition of small, but continuous changes to the system. Kanban works on the basis of the following principles: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Visualize the workflow</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Limit work in progress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Manage and enhance the flow</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Make policies explicit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Continuously improve</a:t>
            </a:r>
            <a:endParaRPr dirty="0">
              <a:solidFill>
                <a:schemeClr val="dk1"/>
              </a:solidFill>
            </a:endParaRPr>
          </a:p>
          <a:p>
            <a:pPr marL="0" lvl="0" indent="0" algn="l" rtl="0">
              <a:spcBef>
                <a:spcPts val="0"/>
              </a:spcBef>
              <a:spcAft>
                <a:spcPts val="0"/>
              </a:spcAft>
              <a:buClr>
                <a:schemeClr val="dk1"/>
              </a:buClr>
              <a:buSzPts val="1200"/>
              <a:buFont typeface="Calibri"/>
              <a:buNone/>
            </a:pPr>
            <a:r>
              <a:rPr lang="en" dirty="0">
                <a:solidFill>
                  <a:schemeClr val="dk1"/>
                </a:solidFill>
              </a:rPr>
              <a:t>This methodology is helpful in visualizing the build-up of work, roadblocks, reducing waste and maximizing value.</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Crystal clear</a:t>
            </a:r>
            <a:r>
              <a:rPr lang="en" dirty="0">
                <a:solidFill>
                  <a:schemeClr val="dk1"/>
                </a:solidFill>
              </a:rPr>
              <a:t>: Ideal for teams with 6 to 8 developers. This framework gives importance to people over processes and artifacts. Belongs to the Crystal family of methodologies. Principles include:</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Frequent delivery of usable code to users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Reflective improvement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Osmotic communication preferably by being co-located</a:t>
            </a:r>
            <a:endParaRPr dirty="0">
              <a:solidFill>
                <a:schemeClr val="dk1"/>
              </a:solidFill>
            </a:endParaRPr>
          </a:p>
          <a:p>
            <a:pPr marL="0" lvl="0" indent="0" algn="l" rtl="0">
              <a:spcBef>
                <a:spcPts val="0"/>
              </a:spcBef>
              <a:spcAft>
                <a:spcPts val="0"/>
              </a:spcAft>
              <a:buClr>
                <a:schemeClr val="dk1"/>
              </a:buClr>
              <a:buSzPts val="1200"/>
              <a:buFont typeface="Calibri"/>
              <a:buNone/>
            </a:pPr>
            <a:endParaRPr dirty="0">
              <a:solidFill>
                <a:schemeClr val="dk1"/>
              </a:solidFill>
            </a:endParaRPr>
          </a:p>
          <a:p>
            <a:pPr marL="0" lvl="0" indent="0" algn="l" rtl="0">
              <a:spcBef>
                <a:spcPts val="0"/>
              </a:spcBef>
              <a:spcAft>
                <a:spcPts val="0"/>
              </a:spcAft>
              <a:buClr>
                <a:schemeClr val="dk1"/>
              </a:buClr>
              <a:buSzPts val="1200"/>
              <a:buFont typeface="Calibri"/>
              <a:buNone/>
            </a:pPr>
            <a:r>
              <a:rPr lang="en" b="1" dirty="0">
                <a:solidFill>
                  <a:schemeClr val="dk1"/>
                </a:solidFill>
              </a:rPr>
              <a:t>Scrum</a:t>
            </a:r>
            <a:r>
              <a:rPr lang="en" dirty="0">
                <a:solidFill>
                  <a:schemeClr val="dk1"/>
                </a:solidFill>
              </a:rPr>
              <a:t>: One of the most popular ways to implement Agile. An open development framework, with a simple set of rules, responsibilities and meetings. Suggests dividing the projects into multiple short sprints, that usually last for one to two weeks. The team can thus deliver software in multiple iterations on a regular basis. Scrum emphasizes the following principles:</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Empirical feedback</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Team self-management</a:t>
            </a:r>
            <a:endParaRPr dirty="0">
              <a:solidFill>
                <a:schemeClr val="dk1"/>
              </a:solidFill>
            </a:endParaRPr>
          </a:p>
          <a:p>
            <a:pPr marL="457200" lvl="0" indent="-298450" algn="l" rtl="0">
              <a:spcBef>
                <a:spcPts val="0"/>
              </a:spcBef>
              <a:spcAft>
                <a:spcPts val="0"/>
              </a:spcAft>
              <a:buClr>
                <a:schemeClr val="dk1"/>
              </a:buClr>
              <a:buSzPts val="1100"/>
              <a:buFont typeface="Arial"/>
              <a:buChar char="●"/>
            </a:pPr>
            <a:r>
              <a:rPr lang="en" dirty="0">
                <a:solidFill>
                  <a:schemeClr val="dk1"/>
                </a:solidFill>
              </a:rPr>
              <a:t>Product increments within short iterations</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98807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47017db8ad_0_2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47017db8ad_0_2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Explain the practices covered under the category shared understanding.</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Notes to the Participants:</a:t>
            </a:r>
            <a:endParaRPr b="1" dirty="0">
              <a:solidFill>
                <a:schemeClr val="dk1"/>
              </a:solidFill>
            </a:endParaRPr>
          </a:p>
          <a:p>
            <a:pPr marL="0" lvl="0" indent="0" algn="l" rtl="0">
              <a:spcBef>
                <a:spcPts val="0"/>
              </a:spcBef>
              <a:spcAft>
                <a:spcPts val="0"/>
              </a:spcAft>
              <a:buNone/>
            </a:pPr>
            <a:r>
              <a:rPr lang="en" dirty="0">
                <a:solidFill>
                  <a:schemeClr val="dk1"/>
                </a:solidFill>
              </a:rPr>
              <a:t>The core practices covered under the shared understanding are as follows.</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Coding Standards: </a:t>
            </a:r>
            <a:r>
              <a:rPr lang="en" dirty="0">
                <a:solidFill>
                  <a:schemeClr val="dk1"/>
                </a:solidFill>
              </a:rPr>
              <a:t>Coding standards are nothing but a set of best practices to be followed while writing the code, like code formatting and style. Coding standards have to be adopted by the entire team throughout the duration of the project. Following these standards will help in better understanding and the readability of code. This will not only help the current developers, but also the ones who will be working on the project in future.</a:t>
            </a: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Collective Code Ownership: </a:t>
            </a:r>
            <a:r>
              <a:rPr lang="en" dirty="0">
                <a:solidFill>
                  <a:schemeClr val="dk1"/>
                </a:solidFill>
              </a:rPr>
              <a:t>XP encourages to have a collective ownership of the code. This practice allows any developer from the team to modify any portion of the code, if the need arises. This process ensures that the entire code gets the attention of multiple people, hence the code quality improves, with reduced errors. When individuals own the code, they will place the features in a place that might not be the right one. When another programmer needs the feature, and if the owner is not available, then the programmer will end up adding it in his code. This will create code that does not meet the standards and will become hard to maintain.</a:t>
            </a:r>
            <a:endParaRPr dirty="0">
              <a:solidFill>
                <a:schemeClr val="dk1"/>
              </a:solidFill>
            </a:endParaRPr>
          </a:p>
          <a:p>
            <a:pPr marL="457200" lvl="0" indent="0" algn="l" rtl="0">
              <a:spcBef>
                <a:spcPts val="0"/>
              </a:spcBef>
              <a:spcAft>
                <a:spcPts val="0"/>
              </a:spcAft>
              <a:buNone/>
            </a:pPr>
            <a:r>
              <a:rPr lang="en" dirty="0">
                <a:solidFill>
                  <a:schemeClr val="dk1"/>
                </a:solidFill>
              </a:rPr>
              <a:t>XP achieves collective code ownership by means of pair programming. If a programmer is could not understand any particular portion of code, he/she can pair with an expert to understand the part better. This also ensures that the knowledge is spread throughout the organization.</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System Metaphor: </a:t>
            </a:r>
            <a:r>
              <a:rPr lang="en" dirty="0">
                <a:solidFill>
                  <a:schemeClr val="dk1"/>
                </a:solidFill>
              </a:rPr>
              <a:t>In XP it the responsibility of the team to develop a common vision on how the code will work. This is termed as metaphor. A metaphor is a simple description of the working mechanism of the code by means of simple examples or metaphors or analogies. XP teams use a common system of names just to make sure that everyone understands the way the code works and the right place to look at for finding any functionality or to add a new functionality.</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pPr>
            <a:r>
              <a:rPr lang="en" b="1" dirty="0">
                <a:solidFill>
                  <a:schemeClr val="dk1"/>
                </a:solidFill>
              </a:rPr>
              <a:t>Simple Design: </a:t>
            </a:r>
            <a:r>
              <a:rPr lang="en" dirty="0">
                <a:solidFill>
                  <a:schemeClr val="dk1"/>
                </a:solidFill>
              </a:rPr>
              <a:t>It is the responsibility of the XP teams to build software with simple, but adequate design. Designs often start simple, but they evolve with unit tests and design improvements and refactoring. Teams have to make sure that the design suits the current functionalities of the system. Design is not a one-time activity, but it keeps evolving as the project grows. Design steps are included in release planning and iteration planning. Apart from this, teams engage in frequent design sessions and design revisions through refactoring throughout the entire course of the project. XP considers good design as an essential process, hence the importance throughout the project.</a:t>
            </a:r>
            <a:endParaRPr dirty="0">
              <a:solidFill>
                <a:schemeClr val="dk1"/>
              </a:solidFill>
            </a:endParaRPr>
          </a:p>
        </p:txBody>
      </p:sp>
    </p:spTree>
    <p:extLst>
      <p:ext uri="{BB962C8B-B14F-4D97-AF65-F5344CB8AC3E}">
        <p14:creationId xmlns:p14="http://schemas.microsoft.com/office/powerpoint/2010/main" val="813122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47017db8ad_0_2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47017db8ad_0_2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about sustainable pace, the practice under programmer welfare.</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only practice under programmer welfare is sustainable pace.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Typically XP teams work for not more than 40 hours a week. XP believes in the fact that well-rested people will </a:t>
            </a:r>
            <a:r>
              <a:rPr lang="en" dirty="0">
                <a:solidFill>
                  <a:schemeClr val="dk1"/>
                </a:solidFill>
              </a:rPr>
              <a:t>be creative and </a:t>
            </a:r>
            <a:r>
              <a:rPr lang="en" dirty="0"/>
              <a:t>perform better. XP insists that nobody should work beyond the normally required work week. Overtime is not considered as a good practice, where developers are forced to work too many numbers of hours towards the end of the project delivery. This will keep the team under constant pressure that a lot of work has to be completed on time.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Code that has undergone proper testing, continuous integration and frequent deployments will reduce the possibility of unexpected errors, that require additional hours of work for fixing them. So, sustainable pace can be achieved by frequent merging of high-quality that has undergone complete testing, constant refactoring and collaboration.</a:t>
            </a:r>
            <a:endParaRPr dirty="0"/>
          </a:p>
        </p:txBody>
      </p:sp>
    </p:spTree>
    <p:extLst>
      <p:ext uri="{BB962C8B-B14F-4D97-AF65-F5344CB8AC3E}">
        <p14:creationId xmlns:p14="http://schemas.microsoft.com/office/powerpoint/2010/main" val="15277782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471e7f8de4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471e7f8de4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a:p>
          <a:p>
            <a:pPr marL="0" lvl="0" indent="0" algn="l" rtl="0">
              <a:spcBef>
                <a:spcPts val="0"/>
              </a:spcBef>
              <a:spcAft>
                <a:spcPts val="0"/>
              </a:spcAft>
              <a:buNone/>
            </a:pPr>
            <a:endParaRPr/>
          </a:p>
          <a:p>
            <a:pPr marL="0" lvl="0" indent="0" algn="l" rtl="0">
              <a:spcBef>
                <a:spcPts val="0"/>
              </a:spcBef>
              <a:spcAft>
                <a:spcPts val="0"/>
              </a:spcAft>
              <a:buNone/>
            </a:pPr>
            <a:r>
              <a:rPr lang="en" b="1"/>
              <a:t>Answers:</a:t>
            </a:r>
            <a:endParaRPr b="1"/>
          </a:p>
          <a:p>
            <a:pPr marL="457200" lvl="0" indent="-298450" algn="l" rtl="0">
              <a:spcBef>
                <a:spcPts val="0"/>
              </a:spcBef>
              <a:spcAft>
                <a:spcPts val="0"/>
              </a:spcAft>
              <a:buSzPts val="1100"/>
              <a:buAutoNum type="arabicPeriod"/>
            </a:pPr>
            <a:r>
              <a:rPr lang="en"/>
              <a:t>c. Exploration phase of release planning</a:t>
            </a:r>
            <a:endParaRPr/>
          </a:p>
          <a:p>
            <a:pPr marL="457200" lvl="0" indent="-298450" algn="l" rtl="0">
              <a:spcBef>
                <a:spcPts val="0"/>
              </a:spcBef>
              <a:spcAft>
                <a:spcPts val="0"/>
              </a:spcAft>
              <a:buSzPts val="1100"/>
              <a:buAutoNum type="arabicPeriod"/>
            </a:pPr>
            <a:r>
              <a:rPr lang="en"/>
              <a:t>b. False</a:t>
            </a:r>
            <a:endParaRPr/>
          </a:p>
        </p:txBody>
      </p:sp>
    </p:spTree>
    <p:extLst>
      <p:ext uri="{BB962C8B-B14F-4D97-AF65-F5344CB8AC3E}">
        <p14:creationId xmlns:p14="http://schemas.microsoft.com/office/powerpoint/2010/main" val="793033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47017db8ad_0_2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47017db8ad_0_2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Share the module summary with the audience.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Ask the participants if they have any questions. They can ask their queries by raising their hands.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Now, you have reached at the end of the module, In this module, you have learnt:</a:t>
            </a:r>
            <a:endParaRPr sz="1200" dirty="0">
              <a:solidFill>
                <a:schemeClr val="dk1"/>
              </a:solidFill>
            </a:endParaRPr>
          </a:p>
          <a:p>
            <a:pPr marL="457200" lvl="0" indent="-304800" algn="l" rtl="0">
              <a:lnSpc>
                <a:spcPct val="115000"/>
              </a:lnSpc>
              <a:spcBef>
                <a:spcPts val="0"/>
              </a:spcBef>
              <a:spcAft>
                <a:spcPts val="0"/>
              </a:spcAft>
              <a:buClr>
                <a:srgbClr val="000000"/>
              </a:buClr>
              <a:buSzPts val="1200"/>
              <a:buChar char="●"/>
            </a:pPr>
            <a:r>
              <a:rPr lang="en" sz="1200" dirty="0"/>
              <a:t>Introduction to Agile methodologies</a:t>
            </a:r>
            <a:endParaRPr sz="1200" dirty="0"/>
          </a:p>
          <a:p>
            <a:pPr marL="457200" lvl="0" indent="-304800" algn="l" rtl="0">
              <a:lnSpc>
                <a:spcPct val="115000"/>
              </a:lnSpc>
              <a:spcBef>
                <a:spcPts val="0"/>
              </a:spcBef>
              <a:spcAft>
                <a:spcPts val="0"/>
              </a:spcAft>
              <a:buClr>
                <a:srgbClr val="000000"/>
              </a:buClr>
              <a:buSzPts val="1200"/>
              <a:buChar char="●"/>
            </a:pPr>
            <a:r>
              <a:rPr lang="en" sz="1200" dirty="0"/>
              <a:t>Scrum</a:t>
            </a:r>
            <a:endParaRPr sz="1200" dirty="0"/>
          </a:p>
          <a:p>
            <a:pPr marL="914400" lvl="1" indent="-304800" algn="l" rtl="0">
              <a:lnSpc>
                <a:spcPct val="115000"/>
              </a:lnSpc>
              <a:spcBef>
                <a:spcPts val="0"/>
              </a:spcBef>
              <a:spcAft>
                <a:spcPts val="0"/>
              </a:spcAft>
              <a:buClr>
                <a:srgbClr val="000000"/>
              </a:buClr>
              <a:buSzPts val="1200"/>
              <a:buChar char="○"/>
            </a:pPr>
            <a:r>
              <a:rPr lang="en" sz="1200" dirty="0"/>
              <a:t>Introduction</a:t>
            </a:r>
            <a:endParaRPr sz="1200" dirty="0"/>
          </a:p>
          <a:p>
            <a:pPr marL="914400" lvl="1" indent="-304800" algn="l" rtl="0">
              <a:lnSpc>
                <a:spcPct val="115000"/>
              </a:lnSpc>
              <a:spcBef>
                <a:spcPts val="0"/>
              </a:spcBef>
              <a:spcAft>
                <a:spcPts val="0"/>
              </a:spcAft>
              <a:buClr>
                <a:srgbClr val="000000"/>
              </a:buClr>
              <a:buSzPts val="1200"/>
              <a:buChar char="○"/>
            </a:pPr>
            <a:r>
              <a:rPr lang="en" sz="1200" dirty="0"/>
              <a:t>Scrum Theory</a:t>
            </a:r>
            <a:endParaRPr sz="1200" dirty="0"/>
          </a:p>
          <a:p>
            <a:pPr marL="914400" lvl="1" indent="-304800" algn="l" rtl="0">
              <a:lnSpc>
                <a:spcPct val="115000"/>
              </a:lnSpc>
              <a:spcBef>
                <a:spcPts val="0"/>
              </a:spcBef>
              <a:spcAft>
                <a:spcPts val="0"/>
              </a:spcAft>
              <a:buClr>
                <a:srgbClr val="000000"/>
              </a:buClr>
              <a:buSzPts val="1200"/>
              <a:buChar char="○"/>
            </a:pPr>
            <a:r>
              <a:rPr lang="en" sz="1200" dirty="0"/>
              <a:t>Scrum Values</a:t>
            </a:r>
            <a:endParaRPr sz="1200" dirty="0"/>
          </a:p>
          <a:p>
            <a:pPr marL="914400" lvl="1" indent="-304800" algn="l" rtl="0">
              <a:lnSpc>
                <a:spcPct val="115000"/>
              </a:lnSpc>
              <a:spcBef>
                <a:spcPts val="0"/>
              </a:spcBef>
              <a:spcAft>
                <a:spcPts val="0"/>
              </a:spcAft>
              <a:buClr>
                <a:srgbClr val="000000"/>
              </a:buClr>
              <a:buSzPts val="1200"/>
              <a:buChar char="○"/>
            </a:pPr>
            <a:r>
              <a:rPr lang="en" sz="1200" dirty="0"/>
              <a:t>Scrum Roles</a:t>
            </a:r>
            <a:endParaRPr sz="1200" dirty="0"/>
          </a:p>
          <a:p>
            <a:pPr marL="914400" lvl="1" indent="-304800" algn="l" rtl="0">
              <a:lnSpc>
                <a:spcPct val="115000"/>
              </a:lnSpc>
              <a:spcBef>
                <a:spcPts val="0"/>
              </a:spcBef>
              <a:spcAft>
                <a:spcPts val="0"/>
              </a:spcAft>
              <a:buClr>
                <a:srgbClr val="000000"/>
              </a:buClr>
              <a:buSzPts val="1200"/>
              <a:buChar char="○"/>
            </a:pPr>
            <a:r>
              <a:rPr lang="en" sz="1200" dirty="0"/>
              <a:t>Scrum Events</a:t>
            </a:r>
            <a:endParaRPr sz="1200" dirty="0"/>
          </a:p>
          <a:p>
            <a:pPr marL="914400" lvl="1" indent="-304800" algn="l" rtl="0">
              <a:lnSpc>
                <a:spcPct val="115000"/>
              </a:lnSpc>
              <a:spcBef>
                <a:spcPts val="0"/>
              </a:spcBef>
              <a:spcAft>
                <a:spcPts val="0"/>
              </a:spcAft>
              <a:buClr>
                <a:srgbClr val="000000"/>
              </a:buClr>
              <a:buSzPts val="1200"/>
              <a:buChar char="○"/>
            </a:pPr>
            <a:r>
              <a:rPr lang="en" sz="1200" dirty="0"/>
              <a:t>Scrum Artifacts</a:t>
            </a:r>
            <a:endParaRPr sz="1200" dirty="0"/>
          </a:p>
          <a:p>
            <a:pPr marL="914400" lvl="1" indent="-304800" algn="l" rtl="0">
              <a:lnSpc>
                <a:spcPct val="115000"/>
              </a:lnSpc>
              <a:spcBef>
                <a:spcPts val="0"/>
              </a:spcBef>
              <a:spcAft>
                <a:spcPts val="0"/>
              </a:spcAft>
              <a:buClr>
                <a:srgbClr val="000000"/>
              </a:buClr>
              <a:buSzPts val="1200"/>
              <a:buChar char="○"/>
            </a:pPr>
            <a:r>
              <a:rPr lang="en" sz="1200" dirty="0"/>
              <a:t>Benefits of Scrum</a:t>
            </a:r>
            <a:endParaRPr sz="1200" dirty="0"/>
          </a:p>
          <a:p>
            <a:pPr marL="457200" lvl="0" indent="-304800" algn="l" rtl="0">
              <a:lnSpc>
                <a:spcPct val="115000"/>
              </a:lnSpc>
              <a:spcBef>
                <a:spcPts val="0"/>
              </a:spcBef>
              <a:spcAft>
                <a:spcPts val="0"/>
              </a:spcAft>
              <a:buClr>
                <a:srgbClr val="000000"/>
              </a:buClr>
              <a:buSzPts val="1200"/>
              <a:buChar char="●"/>
            </a:pPr>
            <a:r>
              <a:rPr lang="en" sz="1200" dirty="0"/>
              <a:t>Extreme Programming</a:t>
            </a:r>
            <a:endParaRPr sz="1200" dirty="0"/>
          </a:p>
          <a:p>
            <a:pPr marL="914400" lvl="1" indent="-304800" algn="l" rtl="0">
              <a:lnSpc>
                <a:spcPct val="115000"/>
              </a:lnSpc>
              <a:spcBef>
                <a:spcPts val="0"/>
              </a:spcBef>
              <a:spcAft>
                <a:spcPts val="0"/>
              </a:spcAft>
              <a:buClr>
                <a:srgbClr val="000000"/>
              </a:buClr>
              <a:buSzPts val="1200"/>
              <a:buChar char="○"/>
            </a:pPr>
            <a:r>
              <a:rPr lang="en" sz="1200" dirty="0"/>
              <a:t>Introduction</a:t>
            </a:r>
            <a:endParaRPr sz="1200" dirty="0"/>
          </a:p>
          <a:p>
            <a:pPr marL="914400" lvl="1" indent="-304800" algn="l" rtl="0">
              <a:lnSpc>
                <a:spcPct val="115000"/>
              </a:lnSpc>
              <a:spcBef>
                <a:spcPts val="0"/>
              </a:spcBef>
              <a:spcAft>
                <a:spcPts val="0"/>
              </a:spcAft>
              <a:buClr>
                <a:srgbClr val="000000"/>
              </a:buClr>
              <a:buSzPts val="1200"/>
              <a:buChar char="○"/>
            </a:pPr>
            <a:r>
              <a:rPr lang="en" sz="1200" dirty="0"/>
              <a:t>XP Values</a:t>
            </a:r>
            <a:endParaRPr sz="1200" dirty="0"/>
          </a:p>
          <a:p>
            <a:pPr marL="914400" lvl="1" indent="-304800" algn="l" rtl="0">
              <a:lnSpc>
                <a:spcPct val="115000"/>
              </a:lnSpc>
              <a:spcBef>
                <a:spcPts val="0"/>
              </a:spcBef>
              <a:spcAft>
                <a:spcPts val="0"/>
              </a:spcAft>
              <a:buClr>
                <a:srgbClr val="000000"/>
              </a:buClr>
              <a:buSzPts val="1200"/>
              <a:buChar char="○"/>
            </a:pPr>
            <a:r>
              <a:rPr lang="en" sz="1200" dirty="0"/>
              <a:t>XP Rules</a:t>
            </a:r>
            <a:endParaRPr sz="1200" dirty="0"/>
          </a:p>
          <a:p>
            <a:pPr marL="914400" lvl="1" indent="-304800" algn="l" rtl="0">
              <a:lnSpc>
                <a:spcPct val="115000"/>
              </a:lnSpc>
              <a:spcBef>
                <a:spcPts val="0"/>
              </a:spcBef>
              <a:spcAft>
                <a:spcPts val="0"/>
              </a:spcAft>
              <a:buClr>
                <a:srgbClr val="000000"/>
              </a:buClr>
              <a:buSzPts val="1200"/>
              <a:buChar char="○"/>
            </a:pPr>
            <a:r>
              <a:rPr lang="en" sz="1200" dirty="0"/>
              <a:t>XP Roles</a:t>
            </a:r>
            <a:endParaRPr sz="1200" dirty="0"/>
          </a:p>
          <a:p>
            <a:pPr marL="914400" lvl="1" indent="-304800" algn="l" rtl="0">
              <a:lnSpc>
                <a:spcPct val="115000"/>
              </a:lnSpc>
              <a:spcBef>
                <a:spcPts val="0"/>
              </a:spcBef>
              <a:spcAft>
                <a:spcPts val="0"/>
              </a:spcAft>
              <a:buClr>
                <a:srgbClr val="000000"/>
              </a:buClr>
              <a:buSzPts val="1200"/>
              <a:buChar char="○"/>
            </a:pPr>
            <a:r>
              <a:rPr lang="en" sz="1200" dirty="0"/>
              <a:t>XP Activities</a:t>
            </a:r>
            <a:endParaRPr sz="1200" dirty="0"/>
          </a:p>
          <a:p>
            <a:pPr marL="914400" lvl="1" indent="-304800" algn="l" rtl="0">
              <a:lnSpc>
                <a:spcPct val="115000"/>
              </a:lnSpc>
              <a:spcBef>
                <a:spcPts val="0"/>
              </a:spcBef>
              <a:spcAft>
                <a:spcPts val="0"/>
              </a:spcAft>
              <a:buClr>
                <a:srgbClr val="000000"/>
              </a:buClr>
              <a:buSzPts val="1200"/>
              <a:buChar char="○"/>
            </a:pPr>
            <a:r>
              <a:rPr lang="en" sz="1200" dirty="0"/>
              <a:t>Different Categories of XP Practices</a:t>
            </a:r>
            <a:endParaRPr sz="1200" dirty="0"/>
          </a:p>
          <a:p>
            <a:pPr marL="0" lvl="0" indent="0" algn="l" rtl="0">
              <a:lnSpc>
                <a:spcPct val="115000"/>
              </a:lnSpc>
              <a:spcBef>
                <a:spcPts val="160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79338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7017db8ad_0_2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7017db8ad_0_2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hi-IN" b="1" dirty="0"/>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hi-IN" dirty="0"/>
              <a:t>1. </a:t>
            </a:r>
            <a:r>
              <a:rPr lang="en" dirty="0"/>
              <a:t>b. Kanban</a:t>
            </a:r>
            <a:endParaRPr dirty="0"/>
          </a:p>
        </p:txBody>
      </p:sp>
    </p:spTree>
    <p:extLst>
      <p:ext uri="{BB962C8B-B14F-4D97-AF65-F5344CB8AC3E}">
        <p14:creationId xmlns:p14="http://schemas.microsoft.com/office/powerpoint/2010/main" val="86089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5cb6b3d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5cb6b3d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Scrum. Give them a recap of the evolution of  Agile and walk them through the history of scrum.</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solidFill>
                  <a:schemeClr val="dk1"/>
                </a:solidFill>
              </a:rPr>
              <a:t>Notes to the Participants:</a:t>
            </a:r>
            <a:endParaRPr dirty="0"/>
          </a:p>
          <a:p>
            <a:pPr marL="0" lvl="0" indent="0" algn="l" rtl="0">
              <a:spcBef>
                <a:spcPts val="0"/>
              </a:spcBef>
              <a:spcAft>
                <a:spcPts val="0"/>
              </a:spcAft>
              <a:buNone/>
            </a:pPr>
            <a:r>
              <a:rPr lang="en" dirty="0"/>
              <a:t>Scrum is one of the most popular agile methodologies. Scrum was introduced by Jeff Sutherland and Ken Schwaber. Ken and Jeff co-presented the Scrum concept at the 1995 OOPSLA (Object-Oriented Programming, Systems, Languages &amp; Applications) conference. This gave the first, formal public definition of Scrum and it was improvised and redefined by many industry experts. Scrum is so popular that it is widely used as a synonym for Agile itself, where in reality these two are different. Scrum is one of the ways of implementing Agile. Ken himself stated once that by early 2009, about 84% of the organizations who were using Agile in their projects were using Scrum.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is primarily used for incremental product development. Scrum deploys one or more self-organizing cross-functional teams. In scrum, the product development is carried out in small, fixed-length iterations, called sprints. Any sprint should ideally take not more than 30 days, shorter sprints are generally preferred. At the end of every sprint, a releasable, i.e., a potentially shippable product increment</a:t>
            </a:r>
            <a:r>
              <a:rPr lang="en" dirty="0">
                <a:solidFill>
                  <a:schemeClr val="dk1"/>
                </a:solidFill>
              </a:rPr>
              <a:t> is ready.</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According to the developers of Scrum, it is:</a:t>
            </a:r>
            <a:endParaRPr dirty="0"/>
          </a:p>
          <a:p>
            <a:pPr marL="457200" lvl="0" indent="-298450" algn="l" rtl="0">
              <a:spcBef>
                <a:spcPts val="0"/>
              </a:spcBef>
              <a:spcAft>
                <a:spcPts val="0"/>
              </a:spcAft>
              <a:buSzPts val="1100"/>
              <a:buChar char="●"/>
            </a:pPr>
            <a:r>
              <a:rPr lang="en" dirty="0"/>
              <a:t>Lightweight</a:t>
            </a:r>
            <a:endParaRPr dirty="0"/>
          </a:p>
          <a:p>
            <a:pPr marL="457200" lvl="0" indent="-298450" algn="l" rtl="0">
              <a:spcBef>
                <a:spcPts val="0"/>
              </a:spcBef>
              <a:spcAft>
                <a:spcPts val="0"/>
              </a:spcAft>
              <a:buSzPts val="1100"/>
              <a:buChar char="●"/>
            </a:pPr>
            <a:r>
              <a:rPr lang="en" dirty="0"/>
              <a:t>Simple to understand</a:t>
            </a:r>
            <a:endParaRPr dirty="0"/>
          </a:p>
          <a:p>
            <a:pPr marL="457200" lvl="0" indent="-298450" algn="l" rtl="0">
              <a:spcBef>
                <a:spcPts val="0"/>
              </a:spcBef>
              <a:spcAft>
                <a:spcPts val="0"/>
              </a:spcAft>
              <a:buSzPts val="1100"/>
              <a:buChar char="●"/>
            </a:pPr>
            <a:r>
              <a:rPr lang="en" dirty="0"/>
              <a:t>Difficult to master</a:t>
            </a:r>
            <a:endParaRPr dirty="0"/>
          </a:p>
        </p:txBody>
      </p:sp>
    </p:spTree>
    <p:extLst>
      <p:ext uri="{BB962C8B-B14F-4D97-AF65-F5344CB8AC3E}">
        <p14:creationId xmlns:p14="http://schemas.microsoft.com/office/powerpoint/2010/main" val="323425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5cb6b3d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5cb6b3d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why Scrum is needed.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has been extensively used to develop not only software, but also hardware, embedded software, networks of interacting function, autonomous vehicles, schools, government, marketing, managing the operation of organizations and most of the stuff that we use in our daily lives.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is a very good alternative to the traditional waterfall model. Traditional approach requires that the complete requirements are understood before the development commences and there might not be any room to accommodate changes specified. Scrum is always focused on developing high value features first, with frequent incorporation of feedback. The greatest potential benefit of Scrum is for complex work involving knowledge creation and collaboration, such as new product development. Scrum is usually associated with object-oriented software development. Its use has also spread to the development of products such as semiconductors, mortgages, and wheelchairs.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With the increase in technology, market, and environmental complexities and their interactions, the utility of Scrum in dealing with complexity is proven daily. We can see the efficiency of Scrum in iterative and incremental knowledge transfer. Scrum has now been widely used for products, services, and the management of the parent organization.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Scrum is effective with a small team of people, who are highly flexible and adaptive. The same effect can be seen with single or multiple teams. Teams collaborate among themselves using sophisticated development techniques and target release environments.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245151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7017db8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7017db8a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three pillars of scrum theory.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is based empirical process control theory, also called as empiricism. This ensures that knowledge originates from experience and decisions are made using known things.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follows an iterative and incremental approach for optimizing predictability and controlling risk. The three pillars of the scrum theory are as follows.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Transparency: </a:t>
            </a:r>
            <a:r>
              <a:rPr lang="en" dirty="0"/>
              <a:t>Transparency ensures that the important aspects of the processes related to any business are visible to those who are responsible for the outcome. It is important that these aspects are defined using a common standard. This ensures that all the observers understand the aspects in the same way. An example for this is that the definition of ‘Done’ is common for those who do the work and those who evaluate the results of the work.</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Inspection: </a:t>
            </a:r>
            <a:r>
              <a:rPr lang="en" dirty="0"/>
              <a:t>In order to detect variances that may affect the process, Scrum users should inspect the Scrum artifacts and progress at frequent intervals. They should also make sure that inspection doesn’t affect the actual workflow. Suitably experienced inspectors should carry out the inspection process to derive value out of 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Adaptation: </a:t>
            </a:r>
            <a:r>
              <a:rPr lang="en" dirty="0"/>
              <a:t>If an inspector identifies that any deviation in any of the process aspects makes the product unacceptable, adjustments in that process should be made. This adjustment should be done as soon as the defective process is identified, so that further deviations can be avoided.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Four formal events have been specified by Scrum for inspection and adaptation, which are described in a later section:</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p:txBody>
      </p:sp>
    </p:spTree>
    <p:extLst>
      <p:ext uri="{BB962C8B-B14F-4D97-AF65-F5344CB8AC3E}">
        <p14:creationId xmlns:p14="http://schemas.microsoft.com/office/powerpoint/2010/main" val="733316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5cb6b3dc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5cb6b3dc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five values of Scrum.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values have been defined to ensure that the three pillars of Scrum, i.e., transparency, adaptation and inspection, make sense for all the Scrum users. Five values have been defined by Scrum as follows:</a:t>
            </a:r>
            <a:endParaRPr dirty="0"/>
          </a:p>
          <a:p>
            <a:pPr marL="457200" lvl="0" indent="-298450" algn="l" rtl="0">
              <a:spcBef>
                <a:spcPts val="0"/>
              </a:spcBef>
              <a:spcAft>
                <a:spcPts val="0"/>
              </a:spcAft>
              <a:buSzPts val="1100"/>
              <a:buChar char="●"/>
            </a:pPr>
            <a:r>
              <a:rPr lang="en" dirty="0"/>
              <a:t>Commitment: </a:t>
            </a:r>
            <a:r>
              <a:rPr lang="en" dirty="0">
                <a:solidFill>
                  <a:schemeClr val="dk1"/>
                </a:solidFill>
              </a:rPr>
              <a:t>People should be committed to achieving the goals.</a:t>
            </a:r>
            <a:endParaRPr dirty="0"/>
          </a:p>
          <a:p>
            <a:pPr marL="457200" lvl="0" indent="-298450" algn="l" rtl="0">
              <a:spcBef>
                <a:spcPts val="0"/>
              </a:spcBef>
              <a:spcAft>
                <a:spcPts val="0"/>
              </a:spcAft>
              <a:buSzPts val="1100"/>
              <a:buChar char="●"/>
            </a:pPr>
            <a:r>
              <a:rPr lang="en" dirty="0"/>
              <a:t>Courage: </a:t>
            </a:r>
            <a:r>
              <a:rPr lang="en" dirty="0">
                <a:solidFill>
                  <a:schemeClr val="dk1"/>
                </a:solidFill>
              </a:rPr>
              <a:t>The Scrum Team members have courage to do the right thing and work on tough problems. </a:t>
            </a:r>
            <a:endParaRPr dirty="0"/>
          </a:p>
          <a:p>
            <a:pPr marL="457200" lvl="0" indent="-298450" algn="l" rtl="0">
              <a:spcBef>
                <a:spcPts val="0"/>
              </a:spcBef>
              <a:spcAft>
                <a:spcPts val="0"/>
              </a:spcAft>
              <a:buSzPts val="1100"/>
              <a:buChar char="●"/>
            </a:pPr>
            <a:r>
              <a:rPr lang="en" dirty="0"/>
              <a:t>Focus: </a:t>
            </a:r>
            <a:r>
              <a:rPr lang="en" dirty="0">
                <a:solidFill>
                  <a:schemeClr val="dk1"/>
                </a:solidFill>
              </a:rPr>
              <a:t>Everyone focuses on the work of the Sprint and the goals of the Scrum Team.</a:t>
            </a:r>
            <a:endParaRPr dirty="0"/>
          </a:p>
          <a:p>
            <a:pPr marL="457200" lvl="0" indent="-298450" algn="l" rtl="0">
              <a:spcBef>
                <a:spcPts val="0"/>
              </a:spcBef>
              <a:spcAft>
                <a:spcPts val="0"/>
              </a:spcAft>
              <a:buSzPts val="1100"/>
              <a:buChar char="●"/>
            </a:pPr>
            <a:r>
              <a:rPr lang="en" dirty="0"/>
              <a:t>Openness: </a:t>
            </a:r>
            <a:r>
              <a:rPr lang="en" dirty="0">
                <a:solidFill>
                  <a:schemeClr val="dk1"/>
                </a:solidFill>
              </a:rPr>
              <a:t>The Scrum Team and its stakeholders agree to be open about all the work and the challenges with performing the work.</a:t>
            </a:r>
            <a:endParaRPr dirty="0"/>
          </a:p>
          <a:p>
            <a:pPr marL="457200" lvl="0" indent="-298450" algn="l" rtl="0">
              <a:spcBef>
                <a:spcPts val="0"/>
              </a:spcBef>
              <a:spcAft>
                <a:spcPts val="0"/>
              </a:spcAft>
              <a:buSzPts val="1100"/>
              <a:buChar char="●"/>
            </a:pPr>
            <a:r>
              <a:rPr lang="en" dirty="0"/>
              <a:t>Respect: </a:t>
            </a:r>
            <a:r>
              <a:rPr lang="en" dirty="0">
                <a:solidFill>
                  <a:schemeClr val="dk1"/>
                </a:solidFill>
              </a:rPr>
              <a:t>Scrum Team members respect each other to be capable, independent people.</a:t>
            </a:r>
            <a:endParaRPr dirty="0">
              <a:solidFill>
                <a:schemeClr val="dk1"/>
              </a:solidFill>
            </a:endParaRPr>
          </a:p>
          <a:p>
            <a:pPr marL="457200" lvl="0" indent="0" algn="l" rtl="0">
              <a:spcBef>
                <a:spcPts val="0"/>
              </a:spcBef>
              <a:spcAft>
                <a:spcPts val="0"/>
              </a:spcAft>
              <a:buNone/>
            </a:pPr>
            <a:endParaRPr dirty="0"/>
          </a:p>
          <a:p>
            <a:pPr marL="0" lvl="0" indent="0" algn="l" rtl="0">
              <a:spcBef>
                <a:spcPts val="0"/>
              </a:spcBef>
              <a:spcAft>
                <a:spcPts val="0"/>
              </a:spcAft>
              <a:buNone/>
            </a:pPr>
            <a:r>
              <a:rPr lang="en" dirty="0"/>
              <a:t>Scrum is said to be successfully implemented only if people become more proficient in these five values. </a:t>
            </a:r>
            <a:endParaRPr dirty="0"/>
          </a:p>
        </p:txBody>
      </p:sp>
    </p:spTree>
    <p:extLst>
      <p:ext uri="{BB962C8B-B14F-4D97-AF65-F5344CB8AC3E}">
        <p14:creationId xmlns:p14="http://schemas.microsoft.com/office/powerpoint/2010/main" val="610224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slideMaster" Target="../slideMasters/slideMaster1.xml" /><Relationship Id="rId1" Type="http://schemas.openxmlformats.org/officeDocument/2006/relationships/tags" Target="../tags/tag2.xml" /></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1.xml" /></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2.xml" /></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3.xml" /></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4.xml" /></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5.xml" /></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6.xml" /></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7.xml" /></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8.xml" /></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9.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slideMaster" Target="../slideMasters/slideMaster1.xml" /><Relationship Id="rId1" Type="http://schemas.openxmlformats.org/officeDocument/2006/relationships/tags" Target="../tags/tag3.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 /><Relationship Id="rId1" Type="http://schemas.openxmlformats.org/officeDocument/2006/relationships/tags" Target="../tags/tag21.xml" /></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 /><Relationship Id="rId1" Type="http://schemas.openxmlformats.org/officeDocument/2006/relationships/tags" Target="../tags/tag22.xml" /></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 /><Relationship Id="rId1" Type="http://schemas.openxmlformats.org/officeDocument/2006/relationships/tags" Target="../tags/tag23.xml" /></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 /><Relationship Id="rId1" Type="http://schemas.openxmlformats.org/officeDocument/2006/relationships/tags" Target="../tags/tag24.xml" /></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 /><Relationship Id="rId1" Type="http://schemas.openxmlformats.org/officeDocument/2006/relationships/tags" Target="../tags/tag25.xml" /></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 /><Relationship Id="rId1" Type="http://schemas.openxmlformats.org/officeDocument/2006/relationships/tags" Target="../tags/tag26.xml" /></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4.xml" /></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5.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slideMaster" Target="../slideMasters/slideMaster1.xml" /><Relationship Id="rId1" Type="http://schemas.openxmlformats.org/officeDocument/2006/relationships/tags" Target="../tags/tag6.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slideMaster" Target="../slideMasters/slideMaster1.xml" /><Relationship Id="rId1" Type="http://schemas.openxmlformats.org/officeDocument/2006/relationships/tags" Target="../tags/tag7.xml" /><Relationship Id="rId4" Type="http://schemas.openxmlformats.org/officeDocument/2006/relationships/image" Target="../media/image5.png" /></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8.xml" /></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9.xml" /></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 /><Relationship Id="rId1" Type="http://schemas.openxmlformats.org/officeDocument/2006/relationships/tags" Target="../tags/tag10.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Shape 16"/>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537"/>
            <a:ext cx="12191995" cy="6850920"/>
          </a:xfrm>
          <a:prstGeom prst="rect">
            <a:avLst/>
          </a:prstGeom>
        </p:spPr>
      </p:pic>
      <p:sp>
        <p:nvSpPr>
          <p:cNvPr id="11" name="Shape 1253">
            <a:extLst>
              <a:ext uri="{FF2B5EF4-FFF2-40B4-BE49-F238E27FC236}">
                <a16:creationId xmlns:a16="http://schemas.microsoft.com/office/drawing/2014/main" id="{3BAF3927-EC8F-409A-9C3A-52595403655B}"/>
              </a:ext>
            </a:extLst>
          </p:cNvPr>
          <p:cNvSpPr/>
          <p:nvPr/>
        </p:nvSpPr>
        <p:spPr>
          <a:xfrm>
            <a:off x="11429926" y="380786"/>
            <a:ext cx="103852" cy="130695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7" name="Shape 1253">
            <a:extLst>
              <a:ext uri="{FF2B5EF4-FFF2-40B4-BE49-F238E27FC236}">
                <a16:creationId xmlns:a16="http://schemas.microsoft.com/office/drawing/2014/main" id="{B881584B-2304-4991-96BC-59C58C8A6297}"/>
              </a:ext>
            </a:extLst>
          </p:cNvPr>
          <p:cNvSpPr/>
          <p:nvPr/>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8" name="TextBox 17"/>
          <p:cNvSpPr txBox="1"/>
          <p:nvPr/>
        </p:nvSpPr>
        <p:spPr>
          <a:xfrm>
            <a:off x="9624903" y="364126"/>
            <a:ext cx="17337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900">
                <a:solidFill>
                  <a:schemeClr val="tx1">
                    <a:lumMod val="65000"/>
                    <a:lumOff val="35000"/>
                  </a:schemeClr>
                </a:solidFill>
              </a:defRPr>
            </a:lvl1pPr>
          </a:lstStyle>
          <a:p>
            <a:pPr algn="r" fontAlgn="base">
              <a:spcBef>
                <a:spcPct val="0"/>
              </a:spcBef>
              <a:spcAft>
                <a:spcPct val="0"/>
              </a:spcAft>
            </a:pPr>
            <a:r>
              <a:rPr lang="en-US" kern="1200" dirty="0">
                <a:solidFill>
                  <a:prstClr val="black">
                    <a:lumMod val="65000"/>
                    <a:lumOff val="35000"/>
                  </a:prstClr>
                </a:solidFill>
                <a:latin typeface="Arial" panose="020B0604020202020204" pitchFamily="34" charset="0"/>
                <a:ea typeface="ＭＳ Ｐゴシック" pitchFamily="34" charset="-128"/>
                <a:cs typeface="Arial" panose="020B0604020202020204" pitchFamily="34" charset="0"/>
              </a:rPr>
              <a:t>release 1.0.0</a:t>
            </a:r>
          </a:p>
        </p:txBody>
      </p:sp>
      <p:sp>
        <p:nvSpPr>
          <p:cNvPr id="19" name="TextBox 18"/>
          <p:cNvSpPr txBox="1"/>
          <p:nvPr/>
        </p:nvSpPr>
        <p:spPr>
          <a:xfrm>
            <a:off x="6470909" y="658570"/>
            <a:ext cx="1733725" cy="338554"/>
          </a:xfrm>
          <a:prstGeom prst="rect">
            <a:avLst/>
          </a:prstGeom>
          <a:noFill/>
        </p:spPr>
        <p:txBody>
          <a:bodyPr wrap="square" rtlCol="0">
            <a:spAutoFit/>
          </a:bodyPr>
          <a:lstStyle/>
          <a:p>
            <a:pPr algn="r" fontAlgn="base">
              <a:spcBef>
                <a:spcPct val="0"/>
              </a:spcBef>
              <a:spcAft>
                <a:spcPct val="0"/>
              </a:spcAft>
            </a:pPr>
            <a:r>
              <a:rPr lang="en-US" sz="1600" kern="1200" dirty="0">
                <a:solidFill>
                  <a:srgbClr val="7F7F7F"/>
                </a:solidFill>
                <a:latin typeface="Arial" panose="020B0604020202020204" pitchFamily="34" charset="0"/>
                <a:ea typeface="ＭＳ Ｐゴシック" pitchFamily="34" charset="-128"/>
                <a:cs typeface="Arial" panose="020B0604020202020204" pitchFamily="34" charset="0"/>
              </a:rPr>
              <a:t>Semester</a:t>
            </a:r>
          </a:p>
        </p:txBody>
      </p:sp>
      <p:sp>
        <p:nvSpPr>
          <p:cNvPr id="20" name="Text Placeholder 3"/>
          <p:cNvSpPr txBox="1">
            <a:spLocks/>
          </p:cNvSpPr>
          <p:nvPr/>
        </p:nvSpPr>
        <p:spPr>
          <a:xfrm>
            <a:off x="6927304" y="629331"/>
            <a:ext cx="4431324" cy="397032"/>
          </a:xfrm>
          <a:prstGeom prst="rect">
            <a:avLst/>
          </a:prstGeom>
          <a:noFill/>
        </p:spPr>
        <p:txBody>
          <a:bodyPr wrap="square" rtlCol="0" anchor="ctr">
            <a:sp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None/>
              <a:defRPr lang="en-US" sz="2200" b="1" i="0" u="none" strike="noStrike" cap="none" dirty="0" smtClean="0">
                <a:solidFill>
                  <a:schemeClr val="tx1">
                    <a:lumMod val="50000"/>
                    <a:lumOff val="50000"/>
                  </a:schemeClr>
                </a:solidFill>
                <a:latin typeface="Arial" panose="020B0604020202020204" pitchFamily="34" charset="0"/>
                <a:ea typeface="Arial"/>
                <a:cs typeface="Arial" panose="020B0604020202020204" pitchFamily="34" charset="0"/>
                <a:sym typeface="Arial"/>
              </a:defRPr>
            </a:lvl1pPr>
            <a:lvl2pPr marR="0" lvl="1" algn="l" rtl="0">
              <a:lnSpc>
                <a:spcPct val="100000"/>
              </a:lnSpc>
              <a:spcBef>
                <a:spcPts val="0"/>
              </a:spcBef>
              <a:spcAft>
                <a:spcPts val="0"/>
              </a:spcAft>
              <a:buNone/>
              <a:defRPr lang="en-US" sz="1400" b="0" i="0" u="none" strike="noStrike" cap="none" dirty="0" smtClean="0">
                <a:solidFill>
                  <a:srgbClr val="000000"/>
                </a:solidFill>
                <a:latin typeface="Arial" charset="0"/>
                <a:ea typeface="ＭＳ Ｐゴシック" pitchFamily="34" charset="-128"/>
                <a:cs typeface="+mn-cs"/>
                <a:sym typeface="Arial"/>
              </a:defRPr>
            </a:lvl2pPr>
            <a:lvl3pPr marR="0" lvl="2" algn="l" rtl="0">
              <a:lnSpc>
                <a:spcPct val="100000"/>
              </a:lnSpc>
              <a:spcBef>
                <a:spcPts val="0"/>
              </a:spcBef>
              <a:spcAft>
                <a:spcPts val="0"/>
              </a:spcAft>
              <a:buNone/>
              <a:defRPr lang="en-US" sz="1400" b="0" i="0" u="none" strike="noStrike" cap="none" dirty="0" smtClean="0">
                <a:solidFill>
                  <a:srgbClr val="000000"/>
                </a:solidFill>
                <a:latin typeface="Arial" charset="0"/>
                <a:ea typeface="ＭＳ Ｐゴシック" pitchFamily="34" charset="-128"/>
                <a:cs typeface="+mn-cs"/>
                <a:sym typeface="Arial"/>
              </a:defRPr>
            </a:lvl3pPr>
            <a:lvl4pPr marR="0" lvl="3" algn="l" rtl="0">
              <a:lnSpc>
                <a:spcPct val="100000"/>
              </a:lnSpc>
              <a:spcBef>
                <a:spcPts val="0"/>
              </a:spcBef>
              <a:spcAft>
                <a:spcPts val="0"/>
              </a:spcAft>
              <a:buNone/>
              <a:defRPr lang="en-US" sz="1400" b="0" i="0" u="none" strike="noStrike" cap="none" dirty="0" smtClean="0">
                <a:solidFill>
                  <a:srgbClr val="000000"/>
                </a:solidFill>
                <a:latin typeface="Arial" charset="0"/>
                <a:ea typeface="ＭＳ Ｐゴシック" pitchFamily="34" charset="-128"/>
                <a:cs typeface="+mn-cs"/>
                <a:sym typeface="Arial"/>
              </a:defRPr>
            </a:lvl4pPr>
            <a:lvl5pPr marR="0" lvl="4" algn="l" rtl="0">
              <a:lnSpc>
                <a:spcPct val="100000"/>
              </a:lnSpc>
              <a:spcBef>
                <a:spcPts val="0"/>
              </a:spcBef>
              <a:spcAft>
                <a:spcPts val="0"/>
              </a:spcAft>
              <a:buNone/>
              <a:defRPr lang="en-IN" sz="1400" b="0" i="0" u="none" strike="noStrike" cap="none" dirty="0">
                <a:solidFill>
                  <a:srgbClr val="000000"/>
                </a:solidFill>
                <a:latin typeface="Arial" charset="0"/>
                <a:ea typeface="ＭＳ Ｐゴシック" pitchFamily="34" charset="-128"/>
                <a:cs typeface="+mn-cs"/>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kern="1200">
                <a:ea typeface="ＭＳ Ｐゴシック" charset="0"/>
              </a:rPr>
              <a:t>Foundational Course</a:t>
            </a:r>
          </a:p>
        </p:txBody>
      </p:sp>
      <p:sp>
        <p:nvSpPr>
          <p:cNvPr id="22" name="Text Placeholder 11"/>
          <p:cNvSpPr txBox="1">
            <a:spLocks/>
          </p:cNvSpPr>
          <p:nvPr/>
        </p:nvSpPr>
        <p:spPr>
          <a:xfrm>
            <a:off x="7988818" y="686732"/>
            <a:ext cx="495287" cy="337733"/>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02</a:t>
            </a:r>
          </a:p>
        </p:txBody>
      </p:sp>
      <p:sp>
        <p:nvSpPr>
          <p:cNvPr id="24" name="Rectangle 14"/>
          <p:cNvSpPr>
            <a:spLocks noChangeArrowheads="1"/>
          </p:cNvSpPr>
          <p:nvPr/>
        </p:nvSpPr>
        <p:spPr bwMode="auto">
          <a:xfrm>
            <a:off x="5873217" y="3290645"/>
            <a:ext cx="5497620"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lnSpc>
                <a:spcPts val="1500"/>
              </a:lnSpc>
              <a:spcBef>
                <a:spcPct val="0"/>
              </a:spcBef>
              <a:spcAft>
                <a:spcPct val="0"/>
              </a:spcAft>
            </a:pPr>
            <a:r>
              <a:rPr lang="en-IN" sz="900" kern="1200" dirty="0">
                <a:solidFill>
                  <a:prstClr val="black">
                    <a:lumMod val="65000"/>
                    <a:lumOff val="35000"/>
                  </a:prstClr>
                </a:solidFill>
                <a:latin typeface="Arial" panose="020B0604020202020204" pitchFamily="34" charset="0"/>
                <a:ea typeface="ＭＳ Ｐゴシック" pitchFamily="34" charset="-128"/>
                <a:cs typeface="Arial" panose="020B0604020202020204" pitchFamily="34" charset="0"/>
              </a:rPr>
              <a:t>Copyright © 2018, </a:t>
            </a:r>
            <a:r>
              <a:rPr lang="en-US" sz="900" kern="1200" dirty="0">
                <a:solidFill>
                  <a:prstClr val="black">
                    <a:lumMod val="65000"/>
                    <a:lumOff val="35000"/>
                  </a:prstClr>
                </a:solidFill>
                <a:latin typeface="Arial" panose="020B0604020202020204" pitchFamily="34" charset="0"/>
                <a:ea typeface="ＭＳ Ｐゴシック" pitchFamily="34" charset="-128"/>
                <a:cs typeface="Arial" panose="020B0604020202020204" pitchFamily="34" charset="0"/>
              </a:rPr>
              <a:t>Xebia Group. All rights reserved</a:t>
            </a:r>
            <a:r>
              <a:rPr lang="en-IN" sz="900" kern="1200" dirty="0">
                <a:solidFill>
                  <a:prstClr val="black">
                    <a:lumMod val="65000"/>
                    <a:lumOff val="35000"/>
                  </a:prstClr>
                </a:solidFill>
                <a:latin typeface="Arial" panose="020B0604020202020204" pitchFamily="34" charset="0"/>
                <a:ea typeface="ＭＳ Ｐゴシック" pitchFamily="34" charset="-128"/>
                <a:cs typeface="Arial" panose="020B0604020202020204" pitchFamily="34" charset="0"/>
              </a:rPr>
              <a:t>. This course is licensed to Manav Rachna University. </a:t>
            </a:r>
          </a:p>
        </p:txBody>
      </p:sp>
      <p:sp>
        <p:nvSpPr>
          <p:cNvPr id="25" name="Text Placeholder 4"/>
          <p:cNvSpPr txBox="1">
            <a:spLocks/>
          </p:cNvSpPr>
          <p:nvPr/>
        </p:nvSpPr>
        <p:spPr>
          <a:xfrm>
            <a:off x="1012723" y="1186378"/>
            <a:ext cx="10349950" cy="1398560"/>
          </a:xfrm>
          <a:prstGeom prst="rect">
            <a:avLst/>
          </a:prstGeom>
        </p:spPr>
        <p:txBody>
          <a:bodyPr anchor="ctr"/>
          <a:lstStyle>
            <a:defPPr marR="0" lvl="0" algn="l" rtl="0">
              <a:lnSpc>
                <a:spcPct val="100000"/>
              </a:lnSpc>
              <a:spcBef>
                <a:spcPts val="0"/>
              </a:spcBef>
              <a:spcAft>
                <a:spcPts val="0"/>
              </a:spcAft>
            </a:defPPr>
            <a:lvl1pPr marL="0" marR="0" lvl="0" indent="0" algn="r" rtl="0">
              <a:lnSpc>
                <a:spcPts val="6000"/>
              </a:lnSpc>
              <a:spcBef>
                <a:spcPts val="0"/>
              </a:spcBef>
              <a:spcAft>
                <a:spcPts val="0"/>
              </a:spcAft>
              <a:buNone/>
              <a:defRPr sz="5400" b="1" i="0" u="none" strike="noStrike" cap="none" baseline="0">
                <a:solidFill>
                  <a:srgbClr val="000000"/>
                </a:solidFill>
                <a:latin typeface="Arial" panose="020B0604020202020204" pitchFamily="34" charset="0"/>
                <a:ea typeface="Arial"/>
                <a:cs typeface="Arial" panose="020B0604020202020204" pitchFamily="34" charset="0"/>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r" defTabSz="914400" rtl="0" eaLnBrk="1" fontAlgn="auto" latinLnBrk="0" hangingPunct="1">
              <a:lnSpc>
                <a:spcPts val="5500"/>
              </a:lnSpc>
              <a:spcBef>
                <a:spcPts val="1000"/>
              </a:spcBef>
              <a:spcAft>
                <a:spcPts val="0"/>
              </a:spcAft>
              <a:buClrTx/>
              <a:buSzTx/>
              <a:buFont typeface="Arial" panose="020B0604020202020204" pitchFamily="34" charset="0"/>
              <a:buNone/>
              <a:tabLst/>
              <a:defRPr/>
            </a:pPr>
            <a:r>
              <a:rPr kumimoji="0" lang="en-IN" sz="5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Agile Software </a:t>
            </a:r>
            <a:br>
              <a:rPr kumimoji="0" lang="en-IN" sz="5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br>
            <a:r>
              <a:rPr kumimoji="0" lang="en-IN" sz="5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Development</a:t>
            </a:r>
          </a:p>
        </p:txBody>
      </p:sp>
      <p:sp>
        <p:nvSpPr>
          <p:cNvPr id="26" name="Text Placeholder 7"/>
          <p:cNvSpPr txBox="1">
            <a:spLocks/>
          </p:cNvSpPr>
          <p:nvPr/>
        </p:nvSpPr>
        <p:spPr>
          <a:xfrm>
            <a:off x="1172585" y="2584938"/>
            <a:ext cx="10198252" cy="704061"/>
          </a:xfrm>
          <a:prstGeom prst="rect">
            <a:avLst/>
          </a:prstGeom>
        </p:spPr>
        <p:txBody>
          <a:bodyPr anchor="t" anchorCtr="0"/>
          <a:lstStyle>
            <a:defPPr marR="0" lvl="0" algn="l" rtl="0">
              <a:lnSpc>
                <a:spcPct val="100000"/>
              </a:lnSpc>
              <a:spcBef>
                <a:spcPts val="0"/>
              </a:spcBef>
              <a:spcAft>
                <a:spcPts val="0"/>
              </a:spcAft>
            </a:defPPr>
            <a:lvl1pPr marL="0" marR="0" lvl="0" indent="0" algn="r" defTabSz="914400" rtl="0" eaLnBrk="0" fontAlgn="base" latinLnBrk="0" hangingPunct="0">
              <a:lnSpc>
                <a:spcPct val="100000"/>
              </a:lnSpc>
              <a:spcBef>
                <a:spcPct val="20000"/>
              </a:spcBef>
              <a:spcAft>
                <a:spcPct val="0"/>
              </a:spcAft>
              <a:buClrTx/>
              <a:buSzTx/>
              <a:buFont typeface="Arial" charset="0"/>
              <a:buNone/>
              <a:tabLst/>
              <a:defRPr sz="3200" b="0" i="0" u="none" strike="noStrike" cap="none">
                <a:solidFill>
                  <a:schemeClr val="tx1"/>
                </a:solidFill>
                <a:latin typeface="Arial" panose="020B0604020202020204" pitchFamily="34" charset="0"/>
                <a:ea typeface="Arial"/>
                <a:cs typeface="Arial" panose="020B0604020202020204" pitchFamily="34" charset="0"/>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r" defTabSz="914400" rtl="0" eaLnBrk="0" fontAlgn="base" latinLnBrk="0" hangingPunct="0">
              <a:lnSpc>
                <a:spcPct val="100000"/>
              </a:lnSpc>
              <a:spcBef>
                <a:spcPct val="20000"/>
              </a:spcBef>
              <a:spcAft>
                <a:spcPct val="0"/>
              </a:spcAft>
              <a:buClrTx/>
              <a:buSzTx/>
              <a:buFont typeface="Arial" charset="0"/>
              <a:buNone/>
              <a:tabLst/>
              <a:defRPr/>
            </a:pPr>
            <a:r>
              <a:rPr kumimoji="0" lang="en-IN" sz="3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Module </a:t>
            </a:r>
            <a:r>
              <a:rPr kumimoji="0" lang="hi-IN" sz="3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3</a:t>
            </a:r>
            <a:r>
              <a:rPr kumimoji="0" lang="en-IN" sz="3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a:t>
            </a:r>
            <a:r>
              <a:rPr kumimoji="0" lang="en-IN" sz="3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3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Agile Methodologies</a:t>
            </a:r>
          </a:p>
        </p:txBody>
      </p:sp>
    </p:spTree>
    <p:custDataLst>
      <p:tags r:id="rId1"/>
    </p:custDataLst>
    <p:extLst>
      <p:ext uri="{BB962C8B-B14F-4D97-AF65-F5344CB8AC3E}">
        <p14:creationId xmlns:p14="http://schemas.microsoft.com/office/powerpoint/2010/main" val="12029413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a16="http://schemas.microsoft.com/office/drawing/2014/main" id="{731CABED-CF1E-4318-8ABE-7836772FBFB5}"/>
              </a:ext>
            </a:extLst>
          </p:cNvPr>
          <p:cNvGrpSpPr/>
          <p:nvPr/>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30454332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27212749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27373680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504">
            <a:extLst>
              <a:ext uri="{FF2B5EF4-FFF2-40B4-BE49-F238E27FC236}">
                <a16:creationId xmlns:a16="http://schemas.microsoft.com/office/drawing/2014/main" id="{8EE05E3C-4654-4110-9093-E6E09042D0A6}"/>
              </a:ext>
            </a:extLst>
          </p:cNvPr>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a16="http://schemas.microsoft.com/office/drawing/2014/main" id="{5C0A20B6-2B44-47B6-9349-03F4794552E6}"/>
              </a:ext>
            </a:extLst>
          </p:cNvPr>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a16="http://schemas.microsoft.com/office/drawing/2014/main" id="{57A0FEF5-824D-49BE-8E59-1DE5C094573A}"/>
              </a:ext>
            </a:extLst>
          </p:cNvPr>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a16="http://schemas.microsoft.com/office/drawing/2014/main" id="{3D8E97F6-DC32-4C0E-8C7A-528AA2C65974}"/>
              </a:ext>
            </a:extLst>
          </p:cNvPr>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a16="http://schemas.microsoft.com/office/drawing/2014/main" id="{E41AB909-76E6-4862-BCC5-C4737584BE83}"/>
              </a:ext>
            </a:extLst>
          </p:cNvPr>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a16="http://schemas.microsoft.com/office/drawing/2014/main" id="{776A1405-5F86-43DB-B04E-436D3091499C}"/>
              </a:ext>
            </a:extLst>
          </p:cNvPr>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a16="http://schemas.microsoft.com/office/drawing/2014/main" id="{1CCAE1D5-9D2F-466D-9314-851FA75AF91A}"/>
              </a:ext>
            </a:extLst>
          </p:cNvPr>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a16="http://schemas.microsoft.com/office/drawing/2014/main" id="{18312130-E231-431C-BA1E-6BCDFC3F7DA1}"/>
              </a:ext>
            </a:extLst>
          </p:cNvPr>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a16="http://schemas.microsoft.com/office/drawing/2014/main" id="{1C2383B8-88E7-4247-8837-FD669DB5F57B}"/>
              </a:ext>
            </a:extLst>
          </p:cNvPr>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a16="http://schemas.microsoft.com/office/drawing/2014/main" id="{4996DBD2-AC34-441E-AD29-DC93DE619547}"/>
              </a:ext>
            </a:extLst>
          </p:cNvPr>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42453696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553">
            <a:extLst>
              <a:ext uri="{FF2B5EF4-FFF2-40B4-BE49-F238E27FC236}">
                <a16:creationId xmlns:a16="http://schemas.microsoft.com/office/drawing/2014/main" id="{CA7AFB7A-C202-4F17-9224-AA113FC07B36}"/>
              </a:ext>
            </a:extLst>
          </p:cNvPr>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a16="http://schemas.microsoft.com/office/drawing/2014/main" id="{74950B2E-9CD9-451F-927E-0057ADFB6F88}"/>
              </a:ext>
            </a:extLst>
          </p:cNvPr>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a16="http://schemas.microsoft.com/office/drawing/2014/main" id="{A01731EC-D07B-4421-BC14-F2C50A42B765}"/>
              </a:ext>
            </a:extLst>
          </p:cNvPr>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a16="http://schemas.microsoft.com/office/drawing/2014/main" id="{4E31ADD1-31C1-484F-AB79-4CEBE594C087}"/>
              </a:ext>
            </a:extLst>
          </p:cNvPr>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a16="http://schemas.microsoft.com/office/drawing/2014/main" id="{B2A749B1-E6DB-4C34-AC77-EE490A894F96}"/>
              </a:ext>
            </a:extLst>
          </p:cNvPr>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a16="http://schemas.microsoft.com/office/drawing/2014/main" id="{1A975469-4644-4C4E-A60B-8F3FFBAC8F6B}"/>
              </a:ext>
            </a:extLst>
          </p:cNvPr>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a16="http://schemas.microsoft.com/office/drawing/2014/main" id="{FBAEF89E-CB83-4742-A6E0-E6C0CEB179B0}"/>
              </a:ext>
            </a:extLst>
          </p:cNvPr>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a16="http://schemas.microsoft.com/office/drawing/2014/main" id="{506AAAE8-677B-457B-AAAD-D54768AE7D98}"/>
              </a:ext>
            </a:extLst>
          </p:cNvPr>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a16="http://schemas.microsoft.com/office/drawing/2014/main" id="{C301BC4A-42E3-479E-9EFC-824886BC04FB}"/>
              </a:ext>
            </a:extLst>
          </p:cNvPr>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a16="http://schemas.microsoft.com/office/drawing/2014/main" id="{DF53544F-30A3-4E8F-848E-697FDD49BCC3}"/>
              </a:ext>
            </a:extLst>
          </p:cNvPr>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a16="http://schemas.microsoft.com/office/drawing/2014/main" id="{4FC14539-D82C-45F6-B26E-99C7DE8FEA2A}"/>
              </a:ext>
            </a:extLst>
          </p:cNvPr>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a16="http://schemas.microsoft.com/office/drawing/2014/main" id="{BB18166D-A540-4E1C-9BF6-D3411D39C4D0}"/>
              </a:ext>
            </a:extLst>
          </p:cNvPr>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a16="http://schemas.microsoft.com/office/drawing/2014/main" id="{AA37AD28-187C-4A04-9D32-A322A446C33E}"/>
              </a:ext>
            </a:extLst>
          </p:cNvPr>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a16="http://schemas.microsoft.com/office/drawing/2014/main" id="{B04D3749-F12A-40C4-B12B-786E4170EC3D}"/>
              </a:ext>
            </a:extLst>
          </p:cNvPr>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a16="http://schemas.microsoft.com/office/drawing/2014/main" id="{556D54DC-4A0B-471D-8959-CB88E31B297C}"/>
              </a:ext>
            </a:extLst>
          </p:cNvPr>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a16="http://schemas.microsoft.com/office/drawing/2014/main" id="{39679C2C-97D6-4636-805E-8A476251B054}"/>
              </a:ext>
            </a:extLst>
          </p:cNvPr>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a16="http://schemas.microsoft.com/office/drawing/2014/main" id="{F967995E-5DE1-4193-955B-C1AAAF4B743F}"/>
              </a:ext>
            </a:extLst>
          </p:cNvPr>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a16="http://schemas.microsoft.com/office/drawing/2014/main" id="{857C721E-E01D-4E55-B4DF-E39C2B4751B7}"/>
              </a:ext>
            </a:extLst>
          </p:cNvPr>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a16="http://schemas.microsoft.com/office/drawing/2014/main" id="{55294F32-024F-430A-B405-3A71C74FB574}"/>
              </a:ext>
            </a:extLst>
          </p:cNvPr>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a16="http://schemas.microsoft.com/office/drawing/2014/main" id="{AD6F4C64-C32F-43BE-BFDE-6292279A8226}"/>
              </a:ext>
            </a:extLst>
          </p:cNvPr>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a16="http://schemas.microsoft.com/office/drawing/2014/main" id="{665B9D61-A490-460D-AB37-0982B6D7CDBE}"/>
              </a:ext>
            </a:extLst>
          </p:cNvPr>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a16="http://schemas.microsoft.com/office/drawing/2014/main" id="{274A92B9-175F-4B4A-8A3B-31F7638D0B89}"/>
              </a:ext>
            </a:extLst>
          </p:cNvPr>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a16="http://schemas.microsoft.com/office/drawing/2014/main" id="{DABE7661-FB58-4417-B046-C9A16446C14E}"/>
              </a:ext>
            </a:extLst>
          </p:cNvPr>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a16="http://schemas.microsoft.com/office/drawing/2014/main" id="{5AE80109-C933-4BA8-9D95-8624BD992836}"/>
              </a:ext>
            </a:extLst>
          </p:cNvPr>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a16="http://schemas.microsoft.com/office/drawing/2014/main" id="{547CB561-48CC-4107-87C0-630C9E877902}"/>
              </a:ext>
            </a:extLst>
          </p:cNvPr>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a16="http://schemas.microsoft.com/office/drawing/2014/main" id="{E003F64B-59F5-4BA4-96C7-038488418B77}"/>
              </a:ext>
            </a:extLst>
          </p:cNvPr>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a16="http://schemas.microsoft.com/office/drawing/2014/main" id="{DD007668-A4EE-4AF0-91BD-2EDB8B587FDC}"/>
              </a:ext>
            </a:extLst>
          </p:cNvPr>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a16="http://schemas.microsoft.com/office/drawing/2014/main" id="{F8E131AC-E33E-4A4A-8889-D30A6AA3A4AE}"/>
              </a:ext>
            </a:extLst>
          </p:cNvPr>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a16="http://schemas.microsoft.com/office/drawing/2014/main" id="{A9D8A760-A95C-4C21-A343-ADA582A5510F}"/>
              </a:ext>
            </a:extLst>
          </p:cNvPr>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a16="http://schemas.microsoft.com/office/drawing/2014/main" id="{FBB9BAF4-6264-4943-8CE1-A7A54684F369}"/>
              </a:ext>
            </a:extLst>
          </p:cNvPr>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a16="http://schemas.microsoft.com/office/drawing/2014/main" id="{8C68848B-1B9B-499B-994E-821190EA18C2}"/>
              </a:ext>
            </a:extLst>
          </p:cNvPr>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a16="http://schemas.microsoft.com/office/drawing/2014/main" id="{1C89C524-8B4B-46A7-AF25-0D7C30AF1FD6}"/>
              </a:ext>
            </a:extLst>
          </p:cNvPr>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a16="http://schemas.microsoft.com/office/drawing/2014/main" id="{5045C00C-1DE2-4806-BB50-1C2485755BFB}"/>
              </a:ext>
            </a:extLst>
          </p:cNvPr>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a16="http://schemas.microsoft.com/office/drawing/2014/main" id="{FEED0952-36D5-44E5-8BD4-A92505E8DBBD}"/>
              </a:ext>
            </a:extLst>
          </p:cNvPr>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id="{7B33A154-CF9B-4BBA-B0EF-14CE3F43F98C}"/>
              </a:ext>
            </a:extLst>
          </p:cNvPr>
          <p:cNvGrpSpPr/>
          <p:nvPr/>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a16="http://schemas.microsoft.com/office/drawing/2014/main" id="{2EAED949-A52D-4893-883E-04AEF4A8D896}"/>
              </a:ext>
            </a:extLst>
          </p:cNvPr>
          <p:cNvGrpSpPr/>
          <p:nvPr/>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id="{ACD4F1E6-16C0-4E4D-ADDE-258B5D035B84}"/>
              </a:ext>
            </a:extLst>
          </p:cNvPr>
          <p:cNvGrpSpPr/>
          <p:nvPr/>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a16="http://schemas.microsoft.com/office/drawing/2014/main" id="{E5DECCDD-82F9-4BFE-A489-5DF857BA97FD}"/>
              </a:ext>
            </a:extLst>
          </p:cNvPr>
          <p:cNvGrpSpPr/>
          <p:nvPr/>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a16="http://schemas.microsoft.com/office/drawing/2014/main" id="{A8271B3A-F76E-498A-88C5-451454C1DD04}"/>
              </a:ext>
            </a:extLst>
          </p:cNvPr>
          <p:cNvGrpSpPr/>
          <p:nvPr/>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30260408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15" name="Shape 640">
            <a:extLst>
              <a:ext uri="{FF2B5EF4-FFF2-40B4-BE49-F238E27FC236}">
                <a16:creationId xmlns:a16="http://schemas.microsoft.com/office/drawing/2014/main" id="{BE84066B-D22A-44DE-9FE9-08243DD728BA}"/>
              </a:ext>
            </a:extLst>
          </p:cNvPr>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16" name="Shape 641">
            <a:extLst>
              <a:ext uri="{FF2B5EF4-FFF2-40B4-BE49-F238E27FC236}">
                <a16:creationId xmlns:a16="http://schemas.microsoft.com/office/drawing/2014/main" id="{7BAAD9F0-A20C-44B1-AD34-BA7CFF050506}"/>
              </a:ext>
            </a:extLst>
          </p:cNvPr>
          <p:cNvGrpSpPr/>
          <p:nvPr/>
        </p:nvGrpSpPr>
        <p:grpSpPr>
          <a:xfrm>
            <a:off x="1760306" y="3744764"/>
            <a:ext cx="995965" cy="993236"/>
            <a:chOff x="1760306" y="3744764"/>
            <a:chExt cx="995965" cy="993236"/>
          </a:xfrm>
        </p:grpSpPr>
        <p:sp>
          <p:nvSpPr>
            <p:cNvPr id="117" name="Shape 642">
              <a:extLst>
                <a:ext uri="{FF2B5EF4-FFF2-40B4-BE49-F238E27FC236}">
                  <a16:creationId xmlns:a16="http://schemas.microsoft.com/office/drawing/2014/main"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 name="Shape 643">
              <a:extLst>
                <a:ext uri="{FF2B5EF4-FFF2-40B4-BE49-F238E27FC236}">
                  <a16:creationId xmlns:a16="http://schemas.microsoft.com/office/drawing/2014/main"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id="{EF0B5633-74D9-4894-8736-7E115B9E0F8C}"/>
              </a:ext>
            </a:extLst>
          </p:cNvPr>
          <p:cNvGrpSpPr/>
          <p:nvPr/>
        </p:nvGrpSpPr>
        <p:grpSpPr>
          <a:xfrm>
            <a:off x="3658378" y="4366073"/>
            <a:ext cx="995965" cy="993236"/>
            <a:chOff x="3658378" y="4366073"/>
            <a:chExt cx="995965" cy="993236"/>
          </a:xfrm>
        </p:grpSpPr>
        <p:sp>
          <p:nvSpPr>
            <p:cNvPr id="120" name="Shape 645">
              <a:extLst>
                <a:ext uri="{FF2B5EF4-FFF2-40B4-BE49-F238E27FC236}">
                  <a16:creationId xmlns:a16="http://schemas.microsoft.com/office/drawing/2014/main"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21" name="Shape 646">
              <a:extLst>
                <a:ext uri="{FF2B5EF4-FFF2-40B4-BE49-F238E27FC236}">
                  <a16:creationId xmlns:a16="http://schemas.microsoft.com/office/drawing/2014/main"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id="{14EC8225-E5A3-456E-AFAE-06E9623F448B}"/>
              </a:ext>
            </a:extLst>
          </p:cNvPr>
          <p:cNvGrpSpPr/>
          <p:nvPr/>
        </p:nvGrpSpPr>
        <p:grpSpPr>
          <a:xfrm>
            <a:off x="5556451" y="3010474"/>
            <a:ext cx="995965" cy="993236"/>
            <a:chOff x="5556451" y="3010474"/>
            <a:chExt cx="995965" cy="993236"/>
          </a:xfrm>
        </p:grpSpPr>
        <p:sp>
          <p:nvSpPr>
            <p:cNvPr id="123" name="Shape 648">
              <a:extLst>
                <a:ext uri="{FF2B5EF4-FFF2-40B4-BE49-F238E27FC236}">
                  <a16:creationId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id="{04D3AA63-55DF-4BF8-9B8F-790D1F70A8D3}"/>
              </a:ext>
            </a:extLst>
          </p:cNvPr>
          <p:cNvGrpSpPr/>
          <p:nvPr/>
        </p:nvGrpSpPr>
        <p:grpSpPr>
          <a:xfrm>
            <a:off x="7454525" y="3536691"/>
            <a:ext cx="995965" cy="993236"/>
            <a:chOff x="7454525" y="3536691"/>
            <a:chExt cx="995965" cy="993236"/>
          </a:xfrm>
        </p:grpSpPr>
        <p:sp>
          <p:nvSpPr>
            <p:cNvPr id="126" name="Shape 651">
              <a:extLst>
                <a:ext uri="{FF2B5EF4-FFF2-40B4-BE49-F238E27FC236}">
                  <a16:creationId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id="{BDD536CA-4F71-4B5D-8A6D-A4C8D0FFE27D}"/>
              </a:ext>
            </a:extLst>
          </p:cNvPr>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31" name="Shape 656">
            <a:extLst>
              <a:ext uri="{FF2B5EF4-FFF2-40B4-BE49-F238E27FC236}">
                <a16:creationId xmlns:a16="http://schemas.microsoft.com/office/drawing/2014/main" id="{3C9A7B8F-8FC8-4AFE-AD59-06A0D95B3E77}"/>
              </a:ext>
            </a:extLst>
          </p:cNvPr>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4" name="Shape 659">
            <a:extLst>
              <a:ext uri="{FF2B5EF4-FFF2-40B4-BE49-F238E27FC236}">
                <a16:creationId xmlns:a16="http://schemas.microsoft.com/office/drawing/2014/main" id="{559D409D-2C8F-474B-8CB5-3FCF4AD8B394}"/>
              </a:ext>
            </a:extLst>
          </p:cNvPr>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7" name="Shape 662">
            <a:extLst>
              <a:ext uri="{FF2B5EF4-FFF2-40B4-BE49-F238E27FC236}">
                <a16:creationId xmlns:a16="http://schemas.microsoft.com/office/drawing/2014/main"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0" name="Shape 665">
            <a:extLst>
              <a:ext uri="{FF2B5EF4-FFF2-40B4-BE49-F238E27FC236}">
                <a16:creationId xmlns:a16="http://schemas.microsoft.com/office/drawing/2014/main"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spTree>
    <p:custDataLst>
      <p:tags r:id="rId1"/>
    </p:custDataLst>
    <p:extLst>
      <p:ext uri="{BB962C8B-B14F-4D97-AF65-F5344CB8AC3E}">
        <p14:creationId xmlns:p14="http://schemas.microsoft.com/office/powerpoint/2010/main" val="16342311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24" name="Shape 673">
            <a:extLst>
              <a:ext uri="{FF2B5EF4-FFF2-40B4-BE49-F238E27FC236}">
                <a16:creationId xmlns:a16="http://schemas.microsoft.com/office/drawing/2014/main" id="{ABCA47E5-93AD-46CA-A049-02822D20CAA1}"/>
              </a:ext>
            </a:extLst>
          </p:cNvPr>
          <p:cNvGrpSpPr/>
          <p:nvPr/>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a16="http://schemas.microsoft.com/office/drawing/2014/main" id="{40C2FDD8-7401-4625-8911-BE50359DF171}"/>
              </a:ext>
            </a:extLst>
          </p:cNvPr>
          <p:cNvGrpSpPr/>
          <p:nvPr/>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a16="http://schemas.microsoft.com/office/drawing/2014/main" id="{923784E5-6765-467D-A59E-CC0DE4F652E4}"/>
              </a:ext>
            </a:extLst>
          </p:cNvPr>
          <p:cNvGrpSpPr/>
          <p:nvPr/>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a16="http://schemas.microsoft.com/office/drawing/2014/main" id="{F868CC5A-CA0B-4422-97D7-2771AEAF1FA2}"/>
              </a:ext>
            </a:extLst>
          </p:cNvPr>
          <p:cNvGrpSpPr/>
          <p:nvPr/>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a16="http://schemas.microsoft.com/office/drawing/2014/main" id="{B6B1DFDB-6F6C-4107-9F78-093F11C42580}"/>
              </a:ext>
            </a:extLst>
          </p:cNvPr>
          <p:cNvGrpSpPr/>
          <p:nvPr/>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 name="Group 3"/>
          <p:cNvGrpSpPr/>
          <p:nvPr/>
        </p:nvGrpSpPr>
        <p:grpSpPr>
          <a:xfrm>
            <a:off x="1981263" y="2448663"/>
            <a:ext cx="611596" cy="611596"/>
            <a:chOff x="1981263" y="2448663"/>
            <a:chExt cx="611596" cy="611596"/>
          </a:xfrm>
        </p:grpSpPr>
        <p:sp>
          <p:nvSpPr>
            <p:cNvPr id="80" name="Shape 708">
              <a:extLst>
                <a:ext uri="{FF2B5EF4-FFF2-40B4-BE49-F238E27FC236}">
                  <a16:creationId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 name="Group 4"/>
          <p:cNvGrpSpPr/>
          <p:nvPr/>
        </p:nvGrpSpPr>
        <p:grpSpPr>
          <a:xfrm>
            <a:off x="3864632" y="4349703"/>
            <a:ext cx="611596" cy="611596"/>
            <a:chOff x="3864632" y="4349703"/>
            <a:chExt cx="611596" cy="611596"/>
          </a:xfrm>
        </p:grpSpPr>
        <p:sp>
          <p:nvSpPr>
            <p:cNvPr id="86" name="Shape 714">
              <a:extLst>
                <a:ext uri="{FF2B5EF4-FFF2-40B4-BE49-F238E27FC236}">
                  <a16:creationId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7" name="Shape 716">
            <a:extLst>
              <a:ext uri="{FF2B5EF4-FFF2-40B4-BE49-F238E27FC236}">
                <a16:creationId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9083320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772">
            <a:extLst>
              <a:ext uri="{FF2B5EF4-FFF2-40B4-BE49-F238E27FC236}">
                <a16:creationId xmlns:a16="http://schemas.microsoft.com/office/drawing/2014/main" id="{6408836B-25F1-4FEC-99BE-71B99FBA60F9}"/>
              </a:ext>
            </a:extLst>
          </p:cNvPr>
          <p:cNvGrpSpPr/>
          <p:nvPr/>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a16="http://schemas.microsoft.com/office/drawing/2014/main" id="{E75070BE-3B5A-4673-8C40-DE1D09816B2B}"/>
              </a:ext>
            </a:extLst>
          </p:cNvPr>
          <p:cNvGrpSpPr/>
          <p:nvPr/>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8EF92A9-AB07-42CF-9570-FD47FA54E655}"/>
              </a:ext>
            </a:extLst>
          </p:cNvPr>
          <p:cNvGrpSpPr/>
          <p:nvPr/>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a16="http://schemas.microsoft.com/office/drawing/2014/main" id="{58E8496A-C213-466A-A133-38DC2ADE4D36}"/>
              </a:ext>
            </a:extLst>
          </p:cNvPr>
          <p:cNvCxnSpPr/>
          <p:nvPr/>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FC460D4B-A0B3-4F22-9119-F54DC6B8BF1C}"/>
              </a:ext>
            </a:extLst>
          </p:cNvPr>
          <p:cNvGrpSpPr/>
          <p:nvPr/>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a16="http://schemas.microsoft.com/office/drawing/2014/main" id="{7C1D3CF0-8BAD-4DF1-8A2A-170079CD5642}"/>
              </a:ext>
            </a:extLst>
          </p:cNvPr>
          <p:cNvCxnSpPr/>
          <p:nvPr/>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9746F36-37A7-43EF-9330-6F95D7190E34}"/>
              </a:ext>
            </a:extLst>
          </p:cNvPr>
          <p:cNvGrpSpPr/>
          <p:nvPr/>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420854743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7" name="Shape 742">
            <a:extLst>
              <a:ext uri="{FF2B5EF4-FFF2-40B4-BE49-F238E27FC236}">
                <a16:creationId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a16="http://schemas.microsoft.com/office/drawing/2014/main" id="{869AE6AD-5B8C-4188-B2FB-14B5C0E3EEB4}"/>
              </a:ext>
            </a:extLst>
          </p:cNvPr>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id="{437A55DE-72BF-41B3-B826-B3228B9C7E2B}"/>
              </a:ext>
            </a:extLst>
          </p:cNvPr>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id="{BF36C622-7AB1-4E17-8139-4DA904B02719}"/>
              </a:ext>
            </a:extLst>
          </p:cNvPr>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id="{D22787E4-979A-4034-B446-6022EA86CEA3}"/>
              </a:ext>
            </a:extLst>
          </p:cNvPr>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a16="http://schemas.microsoft.com/office/drawing/2014/main"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a16="http://schemas.microsoft.com/office/drawing/2014/main"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a16="http://schemas.microsoft.com/office/drawing/2014/main"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a16="http://schemas.microsoft.com/office/drawing/2014/main"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326556962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1448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of-Module">
    <p:spTree>
      <p:nvGrpSpPr>
        <p:cNvPr id="1" name="Shape 16"/>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537"/>
            <a:ext cx="12191995" cy="6850920"/>
          </a:xfrm>
          <a:prstGeom prst="rect">
            <a:avLst/>
          </a:prstGeom>
        </p:spPr>
      </p:pic>
      <p:sp>
        <p:nvSpPr>
          <p:cNvPr id="12" name="Shape 1252">
            <a:extLst>
              <a:ext uri="{FF2B5EF4-FFF2-40B4-BE49-F238E27FC236}">
                <a16:creationId xmlns:a16="http://schemas.microsoft.com/office/drawing/2014/main" id="{F30AC126-A27E-4A8D-BF1C-2040C7346620}"/>
              </a:ext>
            </a:extLst>
          </p:cNvPr>
          <p:cNvSpPr/>
          <p:nvPr/>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sp>
        <p:nvSpPr>
          <p:cNvPr id="13" name="Shape 1253">
            <a:extLst>
              <a:ext uri="{FF2B5EF4-FFF2-40B4-BE49-F238E27FC236}">
                <a16:creationId xmlns:a16="http://schemas.microsoft.com/office/drawing/2014/main" id="{CD5BA0FC-E3FD-4013-9D2C-1A16311AB6D3}"/>
              </a:ext>
            </a:extLst>
          </p:cNvPr>
          <p:cNvSpPr/>
          <p:nvPr/>
        </p:nvSpPr>
        <p:spPr>
          <a:xfrm>
            <a:off x="12075283" y="1449583"/>
            <a:ext cx="116718" cy="1489054"/>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4" name="Shape 1254">
            <a:extLst>
              <a:ext uri="{FF2B5EF4-FFF2-40B4-BE49-F238E27FC236}">
                <a16:creationId xmlns:a16="http://schemas.microsoft.com/office/drawing/2014/main" id="{410933D0-C104-4CAD-8BD8-1E8629590DF6}"/>
              </a:ext>
            </a:extLst>
          </p:cNvPr>
          <p:cNvSpPr txBox="1"/>
          <p:nvPr/>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sym typeface="Source Sans Pro"/>
              </a:rPr>
              <a:t>End of Module</a:t>
            </a:r>
          </a:p>
        </p:txBody>
      </p:sp>
      <p:sp>
        <p:nvSpPr>
          <p:cNvPr id="16" name="Text Placeholder 15">
            <a:extLst>
              <a:ext uri="{FF2B5EF4-FFF2-40B4-BE49-F238E27FC236}">
                <a16:creationId xmlns:a16="http://schemas.microsoft.com/office/drawing/2014/main"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defRPr>
            </a:lvl1pPr>
          </a:lstStyle>
          <a:p>
            <a:pPr lvl="0"/>
            <a:r>
              <a:rPr lang="en-US" dirty="0"/>
              <a:t>Next module name here</a:t>
            </a:r>
            <a:endParaRPr lang="en-IN" dirty="0"/>
          </a:p>
        </p:txBody>
      </p:sp>
    </p:spTree>
    <p:custDataLst>
      <p:tags r:id="rId1"/>
    </p:custDataLst>
    <p:extLst>
      <p:ext uri="{BB962C8B-B14F-4D97-AF65-F5344CB8AC3E}">
        <p14:creationId xmlns:p14="http://schemas.microsoft.com/office/powerpoint/2010/main" val="60393028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83446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8" name="Title 1">
            <a:extLst>
              <a:ext uri="{FF2B5EF4-FFF2-40B4-BE49-F238E27FC236}">
                <a16:creationId xmlns:a16="http://schemas.microsoft.com/office/drawing/2014/main"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Tree>
    <p:custDataLst>
      <p:tags r:id="rId1"/>
    </p:custDataLst>
    <p:extLst>
      <p:ext uri="{BB962C8B-B14F-4D97-AF65-F5344CB8AC3E}">
        <p14:creationId xmlns:p14="http://schemas.microsoft.com/office/powerpoint/2010/main" val="2805588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955351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r>
              <a:rPr lang="en-US"/>
              <a:t>Click icon to add picture</a:t>
            </a:r>
            <a:endParaRPr lang="en-IN" dirty="0"/>
          </a:p>
        </p:txBody>
      </p:sp>
    </p:spTree>
    <p:custDataLst>
      <p:tags r:id="rId1"/>
    </p:custDataLst>
    <p:extLst>
      <p:ext uri="{BB962C8B-B14F-4D97-AF65-F5344CB8AC3E}">
        <p14:creationId xmlns:p14="http://schemas.microsoft.com/office/powerpoint/2010/main" val="3870417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163506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A4C4-FAC3-4DE6-9209-D3A5BDE23611}"/>
              </a:ext>
            </a:extLst>
          </p:cNvPr>
          <p:cNvSpPr>
            <a:spLocks noGrp="1"/>
          </p:cNvSpPr>
          <p:nvPr>
            <p:ph type="title"/>
          </p:nvPr>
        </p:nvSpPr>
        <p:spPr>
          <a:xfrm>
            <a:off x="306327" y="5892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0CD6A775-CB56-4DA8-88F5-9DE3055751F2}"/>
              </a:ext>
            </a:extLst>
          </p:cNvPr>
          <p:cNvSpPr>
            <a:spLocks noGrp="1"/>
          </p:cNvSpPr>
          <p:nvPr>
            <p:ph type="sldNum" sz="quarter" idx="12"/>
          </p:nvPr>
        </p:nvSpPr>
        <p:spPr/>
        <p:txBody>
          <a:bodyPr/>
          <a:lstStyle/>
          <a:p>
            <a:fld id="{AEE158EC-8AAB-4AC2-BB01-557722FA2B15}" type="slidenum">
              <a:rPr lang="en-IN" smtClean="0"/>
              <a:pPr/>
              <a:t>‹#›</a:t>
            </a:fld>
            <a:endParaRPr lang="en-IN"/>
          </a:p>
        </p:txBody>
      </p:sp>
    </p:spTree>
    <p:custDataLst>
      <p:tags r:id="rId1"/>
    </p:custDataLst>
    <p:extLst>
      <p:ext uri="{BB962C8B-B14F-4D97-AF65-F5344CB8AC3E}">
        <p14:creationId xmlns:p14="http://schemas.microsoft.com/office/powerpoint/2010/main" val="2844212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62832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id="{7E5B12B9-7AC7-4FBC-8DA7-7D22893583AA}"/>
              </a:ext>
            </a:extLst>
          </p:cNvPr>
          <p:cNvSpPr>
            <a:spLocks noGrp="1"/>
          </p:cNvSpPr>
          <p:nvPr>
            <p:ph type="sldNum" sz="quarter" idx="28"/>
          </p:nvPr>
        </p:nvSpPr>
        <p:spPr/>
        <p:txBody>
          <a:bodyPr/>
          <a:lstStyle/>
          <a:p>
            <a:fld id="{00000000-1234-1234-1234-123412341234}" type="slidenum">
              <a:rPr lang="en" smtClean="0"/>
              <a:pPr/>
              <a:t>‹#›</a:t>
            </a:fld>
            <a:endParaRPr lang="en"/>
          </a:p>
        </p:txBody>
      </p:sp>
      <p:sp>
        <p:nvSpPr>
          <p:cNvPr id="10" name="Title 1">
            <a:extLst>
              <a:ext uri="{FF2B5EF4-FFF2-40B4-BE49-F238E27FC236}">
                <a16:creationId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Tree>
    <p:custDataLst>
      <p:tags r:id="rId1"/>
    </p:custDataLst>
    <p:extLst>
      <p:ext uri="{BB962C8B-B14F-4D97-AF65-F5344CB8AC3E}">
        <p14:creationId xmlns:p14="http://schemas.microsoft.com/office/powerpoint/2010/main" val="31350787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908">
            <a:extLst>
              <a:ext uri="{FF2B5EF4-FFF2-40B4-BE49-F238E27FC236}">
                <a16:creationId xmlns:a16="http://schemas.microsoft.com/office/drawing/2014/main" id="{12E803C3-A600-4F3E-9322-C200F26E200E}"/>
              </a:ext>
            </a:extLst>
          </p:cNvPr>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a16="http://schemas.microsoft.com/office/drawing/2014/main" id="{87445EA2-EBAA-42F9-B37D-AC1E944B9888}"/>
              </a:ext>
            </a:extLst>
          </p:cNvPr>
          <p:cNvGrpSpPr/>
          <p:nvPr/>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a16="http://schemas.microsoft.com/office/drawing/2014/main" id="{1A7BAF14-917F-4804-92A3-9C0FD702C26B}"/>
              </a:ext>
            </a:extLst>
          </p:cNvPr>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a16="http://schemas.microsoft.com/office/drawing/2014/main" id="{7D9E3648-41D7-4C37-9615-D2C316526AE8}"/>
              </a:ext>
            </a:extLst>
          </p:cNvPr>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a16="http://schemas.microsoft.com/office/drawing/2014/main" id="{CA200731-F505-4E05-8D83-343401414CDE}"/>
              </a:ext>
            </a:extLst>
          </p:cNvPr>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a16="http://schemas.microsoft.com/office/drawing/2014/main" id="{B9DDC7C0-348B-48C6-BDD0-60F494C084F7}"/>
              </a:ext>
            </a:extLst>
          </p:cNvPr>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a16="http://schemas.microsoft.com/office/drawing/2014/main" id="{0E31674A-2429-4508-8655-1DD8BD6A4AF7}"/>
              </a:ext>
            </a:extLst>
          </p:cNvPr>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a16="http://schemas.microsoft.com/office/drawing/2014/main" id="{D0971B69-D3C0-419C-8609-0CEB232B31B0}"/>
              </a:ext>
            </a:extLst>
          </p:cNvPr>
          <p:cNvGrpSpPr/>
          <p:nvPr/>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id="{6CA0E3E7-40E4-4007-A8CF-B5B841DFA89D}"/>
              </a:ext>
            </a:extLst>
          </p:cNvPr>
          <p:cNvGrpSpPr/>
          <p:nvPr/>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id="{2526495C-A5C8-473D-85CC-395F70A04339}"/>
              </a:ext>
            </a:extLst>
          </p:cNvPr>
          <p:cNvGrpSpPr/>
          <p:nvPr/>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id="{D9288BBA-18A7-4C6E-AEF3-DC54065F31BE}"/>
              </a:ext>
            </a:extLst>
          </p:cNvPr>
          <p:cNvGrpSpPr/>
          <p:nvPr/>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id="{F48F311E-2968-4279-86B1-B0BAA47CE6D6}"/>
              </a:ext>
            </a:extLst>
          </p:cNvPr>
          <p:cNvGrpSpPr/>
          <p:nvPr/>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id="{4E557C3F-FD2E-40DC-A283-3B795000D60F}"/>
              </a:ext>
            </a:extLst>
          </p:cNvPr>
          <p:cNvGrpSpPr/>
          <p:nvPr/>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38905692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55" name="Shape 965">
            <a:extLst>
              <a:ext uri="{FF2B5EF4-FFF2-40B4-BE49-F238E27FC236}">
                <a16:creationId xmlns:a16="http://schemas.microsoft.com/office/drawing/2014/main" id="{3C954750-73AC-430F-9ADC-79D0C3E49E6C}"/>
              </a:ext>
            </a:extLst>
          </p:cNvPr>
          <p:cNvGrpSpPr/>
          <p:nvPr/>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a16="http://schemas.microsoft.com/office/drawing/2014/main"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03" name="Text Placeholder 5">
            <a:extLst>
              <a:ext uri="{FF2B5EF4-FFF2-40B4-BE49-F238E27FC236}">
                <a16:creationId xmlns:a16="http://schemas.microsoft.com/office/drawing/2014/main"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22" name="Picture 21">
            <a:extLst>
              <a:ext uri="{FF2B5EF4-FFF2-40B4-BE49-F238E27FC236}">
                <a16:creationId xmlns:a16="http://schemas.microsoft.com/office/drawing/2014/main" id="{21C712A5-36F3-41AE-A768-5919378AE7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3986" y="2388341"/>
            <a:ext cx="2408642" cy="2493524"/>
          </a:xfrm>
          <a:prstGeom prst="rect">
            <a:avLst/>
          </a:prstGeom>
        </p:spPr>
      </p:pic>
    </p:spTree>
    <p:custDataLst>
      <p:tags r:id="rId1"/>
    </p:custDataLst>
    <p:extLst>
      <p:ext uri="{BB962C8B-B14F-4D97-AF65-F5344CB8AC3E}">
        <p14:creationId xmlns:p14="http://schemas.microsoft.com/office/powerpoint/2010/main" val="11345772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41241236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sp>
        <p:nvSpPr>
          <p:cNvPr id="23" name="Shape 1000">
            <a:extLst>
              <a:ext uri="{FF2B5EF4-FFF2-40B4-BE49-F238E27FC236}">
                <a16:creationId xmlns:a16="http://schemas.microsoft.com/office/drawing/2014/main" id="{C361A148-7412-452D-BBEA-5D64C0024EAC}"/>
              </a:ext>
            </a:extLst>
          </p:cNvPr>
          <p:cNvSpPr/>
          <p:nvPr/>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a16="http://schemas.microsoft.com/office/drawing/2014/main" id="{936813CB-73BE-4AE9-937D-70F81C277B8A}"/>
              </a:ext>
            </a:extLst>
          </p:cNvPr>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a16="http://schemas.microsoft.com/office/drawing/2014/main" id="{70CC7F76-5E9D-4A2B-A86E-FFF12B2CE876}"/>
              </a:ext>
            </a:extLst>
          </p:cNvPr>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a16="http://schemas.microsoft.com/office/drawing/2014/main" id="{C5633117-6303-4544-B881-D7CD8E84289C}"/>
              </a:ext>
            </a:extLst>
          </p:cNvPr>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a16="http://schemas.microsoft.com/office/drawing/2014/main" id="{5985222D-704C-47F6-99C3-3E90A041FE9B}"/>
              </a:ext>
            </a:extLst>
          </p:cNvPr>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a16="http://schemas.microsoft.com/office/drawing/2014/main" id="{7C3B66E6-2D93-4057-B55C-CCC289020FDB}"/>
              </a:ext>
            </a:extLst>
          </p:cNvPr>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a16="http://schemas.microsoft.com/office/drawing/2014/main" id="{701E324C-4D5B-46CA-9806-85BFA1AFAD2A}"/>
              </a:ext>
            </a:extLst>
          </p:cNvPr>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a16="http://schemas.microsoft.com/office/drawing/2014/main" id="{23128545-AF43-474C-AEDE-E96A6AD27441}"/>
              </a:ext>
            </a:extLst>
          </p:cNvPr>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a16="http://schemas.microsoft.com/office/drawing/2014/main" id="{1E676820-A040-4B85-946C-25E61ED58C72}"/>
              </a:ext>
            </a:extLst>
          </p:cNvPr>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a16="http://schemas.microsoft.com/office/drawing/2014/main" id="{1F567816-EE45-403C-A82A-BB3636E4FC84}"/>
              </a:ext>
            </a:extLst>
          </p:cNvPr>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a16="http://schemas.microsoft.com/office/drawing/2014/main" id="{191AA9C1-B0E9-4C4E-92B5-7E45BD53CF7D}"/>
              </a:ext>
            </a:extLst>
          </p:cNvPr>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a16="http://schemas.microsoft.com/office/drawing/2014/main" id="{56439D6F-A65B-4CDE-BDE2-706F655EDD12}"/>
              </a:ext>
            </a:extLst>
          </p:cNvPr>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a16="http://schemas.microsoft.com/office/drawing/2014/main" id="{06D9061F-435B-4236-9848-AF621BDE2400}"/>
              </a:ext>
            </a:extLst>
          </p:cNvPr>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a16="http://schemas.microsoft.com/office/drawing/2014/main" id="{BF2A5ABF-A778-44E1-98AD-A675251B56B1}"/>
              </a:ext>
            </a:extLst>
          </p:cNvPr>
          <p:cNvGrpSpPr/>
          <p:nvPr/>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id="{F83D6300-7EE9-40E4-ACA4-AAFE76EB7E7B}"/>
              </a:ext>
            </a:extLst>
          </p:cNvPr>
          <p:cNvGrpSpPr/>
          <p:nvPr/>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a16="http://schemas.microsoft.com/office/drawing/2014/main" id="{8D856D0B-8111-4C39-B745-AAAEC13C2E11}"/>
              </a:ext>
            </a:extLst>
          </p:cNvPr>
          <p:cNvSpPr/>
          <p:nvPr/>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35576222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862">
            <a:extLst>
              <a:ext uri="{FF2B5EF4-FFF2-40B4-BE49-F238E27FC236}">
                <a16:creationId xmlns:a16="http://schemas.microsoft.com/office/drawing/2014/main" id="{7BA38315-7E43-4D5E-A895-6B06D89C0926}"/>
              </a:ext>
            </a:extLst>
          </p:cNvPr>
          <p:cNvGrpSpPr/>
          <p:nvPr/>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25488671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a16="http://schemas.microsoft.com/office/drawing/2014/main" id="{ADA54258-6C36-43DC-811F-9969A517F926}"/>
              </a:ext>
            </a:extLst>
          </p:cNvPr>
          <p:cNvGrpSpPr/>
          <p:nvPr/>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a16="http://schemas.microsoft.com/office/drawing/2014/main" id="{DEB5125D-A4E5-449E-92A7-675EBAFE6C1E}"/>
              </a:ext>
            </a:extLst>
          </p:cNvPr>
          <p:cNvGrpSpPr/>
          <p:nvPr/>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39248272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1.png"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ags" Target="../tags/tag1.xml" /></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 /><Relationship Id="rId3" Type="http://schemas.openxmlformats.org/officeDocument/2006/relationships/slideLayout" Target="../slideLayouts/slideLayout23.xml" /><Relationship Id="rId7" Type="http://schemas.openxmlformats.org/officeDocument/2006/relationships/theme" Target="../theme/theme2.xml" /><Relationship Id="rId2" Type="http://schemas.openxmlformats.org/officeDocument/2006/relationships/slideLayout" Target="../slideLayouts/slideLayout22.xml" /><Relationship Id="rId1" Type="http://schemas.openxmlformats.org/officeDocument/2006/relationships/slideLayout" Target="../slideLayouts/slideLayout21.xml" /><Relationship Id="rId6" Type="http://schemas.openxmlformats.org/officeDocument/2006/relationships/slideLayout" Target="../slideLayouts/slideLayout26.xml" /><Relationship Id="rId5" Type="http://schemas.openxmlformats.org/officeDocument/2006/relationships/slideLayout" Target="../slideLayouts/slideLayout25.xml" /><Relationship Id="rId4" Type="http://schemas.openxmlformats.org/officeDocument/2006/relationships/slideLayout" Target="../slideLayouts/slideLayout24.xml" /><Relationship Id="rId9"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3">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9" name="Slide Number Placeholder 5">
            <a:extLst>
              <a:ext uri="{FF2B5EF4-FFF2-40B4-BE49-F238E27FC236}">
                <a16:creationId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00000000-1234-1234-1234-123412341234}" type="slidenum">
              <a:rPr lang="en" smtClean="0"/>
              <a:pPr/>
              <a:t>‹#›</a:t>
            </a:fld>
            <a:endParaRPr lang="en"/>
          </a:p>
        </p:txBody>
      </p:sp>
      <p:sp>
        <p:nvSpPr>
          <p:cNvPr id="16" name="Shape 1165">
            <a:extLst>
              <a:ext uri="{FF2B5EF4-FFF2-40B4-BE49-F238E27FC236}">
                <a16:creationId xmlns:a16="http://schemas.microsoft.com/office/drawing/2014/main" id="{8FE0463C-9252-42A8-B98F-A89A880C37AE}"/>
              </a:ext>
            </a:extLst>
          </p:cNvPr>
          <p:cNvSpPr/>
          <p:nvPr/>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6" name="Rectangle 14">
            <a:extLst>
              <a:ext uri="{FF2B5EF4-FFF2-40B4-BE49-F238E27FC236}">
                <a16:creationId xmlns:a16="http://schemas.microsoft.com/office/drawing/2014/main" id="{F2768800-7C93-434A-8E6C-EF91D58A3EED}"/>
              </a:ext>
            </a:extLst>
          </p:cNvPr>
          <p:cNvSpPr>
            <a:spLocks noChangeArrowheads="1"/>
          </p:cNvSpPr>
          <p:nvPr/>
        </p:nvSpPr>
        <p:spPr bwMode="auto">
          <a:xfrm>
            <a:off x="75500" y="6506031"/>
            <a:ext cx="76054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en-US" sz="800" dirty="0">
                <a:solidFill>
                  <a:prstClr val="black">
                    <a:lumMod val="50000"/>
                    <a:lumOff val="50000"/>
                  </a:prstClr>
                </a:solidFill>
                <a:cs typeface="Arial" panose="020B0604020202020204" pitchFamily="34" charset="0"/>
              </a:rPr>
              <a:t>Copyright © 2018, </a:t>
            </a:r>
            <a:r>
              <a:rPr lang="en-US" sz="800" dirty="0" err="1">
                <a:solidFill>
                  <a:prstClr val="black">
                    <a:lumMod val="50000"/>
                    <a:lumOff val="50000"/>
                  </a:prstClr>
                </a:solidFill>
                <a:cs typeface="Arial" panose="020B0604020202020204" pitchFamily="34" charset="0"/>
              </a:rPr>
              <a:t>Xebia</a:t>
            </a:r>
            <a:r>
              <a:rPr lang="en-US" sz="800" dirty="0">
                <a:solidFill>
                  <a:prstClr val="black">
                    <a:lumMod val="50000"/>
                    <a:lumOff val="50000"/>
                  </a:prstClr>
                </a:solidFill>
                <a:cs typeface="Arial" panose="020B0604020202020204" pitchFamily="34" charset="0"/>
              </a:rPr>
              <a:t> Group. All rights reserved. This course B.TECH CSE with specialization in DTE is licensed to </a:t>
            </a:r>
            <a:r>
              <a:rPr lang="en-US" sz="800" dirty="0" err="1">
                <a:solidFill>
                  <a:prstClr val="black">
                    <a:lumMod val="50000"/>
                    <a:lumOff val="50000"/>
                  </a:prstClr>
                </a:solidFill>
                <a:cs typeface="Arial" panose="020B0604020202020204" pitchFamily="34" charset="0"/>
              </a:rPr>
              <a:t>Manav</a:t>
            </a:r>
            <a:r>
              <a:rPr lang="en-US" sz="800" dirty="0">
                <a:solidFill>
                  <a:prstClr val="black">
                    <a:lumMod val="50000"/>
                    <a:lumOff val="50000"/>
                  </a:prstClr>
                </a:solidFill>
                <a:cs typeface="Arial" panose="020B0604020202020204" pitchFamily="34" charset="0"/>
              </a:rPr>
              <a:t> </a:t>
            </a:r>
            <a:r>
              <a:rPr lang="en-US" sz="800" dirty="0" err="1">
                <a:solidFill>
                  <a:prstClr val="black">
                    <a:lumMod val="50000"/>
                    <a:lumOff val="50000"/>
                  </a:prstClr>
                </a:solidFill>
                <a:cs typeface="Arial" panose="020B0604020202020204" pitchFamily="34" charset="0"/>
              </a:rPr>
              <a:t>Rachna</a:t>
            </a:r>
            <a:r>
              <a:rPr lang="en-US" sz="800" dirty="0">
                <a:solidFill>
                  <a:prstClr val="black">
                    <a:lumMod val="50000"/>
                    <a:lumOff val="50000"/>
                  </a:prstClr>
                </a:solidFill>
                <a:cs typeface="Arial" panose="020B0604020202020204" pitchFamily="34" charset="0"/>
              </a:rPr>
              <a:t> University</a:t>
            </a:r>
          </a:p>
        </p:txBody>
      </p:sp>
      <p:sp>
        <p:nvSpPr>
          <p:cNvPr id="8" name="Text Placeholder 11">
            <a:extLst>
              <a:ext uri="{FF2B5EF4-FFF2-40B4-BE49-F238E27FC236}">
                <a16:creationId xmlns:a16="http://schemas.microsoft.com/office/drawing/2014/main" id="{6A54B649-F5A9-4D1F-B5B6-856197DCDE76}"/>
              </a:ext>
            </a:extLst>
          </p:cNvPr>
          <p:cNvSpPr txBox="1">
            <a:spLocks/>
          </p:cNvSpPr>
          <p:nvPr/>
        </p:nvSpPr>
        <p:spPr>
          <a:xfrm>
            <a:off x="207963" y="273050"/>
            <a:ext cx="11291702" cy="298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b="1" dirty="0">
                <a:solidFill>
                  <a:srgbClr val="0EC07D"/>
                </a:solidFill>
              </a:rPr>
              <a:t>Module </a:t>
            </a:r>
            <a:r>
              <a:rPr lang="hi-IN" b="1" dirty="0">
                <a:solidFill>
                  <a:srgbClr val="0EC07D"/>
                </a:solidFill>
              </a:rPr>
              <a:t>3</a:t>
            </a:r>
            <a:r>
              <a:rPr lang="en-IN" b="1" dirty="0">
                <a:solidFill>
                  <a:srgbClr val="0EC07D"/>
                </a:solidFill>
              </a:rPr>
              <a:t>:</a:t>
            </a:r>
            <a:r>
              <a:rPr lang="en-IN" dirty="0">
                <a:solidFill>
                  <a:srgbClr val="0EC07D"/>
                </a:solidFill>
              </a:rPr>
              <a:t> </a:t>
            </a:r>
            <a:r>
              <a:rPr lang="en-US" dirty="0">
                <a:solidFill>
                  <a:srgbClr val="0EC07D"/>
                </a:solidFill>
              </a:rPr>
              <a:t>Agile Methodologies</a:t>
            </a:r>
          </a:p>
        </p:txBody>
      </p:sp>
    </p:spTree>
    <p:custDataLst>
      <p:tags r:id="rId22"/>
    </p:custDataLst>
    <p:extLst>
      <p:ext uri="{BB962C8B-B14F-4D97-AF65-F5344CB8AC3E}">
        <p14:creationId xmlns:p14="http://schemas.microsoft.com/office/powerpoint/2010/main" val="17377058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id="{26926FEF-6F1A-470B-96E4-82A6DFA4848C}"/>
              </a:ext>
            </a:extLst>
          </p:cNvPr>
          <p:cNvPicPr preferRelativeResize="0"/>
          <p:nvPr/>
        </p:nvPicPr>
        <p:blipFill rotWithShape="1">
          <a:blip r:embed="rId9">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id="{8A536E70-EA16-40DC-9422-9706DE263DD4}"/>
              </a:ext>
            </a:extLst>
          </p:cNvPr>
          <p:cNvSpPr/>
          <p:nvPr/>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6" name="Slide Number Placeholder 5">
            <a:extLst>
              <a:ext uri="{FF2B5EF4-FFF2-40B4-BE49-F238E27FC236}">
                <a16:creationId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8" name="Rectangle 14">
            <a:extLst>
              <a:ext uri="{FF2B5EF4-FFF2-40B4-BE49-F238E27FC236}">
                <a16:creationId xmlns:a16="http://schemas.microsoft.com/office/drawing/2014/main" id="{F2768800-7C93-434A-8E6C-EF91D58A3EED}"/>
              </a:ext>
            </a:extLst>
          </p:cNvPr>
          <p:cNvSpPr>
            <a:spLocks noChangeArrowheads="1"/>
          </p:cNvSpPr>
          <p:nvPr/>
        </p:nvSpPr>
        <p:spPr bwMode="auto">
          <a:xfrm>
            <a:off x="75500" y="6506031"/>
            <a:ext cx="76054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en-US" sz="800" dirty="0">
                <a:solidFill>
                  <a:prstClr val="black">
                    <a:lumMod val="50000"/>
                    <a:lumOff val="50000"/>
                  </a:prstClr>
                </a:solidFill>
                <a:cs typeface="Arial" panose="020B0604020202020204" pitchFamily="34" charset="0"/>
              </a:rPr>
              <a:t>Copyright © 2018, </a:t>
            </a:r>
            <a:r>
              <a:rPr lang="en-US" sz="800" dirty="0" err="1">
                <a:solidFill>
                  <a:prstClr val="black">
                    <a:lumMod val="50000"/>
                    <a:lumOff val="50000"/>
                  </a:prstClr>
                </a:solidFill>
                <a:cs typeface="Arial" panose="020B0604020202020204" pitchFamily="34" charset="0"/>
              </a:rPr>
              <a:t>Xebia</a:t>
            </a:r>
            <a:r>
              <a:rPr lang="en-US" sz="800" dirty="0">
                <a:solidFill>
                  <a:prstClr val="black">
                    <a:lumMod val="50000"/>
                    <a:lumOff val="50000"/>
                  </a:prstClr>
                </a:solidFill>
                <a:cs typeface="Arial" panose="020B0604020202020204" pitchFamily="34" charset="0"/>
              </a:rPr>
              <a:t> Group. All rights reserved. This course B.TECH CSE with specialization in DTE is licensed to </a:t>
            </a:r>
            <a:r>
              <a:rPr lang="en-US" sz="800" dirty="0" err="1">
                <a:solidFill>
                  <a:prstClr val="black">
                    <a:lumMod val="50000"/>
                    <a:lumOff val="50000"/>
                  </a:prstClr>
                </a:solidFill>
                <a:cs typeface="Arial" panose="020B0604020202020204" pitchFamily="34" charset="0"/>
              </a:rPr>
              <a:t>Manav</a:t>
            </a:r>
            <a:r>
              <a:rPr lang="en-US" sz="800" dirty="0">
                <a:solidFill>
                  <a:prstClr val="black">
                    <a:lumMod val="50000"/>
                    <a:lumOff val="50000"/>
                  </a:prstClr>
                </a:solidFill>
                <a:cs typeface="Arial" panose="020B0604020202020204" pitchFamily="34" charset="0"/>
              </a:rPr>
              <a:t> </a:t>
            </a:r>
            <a:r>
              <a:rPr lang="en-US" sz="800" dirty="0" err="1">
                <a:solidFill>
                  <a:prstClr val="black">
                    <a:lumMod val="50000"/>
                    <a:lumOff val="50000"/>
                  </a:prstClr>
                </a:solidFill>
                <a:cs typeface="Arial" panose="020B0604020202020204" pitchFamily="34" charset="0"/>
              </a:rPr>
              <a:t>Rachna</a:t>
            </a:r>
            <a:r>
              <a:rPr lang="en-US" sz="800" dirty="0">
                <a:solidFill>
                  <a:prstClr val="black">
                    <a:lumMod val="50000"/>
                    <a:lumOff val="50000"/>
                  </a:prstClr>
                </a:solidFill>
                <a:cs typeface="Arial" panose="020B0604020202020204" pitchFamily="34" charset="0"/>
              </a:rPr>
              <a:t> University</a:t>
            </a:r>
          </a:p>
        </p:txBody>
      </p:sp>
      <p:sp>
        <p:nvSpPr>
          <p:cNvPr id="9" name="Text Placeholder 11">
            <a:extLst>
              <a:ext uri="{FF2B5EF4-FFF2-40B4-BE49-F238E27FC236}">
                <a16:creationId xmlns:a16="http://schemas.microsoft.com/office/drawing/2014/main" id="{6A54B649-F5A9-4D1F-B5B6-856197DCDE76}"/>
              </a:ext>
            </a:extLst>
          </p:cNvPr>
          <p:cNvSpPr txBox="1">
            <a:spLocks/>
          </p:cNvSpPr>
          <p:nvPr/>
        </p:nvSpPr>
        <p:spPr>
          <a:xfrm>
            <a:off x="207963" y="273050"/>
            <a:ext cx="11291702" cy="298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b="1" dirty="0">
                <a:solidFill>
                  <a:srgbClr val="0EC07D"/>
                </a:solidFill>
              </a:rPr>
              <a:t>Module </a:t>
            </a:r>
            <a:r>
              <a:rPr lang="hi-IN" b="1" dirty="0">
                <a:solidFill>
                  <a:srgbClr val="0EC07D"/>
                </a:solidFill>
              </a:rPr>
              <a:t>3</a:t>
            </a:r>
            <a:r>
              <a:rPr lang="en-IN" b="1" dirty="0">
                <a:solidFill>
                  <a:srgbClr val="0EC07D"/>
                </a:solidFill>
              </a:rPr>
              <a:t>:</a:t>
            </a:r>
            <a:r>
              <a:rPr lang="en-IN" dirty="0">
                <a:solidFill>
                  <a:srgbClr val="0EC07D"/>
                </a:solidFill>
              </a:rPr>
              <a:t> </a:t>
            </a:r>
            <a:r>
              <a:rPr lang="en-US" dirty="0">
                <a:solidFill>
                  <a:srgbClr val="0EC07D"/>
                </a:solidFill>
              </a:rPr>
              <a:t>Agile Methodologies</a:t>
            </a:r>
          </a:p>
        </p:txBody>
      </p:sp>
    </p:spTree>
    <p:custDataLst>
      <p:tags r:id="rId8"/>
    </p:custDataLst>
    <p:extLst>
      <p:ext uri="{BB962C8B-B14F-4D97-AF65-F5344CB8AC3E}">
        <p14:creationId xmlns:p14="http://schemas.microsoft.com/office/powerpoint/2010/main" val="175453333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15.xml.rels><?xml version="1.0" encoding="UTF-8" standalone="yes"?>
<Relationships xmlns="http://schemas.openxmlformats.org/package/2006/relationships"><Relationship Id="rId3" Type="http://schemas.openxmlformats.org/officeDocument/2006/relationships/image" Target="../media/image6.emf" /><Relationship Id="rId2" Type="http://schemas.openxmlformats.org/officeDocument/2006/relationships/notesSlide" Target="../notesSlides/notesSlide7.xml" /><Relationship Id="rId1" Type="http://schemas.openxmlformats.org/officeDocument/2006/relationships/slideLayout" Target="../slideLayouts/slideLayout22.xml" /><Relationship Id="rId5" Type="http://schemas.openxmlformats.org/officeDocument/2006/relationships/image" Target="../media/image8.png" /><Relationship Id="rId4" Type="http://schemas.openxmlformats.org/officeDocument/2006/relationships/image" Target="../media/image7.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2.xml.rels><?xml version="1.0" encoding="UTF-8" standalone="yes"?>
<Relationships xmlns="http://schemas.openxmlformats.org/package/2006/relationships"><Relationship Id="rId3" Type="http://schemas.openxmlformats.org/officeDocument/2006/relationships/image" Target="../media/image6.emf" /><Relationship Id="rId2" Type="http://schemas.openxmlformats.org/officeDocument/2006/relationships/notesSlide" Target="../notesSlides/notesSlide2.xml" /><Relationship Id="rId1" Type="http://schemas.openxmlformats.org/officeDocument/2006/relationships/slideLayout" Target="../slideLayouts/slideLayout22.xml" /></Relationships>
</file>

<file path=ppt/slides/_rels/slide20.xml.rels><?xml version="1.0" encoding="UTF-8" standalone="yes"?>
<Relationships xmlns="http://schemas.openxmlformats.org/package/2006/relationships"><Relationship Id="rId3" Type="http://schemas.openxmlformats.org/officeDocument/2006/relationships/image" Target="../media/image6.emf" /><Relationship Id="rId2" Type="http://schemas.openxmlformats.org/officeDocument/2006/relationships/notesSlide" Target="../notesSlides/notesSlide9.xml" /><Relationship Id="rId1" Type="http://schemas.openxmlformats.org/officeDocument/2006/relationships/slideLayout" Target="../slideLayouts/slideLayout2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3.xml.rels><?xml version="1.0" encoding="UTF-8" standalone="yes"?>
<Relationships xmlns="http://schemas.openxmlformats.org/package/2006/relationships"><Relationship Id="rId3" Type="http://schemas.openxmlformats.org/officeDocument/2006/relationships/image" Target="../media/image6.emf" /><Relationship Id="rId2" Type="http://schemas.openxmlformats.org/officeDocument/2006/relationships/notesSlide" Target="../notesSlides/notesSlide3.xml" /><Relationship Id="rId1" Type="http://schemas.openxmlformats.org/officeDocument/2006/relationships/slideLayout" Target="../slideLayouts/slideLayout2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6.xml" /><Relationship Id="rId1" Type="http://schemas.openxmlformats.org/officeDocument/2006/relationships/slideLayout" Target="../slideLayouts/slideLayout2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6.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6.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 /></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2.xml" /></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Agile Methodologies</a:t>
            </a:r>
            <a:endParaRPr lang="en-US" dirty="0"/>
          </a:p>
        </p:txBody>
      </p:sp>
      <p:sp>
        <p:nvSpPr>
          <p:cNvPr id="3" name="Text Placeholder 2"/>
          <p:cNvSpPr>
            <a:spLocks noGrp="1"/>
          </p:cNvSpPr>
          <p:nvPr>
            <p:ph type="body" sz="quarter" idx="24"/>
          </p:nvPr>
        </p:nvSpPr>
        <p:spPr>
          <a:xfrm>
            <a:off x="514350" y="1076395"/>
            <a:ext cx="11277600" cy="4840828"/>
          </a:xfrm>
        </p:spPr>
        <p:txBody>
          <a:bodyPr/>
          <a:lstStyle/>
          <a:p>
            <a:pPr lvl="0" algn="just">
              <a:spcAft>
                <a:spcPts val="0"/>
              </a:spcAft>
              <a:buClr>
                <a:schemeClr val="dk1"/>
              </a:buClr>
              <a:buSzPts val="1200"/>
            </a:pPr>
            <a:r>
              <a:rPr lang="en-US" sz="2400" b="1" dirty="0">
                <a:solidFill>
                  <a:schemeClr val="dk1"/>
                </a:solidFill>
              </a:rPr>
              <a:t>Crystal clear</a:t>
            </a:r>
            <a:r>
              <a:rPr lang="en-US" sz="2400" dirty="0">
                <a:solidFill>
                  <a:schemeClr val="dk1"/>
                </a:solidFill>
              </a:rPr>
              <a:t>: Ideal for teams with 6 to 8 developers. This framework gives importance to people over processes and artifacts. Belongs to the Crystal family of methodologies. Principles include:</a:t>
            </a:r>
          </a:p>
          <a:p>
            <a:pPr marL="457200" lvl="0" indent="-298450" algn="just">
              <a:spcAft>
                <a:spcPts val="0"/>
              </a:spcAft>
              <a:buClr>
                <a:schemeClr val="dk1"/>
              </a:buClr>
              <a:buSzPts val="1100"/>
              <a:buFont typeface="Arial"/>
              <a:buChar char="●"/>
            </a:pPr>
            <a:r>
              <a:rPr lang="en-US" sz="2400" dirty="0">
                <a:solidFill>
                  <a:schemeClr val="dk1"/>
                </a:solidFill>
              </a:rPr>
              <a:t>Frequent delivery of usable code to users</a:t>
            </a:r>
          </a:p>
          <a:p>
            <a:pPr marL="457200" lvl="0" indent="-298450" algn="just">
              <a:spcAft>
                <a:spcPts val="0"/>
              </a:spcAft>
              <a:buClr>
                <a:schemeClr val="dk1"/>
              </a:buClr>
              <a:buSzPts val="1100"/>
              <a:buFont typeface="Arial"/>
              <a:buChar char="●"/>
            </a:pPr>
            <a:r>
              <a:rPr lang="en-US" sz="2400" dirty="0">
                <a:solidFill>
                  <a:schemeClr val="dk1"/>
                </a:solidFill>
              </a:rPr>
              <a:t>Reflective improvement</a:t>
            </a:r>
          </a:p>
          <a:p>
            <a:pPr marL="457200" lvl="0" indent="-298450" algn="just">
              <a:spcAft>
                <a:spcPts val="0"/>
              </a:spcAft>
              <a:buClr>
                <a:schemeClr val="dk1"/>
              </a:buClr>
              <a:buSzPts val="1100"/>
              <a:buFont typeface="Arial"/>
              <a:buChar char="●"/>
            </a:pPr>
            <a:r>
              <a:rPr lang="en-US" sz="2400" dirty="0">
                <a:solidFill>
                  <a:schemeClr val="dk1"/>
                </a:solidFill>
              </a:rPr>
              <a:t>Osmotic communication preferably by being co-located</a:t>
            </a:r>
          </a:p>
          <a:p>
            <a:pPr lvl="0" algn="just">
              <a:spcAft>
                <a:spcPts val="0"/>
              </a:spcAft>
              <a:buClr>
                <a:schemeClr val="dk1"/>
              </a:buClr>
              <a:buSzPts val="1200"/>
            </a:pPr>
            <a:endParaRPr lang="en-US" sz="2400" dirty="0">
              <a:solidFill>
                <a:schemeClr val="dk1"/>
              </a:solidFill>
            </a:endParaRPr>
          </a:p>
          <a:p>
            <a:pPr lvl="0" algn="just">
              <a:spcAft>
                <a:spcPts val="0"/>
              </a:spcAft>
              <a:buClr>
                <a:schemeClr val="dk1"/>
              </a:buClr>
              <a:buSzPts val="1200"/>
            </a:pPr>
            <a:r>
              <a:rPr lang="en-US" sz="2400" b="1" dirty="0">
                <a:solidFill>
                  <a:schemeClr val="dk1"/>
                </a:solidFill>
              </a:rPr>
              <a:t>Scrum</a:t>
            </a:r>
            <a:r>
              <a:rPr lang="en-US" sz="2400" dirty="0">
                <a:solidFill>
                  <a:schemeClr val="dk1"/>
                </a:solidFill>
              </a:rPr>
              <a:t>: One of the most popular ways to implement Agile. An open development framework, with a simple set of rules, responsibilities and meetings. Suggests dividing the projects into multiple short sprints, that usually last for one to two weeks. The team can thus deliver software in multiple iterations on a regular basis. Scrum emphasizes the following principles:</a:t>
            </a:r>
          </a:p>
          <a:p>
            <a:pPr marL="457200" lvl="0" indent="-298450" algn="just">
              <a:spcAft>
                <a:spcPts val="0"/>
              </a:spcAft>
              <a:buClr>
                <a:schemeClr val="dk1"/>
              </a:buClr>
              <a:buSzPts val="1100"/>
              <a:buFont typeface="Arial"/>
              <a:buChar char="●"/>
            </a:pPr>
            <a:r>
              <a:rPr lang="en-US" sz="2400" dirty="0">
                <a:solidFill>
                  <a:schemeClr val="dk1"/>
                </a:solidFill>
              </a:rPr>
              <a:t>Empirical feedback</a:t>
            </a:r>
          </a:p>
          <a:p>
            <a:pPr marL="457200" lvl="0" indent="-298450" algn="just">
              <a:spcAft>
                <a:spcPts val="0"/>
              </a:spcAft>
              <a:buClr>
                <a:schemeClr val="dk1"/>
              </a:buClr>
              <a:buSzPts val="1100"/>
              <a:buFont typeface="Arial"/>
              <a:buChar char="●"/>
            </a:pPr>
            <a:r>
              <a:rPr lang="en-US" sz="2400" dirty="0">
                <a:solidFill>
                  <a:schemeClr val="dk1"/>
                </a:solidFill>
              </a:rPr>
              <a:t>Team self-management</a:t>
            </a:r>
          </a:p>
          <a:p>
            <a:pPr marL="457200" lvl="0" indent="-298450" algn="just">
              <a:spcAft>
                <a:spcPts val="0"/>
              </a:spcAft>
              <a:buClr>
                <a:schemeClr val="dk1"/>
              </a:buClr>
              <a:buSzPts val="1100"/>
              <a:buFont typeface="Arial"/>
              <a:buChar char="●"/>
            </a:pPr>
            <a:r>
              <a:rPr lang="en-US" sz="2400" dirty="0">
                <a:solidFill>
                  <a:schemeClr val="dk1"/>
                </a:solidFill>
              </a:rPr>
              <a:t>Product increments within short iterations</a:t>
            </a:r>
          </a:p>
          <a:p>
            <a:pPr lvl="0" algn="just">
              <a:spcAft>
                <a:spcPts val="0"/>
              </a:spcAft>
            </a:pPr>
            <a:endParaRPr lang="en-US" sz="2400" dirty="0"/>
          </a:p>
          <a:p>
            <a:pPr algn="just"/>
            <a:endParaRPr lang="en-US"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3"/>
          <p:cNvSpPr txBox="1">
            <a:spLocks noGrp="1"/>
          </p:cNvSpPr>
          <p:nvPr>
            <p:ph type="title"/>
          </p:nvPr>
        </p:nvSpPr>
        <p:spPr/>
        <p:txBody>
          <a:bodyPr/>
          <a:lstStyle/>
          <a:p>
            <a:r>
              <a:rPr lang="en-US" dirty="0"/>
              <a:t>In a nutshell, we learnt:</a:t>
            </a:r>
          </a:p>
        </p:txBody>
      </p:sp>
      <p:sp>
        <p:nvSpPr>
          <p:cNvPr id="527" name="Google Shape;527;p53"/>
          <p:cNvSpPr txBox="1">
            <a:spLocks noGrp="1"/>
          </p:cNvSpPr>
          <p:nvPr>
            <p:ph type="body" sz="quarter" idx="24"/>
          </p:nvPr>
        </p:nvSpPr>
        <p:spPr>
          <a:xfrm>
            <a:off x="6213746" y="1967241"/>
            <a:ext cx="5285919" cy="4524999"/>
          </a:xfrm>
        </p:spPr>
        <p:txBody>
          <a:bodyPr/>
          <a:lstStyle/>
          <a:p>
            <a:pPr marL="342900" indent="-342900">
              <a:buFont typeface="+mj-lt"/>
              <a:buAutoNum type="arabicPeriod"/>
            </a:pPr>
            <a:r>
              <a:rPr lang="en-US" dirty="0"/>
              <a:t>Introduction to Agile methodologies</a:t>
            </a:r>
          </a:p>
          <a:p>
            <a:pPr marL="342900" indent="-342900">
              <a:buFont typeface="+mj-lt"/>
              <a:buAutoNum type="arabicPeriod"/>
            </a:pPr>
            <a:r>
              <a:rPr lang="en-US" dirty="0"/>
              <a:t>Scrum</a:t>
            </a:r>
          </a:p>
          <a:p>
            <a:pPr marL="625475" lvl="1" indent="-285750">
              <a:buFont typeface="Wingdings 3" panose="05040102010807070707" pitchFamily="18" charset="2"/>
              <a:buChar char="*"/>
            </a:pPr>
            <a:r>
              <a:rPr lang="en-US" dirty="0"/>
              <a:t>Introduction</a:t>
            </a:r>
          </a:p>
          <a:p>
            <a:pPr marL="625475" lvl="1" indent="-285750">
              <a:buFont typeface="Wingdings 3" panose="05040102010807070707" pitchFamily="18" charset="2"/>
              <a:buChar char="*"/>
            </a:pPr>
            <a:r>
              <a:rPr lang="en-US" dirty="0"/>
              <a:t>Scrum Theory</a:t>
            </a:r>
          </a:p>
          <a:p>
            <a:pPr marL="625475" lvl="1" indent="-285750">
              <a:buFont typeface="Wingdings 3" panose="05040102010807070707" pitchFamily="18" charset="2"/>
              <a:buChar char="*"/>
            </a:pPr>
            <a:r>
              <a:rPr lang="en-US" dirty="0"/>
              <a:t>Scrum Values</a:t>
            </a:r>
          </a:p>
          <a:p>
            <a:pPr marL="625475" lvl="1" indent="-285750">
              <a:buFont typeface="Wingdings 3" panose="05040102010807070707" pitchFamily="18" charset="2"/>
              <a:buChar char="*"/>
            </a:pPr>
            <a:r>
              <a:rPr lang="en-US" dirty="0"/>
              <a:t>Scrum Roles</a:t>
            </a:r>
          </a:p>
          <a:p>
            <a:pPr marL="625475" lvl="1" indent="-285750">
              <a:buFont typeface="Wingdings 3" panose="05040102010807070707" pitchFamily="18" charset="2"/>
              <a:buChar char="*"/>
            </a:pPr>
            <a:r>
              <a:rPr lang="en-US" dirty="0"/>
              <a:t>Scrum Events</a:t>
            </a:r>
          </a:p>
          <a:p>
            <a:pPr marL="625475" lvl="1" indent="-285750">
              <a:buFont typeface="Wingdings 3" panose="05040102010807070707" pitchFamily="18" charset="2"/>
              <a:buChar char="*"/>
            </a:pPr>
            <a:r>
              <a:rPr lang="en-US" dirty="0"/>
              <a:t>Scrum Artifacts</a:t>
            </a:r>
          </a:p>
          <a:p>
            <a:pPr marL="625475" lvl="1" indent="-285750">
              <a:buFont typeface="Wingdings 3" panose="05040102010807070707" pitchFamily="18" charset="2"/>
              <a:buChar char="*"/>
            </a:pPr>
            <a:r>
              <a:rPr lang="en-US" dirty="0"/>
              <a:t>Benefits of Scrum</a:t>
            </a:r>
          </a:p>
          <a:p>
            <a:pPr marL="342900" indent="-342900">
              <a:buFont typeface="+mj-lt"/>
              <a:buAutoNum type="arabicPeriod"/>
            </a:pPr>
            <a:r>
              <a:rPr lang="en-US" dirty="0"/>
              <a:t>Extreme Programming</a:t>
            </a:r>
          </a:p>
          <a:p>
            <a:pPr marL="625475" lvl="1" indent="-285750">
              <a:buFont typeface="Wingdings 3" panose="05040102010807070707" pitchFamily="18" charset="2"/>
              <a:buChar char="*"/>
            </a:pPr>
            <a:r>
              <a:rPr lang="en-US" dirty="0"/>
              <a:t>Introduction</a:t>
            </a:r>
          </a:p>
          <a:p>
            <a:pPr marL="625475" lvl="1" indent="-285750">
              <a:buFont typeface="Wingdings 3" panose="05040102010807070707" pitchFamily="18" charset="2"/>
              <a:buChar char="*"/>
            </a:pPr>
            <a:r>
              <a:rPr lang="en-US" dirty="0"/>
              <a:t>XP Values</a:t>
            </a:r>
          </a:p>
          <a:p>
            <a:pPr marL="625475" lvl="1" indent="-285750">
              <a:buFont typeface="Wingdings 3" panose="05040102010807070707" pitchFamily="18" charset="2"/>
              <a:buChar char="*"/>
            </a:pPr>
            <a:r>
              <a:rPr lang="en-US" dirty="0"/>
              <a:t>XP Rules</a:t>
            </a:r>
          </a:p>
          <a:p>
            <a:pPr marL="625475" lvl="1" indent="-285750">
              <a:buFont typeface="Wingdings 3" panose="05040102010807070707" pitchFamily="18" charset="2"/>
              <a:buChar char="*"/>
            </a:pPr>
            <a:r>
              <a:rPr lang="en-US" dirty="0"/>
              <a:t>XP Roles</a:t>
            </a:r>
          </a:p>
          <a:p>
            <a:pPr marL="625475" lvl="1" indent="-285750">
              <a:buFont typeface="Wingdings 3" panose="05040102010807070707" pitchFamily="18" charset="2"/>
              <a:buChar char="*"/>
            </a:pPr>
            <a:r>
              <a:rPr lang="en-US" dirty="0"/>
              <a:t>XP Activities</a:t>
            </a:r>
          </a:p>
          <a:p>
            <a:pPr marL="625475" lvl="1" indent="-285750">
              <a:buFont typeface="Wingdings 3" panose="05040102010807070707" pitchFamily="18" charset="2"/>
              <a:buChar char="*"/>
            </a:pPr>
            <a:r>
              <a:rPr lang="en-US" dirty="0"/>
              <a:t>Different Categories of XP Practices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p:txBody>
          <a:bodyPr/>
          <a:lstStyle/>
          <a:p>
            <a:r>
              <a:rPr lang="en-US"/>
              <a:t>What did You Grasp?</a:t>
            </a:r>
          </a:p>
        </p:txBody>
      </p:sp>
      <p:sp>
        <p:nvSpPr>
          <p:cNvPr id="96" name="Google Shape;96;p17"/>
          <p:cNvSpPr txBox="1">
            <a:spLocks noGrp="1"/>
          </p:cNvSpPr>
          <p:nvPr>
            <p:ph type="body" sz="quarter" idx="26"/>
          </p:nvPr>
        </p:nvSpPr>
        <p:spPr/>
        <p:txBody>
          <a:bodyPr/>
          <a:lstStyle/>
          <a:p>
            <a:r>
              <a:rPr lang="en-US" dirty="0"/>
              <a:t>Which of the following is a visual framework for implementing agile?</a:t>
            </a:r>
          </a:p>
          <a:p>
            <a:pPr lvl="1"/>
            <a:r>
              <a:rPr lang="en-US" dirty="0"/>
              <a:t>Scrum</a:t>
            </a:r>
          </a:p>
          <a:p>
            <a:pPr lvl="1"/>
            <a:r>
              <a:rPr lang="en-US" dirty="0"/>
              <a:t>Kanban</a:t>
            </a:r>
          </a:p>
          <a:p>
            <a:pPr lvl="1"/>
            <a:r>
              <a:rPr lang="en-US" dirty="0"/>
              <a:t>Extreme Programming</a:t>
            </a:r>
          </a:p>
          <a:p>
            <a:pPr lvl="1"/>
            <a:r>
              <a:rPr lang="en-US" dirty="0"/>
              <a:t>Lean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p:txBody>
          <a:bodyPr/>
          <a:lstStyle/>
          <a:p>
            <a:r>
              <a:rPr lang="en-US" dirty="0"/>
              <a:t>2.1 Scrum: An Introduction</a:t>
            </a:r>
          </a:p>
        </p:txBody>
      </p:sp>
      <p:sp>
        <p:nvSpPr>
          <p:cNvPr id="102" name="Google Shape;102;p18"/>
          <p:cNvSpPr txBox="1">
            <a:spLocks noGrp="1"/>
          </p:cNvSpPr>
          <p:nvPr>
            <p:ph type="body" sz="quarter" idx="24"/>
          </p:nvPr>
        </p:nvSpPr>
        <p:spPr/>
        <p:txBody>
          <a:bodyPr/>
          <a:lstStyle/>
          <a:p>
            <a:r>
              <a:rPr lang="en-US" dirty="0"/>
              <a:t> </a:t>
            </a:r>
          </a:p>
        </p:txBody>
      </p:sp>
      <p:grpSp>
        <p:nvGrpSpPr>
          <p:cNvPr id="4" name="Group 3"/>
          <p:cNvGrpSpPr/>
          <p:nvPr/>
        </p:nvGrpSpPr>
        <p:grpSpPr>
          <a:xfrm>
            <a:off x="514350" y="1304995"/>
            <a:ext cx="11131312" cy="5229155"/>
            <a:chOff x="514348" y="2236479"/>
            <a:chExt cx="11131312" cy="4605681"/>
          </a:xfrm>
        </p:grpSpPr>
        <p:sp>
          <p:nvSpPr>
            <p:cNvPr id="5" name="Rounded Rectangle 4"/>
            <p:cNvSpPr/>
            <p:nvPr/>
          </p:nvSpPr>
          <p:spPr>
            <a:xfrm>
              <a:off x="514349" y="2236485"/>
              <a:ext cx="11131311" cy="4605675"/>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Scrum is one of the most popular and widely used frameworks to implement Agile in industry projects. </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Scrum has gained so much popularity that it is used synonymously with Agile, but in reality they are different.</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Scrum is a framework used for incremental product development by deploying one or more cross-functional, self-organizing teams.</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Using scrum, product development is carried out in small, fixed-length iterations, called sprints.</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Sprints are not longer than 30 days, short sprints are preferred. Every sprint is intended to build a potentially shippable product increment.</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a:latin typeface="Arial" panose="020B0604020202020204" pitchFamily="34" charset="0"/>
                  <a:cs typeface="Arial" panose="020B0604020202020204" pitchFamily="34" charset="0"/>
                </a:rPr>
                <a:t>Following are the key details of Scrum:</a:t>
              </a:r>
              <a:endParaRPr lang="en-US" sz="2000" b="1" dirty="0">
                <a:latin typeface="Arial" panose="020B0604020202020204" pitchFamily="34" charset="0"/>
                <a:cs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Text Placeholder 2"/>
          <p:cNvSpPr>
            <a:spLocks noGrp="1"/>
          </p:cNvSpPr>
          <p:nvPr>
            <p:ph type="body" sz="quarter" idx="24"/>
          </p:nvPr>
        </p:nvSpPr>
        <p:spPr>
          <a:xfrm>
            <a:off x="304800" y="1304995"/>
            <a:ext cx="11353800" cy="4840828"/>
          </a:xfrm>
        </p:spPr>
        <p:txBody>
          <a:bodyPr/>
          <a:lstStyle/>
          <a:p>
            <a:pPr algn="just">
              <a:spcAft>
                <a:spcPts val="0"/>
              </a:spcAft>
              <a:buFont typeface="Arial" pitchFamily="34" charset="0"/>
              <a:buChar char="•"/>
            </a:pPr>
            <a:r>
              <a:rPr lang="en-US" sz="2400" dirty="0"/>
              <a:t>Scrum is one of the most popular agile methodologies. </a:t>
            </a:r>
          </a:p>
          <a:p>
            <a:pPr algn="just">
              <a:spcAft>
                <a:spcPts val="0"/>
              </a:spcAft>
              <a:buFont typeface="Arial" pitchFamily="34" charset="0"/>
              <a:buChar char="•"/>
            </a:pPr>
            <a:r>
              <a:rPr lang="en-US" sz="2400" dirty="0"/>
              <a:t>Scrum was introduced by Jeff Sutherland and Ken </a:t>
            </a:r>
            <a:r>
              <a:rPr lang="en-US" sz="2400" dirty="0" err="1"/>
              <a:t>Schwaber</a:t>
            </a:r>
            <a:r>
              <a:rPr lang="en-US" sz="2400" dirty="0"/>
              <a:t>. Ken and Jeff co-presented the Scrum concept at the 1995 OOPSLA (Object-Oriented Programming, Systems, Languages &amp; Applications) conference. </a:t>
            </a:r>
          </a:p>
          <a:p>
            <a:pPr algn="just">
              <a:spcAft>
                <a:spcPts val="0"/>
              </a:spcAft>
              <a:buFont typeface="Arial" pitchFamily="34" charset="0"/>
              <a:buChar char="•"/>
            </a:pPr>
            <a:r>
              <a:rPr lang="en-US" sz="2400" dirty="0"/>
              <a:t>This gave the first, formal public definition of Scrum and it was improvised and redefined by many industry experts. </a:t>
            </a:r>
          </a:p>
          <a:p>
            <a:pPr algn="just">
              <a:spcAft>
                <a:spcPts val="0"/>
              </a:spcAft>
              <a:buFont typeface="Arial" pitchFamily="34" charset="0"/>
              <a:buChar char="•"/>
            </a:pPr>
            <a:r>
              <a:rPr lang="en-US" sz="2400" dirty="0"/>
              <a:t>Scrum is so popular that it is widely used as a synonym for Agile itself, where in reality these two are different. </a:t>
            </a:r>
          </a:p>
          <a:p>
            <a:pPr algn="just">
              <a:spcAft>
                <a:spcPts val="0"/>
              </a:spcAft>
              <a:buFont typeface="Arial" pitchFamily="34" charset="0"/>
              <a:buChar char="•"/>
            </a:pPr>
            <a:r>
              <a:rPr lang="en-US" sz="2400" dirty="0"/>
              <a:t>Scrum is one of the ways of implementing Agile. </a:t>
            </a:r>
          </a:p>
          <a:p>
            <a:pPr algn="just">
              <a:spcAft>
                <a:spcPts val="0"/>
              </a:spcAft>
              <a:buFont typeface="Arial" pitchFamily="34" charset="0"/>
              <a:buChar char="•"/>
            </a:pPr>
            <a:r>
              <a:rPr lang="en-US" sz="2400" dirty="0"/>
              <a:t>Ken himself stated once that by early 2009, about 84% of the organizations who were using Agile in their projects were using Scrum. </a:t>
            </a:r>
          </a:p>
          <a:p>
            <a:pPr lvl="0" algn="just">
              <a:spcAft>
                <a:spcPts val="0"/>
              </a:spcAft>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Text Placeholder 2"/>
          <p:cNvSpPr>
            <a:spLocks noGrp="1"/>
          </p:cNvSpPr>
          <p:nvPr>
            <p:ph type="body" sz="quarter" idx="24"/>
          </p:nvPr>
        </p:nvSpPr>
        <p:spPr>
          <a:xfrm>
            <a:off x="514350" y="1304995"/>
            <a:ext cx="11182350" cy="4840828"/>
          </a:xfrm>
        </p:spPr>
        <p:txBody>
          <a:bodyPr/>
          <a:lstStyle/>
          <a:p>
            <a:pPr lvl="0" algn="just">
              <a:spcAft>
                <a:spcPts val="0"/>
              </a:spcAft>
              <a:buFont typeface="Arial" pitchFamily="34" charset="0"/>
              <a:buChar char="•"/>
            </a:pPr>
            <a:r>
              <a:rPr lang="en-US" sz="2400" dirty="0"/>
              <a:t>Scrum is primarily used for incremental product development. </a:t>
            </a:r>
          </a:p>
          <a:p>
            <a:pPr lvl="0" algn="just">
              <a:spcAft>
                <a:spcPts val="0"/>
              </a:spcAft>
              <a:buFont typeface="Arial" pitchFamily="34" charset="0"/>
              <a:buChar char="•"/>
            </a:pPr>
            <a:r>
              <a:rPr lang="en-US" sz="2400" dirty="0"/>
              <a:t>Scrum deploys one or more self-organizing cross-functional teams. </a:t>
            </a:r>
          </a:p>
          <a:p>
            <a:pPr lvl="0" algn="just">
              <a:spcAft>
                <a:spcPts val="0"/>
              </a:spcAft>
              <a:buFont typeface="Arial" pitchFamily="34" charset="0"/>
              <a:buChar char="•"/>
            </a:pPr>
            <a:r>
              <a:rPr lang="en-US" sz="2400" dirty="0"/>
              <a:t>In scrum, the product development is carried out in small, fixed-length iterations, called sprints. </a:t>
            </a:r>
          </a:p>
          <a:p>
            <a:pPr lvl="0" algn="just">
              <a:spcAft>
                <a:spcPts val="0"/>
              </a:spcAft>
              <a:buFont typeface="Arial" pitchFamily="34" charset="0"/>
              <a:buChar char="•"/>
            </a:pPr>
            <a:r>
              <a:rPr lang="en-US" sz="2400" dirty="0"/>
              <a:t>Any sprint should ideally take not more than 30 days, shorter sprints are generally preferred. </a:t>
            </a:r>
          </a:p>
          <a:p>
            <a:pPr lvl="0" algn="just">
              <a:spcAft>
                <a:spcPts val="0"/>
              </a:spcAft>
              <a:buFont typeface="Arial" pitchFamily="34" charset="0"/>
              <a:buChar char="•"/>
            </a:pPr>
            <a:r>
              <a:rPr lang="en-US" sz="2400" dirty="0"/>
              <a:t>At the end of every sprint, a releasable, i.e., a potentially shippable product increment</a:t>
            </a:r>
            <a:r>
              <a:rPr lang="en-US" sz="2400" dirty="0">
                <a:solidFill>
                  <a:schemeClr val="dk1"/>
                </a:solidFill>
              </a:rPr>
              <a:t> is ready.</a:t>
            </a:r>
            <a:r>
              <a:rPr lang="en-US" sz="2400" dirty="0"/>
              <a:t>  </a:t>
            </a:r>
          </a:p>
          <a:p>
            <a:pPr lvl="0" algn="just">
              <a:spcAft>
                <a:spcPts val="0"/>
              </a:spcAft>
            </a:pPr>
            <a:endParaRPr lang="en-US" sz="2400" dirty="0"/>
          </a:p>
          <a:p>
            <a:pPr lvl="0" algn="just">
              <a:spcAft>
                <a:spcPts val="0"/>
              </a:spcAft>
            </a:pPr>
            <a:r>
              <a:rPr lang="en-US" sz="2400" dirty="0"/>
              <a:t>According to the developers of Scrum, it is:</a:t>
            </a:r>
          </a:p>
          <a:p>
            <a:pPr marL="457200" lvl="0" indent="-298450" algn="just">
              <a:spcAft>
                <a:spcPts val="0"/>
              </a:spcAft>
              <a:buSzPts val="1100"/>
              <a:buChar char="●"/>
            </a:pPr>
            <a:r>
              <a:rPr lang="en-US" sz="2400" dirty="0"/>
              <a:t>Lightweight</a:t>
            </a:r>
          </a:p>
          <a:p>
            <a:pPr marL="457200" lvl="0" indent="-298450" algn="just">
              <a:spcAft>
                <a:spcPts val="0"/>
              </a:spcAft>
              <a:buSzPts val="1100"/>
              <a:buChar char="●"/>
            </a:pPr>
            <a:r>
              <a:rPr lang="en-US" sz="2400" dirty="0"/>
              <a:t>Simple to understand</a:t>
            </a:r>
          </a:p>
          <a:p>
            <a:pPr marL="457200" lvl="0" indent="-298450" algn="just">
              <a:spcAft>
                <a:spcPts val="0"/>
              </a:spcAft>
              <a:buSzPts val="1100"/>
              <a:buChar char="●"/>
            </a:pPr>
            <a:r>
              <a:rPr lang="en-US" sz="2400" dirty="0"/>
              <a:t>Difficult to master</a:t>
            </a:r>
          </a:p>
          <a:p>
            <a:pPr algn="just"/>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208635" y="442745"/>
            <a:ext cx="10515600" cy="492172"/>
          </a:xfrm>
        </p:spPr>
        <p:txBody>
          <a:bodyPr/>
          <a:lstStyle/>
          <a:p>
            <a:r>
              <a:rPr lang="en-US" dirty="0"/>
              <a:t>2.2 Why Scrum?</a:t>
            </a:r>
          </a:p>
        </p:txBody>
      </p:sp>
      <p:sp>
        <p:nvSpPr>
          <p:cNvPr id="108" name="Google Shape;108;p19"/>
          <p:cNvSpPr txBox="1">
            <a:spLocks noGrp="1"/>
          </p:cNvSpPr>
          <p:nvPr>
            <p:ph type="body" sz="quarter" idx="24"/>
          </p:nvPr>
        </p:nvSpPr>
        <p:spPr>
          <a:xfrm>
            <a:off x="285750" y="876300"/>
            <a:ext cx="11658600" cy="5174273"/>
          </a:xfrm>
        </p:spPr>
        <p:txBody>
          <a:bodyPr/>
          <a:lstStyle/>
          <a:p>
            <a:pPr lvl="1" algn="just"/>
            <a:r>
              <a:rPr lang="en-US" sz="2400" dirty="0"/>
              <a:t>Scrum is an alternative to the traditional waterfall method. </a:t>
            </a:r>
          </a:p>
          <a:p>
            <a:pPr lvl="1" algn="just"/>
            <a:r>
              <a:rPr lang="en-US" sz="2400" dirty="0"/>
              <a:t>Where traditional approaches depends on complete understanding of the requirements before starting off, scrum includes all the development activities in each of the sprints. </a:t>
            </a:r>
          </a:p>
          <a:p>
            <a:pPr lvl="1" algn="just"/>
            <a:r>
              <a:rPr lang="en-US" sz="2400" dirty="0"/>
              <a:t>Scrum focuses on developing high-value features first with the frequent incorporation of feedback.</a:t>
            </a:r>
          </a:p>
          <a:p>
            <a:pPr marL="0" lvl="1" indent="0" algn="just">
              <a:buNone/>
            </a:pPr>
            <a:r>
              <a:rPr lang="en-US" dirty="0"/>
              <a:t>					</a:t>
            </a:r>
            <a:r>
              <a:rPr lang="en-US" sz="2400" b="1" dirty="0"/>
              <a:t>Scrum framework.</a:t>
            </a:r>
            <a:endParaRPr lang="en-US" b="1" dirty="0"/>
          </a:p>
        </p:txBody>
      </p:sp>
      <p:sp>
        <p:nvSpPr>
          <p:cNvPr id="109" name="Google Shape;109;p19"/>
          <p:cNvSpPr txBox="1"/>
          <p:nvPr/>
        </p:nvSpPr>
        <p:spPr>
          <a:xfrm>
            <a:off x="142100" y="6166267"/>
            <a:ext cx="3535600" cy="4796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5" name="Group 64"/>
          <p:cNvGrpSpPr/>
          <p:nvPr/>
        </p:nvGrpSpPr>
        <p:grpSpPr>
          <a:xfrm>
            <a:off x="783771" y="3545114"/>
            <a:ext cx="10871200" cy="2931885"/>
            <a:chOff x="783771" y="3164114"/>
            <a:chExt cx="10871200" cy="2931885"/>
          </a:xfrm>
        </p:grpSpPr>
        <p:grpSp>
          <p:nvGrpSpPr>
            <p:cNvPr id="60" name="Group 59"/>
            <p:cNvGrpSpPr/>
            <p:nvPr/>
          </p:nvGrpSpPr>
          <p:grpSpPr>
            <a:xfrm>
              <a:off x="783771" y="3164114"/>
              <a:ext cx="10871200" cy="2931885"/>
              <a:chOff x="783771" y="3164114"/>
              <a:chExt cx="10871200" cy="2931885"/>
            </a:xfrm>
          </p:grpSpPr>
          <p:grpSp>
            <p:nvGrpSpPr>
              <p:cNvPr id="10" name="Group 9"/>
              <p:cNvGrpSpPr/>
              <p:nvPr/>
            </p:nvGrpSpPr>
            <p:grpSpPr>
              <a:xfrm>
                <a:off x="10304247" y="3998451"/>
                <a:ext cx="1185083" cy="1429376"/>
                <a:chOff x="9947505" y="4602480"/>
                <a:chExt cx="651510" cy="785812"/>
              </a:xfrm>
            </p:grpSpPr>
            <p:sp>
              <p:nvSpPr>
                <p:cNvPr id="2" name="Freeform 1"/>
                <p:cNvSpPr/>
                <p:nvPr/>
              </p:nvSpPr>
              <p:spPr>
                <a:xfrm>
                  <a:off x="10027920" y="4798219"/>
                  <a:ext cx="259080" cy="590073"/>
                </a:xfrm>
                <a:custGeom>
                  <a:avLst/>
                  <a:gdLst>
                    <a:gd name="connsiteX0" fmla="*/ 0 w 259080"/>
                    <a:gd name="connsiteY0" fmla="*/ 0 h 594360"/>
                    <a:gd name="connsiteX1" fmla="*/ 0 w 259080"/>
                    <a:gd name="connsiteY1" fmla="*/ 487680 h 594360"/>
                    <a:gd name="connsiteX2" fmla="*/ 259080 w 259080"/>
                    <a:gd name="connsiteY2" fmla="*/ 594360 h 594360"/>
                    <a:gd name="connsiteX3" fmla="*/ 251460 w 259080"/>
                    <a:gd name="connsiteY3" fmla="*/ 99060 h 594360"/>
                    <a:gd name="connsiteX4" fmla="*/ 0 w 259080"/>
                    <a:gd name="connsiteY4" fmla="*/ 0 h 59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 h="594360">
                      <a:moveTo>
                        <a:pt x="0" y="0"/>
                      </a:moveTo>
                      <a:lnTo>
                        <a:pt x="0" y="487680"/>
                      </a:lnTo>
                      <a:lnTo>
                        <a:pt x="259080" y="594360"/>
                      </a:lnTo>
                      <a:lnTo>
                        <a:pt x="251460" y="9906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Freeform 2"/>
                <p:cNvSpPr/>
                <p:nvPr/>
              </p:nvSpPr>
              <p:spPr>
                <a:xfrm>
                  <a:off x="10279380" y="4808220"/>
                  <a:ext cx="243840" cy="580072"/>
                </a:xfrm>
                <a:custGeom>
                  <a:avLst/>
                  <a:gdLst>
                    <a:gd name="connsiteX0" fmla="*/ 0 w 243840"/>
                    <a:gd name="connsiteY0" fmla="*/ 83820 h 594360"/>
                    <a:gd name="connsiteX1" fmla="*/ 0 w 243840"/>
                    <a:gd name="connsiteY1" fmla="*/ 594360 h 594360"/>
                    <a:gd name="connsiteX2" fmla="*/ 243840 w 243840"/>
                    <a:gd name="connsiteY2" fmla="*/ 457200 h 594360"/>
                    <a:gd name="connsiteX3" fmla="*/ 243840 w 243840"/>
                    <a:gd name="connsiteY3" fmla="*/ 0 h 594360"/>
                    <a:gd name="connsiteX4" fmla="*/ 0 w 243840"/>
                    <a:gd name="connsiteY4" fmla="*/ 83820 h 594360"/>
                    <a:gd name="connsiteX0" fmla="*/ 0 w 243840"/>
                    <a:gd name="connsiteY0" fmla="*/ 83820 h 580072"/>
                    <a:gd name="connsiteX1" fmla="*/ 0 w 243840"/>
                    <a:gd name="connsiteY1" fmla="*/ 580072 h 580072"/>
                    <a:gd name="connsiteX2" fmla="*/ 243840 w 243840"/>
                    <a:gd name="connsiteY2" fmla="*/ 457200 h 580072"/>
                    <a:gd name="connsiteX3" fmla="*/ 243840 w 243840"/>
                    <a:gd name="connsiteY3" fmla="*/ 0 h 580072"/>
                    <a:gd name="connsiteX4" fmla="*/ 0 w 243840"/>
                    <a:gd name="connsiteY4" fmla="*/ 83820 h 580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 h="580072">
                      <a:moveTo>
                        <a:pt x="0" y="83820"/>
                      </a:moveTo>
                      <a:lnTo>
                        <a:pt x="0" y="580072"/>
                      </a:lnTo>
                      <a:lnTo>
                        <a:pt x="243840" y="457200"/>
                      </a:lnTo>
                      <a:lnTo>
                        <a:pt x="243840" y="0"/>
                      </a:lnTo>
                      <a:lnTo>
                        <a:pt x="0" y="8382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Freeform 5"/>
                <p:cNvSpPr/>
                <p:nvPr/>
              </p:nvSpPr>
              <p:spPr>
                <a:xfrm>
                  <a:off x="9947505" y="4792980"/>
                  <a:ext cx="365760" cy="213360"/>
                </a:xfrm>
                <a:custGeom>
                  <a:avLst/>
                  <a:gdLst>
                    <a:gd name="connsiteX0" fmla="*/ 99060 w 365760"/>
                    <a:gd name="connsiteY0" fmla="*/ 0 h 213360"/>
                    <a:gd name="connsiteX1" fmla="*/ 0 w 365760"/>
                    <a:gd name="connsiteY1" fmla="*/ 106680 h 213360"/>
                    <a:gd name="connsiteX2" fmla="*/ 266700 w 365760"/>
                    <a:gd name="connsiteY2" fmla="*/ 213360 h 213360"/>
                    <a:gd name="connsiteX3" fmla="*/ 365760 w 365760"/>
                    <a:gd name="connsiteY3" fmla="*/ 99060 h 213360"/>
                    <a:gd name="connsiteX4" fmla="*/ 99060 w 365760"/>
                    <a:gd name="connsiteY4" fmla="*/ 0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213360">
                      <a:moveTo>
                        <a:pt x="99060" y="0"/>
                      </a:moveTo>
                      <a:lnTo>
                        <a:pt x="0" y="106680"/>
                      </a:lnTo>
                      <a:lnTo>
                        <a:pt x="266700" y="213360"/>
                      </a:lnTo>
                      <a:lnTo>
                        <a:pt x="365760" y="99060"/>
                      </a:lnTo>
                      <a:lnTo>
                        <a:pt x="99060"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Freeform 6"/>
                <p:cNvSpPr/>
                <p:nvPr/>
              </p:nvSpPr>
              <p:spPr>
                <a:xfrm>
                  <a:off x="10283809" y="4799392"/>
                  <a:ext cx="312420" cy="236220"/>
                </a:xfrm>
                <a:custGeom>
                  <a:avLst/>
                  <a:gdLst>
                    <a:gd name="connsiteX0" fmla="*/ 0 w 312420"/>
                    <a:gd name="connsiteY0" fmla="*/ 114300 h 236220"/>
                    <a:gd name="connsiteX1" fmla="*/ 60960 w 312420"/>
                    <a:gd name="connsiteY1" fmla="*/ 236220 h 236220"/>
                    <a:gd name="connsiteX2" fmla="*/ 312420 w 312420"/>
                    <a:gd name="connsiteY2" fmla="*/ 99060 h 236220"/>
                    <a:gd name="connsiteX3" fmla="*/ 243840 w 312420"/>
                    <a:gd name="connsiteY3" fmla="*/ 0 h 236220"/>
                    <a:gd name="connsiteX4" fmla="*/ 0 w 312420"/>
                    <a:gd name="connsiteY4" fmla="*/ 114300 h 23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 h="236220">
                      <a:moveTo>
                        <a:pt x="0" y="114300"/>
                      </a:moveTo>
                      <a:lnTo>
                        <a:pt x="60960" y="236220"/>
                      </a:lnTo>
                      <a:lnTo>
                        <a:pt x="312420" y="99060"/>
                      </a:lnTo>
                      <a:lnTo>
                        <a:pt x="243840" y="0"/>
                      </a:lnTo>
                      <a:lnTo>
                        <a:pt x="0" y="1143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Freeform 7"/>
                <p:cNvSpPr/>
                <p:nvPr/>
              </p:nvSpPr>
              <p:spPr>
                <a:xfrm>
                  <a:off x="9947505" y="4610100"/>
                  <a:ext cx="320040" cy="190500"/>
                </a:xfrm>
                <a:custGeom>
                  <a:avLst/>
                  <a:gdLst>
                    <a:gd name="connsiteX0" fmla="*/ 320040 w 320040"/>
                    <a:gd name="connsiteY0" fmla="*/ 60960 h 190500"/>
                    <a:gd name="connsiteX1" fmla="*/ 236220 w 320040"/>
                    <a:gd name="connsiteY1" fmla="*/ 0 h 190500"/>
                    <a:gd name="connsiteX2" fmla="*/ 0 w 320040"/>
                    <a:gd name="connsiteY2" fmla="*/ 121920 h 190500"/>
                    <a:gd name="connsiteX3" fmla="*/ 91440 w 320040"/>
                    <a:gd name="connsiteY3" fmla="*/ 190500 h 190500"/>
                    <a:gd name="connsiteX4" fmla="*/ 320040 w 320040"/>
                    <a:gd name="connsiteY4" fmla="*/ 6096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 h="190500">
                      <a:moveTo>
                        <a:pt x="320040" y="60960"/>
                      </a:moveTo>
                      <a:lnTo>
                        <a:pt x="236220" y="0"/>
                      </a:lnTo>
                      <a:lnTo>
                        <a:pt x="0" y="121920"/>
                      </a:lnTo>
                      <a:lnTo>
                        <a:pt x="91440" y="190500"/>
                      </a:lnTo>
                      <a:lnTo>
                        <a:pt x="320040" y="6096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Freeform 8"/>
                <p:cNvSpPr/>
                <p:nvPr/>
              </p:nvSpPr>
              <p:spPr>
                <a:xfrm>
                  <a:off x="10271355" y="4602480"/>
                  <a:ext cx="327660" cy="190500"/>
                </a:xfrm>
                <a:custGeom>
                  <a:avLst/>
                  <a:gdLst>
                    <a:gd name="connsiteX0" fmla="*/ 236220 w 327660"/>
                    <a:gd name="connsiteY0" fmla="*/ 190500 h 190500"/>
                    <a:gd name="connsiteX1" fmla="*/ 327660 w 327660"/>
                    <a:gd name="connsiteY1" fmla="*/ 114300 h 190500"/>
                    <a:gd name="connsiteX2" fmla="*/ 129540 w 327660"/>
                    <a:gd name="connsiteY2" fmla="*/ 0 h 190500"/>
                    <a:gd name="connsiteX3" fmla="*/ 0 w 327660"/>
                    <a:gd name="connsiteY3" fmla="*/ 76200 h 190500"/>
                    <a:gd name="connsiteX4" fmla="*/ 236220 w 327660"/>
                    <a:gd name="connsiteY4" fmla="*/ 1905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 h="190500">
                      <a:moveTo>
                        <a:pt x="236220" y="190500"/>
                      </a:moveTo>
                      <a:lnTo>
                        <a:pt x="327660" y="114300"/>
                      </a:lnTo>
                      <a:lnTo>
                        <a:pt x="129540" y="0"/>
                      </a:lnTo>
                      <a:lnTo>
                        <a:pt x="0" y="76200"/>
                      </a:lnTo>
                      <a:lnTo>
                        <a:pt x="236220" y="1905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Freeform 3"/>
                <p:cNvSpPr/>
                <p:nvPr/>
              </p:nvSpPr>
              <p:spPr>
                <a:xfrm>
                  <a:off x="10025538" y="4663440"/>
                  <a:ext cx="261462" cy="236220"/>
                </a:xfrm>
                <a:custGeom>
                  <a:avLst/>
                  <a:gdLst>
                    <a:gd name="connsiteX0" fmla="*/ 0 w 259080"/>
                    <a:gd name="connsiteY0" fmla="*/ 121920 h 236220"/>
                    <a:gd name="connsiteX1" fmla="*/ 251460 w 259080"/>
                    <a:gd name="connsiteY1" fmla="*/ 0 h 236220"/>
                    <a:gd name="connsiteX2" fmla="*/ 259080 w 259080"/>
                    <a:gd name="connsiteY2" fmla="*/ 236220 h 236220"/>
                    <a:gd name="connsiteX3" fmla="*/ 0 w 259080"/>
                    <a:gd name="connsiteY3" fmla="*/ 121920 h 236220"/>
                    <a:gd name="connsiteX0" fmla="*/ 0 w 261462"/>
                    <a:gd name="connsiteY0" fmla="*/ 133827 h 236220"/>
                    <a:gd name="connsiteX1" fmla="*/ 253842 w 261462"/>
                    <a:gd name="connsiteY1" fmla="*/ 0 h 236220"/>
                    <a:gd name="connsiteX2" fmla="*/ 261462 w 261462"/>
                    <a:gd name="connsiteY2" fmla="*/ 236220 h 236220"/>
                    <a:gd name="connsiteX3" fmla="*/ 0 w 261462"/>
                    <a:gd name="connsiteY3" fmla="*/ 133827 h 236220"/>
                  </a:gdLst>
                  <a:ahLst/>
                  <a:cxnLst>
                    <a:cxn ang="0">
                      <a:pos x="connsiteX0" y="connsiteY0"/>
                    </a:cxn>
                    <a:cxn ang="0">
                      <a:pos x="connsiteX1" y="connsiteY1"/>
                    </a:cxn>
                    <a:cxn ang="0">
                      <a:pos x="connsiteX2" y="connsiteY2"/>
                    </a:cxn>
                    <a:cxn ang="0">
                      <a:pos x="connsiteX3" y="connsiteY3"/>
                    </a:cxn>
                  </a:cxnLst>
                  <a:rect l="l" t="t" r="r" b="b"/>
                  <a:pathLst>
                    <a:path w="261462" h="236220">
                      <a:moveTo>
                        <a:pt x="0" y="133827"/>
                      </a:moveTo>
                      <a:lnTo>
                        <a:pt x="253842" y="0"/>
                      </a:lnTo>
                      <a:lnTo>
                        <a:pt x="261462" y="236220"/>
                      </a:lnTo>
                      <a:lnTo>
                        <a:pt x="0" y="13382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Freeform 4"/>
                <p:cNvSpPr/>
                <p:nvPr/>
              </p:nvSpPr>
              <p:spPr>
                <a:xfrm>
                  <a:off x="10276999" y="4663440"/>
                  <a:ext cx="259080" cy="243840"/>
                </a:xfrm>
                <a:custGeom>
                  <a:avLst/>
                  <a:gdLst>
                    <a:gd name="connsiteX0" fmla="*/ 7620 w 259080"/>
                    <a:gd name="connsiteY0" fmla="*/ 243840 h 243840"/>
                    <a:gd name="connsiteX1" fmla="*/ 259080 w 259080"/>
                    <a:gd name="connsiteY1" fmla="*/ 137160 h 243840"/>
                    <a:gd name="connsiteX2" fmla="*/ 0 w 259080"/>
                    <a:gd name="connsiteY2" fmla="*/ 0 h 243840"/>
                    <a:gd name="connsiteX3" fmla="*/ 7620 w 259080"/>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59080" h="243840">
                      <a:moveTo>
                        <a:pt x="7620" y="243840"/>
                      </a:moveTo>
                      <a:lnTo>
                        <a:pt x="259080" y="137160"/>
                      </a:lnTo>
                      <a:lnTo>
                        <a:pt x="0" y="0"/>
                      </a:lnTo>
                      <a:lnTo>
                        <a:pt x="7620" y="24384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1" name="Rounded Rectangle 10"/>
              <p:cNvSpPr/>
              <p:nvPr/>
            </p:nvSpPr>
            <p:spPr>
              <a:xfrm>
                <a:off x="8451110" y="4713139"/>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Review</a:t>
                </a:r>
              </a:p>
            </p:txBody>
          </p:sp>
          <p:sp>
            <p:nvSpPr>
              <p:cNvPr id="13" name="TextBox 12"/>
              <p:cNvSpPr txBox="1"/>
              <p:nvPr/>
            </p:nvSpPr>
            <p:spPr>
              <a:xfrm>
                <a:off x="4056906" y="5708579"/>
                <a:ext cx="13892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Sprint Backlog</a:t>
                </a:r>
              </a:p>
            </p:txBody>
          </p:sp>
          <p:sp>
            <p:nvSpPr>
              <p:cNvPr id="20" name="TextBox 19"/>
              <p:cNvSpPr txBox="1"/>
              <p:nvPr/>
            </p:nvSpPr>
            <p:spPr>
              <a:xfrm>
                <a:off x="874772" y="5726131"/>
                <a:ext cx="160715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Product Backlog</a:t>
                </a:r>
              </a:p>
            </p:txBody>
          </p:sp>
          <p:sp>
            <p:nvSpPr>
              <p:cNvPr id="21" name="Rounded Rectangle 20"/>
              <p:cNvSpPr/>
              <p:nvPr/>
            </p:nvSpPr>
            <p:spPr>
              <a:xfrm>
                <a:off x="2596401" y="4681020"/>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Planning</a:t>
                </a:r>
              </a:p>
            </p:txBody>
          </p:sp>
          <p:grpSp>
            <p:nvGrpSpPr>
              <p:cNvPr id="37" name="Group 36"/>
              <p:cNvGrpSpPr/>
              <p:nvPr/>
            </p:nvGrpSpPr>
            <p:grpSpPr>
              <a:xfrm>
                <a:off x="5936980" y="4134292"/>
                <a:ext cx="1754595" cy="1754595"/>
                <a:chOff x="5630432" y="3816444"/>
                <a:chExt cx="1754595" cy="1754595"/>
              </a:xfrm>
            </p:grpSpPr>
            <p:pic>
              <p:nvPicPr>
                <p:cNvPr id="17" name="Picture 16">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900727" y="4021305"/>
                  <a:ext cx="1215987" cy="878532"/>
                </a:xfrm>
                <a:prstGeom prst="rect">
                  <a:avLst/>
                </a:prstGeom>
              </p:spPr>
            </p:pic>
            <p:sp>
              <p:nvSpPr>
                <p:cNvPr id="36" name="Oval 35"/>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TextBox 48"/>
                <p:cNvSpPr txBox="1"/>
                <p:nvPr/>
              </p:nvSpPr>
              <p:spPr>
                <a:xfrm>
                  <a:off x="6028519" y="5014984"/>
                  <a:ext cx="1015085"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1 Scrum Team</a:t>
                  </a:r>
                </a:p>
              </p:txBody>
            </p:sp>
          </p:grpSp>
          <p:sp>
            <p:nvSpPr>
              <p:cNvPr id="51" name="TextBox 50"/>
              <p:cNvSpPr txBox="1"/>
              <p:nvPr/>
            </p:nvSpPr>
            <p:spPr>
              <a:xfrm>
                <a:off x="10359995" y="5490014"/>
                <a:ext cx="10150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Increment</a:t>
                </a:r>
              </a:p>
            </p:txBody>
          </p:sp>
          <p:sp>
            <p:nvSpPr>
              <p:cNvPr id="38" name="Right Arrow 37"/>
              <p:cNvSpPr/>
              <p:nvPr/>
            </p:nvSpPr>
            <p:spPr>
              <a:xfrm>
                <a:off x="2170003"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3819654"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a:off x="52933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97709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92859" y="3621784"/>
                <a:ext cx="906843" cy="906843"/>
              </a:xfrm>
              <a:prstGeom prst="ellipse">
                <a:avLst/>
              </a:prstGeom>
              <a:solidFill>
                <a:srgbClr val="0EC07D"/>
              </a:solidFill>
            </p:spPr>
            <p:txBody>
              <a:bodyPr wrap="square" lIns="0" tIns="0" rIns="0" bIns="0" rtlCol="0" anchor="ctr">
                <a:noAutofit/>
              </a:bodyPr>
              <a:lstStyle/>
              <a:p>
                <a:pPr algn="ctr"/>
                <a:r>
                  <a:rPr lang="en-US" sz="1400" b="1" dirty="0">
                    <a:solidFill>
                      <a:schemeClr val="bg1"/>
                    </a:solidFill>
                    <a:latin typeface="Arial" panose="020B0604020202020204" pitchFamily="34" charset="0"/>
                    <a:cs typeface="Arial" panose="020B0604020202020204" pitchFamily="34" charset="0"/>
                  </a:rPr>
                  <a:t>Daily Scrum</a:t>
                </a:r>
              </a:p>
            </p:txBody>
          </p:sp>
          <p:sp>
            <p:nvSpPr>
              <p:cNvPr id="47" name="Freeform 46"/>
              <p:cNvSpPr/>
              <p:nvPr/>
            </p:nvSpPr>
            <p:spPr>
              <a:xfrm>
                <a:off x="6371771" y="3486466"/>
                <a:ext cx="2670629" cy="1201647"/>
              </a:xfrm>
              <a:custGeom>
                <a:avLst/>
                <a:gdLst>
                  <a:gd name="connsiteX0" fmla="*/ 2670629 w 2670629"/>
                  <a:gd name="connsiteY0" fmla="*/ 1553028 h 1553028"/>
                  <a:gd name="connsiteX1" fmla="*/ 2670629 w 2670629"/>
                  <a:gd name="connsiteY1" fmla="*/ 0 h 1553028"/>
                  <a:gd name="connsiteX2" fmla="*/ 0 w 2670629"/>
                  <a:gd name="connsiteY2" fmla="*/ 0 h 1553028"/>
                </a:gdLst>
                <a:ahLst/>
                <a:cxnLst>
                  <a:cxn ang="0">
                    <a:pos x="connsiteX0" y="connsiteY0"/>
                  </a:cxn>
                  <a:cxn ang="0">
                    <a:pos x="connsiteX1" y="connsiteY1"/>
                  </a:cxn>
                  <a:cxn ang="0">
                    <a:pos x="connsiteX2" y="connsiteY2"/>
                  </a:cxn>
                </a:cxnLst>
                <a:rect l="l" t="t" r="r" b="b"/>
                <a:pathLst>
                  <a:path w="2670629" h="1553028">
                    <a:moveTo>
                      <a:pt x="2670629" y="1553028"/>
                    </a:moveTo>
                    <a:lnTo>
                      <a:pt x="2670629" y="0"/>
                    </a:lnTo>
                    <a:lnTo>
                      <a:pt x="0" y="0"/>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149598" y="3497943"/>
                <a:ext cx="1640115" cy="1161143"/>
              </a:xfrm>
              <a:custGeom>
                <a:avLst/>
                <a:gdLst>
                  <a:gd name="connsiteX0" fmla="*/ 1640115 w 1640115"/>
                  <a:gd name="connsiteY0" fmla="*/ 0 h 1538515"/>
                  <a:gd name="connsiteX1" fmla="*/ 0 w 1640115"/>
                  <a:gd name="connsiteY1" fmla="*/ 0 h 1538515"/>
                  <a:gd name="connsiteX2" fmla="*/ 0 w 1640115"/>
                  <a:gd name="connsiteY2" fmla="*/ 1538515 h 1538515"/>
                </a:gdLst>
                <a:ahLst/>
                <a:cxnLst>
                  <a:cxn ang="0">
                    <a:pos x="connsiteX0" y="connsiteY0"/>
                  </a:cxn>
                  <a:cxn ang="0">
                    <a:pos x="connsiteX1" y="connsiteY1"/>
                  </a:cxn>
                  <a:cxn ang="0">
                    <a:pos x="connsiteX2" y="connsiteY2"/>
                  </a:cxn>
                </a:cxnLst>
                <a:rect l="l" t="t" r="r" b="b"/>
                <a:pathLst>
                  <a:path w="1640115" h="1538515">
                    <a:moveTo>
                      <a:pt x="1640115" y="0"/>
                    </a:moveTo>
                    <a:lnTo>
                      <a:pt x="0" y="0"/>
                    </a:lnTo>
                    <a:lnTo>
                      <a:pt x="0" y="1538515"/>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285907" y="3271521"/>
                <a:ext cx="2076742" cy="44845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Retrospective</a:t>
                </a:r>
              </a:p>
            </p:txBody>
          </p:sp>
          <p:sp>
            <p:nvSpPr>
              <p:cNvPr id="50" name="Freeform 49"/>
              <p:cNvSpPr/>
              <p:nvPr/>
            </p:nvSpPr>
            <p:spPr>
              <a:xfrm>
                <a:off x="7489372" y="4940793"/>
                <a:ext cx="921935" cy="649646"/>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567876"/>
                  <a:gd name="connsiteY0" fmla="*/ 599950 h 599950"/>
                  <a:gd name="connsiteX1" fmla="*/ 567876 w 567876"/>
                  <a:gd name="connsiteY1" fmla="*/ 3957 h 599950"/>
                  <a:gd name="connsiteX0" fmla="*/ 0 w 567876"/>
                  <a:gd name="connsiteY0" fmla="*/ 632356 h 632356"/>
                  <a:gd name="connsiteX1" fmla="*/ 567876 w 567876"/>
                  <a:gd name="connsiteY1" fmla="*/ 36363 h 632356"/>
                  <a:gd name="connsiteX0" fmla="*/ 0 w 567876"/>
                  <a:gd name="connsiteY0" fmla="*/ 637669 h 637669"/>
                  <a:gd name="connsiteX1" fmla="*/ 567876 w 567876"/>
                  <a:gd name="connsiteY1" fmla="*/ 41676 h 637669"/>
                  <a:gd name="connsiteX0" fmla="*/ 0 w 605404"/>
                  <a:gd name="connsiteY0" fmla="*/ 619933 h 619933"/>
                  <a:gd name="connsiteX1" fmla="*/ 605404 w 605404"/>
                  <a:gd name="connsiteY1" fmla="*/ 42990 h 619933"/>
                  <a:gd name="connsiteX0" fmla="*/ 0 w 605404"/>
                  <a:gd name="connsiteY0" fmla="*/ 664411 h 664411"/>
                  <a:gd name="connsiteX1" fmla="*/ 605404 w 605404"/>
                  <a:gd name="connsiteY1" fmla="*/ 39843 h 664411"/>
                  <a:gd name="connsiteX0" fmla="*/ 0 w 605404"/>
                  <a:gd name="connsiteY0" fmla="*/ 649646 h 649646"/>
                  <a:gd name="connsiteX1" fmla="*/ 605404 w 605404"/>
                  <a:gd name="connsiteY1" fmla="*/ 25078 h 649646"/>
                </a:gdLst>
                <a:ahLst/>
                <a:cxnLst>
                  <a:cxn ang="0">
                    <a:pos x="connsiteX0" y="connsiteY0"/>
                  </a:cxn>
                  <a:cxn ang="0">
                    <a:pos x="connsiteX1" y="connsiteY1"/>
                  </a:cxn>
                </a:cxnLst>
                <a:rect l="l" t="t" r="r" b="b"/>
                <a:pathLst>
                  <a:path w="605404" h="649646">
                    <a:moveTo>
                      <a:pt x="0" y="649646"/>
                    </a:moveTo>
                    <a:cubicBezTo>
                      <a:pt x="87132" y="327157"/>
                      <a:pt x="269639" y="-109633"/>
                      <a:pt x="605404" y="25078"/>
                    </a:cubicBezTo>
                  </a:path>
                </a:pathLst>
              </a:custGeom>
              <a:noFill/>
              <a:ln w="101600">
                <a:solidFill>
                  <a:srgbClr val="0EC07D"/>
                </a:solidFill>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207065" flipH="1">
                <a:off x="5615262" y="5018684"/>
                <a:ext cx="616689" cy="468544"/>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412811"/>
                  <a:gd name="connsiteY0" fmla="*/ 364152 h 364152"/>
                  <a:gd name="connsiteX1" fmla="*/ 412811 w 412811"/>
                  <a:gd name="connsiteY1" fmla="*/ 8177 h 364152"/>
                  <a:gd name="connsiteX0" fmla="*/ 0 w 404959"/>
                  <a:gd name="connsiteY0" fmla="*/ 467372 h 467372"/>
                  <a:gd name="connsiteX1" fmla="*/ 404959 w 404959"/>
                  <a:gd name="connsiteY1" fmla="*/ 5578 h 467372"/>
                  <a:gd name="connsiteX0" fmla="*/ 0 w 404959"/>
                  <a:gd name="connsiteY0" fmla="*/ 498344 h 498344"/>
                  <a:gd name="connsiteX1" fmla="*/ 404959 w 404959"/>
                  <a:gd name="connsiteY1" fmla="*/ 36550 h 498344"/>
                  <a:gd name="connsiteX0" fmla="*/ 0 w 404959"/>
                  <a:gd name="connsiteY0" fmla="*/ 496007 h 496007"/>
                  <a:gd name="connsiteX1" fmla="*/ 55202 w 404959"/>
                  <a:gd name="connsiteY1" fmla="*/ 428194 h 496007"/>
                  <a:gd name="connsiteX2" fmla="*/ 404959 w 404959"/>
                  <a:gd name="connsiteY2" fmla="*/ 34213 h 496007"/>
                  <a:gd name="connsiteX0" fmla="*/ 0 w 404959"/>
                  <a:gd name="connsiteY0" fmla="*/ 468544 h 468544"/>
                  <a:gd name="connsiteX1" fmla="*/ 55202 w 404959"/>
                  <a:gd name="connsiteY1" fmla="*/ 400731 h 468544"/>
                  <a:gd name="connsiteX2" fmla="*/ 404959 w 404959"/>
                  <a:gd name="connsiteY2" fmla="*/ 6750 h 468544"/>
                </a:gdLst>
                <a:ahLst/>
                <a:cxnLst>
                  <a:cxn ang="0">
                    <a:pos x="connsiteX0" y="connsiteY0"/>
                  </a:cxn>
                  <a:cxn ang="0">
                    <a:pos x="connsiteX1" y="connsiteY1"/>
                  </a:cxn>
                  <a:cxn ang="0">
                    <a:pos x="connsiteX2" y="connsiteY2"/>
                  </a:cxn>
                </a:cxnLst>
                <a:rect l="l" t="t" r="r" b="b"/>
                <a:pathLst>
                  <a:path w="404959" h="468544">
                    <a:moveTo>
                      <a:pt x="0" y="468544"/>
                    </a:moveTo>
                    <a:cubicBezTo>
                      <a:pt x="8677" y="450187"/>
                      <a:pt x="44356" y="423677"/>
                      <a:pt x="55202" y="400731"/>
                    </a:cubicBezTo>
                    <a:cubicBezTo>
                      <a:pt x="152820" y="283633"/>
                      <a:pt x="248032" y="-51538"/>
                      <a:pt x="404959" y="6750"/>
                    </a:cubicBezTo>
                  </a:path>
                </a:pathLst>
              </a:cu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783771" y="3164114"/>
                <a:ext cx="10871200" cy="2931885"/>
              </a:xfrm>
              <a:prstGeom prst="roundRect">
                <a:avLst>
                  <a:gd name="adj" fmla="val 5314"/>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4"/>
              <a:stretch>
                <a:fillRect/>
              </a:stretch>
            </p:blipFill>
            <p:spPr>
              <a:xfrm>
                <a:off x="4258587" y="4254563"/>
                <a:ext cx="1012024" cy="1371719"/>
              </a:xfrm>
              <a:prstGeom prst="rect">
                <a:avLst/>
              </a:prstGeom>
            </p:spPr>
          </p:pic>
          <p:pic>
            <p:nvPicPr>
              <p:cNvPr id="59" name="Picture 58"/>
              <p:cNvPicPr>
                <a:picLocks noChangeAspect="1"/>
              </p:cNvPicPr>
              <p:nvPr/>
            </p:nvPicPr>
            <p:blipFill>
              <a:blip r:embed="rId5"/>
              <a:stretch>
                <a:fillRect/>
              </a:stretch>
            </p:blipFill>
            <p:spPr>
              <a:xfrm>
                <a:off x="1141082" y="4002298"/>
                <a:ext cx="969348" cy="1694835"/>
              </a:xfrm>
              <a:prstGeom prst="rect">
                <a:avLst/>
              </a:prstGeom>
            </p:spPr>
          </p:pic>
        </p:grpSp>
        <p:sp>
          <p:nvSpPr>
            <p:cNvPr id="64" name="Arc 63"/>
            <p:cNvSpPr/>
            <p:nvPr/>
          </p:nvSpPr>
          <p:spPr>
            <a:xfrm rot="1074865">
              <a:off x="924695" y="3741810"/>
              <a:ext cx="513281" cy="513281"/>
            </a:xfrm>
            <a:prstGeom prst="arc">
              <a:avLst>
                <a:gd name="adj1" fmla="val 5556225"/>
                <a:gd name="adj2" fmla="val 19497152"/>
              </a:avLst>
            </a:prstGeom>
            <a:ln w="38100">
              <a:solidFill>
                <a:srgbClr val="0EC07D"/>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Scrum is needed?</a:t>
            </a:r>
          </a:p>
        </p:txBody>
      </p:sp>
      <p:sp>
        <p:nvSpPr>
          <p:cNvPr id="3" name="Text Placeholder 2"/>
          <p:cNvSpPr>
            <a:spLocks noGrp="1"/>
          </p:cNvSpPr>
          <p:nvPr>
            <p:ph type="body" sz="quarter" idx="24"/>
          </p:nvPr>
        </p:nvSpPr>
        <p:spPr>
          <a:xfrm>
            <a:off x="514350" y="1304995"/>
            <a:ext cx="11201400" cy="4840828"/>
          </a:xfrm>
        </p:spPr>
        <p:txBody>
          <a:bodyPr/>
          <a:lstStyle/>
          <a:p>
            <a:pPr lvl="0" algn="just">
              <a:spcAft>
                <a:spcPts val="0"/>
              </a:spcAft>
            </a:pPr>
            <a:r>
              <a:rPr lang="en-US" sz="2400" dirty="0"/>
              <a:t>Scrum has been extensively used to develop not only software, but also hardware, embedded software, networks of interacting function, autonomous vehicles, schools, government, marketing, managing the operation of organizations and most of the stuff that we use in our daily lives.</a:t>
            </a:r>
          </a:p>
          <a:p>
            <a:pPr lvl="0" algn="just">
              <a:spcAft>
                <a:spcPts val="0"/>
              </a:spcAft>
            </a:pPr>
            <a:endParaRPr lang="en-US" sz="2400" dirty="0"/>
          </a:p>
          <a:p>
            <a:pPr lvl="0" algn="just">
              <a:spcAft>
                <a:spcPts val="0"/>
              </a:spcAft>
            </a:pPr>
            <a:r>
              <a:rPr lang="en-US" sz="2400" dirty="0"/>
              <a:t>Scrum is a very good alternative to the traditional waterfall model. </a:t>
            </a:r>
          </a:p>
          <a:p>
            <a:pPr lvl="0" algn="just">
              <a:spcAft>
                <a:spcPts val="0"/>
              </a:spcAft>
            </a:pPr>
            <a:r>
              <a:rPr lang="en-US" sz="2400" dirty="0"/>
              <a:t>Traditional approach requires that the complete requirements are understood before the development commences and there might not be any room to accommodate changes specified. </a:t>
            </a:r>
          </a:p>
          <a:p>
            <a:pPr lvl="0" algn="just">
              <a:spcAft>
                <a:spcPts val="0"/>
              </a:spcAft>
            </a:pPr>
            <a:r>
              <a:rPr lang="en-US" sz="2400" dirty="0"/>
              <a:t>Scrum is always focused on developing high value features first, with frequent incorporation of feedback. </a:t>
            </a:r>
          </a:p>
          <a:p>
            <a:pPr lvl="0" algn="just">
              <a:spcAft>
                <a:spcPts val="0"/>
              </a:spcAft>
            </a:pPr>
            <a:endParaRPr lang="en-US" sz="2400" dirty="0"/>
          </a:p>
          <a:p>
            <a:pPr algn="just"/>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Scrum is needed?</a:t>
            </a:r>
          </a:p>
        </p:txBody>
      </p:sp>
      <p:sp>
        <p:nvSpPr>
          <p:cNvPr id="3" name="Text Placeholder 2"/>
          <p:cNvSpPr>
            <a:spLocks noGrp="1"/>
          </p:cNvSpPr>
          <p:nvPr>
            <p:ph type="body" sz="quarter" idx="24"/>
          </p:nvPr>
        </p:nvSpPr>
        <p:spPr>
          <a:xfrm>
            <a:off x="304800" y="1304995"/>
            <a:ext cx="11410950" cy="4840828"/>
          </a:xfrm>
        </p:spPr>
        <p:txBody>
          <a:bodyPr/>
          <a:lstStyle/>
          <a:p>
            <a:pPr lvl="0" algn="just">
              <a:spcAft>
                <a:spcPts val="0"/>
              </a:spcAft>
              <a:buFont typeface="Arial" pitchFamily="34" charset="0"/>
              <a:buChar char="•"/>
            </a:pPr>
            <a:r>
              <a:rPr lang="en-US" sz="2400" dirty="0"/>
              <a:t>The greatest potential benefit of Scrum is for complex work involving knowledge creation and collaboration, such as new product development. </a:t>
            </a:r>
          </a:p>
          <a:p>
            <a:pPr lvl="0" algn="just">
              <a:spcAft>
                <a:spcPts val="0"/>
              </a:spcAft>
              <a:buFont typeface="Arial" pitchFamily="34" charset="0"/>
              <a:buChar char="•"/>
            </a:pPr>
            <a:r>
              <a:rPr lang="en-US" sz="2400" dirty="0"/>
              <a:t>Scrum is usually associated with object-oriented software development. </a:t>
            </a:r>
          </a:p>
          <a:p>
            <a:pPr lvl="0" algn="just">
              <a:spcAft>
                <a:spcPts val="0"/>
              </a:spcAft>
              <a:buFont typeface="Arial" pitchFamily="34" charset="0"/>
              <a:buChar char="•"/>
            </a:pPr>
            <a:r>
              <a:rPr lang="en-US" sz="2400" dirty="0"/>
              <a:t>Its use has also spread to the development of products such as semiconductors, mortgages, and wheelchairs.</a:t>
            </a:r>
          </a:p>
          <a:p>
            <a:pPr lvl="0" algn="just">
              <a:spcAft>
                <a:spcPts val="0"/>
              </a:spcAft>
              <a:buFont typeface="Arial" pitchFamily="34" charset="0"/>
              <a:buChar char="•"/>
            </a:pPr>
            <a:r>
              <a:rPr lang="en-US" sz="2400" dirty="0"/>
              <a:t>With the increase in technology, market, and environmental complexities and their interactions, the utility of Scrum in dealing with complexity is proven daily. </a:t>
            </a:r>
          </a:p>
          <a:p>
            <a:pPr lvl="0" algn="just">
              <a:spcAft>
                <a:spcPts val="0"/>
              </a:spcAft>
              <a:buFont typeface="Arial" pitchFamily="34" charset="0"/>
              <a:buChar char="•"/>
            </a:pPr>
            <a:r>
              <a:rPr lang="en-US" sz="2400" dirty="0"/>
              <a:t>We can see the efficiency of Scrum in iterative and incremental knowledge transfer. </a:t>
            </a:r>
          </a:p>
          <a:p>
            <a:pPr lvl="0" algn="just">
              <a:spcAft>
                <a:spcPts val="0"/>
              </a:spcAft>
              <a:buFont typeface="Arial" pitchFamily="34" charset="0"/>
              <a:buChar char="•"/>
            </a:pPr>
            <a:r>
              <a:rPr lang="en-US" sz="2400" dirty="0"/>
              <a:t>Scrum is effective with a small team of people, who are highly flexible and adaptive. The same effect can be seen with single or multiple teams. Teams collaborate among themselves using sophisticated development techniques and target release environments.</a:t>
            </a:r>
          </a:p>
          <a:p>
            <a:pPr lvl="0" algn="just">
              <a:spcAft>
                <a:spcPts val="0"/>
              </a:spcAft>
              <a:buFont typeface="Arial" pitchFamily="34" charset="0"/>
              <a:buChar char="•"/>
            </a:pPr>
            <a:endParaRPr lang="en-US" sz="2400" dirty="0"/>
          </a:p>
          <a:p>
            <a:pPr lvl="0" algn="just">
              <a:spcAft>
                <a:spcPts val="0"/>
              </a:spcAft>
              <a:buFont typeface="Arial" pitchFamily="34" charset="0"/>
              <a:buChar char="•"/>
            </a:pPr>
            <a:r>
              <a:rPr lang="en-US" sz="2400" dirty="0"/>
              <a:t> </a:t>
            </a:r>
          </a:p>
          <a:p>
            <a:pPr algn="just">
              <a:buFont typeface="Arial" pitchFamily="34" charset="0"/>
              <a:buChar char="•"/>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p:txBody>
          <a:bodyPr/>
          <a:lstStyle/>
          <a:p>
            <a:r>
              <a:rPr lang="en-US"/>
              <a:t>2.3 Scrum Theory</a:t>
            </a:r>
          </a:p>
        </p:txBody>
      </p:sp>
      <p:sp>
        <p:nvSpPr>
          <p:cNvPr id="116" name="Google Shape;116;p20"/>
          <p:cNvSpPr txBox="1">
            <a:spLocks noGrp="1"/>
          </p:cNvSpPr>
          <p:nvPr>
            <p:ph type="body" sz="quarter" idx="24"/>
          </p:nvPr>
        </p:nvSpPr>
        <p:spPr>
          <a:xfrm>
            <a:off x="514350" y="1304995"/>
            <a:ext cx="4514850" cy="4840828"/>
          </a:xfrm>
        </p:spPr>
        <p:txBody>
          <a:bodyPr/>
          <a:lstStyle/>
          <a:p>
            <a:pPr algn="just"/>
            <a:r>
              <a:rPr lang="en-US" sz="2400" dirty="0"/>
              <a:t>Scrum is based on empirical process control theory, called empiricism. </a:t>
            </a:r>
          </a:p>
          <a:p>
            <a:pPr algn="just"/>
            <a:r>
              <a:rPr lang="en-US" sz="2400" dirty="0"/>
              <a:t>This ensures that knowledge originates from experience and decisions are taken based on known things. </a:t>
            </a:r>
          </a:p>
          <a:p>
            <a:pPr algn="just"/>
            <a:r>
              <a:rPr lang="en-US" sz="2400" dirty="0"/>
              <a:t>The picture illustrates the three pillars of scrum theory.</a:t>
            </a:r>
          </a:p>
          <a:p>
            <a:pPr algn="just"/>
            <a:endParaRPr lang="en-US" dirty="0"/>
          </a:p>
        </p:txBody>
      </p:sp>
      <p:grpSp>
        <p:nvGrpSpPr>
          <p:cNvPr id="28" name="Group 27"/>
          <p:cNvGrpSpPr/>
          <p:nvPr/>
        </p:nvGrpSpPr>
        <p:grpSpPr>
          <a:xfrm>
            <a:off x="6355556" y="541376"/>
            <a:ext cx="4696176" cy="4878145"/>
            <a:chOff x="5321507" y="779489"/>
            <a:chExt cx="5029200" cy="5224073"/>
          </a:xfrm>
        </p:grpSpPr>
        <p:sp>
          <p:nvSpPr>
            <p:cNvPr id="23" name="Oval 22"/>
            <p:cNvSpPr/>
            <p:nvPr/>
          </p:nvSpPr>
          <p:spPr>
            <a:xfrm>
              <a:off x="5321507" y="974362"/>
              <a:ext cx="5029200" cy="5029200"/>
            </a:xfrm>
            <a:prstGeom prst="ellipse">
              <a:avLst/>
            </a:prstGeom>
            <a:solidFill>
              <a:schemeClr val="accent6">
                <a:lumMod val="40000"/>
                <a:lumOff val="60000"/>
              </a:schemeClr>
            </a:solidFill>
            <a:ln w="2540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458573" y="1125417"/>
              <a:ext cx="4764024" cy="4765459"/>
              <a:chOff x="5460248" y="1125417"/>
              <a:chExt cx="4790654" cy="4765459"/>
            </a:xfrm>
          </p:grpSpPr>
          <p:sp>
            <p:nvSpPr>
              <p:cNvPr id="15" name="Freeform 14"/>
              <p:cNvSpPr/>
              <p:nvPr/>
            </p:nvSpPr>
            <p:spPr>
              <a:xfrm>
                <a:off x="5649770" y="1125417"/>
                <a:ext cx="4601132" cy="4601132"/>
              </a:xfrm>
              <a:custGeom>
                <a:avLst/>
                <a:gdLst>
                  <a:gd name="connsiteX0" fmla="*/ 1901294 w 3802588"/>
                  <a:gd name="connsiteY0" fmla="*/ 0 h 3802588"/>
                  <a:gd name="connsiteX1" fmla="*/ 3547863 w 3802588"/>
                  <a:gd name="connsiteY1" fmla="*/ 950647 h 3802588"/>
                  <a:gd name="connsiteX2" fmla="*/ 3547863 w 3802588"/>
                  <a:gd name="connsiteY2" fmla="*/ 2851941 h 3802588"/>
                  <a:gd name="connsiteX3" fmla="*/ 1901294 w 3802588"/>
                  <a:gd name="connsiteY3" fmla="*/ 1901294 h 3802588"/>
                  <a:gd name="connsiteX4" fmla="*/ 1901294 w 3802588"/>
                  <a:gd name="connsiteY4" fmla="*/ 0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1901294" y="0"/>
                    </a:moveTo>
                    <a:cubicBezTo>
                      <a:pt x="2580561" y="0"/>
                      <a:pt x="3208229" y="362385"/>
                      <a:pt x="3547863" y="950647"/>
                    </a:cubicBezTo>
                    <a:cubicBezTo>
                      <a:pt x="3887496" y="1538909"/>
                      <a:pt x="3887496" y="2263679"/>
                      <a:pt x="3547863" y="2851941"/>
                    </a:cubicBezTo>
                    <a:lnTo>
                      <a:pt x="1901294" y="1901294"/>
                    </a:lnTo>
                    <a:lnTo>
                      <a:pt x="1901294"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34640" tIns="1188720" rIns="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Inspection </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Freeform 15"/>
              <p:cNvSpPr/>
              <p:nvPr/>
            </p:nvSpPr>
            <p:spPr>
              <a:xfrm>
                <a:off x="5555009" y="1289744"/>
                <a:ext cx="4601132" cy="4601132"/>
              </a:xfrm>
              <a:custGeom>
                <a:avLst/>
                <a:gdLst>
                  <a:gd name="connsiteX0" fmla="*/ 3547863 w 3802588"/>
                  <a:gd name="connsiteY0" fmla="*/ 2851941 h 3802588"/>
                  <a:gd name="connsiteX1" fmla="*/ 1901294 w 3802588"/>
                  <a:gd name="connsiteY1" fmla="*/ 3802588 h 3802588"/>
                  <a:gd name="connsiteX2" fmla="*/ 254725 w 3802588"/>
                  <a:gd name="connsiteY2" fmla="*/ 2851941 h 3802588"/>
                  <a:gd name="connsiteX3" fmla="*/ 1901294 w 3802588"/>
                  <a:gd name="connsiteY3" fmla="*/ 1901294 h 3802588"/>
                  <a:gd name="connsiteX4" fmla="*/ 3547863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3547863" y="2851941"/>
                    </a:moveTo>
                    <a:cubicBezTo>
                      <a:pt x="3208230" y="3440203"/>
                      <a:pt x="2580561" y="3802588"/>
                      <a:pt x="1901294" y="3802588"/>
                    </a:cubicBezTo>
                    <a:cubicBezTo>
                      <a:pt x="1222027" y="3802588"/>
                      <a:pt x="594359" y="3440203"/>
                      <a:pt x="254725" y="2851941"/>
                    </a:cubicBezTo>
                    <a:lnTo>
                      <a:pt x="1901294" y="1901294"/>
                    </a:lnTo>
                    <a:lnTo>
                      <a:pt x="3547863"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5698" tIns="3108960" rIns="880430" bIns="359836"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Adaptation</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7" name="Freeform 16"/>
              <p:cNvSpPr/>
              <p:nvPr/>
            </p:nvSpPr>
            <p:spPr>
              <a:xfrm>
                <a:off x="5460248" y="1125417"/>
                <a:ext cx="4601132" cy="4601132"/>
              </a:xfrm>
              <a:custGeom>
                <a:avLst/>
                <a:gdLst>
                  <a:gd name="connsiteX0" fmla="*/ 254725 w 3802588"/>
                  <a:gd name="connsiteY0" fmla="*/ 2851941 h 3802588"/>
                  <a:gd name="connsiteX1" fmla="*/ 254725 w 3802588"/>
                  <a:gd name="connsiteY1" fmla="*/ 950647 h 3802588"/>
                  <a:gd name="connsiteX2" fmla="*/ 1901294 w 3802588"/>
                  <a:gd name="connsiteY2" fmla="*/ 0 h 3802588"/>
                  <a:gd name="connsiteX3" fmla="*/ 1901294 w 3802588"/>
                  <a:gd name="connsiteY3" fmla="*/ 1901294 h 3802588"/>
                  <a:gd name="connsiteX4" fmla="*/ 254725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254725" y="2851941"/>
                    </a:moveTo>
                    <a:cubicBezTo>
                      <a:pt x="-84908" y="2263679"/>
                      <a:pt x="-84908" y="1538909"/>
                      <a:pt x="254725" y="950647"/>
                    </a:cubicBezTo>
                    <a:cubicBezTo>
                      <a:pt x="594358" y="362385"/>
                      <a:pt x="1222027" y="0"/>
                      <a:pt x="1901294" y="0"/>
                    </a:cubicBezTo>
                    <a:lnTo>
                      <a:pt x="1901294" y="1901294"/>
                    </a:lnTo>
                    <a:lnTo>
                      <a:pt x="254725"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188720" rIns="274320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Transparency</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21" name="Oval 20"/>
            <p:cNvSpPr/>
            <p:nvPr/>
          </p:nvSpPr>
          <p:spPr>
            <a:xfrm>
              <a:off x="7064095" y="2784570"/>
              <a:ext cx="1582961" cy="1582961"/>
            </a:xfrm>
            <a:prstGeom prst="ellipse">
              <a:avLst/>
            </a:prstGeom>
            <a:solidFill>
              <a:srgbClr val="0EC07D"/>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2000" b="1">
                  <a:latin typeface="Arial" panose="020B0604020202020204" pitchFamily="34" charset="0"/>
                  <a:cs typeface="Arial" panose="020B0604020202020204" pitchFamily="34" charset="0"/>
                </a:rPr>
                <a:t>Scrum Theory</a:t>
              </a:r>
              <a:endParaRPr lang="en-US" sz="2000" b="1" dirty="0">
                <a:latin typeface="Arial" panose="020B0604020202020204" pitchFamily="34" charset="0"/>
                <a:cs typeface="Arial" panose="020B0604020202020204" pitchFamily="34" charset="0"/>
              </a:endParaRPr>
            </a:p>
          </p:txBody>
        </p:sp>
        <p:sp>
          <p:nvSpPr>
            <p:cNvPr id="25" name="Freeform 24"/>
            <p:cNvSpPr/>
            <p:nvPr/>
          </p:nvSpPr>
          <p:spPr>
            <a:xfrm>
              <a:off x="7824866" y="779489"/>
              <a:ext cx="0" cy="2143593"/>
            </a:xfrm>
            <a:custGeom>
              <a:avLst/>
              <a:gdLst>
                <a:gd name="connsiteX0" fmla="*/ 0 w 0"/>
                <a:gd name="connsiteY0" fmla="*/ 2143593 h 2143593"/>
                <a:gd name="connsiteX1" fmla="*/ 0 w 0"/>
                <a:gd name="connsiteY1" fmla="*/ 0 h 2143593"/>
              </a:gdLst>
              <a:ahLst/>
              <a:cxnLst>
                <a:cxn ang="0">
                  <a:pos x="connsiteX0" y="connsiteY0"/>
                </a:cxn>
                <a:cxn ang="0">
                  <a:pos x="connsiteX1" y="connsiteY1"/>
                </a:cxn>
              </a:cxnLst>
              <a:rect l="l" t="t" r="r" b="b"/>
              <a:pathLst>
                <a:path h="2143593">
                  <a:moveTo>
                    <a:pt x="0" y="2143593"/>
                  </a:moveTo>
                  <a:lnTo>
                    <a:pt x="0" y="0"/>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455559" y="3855238"/>
              <a:ext cx="1798820" cy="1094282"/>
            </a:xfrm>
            <a:custGeom>
              <a:avLst/>
              <a:gdLst>
                <a:gd name="connsiteX0" fmla="*/ 0 w 1843790"/>
                <a:gd name="connsiteY0" fmla="*/ 0 h 1064301"/>
                <a:gd name="connsiteX1" fmla="*/ 1843790 w 1843790"/>
                <a:gd name="connsiteY1" fmla="*/ 1064301 h 1064301"/>
              </a:gdLst>
              <a:ahLst/>
              <a:cxnLst>
                <a:cxn ang="0">
                  <a:pos x="connsiteX0" y="connsiteY0"/>
                </a:cxn>
                <a:cxn ang="0">
                  <a:pos x="connsiteX1" y="connsiteY1"/>
                </a:cxn>
              </a:cxnLst>
              <a:rect l="l" t="t" r="r" b="b"/>
              <a:pathLst>
                <a:path w="1843790" h="1064301">
                  <a:moveTo>
                    <a:pt x="0" y="0"/>
                  </a:moveTo>
                  <a:lnTo>
                    <a:pt x="1843790" y="1064301"/>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5366479" y="3882452"/>
              <a:ext cx="1783829" cy="1064302"/>
            </a:xfrm>
            <a:custGeom>
              <a:avLst/>
              <a:gdLst>
                <a:gd name="connsiteX0" fmla="*/ 1783829 w 1783829"/>
                <a:gd name="connsiteY0" fmla="*/ 0 h 1064302"/>
                <a:gd name="connsiteX1" fmla="*/ 0 w 1783829"/>
                <a:gd name="connsiteY1" fmla="*/ 1064302 h 1064302"/>
              </a:gdLst>
              <a:ahLst/>
              <a:cxnLst>
                <a:cxn ang="0">
                  <a:pos x="connsiteX0" y="connsiteY0"/>
                </a:cxn>
                <a:cxn ang="0">
                  <a:pos x="connsiteX1" y="connsiteY1"/>
                </a:cxn>
              </a:cxnLst>
              <a:rect l="l" t="t" r="r" b="b"/>
              <a:pathLst>
                <a:path w="1783829" h="1064302">
                  <a:moveTo>
                    <a:pt x="1783829" y="0"/>
                  </a:moveTo>
                  <a:lnTo>
                    <a:pt x="0" y="1064302"/>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423695"/>
            <a:ext cx="10515600" cy="492172"/>
          </a:xfrm>
        </p:spPr>
        <p:txBody>
          <a:bodyPr/>
          <a:lstStyle/>
          <a:p>
            <a:r>
              <a:rPr lang="en-US" dirty="0"/>
              <a:t>The three pillars of the Scrum theory</a:t>
            </a:r>
          </a:p>
        </p:txBody>
      </p:sp>
      <p:sp>
        <p:nvSpPr>
          <p:cNvPr id="3" name="Text Placeholder 2"/>
          <p:cNvSpPr>
            <a:spLocks noGrp="1"/>
          </p:cNvSpPr>
          <p:nvPr>
            <p:ph type="body" sz="quarter" idx="24"/>
          </p:nvPr>
        </p:nvSpPr>
        <p:spPr>
          <a:xfrm>
            <a:off x="228600" y="923995"/>
            <a:ext cx="11677650" cy="4840828"/>
          </a:xfrm>
        </p:spPr>
        <p:txBody>
          <a:bodyPr/>
          <a:lstStyle/>
          <a:p>
            <a:pPr lvl="0" algn="just">
              <a:spcAft>
                <a:spcPts val="0"/>
              </a:spcAft>
              <a:buClr>
                <a:schemeClr val="dk1"/>
              </a:buClr>
              <a:buSzPts val="1100"/>
            </a:pPr>
            <a:r>
              <a:rPr lang="en-US" sz="2400" b="1" dirty="0"/>
              <a:t>Transparency: </a:t>
            </a:r>
            <a:r>
              <a:rPr lang="en-US" sz="2400" dirty="0"/>
              <a:t>Transparency ensures that the important aspects of the processes related to any business are visible to those who are responsible for the outcome. It is important that these aspects are defined using a common standard. This ensures that all the observers understand the aspects in the same way. An example for this is that the definition of ‘Done’ is common for those who do the work and those who evaluate the results of the work.</a:t>
            </a:r>
          </a:p>
          <a:p>
            <a:pPr lvl="0" algn="just">
              <a:spcAft>
                <a:spcPts val="0"/>
              </a:spcAft>
              <a:buClr>
                <a:schemeClr val="dk1"/>
              </a:buClr>
              <a:buSzPts val="1100"/>
            </a:pPr>
            <a:r>
              <a:rPr lang="en-US" sz="2400" b="1" dirty="0"/>
              <a:t>Inspection: </a:t>
            </a:r>
            <a:r>
              <a:rPr lang="en-US" sz="2400" dirty="0"/>
              <a:t>In order to detect variances that may affect the process, Scrum users should inspect the Scrum artifacts and progress at frequent intervals. They should also make sure that inspection doesn’t affect the actual workflow. Suitably experienced inspectors should carry out the inspection process to derive value out of it.</a:t>
            </a:r>
          </a:p>
          <a:p>
            <a:pPr lvl="0" algn="just">
              <a:spcAft>
                <a:spcPts val="0"/>
              </a:spcAft>
              <a:buClr>
                <a:schemeClr val="dk1"/>
              </a:buClr>
              <a:buSzPts val="1100"/>
            </a:pPr>
            <a:r>
              <a:rPr lang="en-US" sz="2400" b="1" dirty="0"/>
              <a:t>Adaptation: </a:t>
            </a:r>
            <a:r>
              <a:rPr lang="en-US" sz="2400" dirty="0"/>
              <a:t>If an inspector identifies that any deviation in any of the process aspects makes the product unacceptable, adjustments in that process should be made. This adjustment should be done as soon as the defective process is identified, so that further deviations can be avoided.</a:t>
            </a:r>
          </a:p>
          <a:p>
            <a:pPr lvl="0" algn="just">
              <a:spcAft>
                <a:spcPts val="0"/>
              </a:spcAft>
              <a:buClr>
                <a:schemeClr val="dk1"/>
              </a:buClr>
              <a:buSzPts val="1100"/>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a:t>Module Objectives</a:t>
            </a:r>
          </a:p>
        </p:txBody>
      </p:sp>
      <p:sp>
        <p:nvSpPr>
          <p:cNvPr id="61" name="Google Shape;61;p14"/>
          <p:cNvSpPr txBox="1">
            <a:spLocks noGrp="1"/>
          </p:cNvSpPr>
          <p:nvPr>
            <p:ph type="body" sz="quarter" idx="24"/>
          </p:nvPr>
        </p:nvSpPr>
        <p:spPr>
          <a:xfrm>
            <a:off x="514350" y="1304995"/>
            <a:ext cx="8858250" cy="4840828"/>
          </a:xfrm>
        </p:spPr>
        <p:txBody>
          <a:bodyPr/>
          <a:lstStyle/>
          <a:p>
            <a:r>
              <a:rPr lang="en-US" dirty="0"/>
              <a:t>At the end of this module, you will be able to:</a:t>
            </a:r>
          </a:p>
          <a:p>
            <a:pPr lvl="1">
              <a:lnSpc>
                <a:spcPct val="100000"/>
              </a:lnSpc>
              <a:spcAft>
                <a:spcPts val="300"/>
              </a:spcAft>
            </a:pPr>
            <a:r>
              <a:rPr lang="en-US" dirty="0"/>
              <a:t>Define Agile methodologies</a:t>
            </a:r>
          </a:p>
          <a:p>
            <a:pPr lvl="1">
              <a:lnSpc>
                <a:spcPct val="100000"/>
              </a:lnSpc>
              <a:spcAft>
                <a:spcPts val="300"/>
              </a:spcAft>
            </a:pPr>
            <a:r>
              <a:rPr lang="en-US" dirty="0"/>
              <a:t>Explain Scrum and the concepts associated with it</a:t>
            </a:r>
          </a:p>
          <a:p>
            <a:pPr lvl="2">
              <a:lnSpc>
                <a:spcPct val="100000"/>
              </a:lnSpc>
              <a:spcAft>
                <a:spcPts val="300"/>
              </a:spcAft>
            </a:pPr>
            <a:r>
              <a:rPr lang="en-US" dirty="0"/>
              <a:t>Introduction</a:t>
            </a:r>
          </a:p>
          <a:p>
            <a:pPr lvl="2">
              <a:lnSpc>
                <a:spcPct val="100000"/>
              </a:lnSpc>
              <a:spcAft>
                <a:spcPts val="300"/>
              </a:spcAft>
            </a:pPr>
            <a:r>
              <a:rPr lang="en-US" dirty="0"/>
              <a:t>Scrum Theory</a:t>
            </a:r>
          </a:p>
          <a:p>
            <a:pPr lvl="2">
              <a:lnSpc>
                <a:spcPct val="100000"/>
              </a:lnSpc>
              <a:spcAft>
                <a:spcPts val="300"/>
              </a:spcAft>
            </a:pPr>
            <a:r>
              <a:rPr lang="en-US" dirty="0"/>
              <a:t>Scrum Values</a:t>
            </a:r>
          </a:p>
          <a:p>
            <a:pPr lvl="2">
              <a:lnSpc>
                <a:spcPct val="100000"/>
              </a:lnSpc>
              <a:spcAft>
                <a:spcPts val="300"/>
              </a:spcAft>
            </a:pPr>
            <a:r>
              <a:rPr lang="en-US" dirty="0"/>
              <a:t>Scrum Roles</a:t>
            </a:r>
          </a:p>
          <a:p>
            <a:pPr lvl="2">
              <a:lnSpc>
                <a:spcPct val="100000"/>
              </a:lnSpc>
              <a:spcAft>
                <a:spcPts val="300"/>
              </a:spcAft>
            </a:pPr>
            <a:r>
              <a:rPr lang="en-US" dirty="0"/>
              <a:t>Scrum Events</a:t>
            </a:r>
          </a:p>
          <a:p>
            <a:pPr lvl="2">
              <a:lnSpc>
                <a:spcPct val="100000"/>
              </a:lnSpc>
              <a:spcAft>
                <a:spcPts val="300"/>
              </a:spcAft>
            </a:pPr>
            <a:r>
              <a:rPr lang="en-US" dirty="0"/>
              <a:t>Scrum Artifacts</a:t>
            </a:r>
          </a:p>
          <a:p>
            <a:pPr lvl="2">
              <a:lnSpc>
                <a:spcPct val="100000"/>
              </a:lnSpc>
              <a:spcAft>
                <a:spcPts val="300"/>
              </a:spcAft>
            </a:pPr>
            <a:r>
              <a:rPr lang="en-US" dirty="0"/>
              <a:t>Benefits of Scrum</a:t>
            </a:r>
          </a:p>
          <a:p>
            <a:pPr lvl="1">
              <a:lnSpc>
                <a:spcPct val="100000"/>
              </a:lnSpc>
              <a:spcAft>
                <a:spcPts val="300"/>
              </a:spcAft>
            </a:pPr>
            <a:r>
              <a:rPr lang="en-US" spc="-40" dirty="0"/>
              <a:t>Describe extreme programming and the concepts associated with it</a:t>
            </a:r>
          </a:p>
          <a:p>
            <a:pPr lvl="2">
              <a:lnSpc>
                <a:spcPct val="100000"/>
              </a:lnSpc>
              <a:spcAft>
                <a:spcPts val="300"/>
              </a:spcAft>
            </a:pPr>
            <a:r>
              <a:rPr lang="en-US" dirty="0"/>
              <a:t>Introduction</a:t>
            </a:r>
          </a:p>
          <a:p>
            <a:pPr lvl="2">
              <a:lnSpc>
                <a:spcPct val="100000"/>
              </a:lnSpc>
              <a:spcAft>
                <a:spcPts val="300"/>
              </a:spcAft>
            </a:pPr>
            <a:r>
              <a:rPr lang="en-US" dirty="0"/>
              <a:t>XP Values</a:t>
            </a:r>
          </a:p>
          <a:p>
            <a:pPr lvl="2">
              <a:lnSpc>
                <a:spcPct val="100000"/>
              </a:lnSpc>
              <a:spcAft>
                <a:spcPts val="300"/>
              </a:spcAft>
            </a:pPr>
            <a:r>
              <a:rPr lang="en-US" dirty="0"/>
              <a:t>XP Rules</a:t>
            </a:r>
          </a:p>
          <a:p>
            <a:pPr lvl="2">
              <a:lnSpc>
                <a:spcPct val="100000"/>
              </a:lnSpc>
              <a:spcAft>
                <a:spcPts val="300"/>
              </a:spcAft>
            </a:pPr>
            <a:r>
              <a:rPr lang="en-US" dirty="0"/>
              <a:t>XP Roles</a:t>
            </a:r>
          </a:p>
          <a:p>
            <a:pPr lvl="2">
              <a:lnSpc>
                <a:spcPct val="100000"/>
              </a:lnSpc>
              <a:spcAft>
                <a:spcPts val="300"/>
              </a:spcAft>
            </a:pPr>
            <a:r>
              <a:rPr lang="en-US" dirty="0"/>
              <a:t>XP Activities</a:t>
            </a:r>
          </a:p>
          <a:p>
            <a:pPr lvl="2">
              <a:lnSpc>
                <a:spcPct val="100000"/>
              </a:lnSpc>
              <a:spcAft>
                <a:spcPts val="300"/>
              </a:spcAft>
            </a:pPr>
            <a:r>
              <a:rPr lang="en-US" dirty="0"/>
              <a:t>Different Categories of XP Practices</a:t>
            </a:r>
          </a:p>
          <a:p>
            <a:endParaRPr lang="en-US" dirty="0"/>
          </a:p>
        </p:txBody>
      </p:sp>
      <p:pic>
        <p:nvPicPr>
          <p:cNvPr id="11" name="Picture 10">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910" y="2653748"/>
            <a:ext cx="3712675" cy="3571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dirty="0"/>
              <a:t> </a:t>
            </a:r>
          </a:p>
        </p:txBody>
      </p:sp>
      <p:sp>
        <p:nvSpPr>
          <p:cNvPr id="134" name="Google Shape;134;p21"/>
          <p:cNvSpPr txBox="1">
            <a:spLocks noGrp="1"/>
          </p:cNvSpPr>
          <p:nvPr>
            <p:ph type="title"/>
          </p:nvPr>
        </p:nvSpPr>
        <p:spPr/>
        <p:txBody>
          <a:bodyPr/>
          <a:lstStyle/>
          <a:p>
            <a:r>
              <a:rPr lang="en-US"/>
              <a:t>2.4 Scrum Values</a:t>
            </a:r>
          </a:p>
        </p:txBody>
      </p:sp>
      <p:sp>
        <p:nvSpPr>
          <p:cNvPr id="136" name="Google Shape;136;p21"/>
          <p:cNvSpPr txBox="1"/>
          <p:nvPr/>
        </p:nvSpPr>
        <p:spPr>
          <a:xfrm>
            <a:off x="36467" y="6209323"/>
            <a:ext cx="2789600" cy="3340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0" name="Group 59"/>
          <p:cNvGrpSpPr/>
          <p:nvPr/>
        </p:nvGrpSpPr>
        <p:grpSpPr>
          <a:xfrm>
            <a:off x="514350" y="1169867"/>
            <a:ext cx="10862025" cy="5252207"/>
            <a:chOff x="514350" y="1169867"/>
            <a:chExt cx="10862025" cy="5252207"/>
          </a:xfrm>
        </p:grpSpPr>
        <p:sp>
          <p:nvSpPr>
            <p:cNvPr id="7" name="Freeform 6"/>
            <p:cNvSpPr/>
            <p:nvPr/>
          </p:nvSpPr>
          <p:spPr>
            <a:xfrm rot="3371463">
              <a:off x="2017513" y="4978299"/>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2" name="Freeform 41"/>
            <p:cNvSpPr/>
            <p:nvPr/>
          </p:nvSpPr>
          <p:spPr>
            <a:xfrm rot="1740169">
              <a:off x="2458627" y="4423414"/>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42"/>
            <p:cNvSpPr/>
            <p:nvPr/>
          </p:nvSpPr>
          <p:spPr>
            <a:xfrm>
              <a:off x="2547855" y="3778876"/>
              <a:ext cx="1428007" cy="34189"/>
            </a:xfrm>
            <a:custGeom>
              <a:avLst/>
              <a:gdLst/>
              <a:ahLst/>
              <a:cxnLst/>
              <a:rect l="0" t="0" r="0" b="0"/>
              <a:pathLst>
                <a:path>
                  <a:moveTo>
                    <a:pt x="0" y="17094"/>
                  </a:moveTo>
                  <a:lnTo>
                    <a:pt x="1428007"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4" name="Freeform 43"/>
            <p:cNvSpPr/>
            <p:nvPr/>
          </p:nvSpPr>
          <p:spPr>
            <a:xfrm rot="19859831">
              <a:off x="2458627" y="3134339"/>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Freeform 44"/>
            <p:cNvSpPr/>
            <p:nvPr/>
          </p:nvSpPr>
          <p:spPr>
            <a:xfrm rot="18228537">
              <a:off x="2017513" y="2579454"/>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Oval 58"/>
            <p:cNvSpPr/>
            <p:nvPr/>
          </p:nvSpPr>
          <p:spPr>
            <a:xfrm>
              <a:off x="530588" y="2222975"/>
              <a:ext cx="3195660" cy="3195660"/>
            </a:xfrm>
            <a:prstGeom prst="ellipse">
              <a:avLst/>
            </a:prstGeom>
            <a:solidFill>
              <a:schemeClr val="bg1"/>
            </a:solid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grpSp>
          <p:nvGrpSpPr>
            <p:cNvPr id="16" name="Group 15"/>
            <p:cNvGrpSpPr/>
            <p:nvPr/>
          </p:nvGrpSpPr>
          <p:grpSpPr>
            <a:xfrm>
              <a:off x="514350" y="2222975"/>
              <a:ext cx="3195660" cy="3195660"/>
              <a:chOff x="5630432" y="3816444"/>
              <a:chExt cx="1754595" cy="1754595"/>
            </a:xfrm>
          </p:grpSpPr>
          <p:pic>
            <p:nvPicPr>
              <p:cNvPr id="31" name="Picture 30">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821538" y="4006276"/>
                <a:ext cx="1432744" cy="1035135"/>
              </a:xfrm>
              <a:prstGeom prst="rect">
                <a:avLst/>
              </a:prstGeom>
            </p:spPr>
          </p:pic>
          <p:sp>
            <p:nvSpPr>
              <p:cNvPr id="32" name="Oval 31"/>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33" name="TextBox 32"/>
              <p:cNvSpPr txBox="1"/>
              <p:nvPr/>
            </p:nvSpPr>
            <p:spPr>
              <a:xfrm>
                <a:off x="5821538" y="5130672"/>
                <a:ext cx="1351078" cy="253480"/>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Scrum Value</a:t>
                </a:r>
              </a:p>
            </p:txBody>
          </p:sp>
        </p:grpSp>
        <p:sp>
          <p:nvSpPr>
            <p:cNvPr id="54" name="Rounded Rectangle 53"/>
            <p:cNvSpPr/>
            <p:nvPr/>
          </p:nvSpPr>
          <p:spPr>
            <a:xfrm>
              <a:off x="4454366" y="1226019"/>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800" dirty="0">
                  <a:solidFill>
                    <a:schemeClr val="tx1"/>
                  </a:solidFill>
                  <a:latin typeface="Arial" panose="020B0604020202020204" pitchFamily="34" charset="0"/>
                  <a:cs typeface="Arial" panose="020B0604020202020204" pitchFamily="34" charset="0"/>
                </a:rPr>
                <a:t>Scrum Team members have courage to do the right thing and work on tough problems</a:t>
              </a:r>
            </a:p>
          </p:txBody>
        </p:sp>
        <p:sp>
          <p:nvSpPr>
            <p:cNvPr id="63" name="Rounded Rectangle 62"/>
            <p:cNvSpPr/>
            <p:nvPr/>
          </p:nvSpPr>
          <p:spPr>
            <a:xfrm>
              <a:off x="5149036" y="2253509"/>
              <a:ext cx="622733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800" dirty="0">
                  <a:solidFill>
                    <a:schemeClr val="tx1"/>
                  </a:solidFill>
                  <a:latin typeface="Arial" panose="020B0604020202020204" pitchFamily="34" charset="0"/>
                  <a:cs typeface="Arial" panose="020B0604020202020204" pitchFamily="34" charset="0"/>
                </a:rPr>
                <a:t>Everyone focuses on the work of the Sprint and the goals of the Scrum Team</a:t>
              </a:r>
            </a:p>
          </p:txBody>
        </p:sp>
        <p:sp>
          <p:nvSpPr>
            <p:cNvPr id="65" name="Rounded Rectangle 64"/>
            <p:cNvSpPr/>
            <p:nvPr/>
          </p:nvSpPr>
          <p:spPr>
            <a:xfrm>
              <a:off x="5387163" y="3450411"/>
              <a:ext cx="5989212"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800" dirty="0">
                  <a:solidFill>
                    <a:schemeClr val="tx1"/>
                  </a:solidFill>
                  <a:latin typeface="Arial" panose="020B0604020202020204" pitchFamily="34" charset="0"/>
                  <a:cs typeface="Arial" panose="020B0604020202020204" pitchFamily="34" charset="0"/>
                </a:rPr>
                <a:t>People personally commit to achieving the goals of the Scrum Team</a:t>
              </a:r>
            </a:p>
          </p:txBody>
        </p:sp>
        <p:sp>
          <p:nvSpPr>
            <p:cNvPr id="66" name="Rounded Rectangle 65"/>
            <p:cNvSpPr/>
            <p:nvPr/>
          </p:nvSpPr>
          <p:spPr>
            <a:xfrm>
              <a:off x="5202754" y="4673208"/>
              <a:ext cx="6173621"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800" dirty="0">
                  <a:solidFill>
                    <a:schemeClr val="tx1"/>
                  </a:solidFill>
                  <a:latin typeface="Arial" panose="020B0604020202020204" pitchFamily="34" charset="0"/>
                  <a:cs typeface="Arial" panose="020B0604020202020204" pitchFamily="34" charset="0"/>
                </a:rPr>
                <a:t>Scrum Team members respect each other to be capable independent people</a:t>
              </a:r>
            </a:p>
          </p:txBody>
        </p:sp>
        <p:sp>
          <p:nvSpPr>
            <p:cNvPr id="67" name="Rounded Rectangle 66"/>
            <p:cNvSpPr/>
            <p:nvPr/>
          </p:nvSpPr>
          <p:spPr>
            <a:xfrm>
              <a:off x="4454366" y="5688085"/>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800" dirty="0">
                  <a:solidFill>
                    <a:schemeClr val="tx1"/>
                  </a:solidFill>
                  <a:latin typeface="Arial" panose="020B0604020202020204" pitchFamily="34" charset="0"/>
                  <a:cs typeface="Arial" panose="020B0604020202020204" pitchFamily="34" charset="0"/>
                </a:rPr>
                <a:t>The Scrum Team and its stakeholders agree to be open about all the work and the challenges with performing the work</a:t>
              </a:r>
            </a:p>
          </p:txBody>
        </p:sp>
        <p:sp>
          <p:nvSpPr>
            <p:cNvPr id="47" name="Rounded Rectangle 46"/>
            <p:cNvSpPr/>
            <p:nvPr/>
          </p:nvSpPr>
          <p:spPr>
            <a:xfrm>
              <a:off x="3046643" y="116986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48989" rIns="0" bIns="148989" numCol="1" spcCol="1270" anchor="ctr" anchorCtr="0">
              <a:noAutofit/>
            </a:bodyPr>
            <a:lstStyle/>
            <a:p>
              <a:pPr lvl="0" algn="ctr" defTabSz="9334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Courage</a:t>
              </a:r>
            </a:p>
          </p:txBody>
        </p:sp>
        <p:sp>
          <p:nvSpPr>
            <p:cNvPr id="48" name="Rounded Rectangle 47"/>
            <p:cNvSpPr/>
            <p:nvPr/>
          </p:nvSpPr>
          <p:spPr>
            <a:xfrm>
              <a:off x="3734366" y="219911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Focus</a:t>
              </a:r>
            </a:p>
          </p:txBody>
        </p:sp>
        <p:sp>
          <p:nvSpPr>
            <p:cNvPr id="49" name="Rounded Rectangle 48"/>
            <p:cNvSpPr/>
            <p:nvPr/>
          </p:nvSpPr>
          <p:spPr>
            <a:xfrm>
              <a:off x="3975862" y="3413200"/>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Commitment </a:t>
              </a:r>
            </a:p>
          </p:txBody>
        </p:sp>
        <p:sp>
          <p:nvSpPr>
            <p:cNvPr id="50" name="Rounded Rectangle 49"/>
            <p:cNvSpPr/>
            <p:nvPr/>
          </p:nvSpPr>
          <p:spPr>
            <a:xfrm>
              <a:off x="3734366" y="4627283"/>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Respect</a:t>
              </a:r>
            </a:p>
          </p:txBody>
        </p:sp>
        <p:sp>
          <p:nvSpPr>
            <p:cNvPr id="51" name="Rounded Rectangle 50"/>
            <p:cNvSpPr/>
            <p:nvPr/>
          </p:nvSpPr>
          <p:spPr>
            <a:xfrm>
              <a:off x="3046643" y="5656532"/>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Openness</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p:txBody>
          <a:bodyPr/>
          <a:lstStyle/>
          <a:p>
            <a:r>
              <a:rPr lang="en-US"/>
              <a:t>What did You Grasp?</a:t>
            </a:r>
          </a:p>
        </p:txBody>
      </p:sp>
      <p:sp>
        <p:nvSpPr>
          <p:cNvPr id="142" name="Google Shape;142;p22"/>
          <p:cNvSpPr txBox="1">
            <a:spLocks noGrp="1"/>
          </p:cNvSpPr>
          <p:nvPr>
            <p:ph type="body" sz="quarter" idx="26"/>
          </p:nvPr>
        </p:nvSpPr>
        <p:spPr>
          <a:xfrm>
            <a:off x="4809150" y="1852368"/>
            <a:ext cx="7065349" cy="3749410"/>
          </a:xfrm>
        </p:spPr>
        <p:txBody>
          <a:bodyPr/>
          <a:lstStyle/>
          <a:p>
            <a:r>
              <a:rPr lang="en-US" dirty="0"/>
              <a:t>What are the iterations in Scrum called?</a:t>
            </a:r>
          </a:p>
          <a:p>
            <a:pPr lvl="1"/>
            <a:r>
              <a:rPr lang="en-US" dirty="0"/>
              <a:t>Release</a:t>
            </a:r>
          </a:p>
          <a:p>
            <a:pPr lvl="1"/>
            <a:r>
              <a:rPr lang="en-US" dirty="0"/>
              <a:t>Sprint</a:t>
            </a:r>
          </a:p>
          <a:p>
            <a:pPr lvl="1"/>
            <a:r>
              <a:rPr lang="en-US" dirty="0"/>
              <a:t>Release cycles</a:t>
            </a:r>
          </a:p>
          <a:p>
            <a:pPr lvl="1"/>
            <a:r>
              <a:rPr lang="en-US" dirty="0"/>
              <a:t>Build</a:t>
            </a:r>
          </a:p>
          <a:p>
            <a:pPr marL="346075" lvl="1" indent="0">
              <a:buNone/>
            </a:pPr>
            <a:endParaRPr lang="en-US" dirty="0"/>
          </a:p>
          <a:p>
            <a:r>
              <a:rPr lang="en-US" dirty="0"/>
              <a:t>Which of the following aspects of the Scrum theory ensures that every stakeholder understands the aspects in the same way?</a:t>
            </a:r>
          </a:p>
          <a:p>
            <a:pPr lvl="1"/>
            <a:r>
              <a:rPr lang="en-US" dirty="0"/>
              <a:t>Transparency</a:t>
            </a:r>
          </a:p>
          <a:p>
            <a:pPr lvl="1"/>
            <a:r>
              <a:rPr lang="en-US" dirty="0"/>
              <a:t>Inspection</a:t>
            </a:r>
          </a:p>
          <a:p>
            <a:pPr lvl="1"/>
            <a:r>
              <a:rPr lang="en-US" dirty="0"/>
              <a:t>Adaptation</a:t>
            </a:r>
          </a:p>
          <a:p>
            <a:pPr lvl="1"/>
            <a:r>
              <a:rPr lang="en-US" dirty="0"/>
              <a:t>Commitment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p:txBody>
          <a:bodyPr/>
          <a:lstStyle/>
          <a:p>
            <a:r>
              <a:rPr lang="en-US"/>
              <a:t>2.5 Scrum Roles</a:t>
            </a:r>
          </a:p>
        </p:txBody>
      </p:sp>
      <p:sp>
        <p:nvSpPr>
          <p:cNvPr id="148" name="Google Shape;148;p23"/>
          <p:cNvSpPr txBox="1">
            <a:spLocks noGrp="1"/>
          </p:cNvSpPr>
          <p:nvPr>
            <p:ph type="body" sz="quarter" idx="24"/>
          </p:nvPr>
        </p:nvSpPr>
        <p:spPr>
          <a:xfrm>
            <a:off x="514350" y="1171645"/>
            <a:ext cx="10273812" cy="4840828"/>
          </a:xfrm>
        </p:spPr>
        <p:txBody>
          <a:bodyPr/>
          <a:lstStyle/>
          <a:p>
            <a:r>
              <a:rPr lang="en-US" sz="2400" dirty="0"/>
              <a:t>The following </a:t>
            </a:r>
            <a:r>
              <a:rPr lang="en-US" sz="2800" dirty="0"/>
              <a:t>picture</a:t>
            </a:r>
            <a:r>
              <a:rPr lang="en-US" sz="2400" dirty="0"/>
              <a:t> illustrates the three scrum roles in comparison with the traditional approach.</a:t>
            </a:r>
          </a:p>
          <a:p>
            <a:endParaRPr lang="en-US" sz="2400" dirty="0"/>
          </a:p>
        </p:txBody>
      </p:sp>
      <p:sp>
        <p:nvSpPr>
          <p:cNvPr id="150" name="Google Shape;150;p23"/>
          <p:cNvSpPr txBox="1"/>
          <p:nvPr/>
        </p:nvSpPr>
        <p:spPr>
          <a:xfrm>
            <a:off x="38151" y="6193793"/>
            <a:ext cx="3125600" cy="3024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 Alliance</a:t>
            </a:r>
            <a:endParaRPr sz="900" i="1" dirty="0">
              <a:latin typeface="Arial" panose="020B0604020202020204" pitchFamily="34" charset="0"/>
              <a:cs typeface="Arial" panose="020B0604020202020204" pitchFamily="34" charset="0"/>
            </a:endParaRPr>
          </a:p>
        </p:txBody>
      </p:sp>
      <p:sp>
        <p:nvSpPr>
          <p:cNvPr id="15" name="Freeform 14"/>
          <p:cNvSpPr/>
          <p:nvPr/>
        </p:nvSpPr>
        <p:spPr>
          <a:xfrm>
            <a:off x="4091596" y="2060285"/>
            <a:ext cx="7395554" cy="1328883"/>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2000" kern="1200" dirty="0">
                <a:latin typeface="Arial" panose="020B0604020202020204" pitchFamily="34" charset="0"/>
                <a:cs typeface="Arial" panose="020B0604020202020204" pitchFamily="34" charset="0"/>
              </a:rPr>
              <a:t>Determines what needs to be done and sets the priorities to deliver the highest value</a:t>
            </a:r>
          </a:p>
          <a:p>
            <a:pPr lvl="1" algn="l" defTabSz="1333500">
              <a:spcBef>
                <a:spcPct val="0"/>
              </a:spcBef>
              <a:spcAft>
                <a:spcPts val="1200"/>
              </a:spcAft>
            </a:pPr>
            <a:r>
              <a:rPr lang="en-US" sz="2000" b="1" i="1" kern="1200" dirty="0">
                <a:latin typeface="Arial" panose="020B0604020202020204" pitchFamily="34" charset="0"/>
                <a:cs typeface="Arial" panose="020B0604020202020204" pitchFamily="34" charset="0"/>
              </a:rPr>
              <a:t>Traditional approach:</a:t>
            </a:r>
            <a:r>
              <a:rPr lang="en-US" sz="2000" i="1" kern="1200" dirty="0">
                <a:latin typeface="Arial" panose="020B0604020202020204" pitchFamily="34" charset="0"/>
                <a:cs typeface="Arial" panose="020B0604020202020204" pitchFamily="34" charset="0"/>
              </a:rPr>
              <a:t> </a:t>
            </a:r>
            <a:r>
              <a:rPr lang="en-US" sz="2000" kern="1200" dirty="0">
                <a:latin typeface="Arial" panose="020B0604020202020204" pitchFamily="34" charset="0"/>
                <a:cs typeface="Arial" panose="020B0604020202020204" pitchFamily="34" charset="0"/>
              </a:rPr>
              <a:t>Controls the work</a:t>
            </a:r>
          </a:p>
        </p:txBody>
      </p:sp>
      <p:sp>
        <p:nvSpPr>
          <p:cNvPr id="16" name="Rounded Rectangle 15"/>
          <p:cNvSpPr/>
          <p:nvPr/>
        </p:nvSpPr>
        <p:spPr>
          <a:xfrm>
            <a:off x="618565" y="2049317"/>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Product Owner</a:t>
            </a:r>
          </a:p>
          <a:p>
            <a:pPr lvl="0" algn="ctr" defTabSz="2889250">
              <a:spcBef>
                <a:spcPct val="0"/>
              </a:spcBef>
              <a:spcAft>
                <a:spcPct val="35000"/>
              </a:spcAft>
            </a:pPr>
            <a:endParaRPr lang="en-US" sz="2400" b="1" kern="1200" dirty="0">
              <a:latin typeface="Arial" panose="020B0604020202020204" pitchFamily="34" charset="0"/>
              <a:cs typeface="Arial" panose="020B0604020202020204" pitchFamily="34" charset="0"/>
            </a:endParaRPr>
          </a:p>
        </p:txBody>
      </p:sp>
      <p:sp>
        <p:nvSpPr>
          <p:cNvPr id="17" name="Freeform 16"/>
          <p:cNvSpPr/>
          <p:nvPr/>
        </p:nvSpPr>
        <p:spPr>
          <a:xfrm>
            <a:off x="4091596" y="3575626"/>
            <a:ext cx="7395554" cy="1328883"/>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2000" kern="1200" dirty="0">
                <a:latin typeface="Arial" panose="020B0604020202020204" pitchFamily="34" charset="0"/>
                <a:cs typeface="Arial" panose="020B0604020202020204" pitchFamily="34" charset="0"/>
              </a:rPr>
              <a:t>Protecting the Scrum process and preventing distractions</a:t>
            </a:r>
          </a:p>
          <a:p>
            <a:pPr lvl="1" algn="l" defTabSz="1333500">
              <a:spcBef>
                <a:spcPct val="0"/>
              </a:spcBef>
              <a:spcAft>
                <a:spcPts val="1200"/>
              </a:spcAft>
            </a:pPr>
            <a:r>
              <a:rPr lang="en-US" sz="2000" b="1" i="1" kern="1200" dirty="0">
                <a:latin typeface="Arial" panose="020B0604020202020204" pitchFamily="34" charset="0"/>
                <a:cs typeface="Arial" panose="020B0604020202020204" pitchFamily="34" charset="0"/>
              </a:rPr>
              <a:t>Traditional approach: </a:t>
            </a:r>
            <a:r>
              <a:rPr lang="en-US" sz="2000" kern="1200" dirty="0">
                <a:latin typeface="Arial" panose="020B0604020202020204" pitchFamily="34" charset="0"/>
                <a:cs typeface="Arial" panose="020B0604020202020204" pitchFamily="34" charset="0"/>
              </a:rPr>
              <a:t>No equivalent</a:t>
            </a:r>
          </a:p>
        </p:txBody>
      </p:sp>
      <p:sp>
        <p:nvSpPr>
          <p:cNvPr id="18" name="Rounded Rectangle 17"/>
          <p:cNvSpPr/>
          <p:nvPr/>
        </p:nvSpPr>
        <p:spPr>
          <a:xfrm>
            <a:off x="618565" y="3564658"/>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err="1">
                <a:latin typeface="Arial" panose="020B0604020202020204" pitchFamily="34" charset="0"/>
                <a:cs typeface="Arial" panose="020B0604020202020204" pitchFamily="34" charset="0"/>
              </a:rPr>
              <a:t>ScrumMaster</a:t>
            </a:r>
            <a:endParaRPr lang="en-US" sz="2400" b="1" kern="1200" dirty="0">
              <a:latin typeface="Arial" panose="020B0604020202020204" pitchFamily="34" charset="0"/>
              <a:cs typeface="Arial" panose="020B0604020202020204" pitchFamily="34" charset="0"/>
            </a:endParaRP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19" name="Freeform 18"/>
          <p:cNvSpPr/>
          <p:nvPr/>
        </p:nvSpPr>
        <p:spPr>
          <a:xfrm>
            <a:off x="4091596" y="5090966"/>
            <a:ext cx="7395554" cy="1328883"/>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2000" kern="1200" dirty="0">
                <a:latin typeface="Arial" panose="020B0604020202020204" pitchFamily="34" charset="0"/>
                <a:cs typeface="Arial" panose="020B0604020202020204" pitchFamily="34" charset="0"/>
              </a:rPr>
              <a:t>Takes on and determines how to deliver chunks of work in frequent increments</a:t>
            </a:r>
          </a:p>
          <a:p>
            <a:pPr lvl="1" algn="l" defTabSz="1333500">
              <a:spcBef>
                <a:spcPct val="0"/>
              </a:spcBef>
              <a:spcAft>
                <a:spcPts val="1200"/>
              </a:spcAft>
            </a:pPr>
            <a:r>
              <a:rPr lang="en-US" sz="2000" b="1" i="1" kern="1200" dirty="0">
                <a:latin typeface="Arial" panose="020B0604020202020204" pitchFamily="34" charset="0"/>
                <a:cs typeface="Arial" panose="020B0604020202020204" pitchFamily="34" charset="0"/>
              </a:rPr>
              <a:t>Traditional approach:</a:t>
            </a:r>
            <a:r>
              <a:rPr lang="en-US" sz="2000" i="1" kern="1200" dirty="0">
                <a:latin typeface="Arial" panose="020B0604020202020204" pitchFamily="34" charset="0"/>
                <a:cs typeface="Arial" panose="020B0604020202020204" pitchFamily="34" charset="0"/>
              </a:rPr>
              <a:t> </a:t>
            </a:r>
            <a:r>
              <a:rPr lang="en-US" sz="2000" kern="1200" dirty="0">
                <a:latin typeface="Arial" panose="020B0604020202020204" pitchFamily="34" charset="0"/>
                <a:cs typeface="Arial" panose="020B0604020202020204" pitchFamily="34" charset="0"/>
              </a:rPr>
              <a:t>Gets told what to do by the project manager</a:t>
            </a:r>
          </a:p>
        </p:txBody>
      </p:sp>
      <p:sp>
        <p:nvSpPr>
          <p:cNvPr id="20" name="Rounded Rectangle 19"/>
          <p:cNvSpPr/>
          <p:nvPr/>
        </p:nvSpPr>
        <p:spPr>
          <a:xfrm>
            <a:off x="618565" y="5079999"/>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Development Team</a:t>
            </a: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21" name="Rectangle 20"/>
          <p:cNvSpPr/>
          <p:nvPr/>
        </p:nvSpPr>
        <p:spPr>
          <a:xfrm>
            <a:off x="616122" y="282437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Holder of Product Value</a:t>
            </a:r>
          </a:p>
        </p:txBody>
      </p:sp>
      <p:sp>
        <p:nvSpPr>
          <p:cNvPr id="26" name="Rectangle 25"/>
          <p:cNvSpPr/>
          <p:nvPr/>
        </p:nvSpPr>
        <p:spPr>
          <a:xfrm>
            <a:off x="616122" y="437443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Servant Leader</a:t>
            </a:r>
          </a:p>
        </p:txBody>
      </p:sp>
      <p:sp>
        <p:nvSpPr>
          <p:cNvPr id="27" name="Rectangle 26"/>
          <p:cNvSpPr/>
          <p:nvPr/>
        </p:nvSpPr>
        <p:spPr>
          <a:xfrm>
            <a:off x="616122" y="5874829"/>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Self-Organizing Group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scrum roles</a:t>
            </a:r>
          </a:p>
        </p:txBody>
      </p:sp>
      <p:sp>
        <p:nvSpPr>
          <p:cNvPr id="3" name="Text Placeholder 2"/>
          <p:cNvSpPr>
            <a:spLocks noGrp="1"/>
          </p:cNvSpPr>
          <p:nvPr>
            <p:ph type="body" sz="quarter" idx="24"/>
          </p:nvPr>
        </p:nvSpPr>
        <p:spPr>
          <a:xfrm>
            <a:off x="514350" y="1304995"/>
            <a:ext cx="11068050" cy="4840828"/>
          </a:xfrm>
        </p:spPr>
        <p:txBody>
          <a:bodyPr/>
          <a:lstStyle/>
          <a:p>
            <a:pPr lvl="0" algn="just">
              <a:spcAft>
                <a:spcPts val="0"/>
              </a:spcAft>
            </a:pPr>
            <a:endParaRPr lang="en-US" sz="2400" dirty="0"/>
          </a:p>
          <a:p>
            <a:pPr lvl="0" algn="just">
              <a:spcAft>
                <a:spcPts val="0"/>
              </a:spcAft>
              <a:buClr>
                <a:schemeClr val="dk1"/>
              </a:buClr>
              <a:buSzPts val="1100"/>
            </a:pPr>
            <a:r>
              <a:rPr lang="en-US" sz="2400" b="1" dirty="0"/>
              <a:t>Scrum Master: </a:t>
            </a:r>
            <a:r>
              <a:rPr lang="en-US" sz="2400" dirty="0"/>
              <a:t>The Scrum Master has to make sure that the performance of the Scrum Team is at their highest level. The Scrum Master also protects the team from both internal and external distractions.</a:t>
            </a:r>
          </a:p>
          <a:p>
            <a:pPr lvl="0" algn="just">
              <a:spcAft>
                <a:spcPts val="0"/>
              </a:spcAft>
              <a:buClr>
                <a:schemeClr val="dk1"/>
              </a:buClr>
              <a:buSzPts val="1100"/>
            </a:pPr>
            <a:r>
              <a:rPr lang="en-US" sz="2400" dirty="0"/>
              <a:t> </a:t>
            </a:r>
          </a:p>
          <a:p>
            <a:pPr lvl="0" algn="just">
              <a:spcAft>
                <a:spcPts val="0"/>
              </a:spcAft>
              <a:buClr>
                <a:schemeClr val="dk1"/>
              </a:buClr>
              <a:buSzPts val="1100"/>
            </a:pPr>
            <a:r>
              <a:rPr lang="en-US" sz="2400" b="1" dirty="0"/>
              <a:t>Product Owner: </a:t>
            </a:r>
            <a:r>
              <a:rPr lang="en-US" sz="2400" dirty="0"/>
              <a:t>The key responsibilities of the Product Owner are to maintain the product backlog, and to make sure that everyone is aware of their priorities and all the stakeholders are satisfied</a:t>
            </a:r>
          </a:p>
          <a:p>
            <a:pPr lvl="0" algn="just">
              <a:spcAft>
                <a:spcPts val="0"/>
              </a:spcAft>
              <a:buClr>
                <a:schemeClr val="dk1"/>
              </a:buClr>
              <a:buSzPts val="1100"/>
            </a:pPr>
            <a:r>
              <a:rPr lang="en-US" sz="2400" dirty="0"/>
              <a:t> </a:t>
            </a:r>
          </a:p>
          <a:p>
            <a:pPr lvl="0" algn="just">
              <a:spcAft>
                <a:spcPts val="0"/>
              </a:spcAft>
              <a:buClr>
                <a:schemeClr val="dk1"/>
              </a:buClr>
              <a:buSzPts val="1100"/>
            </a:pPr>
            <a:r>
              <a:rPr lang="en-US" sz="2400" b="1" dirty="0"/>
              <a:t>The Development Team: </a:t>
            </a:r>
            <a:r>
              <a:rPr lang="en-US" sz="2400" dirty="0"/>
              <a:t>The Development Teams are structured, self-organizing ones and manage their work on their own. The teams should be in synergy so that there is efficiency and effectiveness overall.</a:t>
            </a:r>
          </a:p>
          <a:p>
            <a:pPr algn="just"/>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p:txBody>
          <a:bodyPr/>
          <a:lstStyle/>
          <a:p>
            <a:r>
              <a:rPr lang="en-US"/>
              <a:t>2.5.1 Scrum Master</a:t>
            </a:r>
          </a:p>
        </p:txBody>
      </p:sp>
      <p:sp>
        <p:nvSpPr>
          <p:cNvPr id="156" name="Google Shape;156;p24"/>
          <p:cNvSpPr txBox="1">
            <a:spLocks noGrp="1"/>
          </p:cNvSpPr>
          <p:nvPr>
            <p:ph type="body" sz="quarter" idx="24"/>
          </p:nvPr>
        </p:nvSpPr>
        <p:spPr>
          <a:xfrm>
            <a:off x="285750" y="1171645"/>
            <a:ext cx="11582400" cy="4840828"/>
          </a:xfrm>
        </p:spPr>
        <p:txBody>
          <a:bodyPr/>
          <a:lstStyle/>
          <a:p>
            <a:r>
              <a:rPr lang="en-US" sz="2400" dirty="0"/>
              <a:t>The Scrum Master is responsible for promoting and supporting Scrum as defined in the Scrum Guide.  It is the responsibility of the Scrum Master to support the product owner, development team and the organization. </a:t>
            </a:r>
          </a:p>
        </p:txBody>
      </p:sp>
      <p:grpSp>
        <p:nvGrpSpPr>
          <p:cNvPr id="8" name="Group 7"/>
          <p:cNvGrpSpPr/>
          <p:nvPr/>
        </p:nvGrpSpPr>
        <p:grpSpPr>
          <a:xfrm>
            <a:off x="323850" y="2731070"/>
            <a:ext cx="11868150" cy="3879278"/>
            <a:chOff x="514348" y="2342121"/>
            <a:chExt cx="11131312" cy="3073065"/>
          </a:xfrm>
        </p:grpSpPr>
        <p:sp>
          <p:nvSpPr>
            <p:cNvPr id="9" name="Rounded Rectangle 8"/>
            <p:cNvSpPr/>
            <p:nvPr/>
          </p:nvSpPr>
          <p:spPr>
            <a:xfrm>
              <a:off x="514349" y="2342121"/>
              <a:ext cx="11131311" cy="3073065"/>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Works with organizations in implementing Scrum</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Makes sure that Scrum is understood and implemented</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Makes the environment workable, that also ensures team self-organization</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Guards the team from external interference and distractions and ensures harmony</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Helps to encourage improved engineering practices</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Doesn’t manage the team  </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Helps overcome hurdles</a:t>
              </a:r>
            </a:p>
          </p:txBody>
        </p:sp>
        <p:sp>
          <p:nvSpPr>
            <p:cNvPr id="10" name="Rounded Rectangle 9"/>
            <p:cNvSpPr/>
            <p:nvPr/>
          </p:nvSpPr>
          <p:spPr>
            <a:xfrm>
              <a:off x="514348" y="2387390"/>
              <a:ext cx="11131311" cy="44725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400" b="1" dirty="0">
                  <a:latin typeface="Arial" panose="020B0604020202020204" pitchFamily="34" charset="0"/>
                  <a:cs typeface="Arial" panose="020B0604020202020204" pitchFamily="34" charset="0"/>
                </a:rPr>
                <a:t>Qualities of a Scrum Master, who has a leadership role: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Master’s Service to the Product Owner</a:t>
            </a:r>
          </a:p>
        </p:txBody>
      </p:sp>
      <p:sp>
        <p:nvSpPr>
          <p:cNvPr id="3" name="Text Placeholder 2"/>
          <p:cNvSpPr>
            <a:spLocks noGrp="1"/>
          </p:cNvSpPr>
          <p:nvPr>
            <p:ph type="body" sz="quarter" idx="24"/>
          </p:nvPr>
        </p:nvSpPr>
        <p:spPr>
          <a:xfrm>
            <a:off x="514350" y="1304995"/>
            <a:ext cx="11353800" cy="4840828"/>
          </a:xfrm>
        </p:spPr>
        <p:txBody>
          <a:bodyPr/>
          <a:lstStyle/>
          <a:p>
            <a:pPr lvl="0" algn="just">
              <a:spcAft>
                <a:spcPts val="0"/>
              </a:spcAft>
              <a:buClr>
                <a:schemeClr val="dk1"/>
              </a:buClr>
              <a:buSzPts val="1100"/>
            </a:pPr>
            <a:r>
              <a:rPr lang="en-US" sz="2400" dirty="0"/>
              <a:t>The Scrum Master offers service to the Product Owner in the following ways. These include, but not limited to:</a:t>
            </a:r>
          </a:p>
          <a:p>
            <a:pPr lvl="0" algn="just">
              <a:spcAft>
                <a:spcPts val="0"/>
              </a:spcAft>
              <a:buClr>
                <a:schemeClr val="dk1"/>
              </a:buClr>
              <a:buSzPts val="1100"/>
            </a:pPr>
            <a:endParaRPr lang="en-US" sz="2400" dirty="0"/>
          </a:p>
          <a:p>
            <a:pPr marL="457200" lvl="0" indent="-298450" algn="just">
              <a:spcAft>
                <a:spcPts val="0"/>
              </a:spcAft>
              <a:buSzPts val="1100"/>
              <a:buChar char="●"/>
            </a:pPr>
            <a:r>
              <a:rPr lang="en-US" sz="2400" dirty="0"/>
              <a:t>Makes sure that all the members of the Scrum Team understand well the goals, scope, and product domain</a:t>
            </a:r>
          </a:p>
          <a:p>
            <a:pPr marL="457200" lvl="0" indent="-298450" algn="just">
              <a:spcAft>
                <a:spcPts val="0"/>
              </a:spcAft>
              <a:buSzPts val="1100"/>
              <a:buChar char="●"/>
            </a:pPr>
            <a:r>
              <a:rPr lang="en-US" sz="2400" dirty="0"/>
              <a:t>Techniques to be implemented for an effective product backlog management</a:t>
            </a:r>
          </a:p>
          <a:p>
            <a:pPr marL="457200" lvl="0" indent="-298450" algn="just">
              <a:spcAft>
                <a:spcPts val="0"/>
              </a:spcAft>
              <a:buSzPts val="1100"/>
              <a:buChar char="●"/>
            </a:pPr>
            <a:r>
              <a:rPr lang="en-US" sz="2400" dirty="0"/>
              <a:t>Helping the Scrum Team understand about Product Backlog Items (PBIs)</a:t>
            </a:r>
          </a:p>
          <a:p>
            <a:pPr marL="457200" lvl="0" indent="-298450" algn="just">
              <a:spcAft>
                <a:spcPts val="0"/>
              </a:spcAft>
              <a:buSzPts val="1100"/>
              <a:buChar char="●"/>
            </a:pPr>
            <a:r>
              <a:rPr lang="en-US" sz="2400" dirty="0"/>
              <a:t>Helps the Product Owner do the product planning</a:t>
            </a:r>
          </a:p>
          <a:p>
            <a:pPr marL="457200" lvl="0" indent="-298450" algn="just">
              <a:spcAft>
                <a:spcPts val="0"/>
              </a:spcAft>
              <a:buSzPts val="1100"/>
              <a:buChar char="●"/>
            </a:pPr>
            <a:r>
              <a:rPr lang="en-US" sz="2400" dirty="0"/>
              <a:t>Makes sure that the Product Owner arranges the Product Backlog in a way that maximizes value</a:t>
            </a:r>
          </a:p>
          <a:p>
            <a:pPr marL="457200" lvl="0" indent="-298450" algn="just">
              <a:spcAft>
                <a:spcPts val="0"/>
              </a:spcAft>
              <a:buSzPts val="1100"/>
              <a:buChar char="●"/>
            </a:pPr>
            <a:r>
              <a:rPr lang="en-US" sz="2400" dirty="0"/>
              <a:t>Understanding and practicing agility</a:t>
            </a:r>
          </a:p>
          <a:p>
            <a:pPr marL="457200" lvl="0" indent="-298450" algn="just">
              <a:spcAft>
                <a:spcPts val="0"/>
              </a:spcAft>
              <a:buSzPts val="1100"/>
              <a:buChar char="●"/>
            </a:pPr>
            <a:r>
              <a:rPr lang="en-US" sz="2400" dirty="0"/>
              <a:t>Helps the Product Owner by facilitating Scrum events as per the requirements</a:t>
            </a:r>
          </a:p>
          <a:p>
            <a:pPr lvl="0" algn="just">
              <a:spcAft>
                <a:spcPts val="0"/>
              </a:spcAft>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Aft>
                <a:spcPts val="0"/>
              </a:spcAft>
            </a:pPr>
            <a:r>
              <a:rPr lang="en-US" dirty="0"/>
              <a:t>Scrum Master’s Service to the Development Team</a:t>
            </a:r>
          </a:p>
        </p:txBody>
      </p:sp>
      <p:sp>
        <p:nvSpPr>
          <p:cNvPr id="3" name="Text Placeholder 2"/>
          <p:cNvSpPr>
            <a:spLocks noGrp="1"/>
          </p:cNvSpPr>
          <p:nvPr>
            <p:ph type="body" sz="quarter" idx="24"/>
          </p:nvPr>
        </p:nvSpPr>
        <p:spPr/>
        <p:txBody>
          <a:bodyPr/>
          <a:lstStyle/>
          <a:p>
            <a:pPr lvl="0" algn="just">
              <a:spcAft>
                <a:spcPts val="0"/>
              </a:spcAft>
            </a:pPr>
            <a:endParaRPr lang="en-US" sz="2400" dirty="0"/>
          </a:p>
          <a:p>
            <a:pPr lvl="0" algn="just">
              <a:spcAft>
                <a:spcPts val="0"/>
              </a:spcAft>
              <a:buClr>
                <a:schemeClr val="dk1"/>
              </a:buClr>
              <a:buSzPts val="1100"/>
            </a:pPr>
            <a:r>
              <a:rPr lang="en-US" sz="2400" dirty="0"/>
              <a:t>The Scrum Master offers the following services to the Development Team, including, but not limited to:</a:t>
            </a:r>
          </a:p>
          <a:p>
            <a:pPr marL="457200" lvl="0" indent="-298450" algn="just">
              <a:spcAft>
                <a:spcPts val="0"/>
              </a:spcAft>
              <a:buSzPts val="1100"/>
              <a:buChar char="●"/>
            </a:pPr>
            <a:r>
              <a:rPr lang="en-US" sz="2400" dirty="0"/>
              <a:t>Enables the Development Team to self-organize and teaches them cross-functionality</a:t>
            </a:r>
          </a:p>
          <a:p>
            <a:pPr marL="457200" lvl="0" indent="-298450" algn="just">
              <a:spcAft>
                <a:spcPts val="0"/>
              </a:spcAft>
              <a:buSzPts val="1100"/>
              <a:buChar char="●"/>
            </a:pPr>
            <a:r>
              <a:rPr lang="en-US" sz="2400" dirty="0"/>
              <a:t>Supporting the Development Team in creating products that create true value </a:t>
            </a:r>
          </a:p>
          <a:p>
            <a:pPr marL="457200" lvl="0" indent="-298450" algn="just">
              <a:spcAft>
                <a:spcPts val="0"/>
              </a:spcAft>
              <a:buSzPts val="1100"/>
              <a:buChar char="●"/>
            </a:pPr>
            <a:r>
              <a:rPr lang="en-US" sz="2400" dirty="0"/>
              <a:t>Helps the Development Team overcome hurdles</a:t>
            </a:r>
          </a:p>
          <a:p>
            <a:pPr marL="457200" lvl="0" indent="-298450" algn="just">
              <a:spcAft>
                <a:spcPts val="0"/>
              </a:spcAft>
              <a:buSzPts val="1100"/>
              <a:buChar char="●"/>
            </a:pPr>
            <a:r>
              <a:rPr lang="en-US" sz="2400" dirty="0"/>
              <a:t>Facilitation of Scrum events</a:t>
            </a:r>
          </a:p>
          <a:p>
            <a:pPr marL="457200" lvl="0" indent="-298450" algn="just">
              <a:spcAft>
                <a:spcPts val="0"/>
              </a:spcAft>
              <a:buSzPts val="1100"/>
              <a:buChar char="●"/>
            </a:pPr>
            <a:r>
              <a:rPr lang="en-US" sz="2400" dirty="0"/>
              <a:t>Offering coaching to the Development Team from organizations that have not adopted Scrum, to understand the Scrum practices</a:t>
            </a:r>
          </a:p>
          <a:p>
            <a:pPr lvl="0" algn="just">
              <a:spcAft>
                <a:spcPts val="0"/>
              </a:spcAft>
            </a:pP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014245"/>
            <a:ext cx="10515600" cy="492172"/>
          </a:xfrm>
        </p:spPr>
        <p:txBody>
          <a:bodyPr/>
          <a:lstStyle/>
          <a:p>
            <a:pPr lvl="0">
              <a:spcAft>
                <a:spcPts val="0"/>
              </a:spcAft>
            </a:pPr>
            <a:r>
              <a:rPr lang="en-US" dirty="0"/>
              <a:t>Scrum Master’s Service to the Organization</a:t>
            </a:r>
          </a:p>
        </p:txBody>
      </p:sp>
      <p:sp>
        <p:nvSpPr>
          <p:cNvPr id="3" name="Text Placeholder 2"/>
          <p:cNvSpPr>
            <a:spLocks noGrp="1"/>
          </p:cNvSpPr>
          <p:nvPr>
            <p:ph type="body" sz="quarter" idx="24"/>
          </p:nvPr>
        </p:nvSpPr>
        <p:spPr>
          <a:xfrm>
            <a:off x="514350" y="1552645"/>
            <a:ext cx="10273812" cy="4840828"/>
          </a:xfrm>
        </p:spPr>
        <p:txBody>
          <a:bodyPr/>
          <a:lstStyle/>
          <a:p>
            <a:pPr lvl="0" algn="just">
              <a:spcAft>
                <a:spcPts val="0"/>
              </a:spcAft>
              <a:buClr>
                <a:schemeClr val="dk1"/>
              </a:buClr>
              <a:buSzPts val="1100"/>
            </a:pPr>
            <a:r>
              <a:rPr lang="en-US" sz="2800" dirty="0"/>
              <a:t>The Scrum Master serves the </a:t>
            </a:r>
            <a:r>
              <a:rPr lang="en-US" sz="3200" dirty="0"/>
              <a:t>organization</a:t>
            </a:r>
            <a:r>
              <a:rPr lang="en-US" sz="2800" dirty="0"/>
              <a:t> in ways, that include the following:</a:t>
            </a:r>
          </a:p>
          <a:p>
            <a:pPr marL="457200" lvl="0" indent="-298450" algn="just">
              <a:spcAft>
                <a:spcPts val="0"/>
              </a:spcAft>
              <a:buSzPts val="1100"/>
              <a:buChar char="●"/>
            </a:pPr>
            <a:r>
              <a:rPr lang="en-US" sz="2800" dirty="0"/>
              <a:t>Helping the organizations understand and adopt Scrum</a:t>
            </a:r>
          </a:p>
          <a:p>
            <a:pPr marL="457200" lvl="0" indent="-298450" algn="just">
              <a:spcAft>
                <a:spcPts val="0"/>
              </a:spcAft>
              <a:buSzPts val="1100"/>
              <a:buChar char="●"/>
            </a:pPr>
            <a:r>
              <a:rPr lang="en-US" sz="2800" dirty="0"/>
              <a:t>Planning and implementation of Scrum within an organization</a:t>
            </a:r>
          </a:p>
          <a:p>
            <a:pPr marL="457200" lvl="0" indent="-298450" algn="just">
              <a:spcAft>
                <a:spcPts val="0"/>
              </a:spcAft>
              <a:buSzPts val="1100"/>
              <a:buChar char="●"/>
            </a:pPr>
            <a:r>
              <a:rPr lang="en-US" sz="2800" dirty="0"/>
              <a:t>Helping employees and stakeholders understand and enact Scrum and empirical product development</a:t>
            </a:r>
          </a:p>
          <a:p>
            <a:pPr marL="457200" lvl="0" indent="-298450" algn="just">
              <a:spcAft>
                <a:spcPts val="0"/>
              </a:spcAft>
              <a:buSzPts val="1100"/>
              <a:buChar char="●"/>
            </a:pPr>
            <a:r>
              <a:rPr lang="en-US" sz="2800" dirty="0"/>
              <a:t>Helping the Scrum Team in increasing productivity</a:t>
            </a:r>
          </a:p>
          <a:p>
            <a:pPr marL="457200" lvl="0" indent="-298450" algn="just">
              <a:spcAft>
                <a:spcPts val="0"/>
              </a:spcAft>
              <a:buSzPts val="1100"/>
              <a:buChar char="●"/>
            </a:pPr>
            <a:r>
              <a:rPr lang="en-US" sz="2800" dirty="0"/>
              <a:t>Collaborating with other Scrum Masters to increase the effectiveness of the application of Scrum in the organization</a:t>
            </a:r>
          </a:p>
          <a:p>
            <a:pPr lvl="0" algn="just">
              <a:spcAft>
                <a:spcPts val="0"/>
              </a:spcAft>
            </a:pPr>
            <a:endParaRPr lang="en-US" sz="2800" dirty="0"/>
          </a:p>
          <a:p>
            <a:pPr algn="just"/>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5"/>
          <p:cNvSpPr txBox="1">
            <a:spLocks noGrp="1"/>
          </p:cNvSpPr>
          <p:nvPr>
            <p:ph type="title"/>
          </p:nvPr>
        </p:nvSpPr>
        <p:spPr>
          <a:xfrm>
            <a:off x="208635" y="404645"/>
            <a:ext cx="10515600" cy="492172"/>
          </a:xfrm>
        </p:spPr>
        <p:txBody>
          <a:bodyPr/>
          <a:lstStyle/>
          <a:p>
            <a:r>
              <a:rPr lang="en-US" dirty="0"/>
              <a:t>2.5.2 Product Owner</a:t>
            </a:r>
          </a:p>
        </p:txBody>
      </p:sp>
      <p:sp>
        <p:nvSpPr>
          <p:cNvPr id="161" name="Google Shape;161;p25"/>
          <p:cNvSpPr txBox="1">
            <a:spLocks noGrp="1"/>
          </p:cNvSpPr>
          <p:nvPr>
            <p:ph type="body" sz="quarter" idx="24"/>
          </p:nvPr>
        </p:nvSpPr>
        <p:spPr>
          <a:xfrm>
            <a:off x="514349" y="771594"/>
            <a:ext cx="11430001" cy="5762555"/>
          </a:xfrm>
        </p:spPr>
        <p:txBody>
          <a:bodyPr/>
          <a:lstStyle/>
          <a:p>
            <a:pPr algn="just"/>
            <a:r>
              <a:rPr lang="en-US" sz="2400" dirty="0"/>
              <a:t>Product Owner holds the complete responsibility of the product. Product owners understand the business and market requirements and plan the work to be done by the development team.</a:t>
            </a:r>
          </a:p>
        </p:txBody>
      </p:sp>
      <p:grpSp>
        <p:nvGrpSpPr>
          <p:cNvPr id="6" name="Group 5"/>
          <p:cNvGrpSpPr/>
          <p:nvPr/>
        </p:nvGrpSpPr>
        <p:grpSpPr>
          <a:xfrm>
            <a:off x="190500" y="2119289"/>
            <a:ext cx="11963399" cy="4631492"/>
            <a:chOff x="133348" y="2001573"/>
            <a:chExt cx="11963399" cy="4079271"/>
          </a:xfrm>
        </p:grpSpPr>
        <p:sp>
          <p:nvSpPr>
            <p:cNvPr id="7" name="Rounded Rectangle 6"/>
            <p:cNvSpPr/>
            <p:nvPr/>
          </p:nvSpPr>
          <p:spPr>
            <a:xfrm>
              <a:off x="133348" y="2236481"/>
              <a:ext cx="11963399" cy="384436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lgn="just">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Building and managing the product backlog</a:t>
              </a:r>
            </a:p>
            <a:p>
              <a:pPr marL="342900" lvl="1" indent="-342900" algn="just">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Works closely with the organization and the Team to make sure everyone understands the work items in the product backlog</a:t>
              </a:r>
            </a:p>
            <a:p>
              <a:pPr marL="342900" lvl="1" indent="-342900" algn="just">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Product Owner takes the sole responsibility of maximizing the return on investment (ROI) of the development effort</a:t>
              </a:r>
            </a:p>
            <a:p>
              <a:pPr marL="342900" lvl="1" indent="-342900" algn="just">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Defines and constantly re-prioritizes the product backlog, makes adjustments to long-term expectations such as release plans</a:t>
              </a:r>
            </a:p>
            <a:p>
              <a:pPr marL="342900" lvl="1" indent="-342900" algn="just">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Decides the set of requirements that the development team has to work on</a:t>
              </a:r>
            </a:p>
            <a:p>
              <a:pPr marL="342900" lvl="1" indent="-342900" algn="just">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Remains accountable for the work done by the development team on product backlog</a:t>
              </a:r>
            </a:p>
            <a:p>
              <a:pPr marL="342900" lvl="1" indent="-342900" algn="just">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Decides when to ship the product, by also taking into account frequent delivery</a:t>
              </a:r>
            </a:p>
          </p:txBody>
        </p:sp>
        <p:sp>
          <p:nvSpPr>
            <p:cNvPr id="8" name="Rounded Rectangle 7"/>
            <p:cNvSpPr/>
            <p:nvPr/>
          </p:nvSpPr>
          <p:spPr>
            <a:xfrm>
              <a:off x="266698" y="2001573"/>
              <a:ext cx="11677650" cy="415293"/>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a:latin typeface="Arial" panose="020B0604020202020204" pitchFamily="34" charset="0"/>
                  <a:cs typeface="Arial" panose="020B0604020202020204" pitchFamily="34" charset="0"/>
                </a:rPr>
                <a:t>The responsibilities and qualities of a product owner include: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35" y="461795"/>
            <a:ext cx="10515600" cy="492172"/>
          </a:xfrm>
        </p:spPr>
        <p:txBody>
          <a:bodyPr/>
          <a:lstStyle/>
          <a:p>
            <a:r>
              <a:rPr lang="en-US" dirty="0"/>
              <a:t>The Product Owner</a:t>
            </a:r>
          </a:p>
        </p:txBody>
      </p:sp>
      <p:sp>
        <p:nvSpPr>
          <p:cNvPr id="3" name="Text Placeholder 2"/>
          <p:cNvSpPr>
            <a:spLocks noGrp="1"/>
          </p:cNvSpPr>
          <p:nvPr>
            <p:ph type="body" sz="quarter" idx="24"/>
          </p:nvPr>
        </p:nvSpPr>
        <p:spPr>
          <a:xfrm>
            <a:off x="38100" y="857250"/>
            <a:ext cx="11944350" cy="5098073"/>
          </a:xfrm>
        </p:spPr>
        <p:txBody>
          <a:bodyPr/>
          <a:lstStyle/>
          <a:p>
            <a:pPr lvl="0" algn="just">
              <a:spcAft>
                <a:spcPts val="0"/>
              </a:spcAft>
              <a:buClr>
                <a:schemeClr val="dk1"/>
              </a:buClr>
              <a:buSzPts val="1100"/>
            </a:pPr>
            <a:r>
              <a:rPr lang="en-US" sz="2400" dirty="0"/>
              <a:t>The Product Owner is responsible for maximizing the value of the product resulting from work of the Development Team. This process may vary widely across organizations, Scrum Teams, and individuals. It is important to understand that Product Owners are not project managers who manage the status of the program. Their focus lies in ensuring that the Development Team delivers value to the business.</a:t>
            </a:r>
          </a:p>
          <a:p>
            <a:pPr lvl="0">
              <a:spcAft>
                <a:spcPts val="0"/>
              </a:spcAft>
              <a:buClr>
                <a:schemeClr val="dk1"/>
              </a:buClr>
              <a:buSzPts val="1100"/>
            </a:pPr>
            <a:r>
              <a:rPr lang="en-US" sz="2400" dirty="0"/>
              <a:t>The Product Owner is the single responsible person for managing the Product Backlog. Product Backlog management includes:</a:t>
            </a:r>
          </a:p>
          <a:p>
            <a:pPr marL="457200" lvl="0" indent="-298450">
              <a:spcAft>
                <a:spcPts val="0"/>
              </a:spcAft>
              <a:buSzPts val="1100"/>
              <a:buChar char="●"/>
            </a:pPr>
            <a:r>
              <a:rPr lang="en-US" sz="2400" dirty="0"/>
              <a:t>Identifying and expressing Product Backlog items</a:t>
            </a:r>
          </a:p>
          <a:p>
            <a:pPr marL="457200" lvl="0" indent="-298450">
              <a:spcAft>
                <a:spcPts val="0"/>
              </a:spcAft>
              <a:buSzPts val="1100"/>
              <a:buChar char="●"/>
            </a:pPr>
            <a:r>
              <a:rPr lang="en-US" sz="2400" dirty="0"/>
              <a:t>Prioritizing the Product Backlog items to best achieve goals and missions</a:t>
            </a:r>
          </a:p>
          <a:p>
            <a:pPr marL="457200" lvl="0" indent="-298450">
              <a:spcAft>
                <a:spcPts val="0"/>
              </a:spcAft>
              <a:buSzPts val="1100"/>
              <a:buChar char="●"/>
            </a:pPr>
            <a:r>
              <a:rPr lang="en-US" sz="2400" dirty="0"/>
              <a:t>Value optimization of the work done by the development team</a:t>
            </a:r>
          </a:p>
          <a:p>
            <a:pPr marL="457200" lvl="0" indent="-298450">
              <a:spcAft>
                <a:spcPts val="0"/>
              </a:spcAft>
              <a:buSzPts val="1100"/>
              <a:buChar char="●"/>
            </a:pPr>
            <a:r>
              <a:rPr lang="en-US" sz="2400" dirty="0"/>
              <a:t>Ensuring the visibility, transparency, and clarity on the tasks to be performed by the Scrum Team</a:t>
            </a:r>
          </a:p>
          <a:p>
            <a:pPr marL="457200" lvl="0" indent="-298450">
              <a:spcAft>
                <a:spcPts val="0"/>
              </a:spcAft>
              <a:buSzPts val="1100"/>
              <a:buChar char="●"/>
            </a:pPr>
            <a:r>
              <a:rPr lang="en-US" sz="2400" dirty="0"/>
              <a:t>Making sure that the Development Team understands the PBIs and the priority</a:t>
            </a:r>
          </a:p>
          <a:p>
            <a:pPr lvl="0" algn="just">
              <a:spcAft>
                <a:spcPts val="0"/>
              </a:spcAft>
            </a:pPr>
            <a:r>
              <a:rPr lang="en-US" sz="2400" dirty="0"/>
              <a:t>Product Owner is the authority who can change the priorities of items in the Product Backlog. It is the responsibility of the team to respect the decisions taken by the Product Owner.</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a:t>Module Topics</a:t>
            </a:r>
          </a:p>
        </p:txBody>
      </p:sp>
      <p:sp>
        <p:nvSpPr>
          <p:cNvPr id="67" name="Google Shape;67;p15"/>
          <p:cNvSpPr txBox="1">
            <a:spLocks noGrp="1"/>
          </p:cNvSpPr>
          <p:nvPr>
            <p:ph type="body" sz="quarter" idx="24"/>
          </p:nvPr>
        </p:nvSpPr>
        <p:spPr>
          <a:xfrm>
            <a:off x="514350" y="1304995"/>
            <a:ext cx="7242810" cy="4840828"/>
          </a:xfrm>
        </p:spPr>
        <p:txBody>
          <a:bodyPr/>
          <a:lstStyle/>
          <a:p>
            <a:pPr>
              <a:spcAft>
                <a:spcPts val="400"/>
              </a:spcAft>
            </a:pPr>
            <a:r>
              <a:rPr lang="en-US" dirty="0"/>
              <a:t>Let us take a quick look at the topics that we will cover in this module:</a:t>
            </a:r>
            <a:endParaRPr lang="hi-IN" dirty="0"/>
          </a:p>
          <a:p>
            <a:pPr marL="342900" indent="-342900">
              <a:spcAft>
                <a:spcPts val="400"/>
              </a:spcAft>
              <a:buFont typeface="+mj-lt"/>
              <a:buAutoNum type="arabicPeriod"/>
            </a:pPr>
            <a:r>
              <a:rPr lang="en-US" dirty="0"/>
              <a:t>Introduction to Agile Methodologies</a:t>
            </a:r>
          </a:p>
          <a:p>
            <a:pPr marL="342900" indent="-342900">
              <a:spcAft>
                <a:spcPts val="400"/>
              </a:spcAft>
              <a:buFont typeface="+mj-lt"/>
              <a:buAutoNum type="arabicPeriod"/>
            </a:pPr>
            <a:r>
              <a:rPr lang="en-US" dirty="0"/>
              <a:t>Scrum</a:t>
            </a:r>
          </a:p>
          <a:p>
            <a:pPr marL="635000" lvl="1">
              <a:spcAft>
                <a:spcPts val="400"/>
              </a:spcAft>
            </a:pPr>
            <a:r>
              <a:rPr lang="en-US" sz="1600" dirty="0"/>
              <a:t>Introduction</a:t>
            </a:r>
          </a:p>
          <a:p>
            <a:pPr marL="635000" lvl="1">
              <a:spcAft>
                <a:spcPts val="400"/>
              </a:spcAft>
            </a:pPr>
            <a:r>
              <a:rPr lang="en-US" sz="1600" dirty="0"/>
              <a:t>Scrum Theory</a:t>
            </a:r>
          </a:p>
          <a:p>
            <a:pPr marL="635000" lvl="1">
              <a:spcAft>
                <a:spcPts val="400"/>
              </a:spcAft>
            </a:pPr>
            <a:r>
              <a:rPr lang="en-US" sz="1600" dirty="0"/>
              <a:t>Scrum Values</a:t>
            </a:r>
          </a:p>
          <a:p>
            <a:pPr marL="635000" lvl="1">
              <a:spcAft>
                <a:spcPts val="400"/>
              </a:spcAft>
            </a:pPr>
            <a:r>
              <a:rPr lang="en-US" sz="1600" dirty="0"/>
              <a:t>Scrum Roles</a:t>
            </a:r>
          </a:p>
          <a:p>
            <a:pPr marL="635000" lvl="1">
              <a:spcAft>
                <a:spcPts val="400"/>
              </a:spcAft>
            </a:pPr>
            <a:r>
              <a:rPr lang="en-US" sz="1600" dirty="0"/>
              <a:t>Scrum Events</a:t>
            </a:r>
          </a:p>
          <a:p>
            <a:pPr marL="635000" lvl="1">
              <a:spcAft>
                <a:spcPts val="400"/>
              </a:spcAft>
            </a:pPr>
            <a:r>
              <a:rPr lang="en-US" sz="1600" dirty="0"/>
              <a:t>Scrum Artifacts</a:t>
            </a:r>
          </a:p>
          <a:p>
            <a:pPr marL="635000" lvl="1">
              <a:spcAft>
                <a:spcPts val="400"/>
              </a:spcAft>
            </a:pPr>
            <a:r>
              <a:rPr lang="en-US" sz="1600" dirty="0"/>
              <a:t>Benefits of Scrum</a:t>
            </a:r>
          </a:p>
          <a:p>
            <a:pPr marL="342900" indent="-342900">
              <a:spcAft>
                <a:spcPts val="400"/>
              </a:spcAft>
              <a:buFont typeface="+mj-lt"/>
              <a:buAutoNum type="arabicPeriod"/>
            </a:pPr>
            <a:r>
              <a:rPr lang="en-US" dirty="0"/>
              <a:t>Extreme Programming</a:t>
            </a:r>
          </a:p>
          <a:p>
            <a:pPr marL="635000" lvl="1">
              <a:spcAft>
                <a:spcPts val="400"/>
              </a:spcAft>
            </a:pPr>
            <a:r>
              <a:rPr lang="en-US" sz="1600" dirty="0"/>
              <a:t>Introduction</a:t>
            </a:r>
          </a:p>
          <a:p>
            <a:pPr marL="635000" lvl="1">
              <a:spcAft>
                <a:spcPts val="400"/>
              </a:spcAft>
            </a:pPr>
            <a:r>
              <a:rPr lang="en-US" sz="1600" dirty="0"/>
              <a:t>XP Values</a:t>
            </a:r>
          </a:p>
          <a:p>
            <a:pPr marL="635000" lvl="1">
              <a:spcAft>
                <a:spcPts val="400"/>
              </a:spcAft>
            </a:pPr>
            <a:r>
              <a:rPr lang="en-US" sz="1600" dirty="0"/>
              <a:t>XP Rules</a:t>
            </a:r>
          </a:p>
          <a:p>
            <a:pPr marL="635000" lvl="1">
              <a:spcAft>
                <a:spcPts val="400"/>
              </a:spcAft>
            </a:pPr>
            <a:r>
              <a:rPr lang="en-US" sz="1600" dirty="0"/>
              <a:t>XP Roles</a:t>
            </a:r>
          </a:p>
          <a:p>
            <a:pPr marL="635000" lvl="1">
              <a:spcAft>
                <a:spcPts val="400"/>
              </a:spcAft>
            </a:pPr>
            <a:r>
              <a:rPr lang="en-US" sz="1600" dirty="0"/>
              <a:t>XP Activities</a:t>
            </a:r>
          </a:p>
          <a:p>
            <a:pPr marL="635000" lvl="1">
              <a:spcAft>
                <a:spcPts val="400"/>
              </a:spcAft>
            </a:pPr>
            <a:r>
              <a:rPr lang="en-US" sz="1600" dirty="0"/>
              <a:t>Different Categories </a:t>
            </a:r>
            <a:br>
              <a:rPr lang="hi-IN" sz="1600" dirty="0"/>
            </a:br>
            <a:r>
              <a:rPr lang="en-US" sz="1600" dirty="0"/>
              <a:t>of XP Practices</a:t>
            </a:r>
          </a:p>
        </p:txBody>
      </p:sp>
      <p:pic>
        <p:nvPicPr>
          <p:cNvPr id="4" name="Picture 3">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910" y="2653748"/>
            <a:ext cx="3712675" cy="3571007"/>
          </a:xfrm>
          <a:prstGeom prst="rect">
            <a:avLst/>
          </a:prstGeom>
        </p:spPr>
      </p:pic>
      <p:sp>
        <p:nvSpPr>
          <p:cNvPr id="7" name="Rounded Rectangle 6"/>
          <p:cNvSpPr/>
          <p:nvPr/>
        </p:nvSpPr>
        <p:spPr>
          <a:xfrm>
            <a:off x="3729099" y="3810000"/>
            <a:ext cx="4232436" cy="2335823"/>
          </a:xfrm>
          <a:prstGeom prst="roundRect">
            <a:avLst>
              <a:gd name="adj" fmla="val 11855"/>
            </a:avLst>
          </a:prstGeom>
          <a:solidFill>
            <a:srgbClr val="0EC07D"/>
          </a:solidFill>
        </p:spPr>
        <p:txBody>
          <a:bodyPr>
            <a:noAutofit/>
          </a:bodyPr>
          <a:lstStyle/>
          <a:p>
            <a:r>
              <a:rPr lang="en-US" sz="1400" b="1" dirty="0">
                <a:solidFill>
                  <a:schemeClr val="bg1"/>
                </a:solidFill>
              </a:rPr>
              <a:t>References: </a:t>
            </a:r>
          </a:p>
          <a:p>
            <a:pPr marL="342900" indent="-342900">
              <a:buClr>
                <a:schemeClr val="bg1"/>
              </a:buClr>
              <a:buFont typeface="+mj-lt"/>
              <a:buAutoNum type="arabicPeriod"/>
            </a:pPr>
            <a:r>
              <a:rPr lang="en-US" sz="1400" dirty="0">
                <a:solidFill>
                  <a:schemeClr val="bg1"/>
                </a:solidFill>
              </a:rPr>
              <a:t>Official Scrum Guide - November 2017 version - </a:t>
            </a:r>
            <a:r>
              <a:rPr lang="en-US" sz="1400" spc="-30" dirty="0">
                <a:solidFill>
                  <a:schemeClr val="bg1"/>
                </a:solidFill>
              </a:rPr>
              <a:t>https://www.scrumguides.org/scrum-guide.html</a:t>
            </a:r>
          </a:p>
          <a:p>
            <a:pPr marL="342900" indent="-342900">
              <a:buClr>
                <a:schemeClr val="bg1"/>
              </a:buClr>
              <a:buFont typeface="+mj-lt"/>
              <a:buAutoNum type="arabicPeriod"/>
            </a:pPr>
            <a:r>
              <a:rPr lang="en-US" sz="1400" dirty="0">
                <a:solidFill>
                  <a:schemeClr val="bg1"/>
                </a:solidFill>
              </a:rPr>
              <a:t>Extreme Programming - http://extremeprogramming.org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6"/>
          <p:cNvSpPr txBox="1">
            <a:spLocks noGrp="1"/>
          </p:cNvSpPr>
          <p:nvPr>
            <p:ph type="title"/>
          </p:nvPr>
        </p:nvSpPr>
        <p:spPr/>
        <p:txBody>
          <a:bodyPr/>
          <a:lstStyle/>
          <a:p>
            <a:r>
              <a:rPr lang="en-US"/>
              <a:t>2.5.3 Scrum Development Team</a:t>
            </a:r>
          </a:p>
        </p:txBody>
      </p:sp>
      <p:sp>
        <p:nvSpPr>
          <p:cNvPr id="167" name="Google Shape;167;p26"/>
          <p:cNvSpPr txBox="1">
            <a:spLocks noGrp="1"/>
          </p:cNvSpPr>
          <p:nvPr>
            <p:ph type="body" sz="quarter" idx="24"/>
          </p:nvPr>
        </p:nvSpPr>
        <p:spPr>
          <a:xfrm>
            <a:off x="514350" y="1171645"/>
            <a:ext cx="10273812" cy="4840828"/>
          </a:xfrm>
        </p:spPr>
        <p:txBody>
          <a:bodyPr/>
          <a:lstStyle/>
          <a:p>
            <a:pPr algn="just"/>
            <a:r>
              <a:rPr lang="en-US" sz="2400" dirty="0"/>
              <a:t>A scrum development team is a cross-functional, self-organizing team with varied skill sets. </a:t>
            </a:r>
          </a:p>
        </p:txBody>
      </p:sp>
      <p:grpSp>
        <p:nvGrpSpPr>
          <p:cNvPr id="6" name="Group 5"/>
          <p:cNvGrpSpPr/>
          <p:nvPr/>
        </p:nvGrpSpPr>
        <p:grpSpPr>
          <a:xfrm>
            <a:off x="514350" y="2131017"/>
            <a:ext cx="11131312" cy="4612681"/>
            <a:chOff x="514348" y="2236484"/>
            <a:chExt cx="11131312" cy="4062711"/>
          </a:xfrm>
        </p:grpSpPr>
        <p:sp>
          <p:nvSpPr>
            <p:cNvPr id="7" name="Rounded Rectangle 6"/>
            <p:cNvSpPr/>
            <p:nvPr/>
          </p:nvSpPr>
          <p:spPr>
            <a:xfrm>
              <a:off x="514349" y="2236484"/>
              <a:ext cx="11131311" cy="406271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Collaborative, cross-functional, i.e., people of varied roles, with varied skills, who carry out different functionalities </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Development Team has the capabilities to self-organize/self-manage, with roles assigned internally</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Along with the Product Owner, the team plans sprints, one at a time</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Development Team holds the autonomous right to plan the increment</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Initial few sprints require the team to sit together and work</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Scrum is against moving people across or splitting them between teams</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Ideal number per team is 6 +/- 3 members</a:t>
              </a:r>
            </a:p>
          </p:txBody>
        </p:sp>
        <p:sp>
          <p:nvSpPr>
            <p:cNvPr id="8" name="Rounded Rectangle 7"/>
            <p:cNvSpPr/>
            <p:nvPr/>
          </p:nvSpPr>
          <p:spPr>
            <a:xfrm>
              <a:off x="514348" y="2253258"/>
              <a:ext cx="11131311" cy="321074"/>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a:latin typeface="Arial" panose="020B0604020202020204" pitchFamily="34" charset="0"/>
                  <a:cs typeface="Arial" panose="020B0604020202020204" pitchFamily="34" charset="0"/>
                </a:rPr>
                <a:t>Characteristics of a development team are as follows:</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823745"/>
            <a:ext cx="10515600" cy="492172"/>
          </a:xfrm>
        </p:spPr>
        <p:txBody>
          <a:bodyPr/>
          <a:lstStyle/>
          <a:p>
            <a:r>
              <a:rPr lang="en-US" dirty="0"/>
              <a:t>Development team</a:t>
            </a:r>
          </a:p>
        </p:txBody>
      </p:sp>
      <p:sp>
        <p:nvSpPr>
          <p:cNvPr id="3" name="Text Placeholder 2"/>
          <p:cNvSpPr>
            <a:spLocks noGrp="1"/>
          </p:cNvSpPr>
          <p:nvPr>
            <p:ph type="body" sz="quarter" idx="24"/>
          </p:nvPr>
        </p:nvSpPr>
        <p:spPr>
          <a:xfrm>
            <a:off x="476250" y="962095"/>
            <a:ext cx="11087100" cy="4840828"/>
          </a:xfrm>
        </p:spPr>
        <p:txBody>
          <a:bodyPr/>
          <a:lstStyle/>
          <a:p>
            <a:pPr lvl="0" algn="just">
              <a:spcAft>
                <a:spcPts val="0"/>
              </a:spcAft>
            </a:pPr>
            <a:endParaRPr lang="en-US" sz="2400" dirty="0"/>
          </a:p>
          <a:p>
            <a:pPr lvl="0" algn="just">
              <a:spcAft>
                <a:spcPts val="0"/>
              </a:spcAft>
            </a:pPr>
            <a:endParaRPr lang="en-US" sz="2400" dirty="0"/>
          </a:p>
          <a:p>
            <a:pPr lvl="0" algn="just">
              <a:spcAft>
                <a:spcPts val="0"/>
              </a:spcAft>
            </a:pPr>
            <a:r>
              <a:rPr lang="en-US" sz="2400" dirty="0"/>
              <a:t>The responsibility of the Development Team is to deliver releasable (tested) Increment of ‘Done’ product at the end of each Sprint. This increment is required during the Sprint Review. Members of the Development Team solely creates the increment.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the Development Team</a:t>
            </a:r>
          </a:p>
        </p:txBody>
      </p:sp>
      <p:sp>
        <p:nvSpPr>
          <p:cNvPr id="3" name="Text Placeholder 2"/>
          <p:cNvSpPr>
            <a:spLocks noGrp="1"/>
          </p:cNvSpPr>
          <p:nvPr>
            <p:ph type="body" sz="quarter" idx="24"/>
          </p:nvPr>
        </p:nvSpPr>
        <p:spPr>
          <a:xfrm>
            <a:off x="171450" y="1228795"/>
            <a:ext cx="11582400" cy="4840828"/>
          </a:xfrm>
        </p:spPr>
        <p:txBody>
          <a:bodyPr/>
          <a:lstStyle/>
          <a:p>
            <a:pPr marL="457200" lvl="0" indent="-298450" algn="just">
              <a:spcAft>
                <a:spcPts val="0"/>
              </a:spcAft>
              <a:buSzPts val="1100"/>
              <a:buChar char="●"/>
            </a:pPr>
            <a:r>
              <a:rPr lang="en-US" sz="2400" dirty="0"/>
              <a:t>As stated above Development Teams are self-organizing. Product Backlog is turned into potentially releasable Increments at their own discretion, and even the Scrum Master doesn’t have any say on this.</a:t>
            </a:r>
          </a:p>
          <a:p>
            <a:pPr marL="457200" lvl="0" indent="-298450" algn="just">
              <a:spcAft>
                <a:spcPts val="0"/>
              </a:spcAft>
              <a:buSzPts val="1100"/>
              <a:buChar char="●"/>
            </a:pPr>
            <a:r>
              <a:rPr lang="en-US" sz="2400" dirty="0"/>
              <a:t>Teams are cross-functional, in the sense that a single team has all the skills necessary to create a product increment.</a:t>
            </a:r>
          </a:p>
          <a:p>
            <a:pPr marL="457200" lvl="0" indent="-298450" algn="just">
              <a:spcAft>
                <a:spcPts val="0"/>
              </a:spcAft>
              <a:buSzPts val="1100"/>
              <a:buChar char="●"/>
            </a:pPr>
            <a:r>
              <a:rPr lang="en-US" sz="2400" dirty="0"/>
              <a:t>There is no specific job title for the members in a Development Team, irrespective of their responsibilities.</a:t>
            </a:r>
          </a:p>
          <a:p>
            <a:pPr marL="457200" lvl="0" indent="-298450" algn="just">
              <a:spcAft>
                <a:spcPts val="0"/>
              </a:spcAft>
              <a:buSzPts val="1100"/>
              <a:buChar char="●"/>
            </a:pPr>
            <a:r>
              <a:rPr lang="en-US" sz="2400" dirty="0"/>
              <a:t>According to Scrum, there is no sub-team in a Development Team, irrespective of the tasks they perform, like architecture, testing, operations, business analysts etc.</a:t>
            </a:r>
          </a:p>
          <a:p>
            <a:pPr marL="457200" lvl="0" indent="-298450" algn="just">
              <a:spcAft>
                <a:spcPts val="0"/>
              </a:spcAft>
              <a:buSzPts val="1100"/>
              <a:buChar char="●"/>
            </a:pPr>
            <a:r>
              <a:rPr lang="en-US" sz="2400" dirty="0"/>
              <a:t>Though the team members have specialized skills and focus areas, ultimately the Team as a whole is accountable for the project.</a:t>
            </a:r>
          </a:p>
          <a:p>
            <a:pPr lvl="0" algn="just">
              <a:spcAft>
                <a:spcPts val="0"/>
              </a:spcAft>
            </a:pP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Size of the Development Team </a:t>
            </a:r>
            <a:br>
              <a:rPr lang="en-US" dirty="0"/>
            </a:br>
            <a:endParaRPr lang="en-US" dirty="0"/>
          </a:p>
        </p:txBody>
      </p:sp>
      <p:sp>
        <p:nvSpPr>
          <p:cNvPr id="3" name="Text Placeholder 2"/>
          <p:cNvSpPr>
            <a:spLocks noGrp="1"/>
          </p:cNvSpPr>
          <p:nvPr>
            <p:ph type="body" sz="quarter" idx="24"/>
          </p:nvPr>
        </p:nvSpPr>
        <p:spPr>
          <a:xfrm>
            <a:off x="171450" y="1304995"/>
            <a:ext cx="11830050" cy="4840828"/>
          </a:xfrm>
        </p:spPr>
        <p:txBody>
          <a:bodyPr/>
          <a:lstStyle/>
          <a:p>
            <a:pPr lvl="0" algn="just">
              <a:spcAft>
                <a:spcPts val="0"/>
              </a:spcAft>
            </a:pPr>
            <a:endParaRPr lang="en-US" sz="2400" dirty="0"/>
          </a:p>
          <a:p>
            <a:pPr lvl="0" algn="just">
              <a:spcAft>
                <a:spcPts val="0"/>
              </a:spcAft>
              <a:buFont typeface="Arial" pitchFamily="34" charset="0"/>
              <a:buChar char="•"/>
            </a:pPr>
            <a:r>
              <a:rPr lang="en-US" sz="2400" dirty="0"/>
              <a:t>The ideal size of the Development Team is 6 +/- 3 members, anything more or less will result in complexities. </a:t>
            </a:r>
          </a:p>
          <a:p>
            <a:pPr lvl="0" algn="just">
              <a:spcAft>
                <a:spcPts val="0"/>
              </a:spcAft>
              <a:buFont typeface="Arial" pitchFamily="34" charset="0"/>
              <a:buChar char="•"/>
            </a:pPr>
            <a:r>
              <a:rPr lang="en-US" sz="2400" dirty="0"/>
              <a:t>A Team will less than 3 members will have troubles in interaction, which in turn result in loss in productivity. </a:t>
            </a:r>
          </a:p>
          <a:p>
            <a:pPr lvl="0" algn="just">
              <a:spcAft>
                <a:spcPts val="0"/>
              </a:spcAft>
              <a:buFont typeface="Arial" pitchFamily="34" charset="0"/>
              <a:buChar char="•"/>
            </a:pPr>
            <a:r>
              <a:rPr lang="en-US" sz="2400" dirty="0"/>
              <a:t>There might be a skill deficit in very small teams, which will make the Team unable to deliver the potentially releasable Increment. </a:t>
            </a:r>
          </a:p>
          <a:p>
            <a:pPr lvl="0" algn="just">
              <a:spcAft>
                <a:spcPts val="0"/>
              </a:spcAft>
              <a:buFont typeface="Arial" pitchFamily="34" charset="0"/>
              <a:buChar char="•"/>
            </a:pPr>
            <a:r>
              <a:rPr lang="en-US" sz="2400" dirty="0"/>
              <a:t>Having more than 9 members will cause coordination issues. </a:t>
            </a:r>
          </a:p>
          <a:p>
            <a:pPr lvl="0" algn="just">
              <a:spcAft>
                <a:spcPts val="0"/>
              </a:spcAft>
              <a:buFont typeface="Arial" pitchFamily="34" charset="0"/>
              <a:buChar char="•"/>
            </a:pPr>
            <a:r>
              <a:rPr lang="en-US" sz="2400" dirty="0"/>
              <a:t>The Product Owner and Scrum Master roles are not included in this count unless they are also executing the work of the Sprint Backlog.</a:t>
            </a:r>
          </a:p>
          <a:p>
            <a:pPr algn="just">
              <a:buFont typeface="Arial" pitchFamily="34" charset="0"/>
              <a:buChar char="•"/>
            </a:pPr>
            <a:endParaRPr lang="en-US"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p:txBody>
          <a:bodyPr/>
          <a:lstStyle/>
          <a:p>
            <a:r>
              <a:rPr lang="en-US"/>
              <a:t>What did You Grasp?</a:t>
            </a:r>
          </a:p>
        </p:txBody>
      </p:sp>
      <p:sp>
        <p:nvSpPr>
          <p:cNvPr id="174" name="Google Shape;174;p27"/>
          <p:cNvSpPr txBox="1">
            <a:spLocks noGrp="1"/>
          </p:cNvSpPr>
          <p:nvPr>
            <p:ph type="body" sz="quarter" idx="26"/>
          </p:nvPr>
        </p:nvSpPr>
        <p:spPr/>
        <p:txBody>
          <a:bodyPr/>
          <a:lstStyle/>
          <a:p>
            <a:r>
              <a:rPr lang="en-US" dirty="0"/>
              <a:t>Who is responsible for protecting the team from internal and external distractions?</a:t>
            </a:r>
          </a:p>
          <a:p>
            <a:pPr lvl="1"/>
            <a:r>
              <a:rPr lang="en-US" dirty="0"/>
              <a:t>Product Owner</a:t>
            </a:r>
          </a:p>
          <a:p>
            <a:pPr lvl="1"/>
            <a:r>
              <a:rPr lang="en-US" dirty="0"/>
              <a:t>Scrum Master</a:t>
            </a:r>
          </a:p>
          <a:p>
            <a:pPr lvl="1"/>
            <a:r>
              <a:rPr lang="en-US" dirty="0"/>
              <a:t>The team itself</a:t>
            </a:r>
          </a:p>
          <a:p>
            <a:pPr lvl="1"/>
            <a:r>
              <a:rPr lang="en-US" dirty="0"/>
              <a:t>None of the above</a:t>
            </a:r>
          </a:p>
          <a:p>
            <a:pPr lvl="1"/>
            <a:endParaRPr lang="en-US" dirty="0"/>
          </a:p>
          <a:p>
            <a:r>
              <a:rPr lang="en-US" dirty="0"/>
              <a:t>Who builds the product backlog?</a:t>
            </a:r>
          </a:p>
          <a:p>
            <a:pPr lvl="1"/>
            <a:r>
              <a:rPr lang="en-US" dirty="0"/>
              <a:t>Product Owner</a:t>
            </a:r>
          </a:p>
          <a:p>
            <a:pPr lvl="1"/>
            <a:r>
              <a:rPr lang="en-US" dirty="0"/>
              <a:t>Scrum Master</a:t>
            </a:r>
          </a:p>
          <a:p>
            <a:pPr lvl="1"/>
            <a:r>
              <a:rPr lang="en-US" dirty="0"/>
              <a:t>The Development Team</a:t>
            </a:r>
          </a:p>
          <a:p>
            <a:pPr lvl="1"/>
            <a:r>
              <a:rPr lang="en-US" dirty="0"/>
              <a:t>Individual team member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p:txBody>
          <a:bodyPr/>
          <a:lstStyle/>
          <a:p>
            <a:r>
              <a:rPr lang="en-US"/>
              <a:t>2.6 Scrum Sprints</a:t>
            </a:r>
          </a:p>
        </p:txBody>
      </p:sp>
      <p:sp>
        <p:nvSpPr>
          <p:cNvPr id="180" name="Google Shape;180;p28"/>
          <p:cNvSpPr txBox="1">
            <a:spLocks noGrp="1"/>
          </p:cNvSpPr>
          <p:nvPr>
            <p:ph type="body" sz="quarter" idx="24"/>
          </p:nvPr>
        </p:nvSpPr>
        <p:spPr/>
        <p:txBody>
          <a:bodyPr/>
          <a:lstStyle/>
          <a:p>
            <a:r>
              <a:rPr lang="en-US" dirty="0"/>
              <a:t> </a:t>
            </a:r>
          </a:p>
        </p:txBody>
      </p:sp>
      <p:grpSp>
        <p:nvGrpSpPr>
          <p:cNvPr id="7" name="Group 6"/>
          <p:cNvGrpSpPr/>
          <p:nvPr/>
        </p:nvGrpSpPr>
        <p:grpSpPr>
          <a:xfrm>
            <a:off x="514350" y="1136586"/>
            <a:ext cx="11131312" cy="2625517"/>
            <a:chOff x="514348" y="2236479"/>
            <a:chExt cx="11131312" cy="2312477"/>
          </a:xfrm>
        </p:grpSpPr>
        <p:sp>
          <p:nvSpPr>
            <p:cNvPr id="8" name="Rounded Rectangle 7"/>
            <p:cNvSpPr/>
            <p:nvPr/>
          </p:nvSpPr>
          <p:spPr>
            <a:xfrm>
              <a:off x="514349" y="2236485"/>
              <a:ext cx="11131311" cy="231247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 sprint is a short, time-boxed period, during which a scrum team works and completes a certain amount of work.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With scrum, any product is built in a series of sprints, one iteration of the product in each sprint.</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are used to break down big, complex projects into bite-sized pieces.</a:t>
              </a:r>
            </a:p>
            <a:p>
              <a:pPr marL="342900" lvl="1" indent="-342900">
                <a:spcBef>
                  <a:spcPts val="600"/>
                </a:spcBef>
                <a:buFont typeface="Wingdings 3" panose="05040102010807070707" pitchFamily="18" charset="2"/>
                <a:buChar char="*"/>
              </a:pPr>
              <a:r>
                <a:rPr lang="en-US" sz="1600" spc="-40" dirty="0">
                  <a:solidFill>
                    <a:schemeClr val="tx1"/>
                  </a:solidFill>
                  <a:latin typeface="Arial" panose="020B0604020202020204" pitchFamily="34" charset="0"/>
                  <a:cs typeface="Arial" panose="020B0604020202020204" pitchFamily="34" charset="0"/>
                </a:rPr>
                <a:t>Sprint is the heart of Scrum, during which a useable and potentially releasable product Increment is created. </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can be typically be of one week to one month in length and happen one right after the other to keep projects moving. Shorter Sprints are generally preferred. </a:t>
              </a:r>
            </a:p>
          </p:txBody>
        </p:sp>
        <p:sp>
          <p:nvSpPr>
            <p:cNvPr id="9" name="Rounded Rectangle 8"/>
            <p:cNvSpPr/>
            <p:nvPr/>
          </p:nvSpPr>
          <p:spPr>
            <a:xfrm>
              <a:off x="514348" y="2236479"/>
              <a:ext cx="11131311" cy="536813"/>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Scrum sprints:</a:t>
              </a:r>
            </a:p>
          </p:txBody>
        </p:sp>
      </p:grpSp>
      <p:pic>
        <p:nvPicPr>
          <p:cNvPr id="5" name="Picture 4"/>
          <p:cNvPicPr>
            <a:picLocks noChangeAspect="1"/>
          </p:cNvPicPr>
          <p:nvPr/>
        </p:nvPicPr>
        <p:blipFill>
          <a:blip r:embed="rId3"/>
          <a:stretch>
            <a:fillRect/>
          </a:stretch>
        </p:blipFill>
        <p:spPr>
          <a:xfrm>
            <a:off x="514349" y="3884532"/>
            <a:ext cx="9335045" cy="256765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a:t>
            </a:r>
          </a:p>
        </p:txBody>
      </p:sp>
      <p:sp>
        <p:nvSpPr>
          <p:cNvPr id="3" name="Text Placeholder 2"/>
          <p:cNvSpPr>
            <a:spLocks noGrp="1"/>
          </p:cNvSpPr>
          <p:nvPr>
            <p:ph type="body" sz="quarter" idx="24"/>
          </p:nvPr>
        </p:nvSpPr>
        <p:spPr>
          <a:xfrm>
            <a:off x="228600" y="1247845"/>
            <a:ext cx="11620500" cy="4840828"/>
          </a:xfrm>
        </p:spPr>
        <p:txBody>
          <a:bodyPr/>
          <a:lstStyle/>
          <a:p>
            <a:pPr lvl="0" algn="just">
              <a:spcAft>
                <a:spcPts val="0"/>
              </a:spcAft>
              <a:buClr>
                <a:schemeClr val="dk1"/>
              </a:buClr>
              <a:buSzPts val="1100"/>
            </a:pPr>
            <a:r>
              <a:rPr lang="en-US" sz="2400" dirty="0"/>
              <a:t>Sprint is the heart of Scrum, which is a time-box of one month or less. At the end of each Sprint, "Done", i.e., a useable, and potentially releasable product Increment is created. The duration of Sprints are consistent throughout a development. A new Sprint starts immediately after the previous Sprint is complete.</a:t>
            </a:r>
          </a:p>
          <a:p>
            <a:pPr lvl="0" algn="just">
              <a:spcAft>
                <a:spcPts val="0"/>
              </a:spcAft>
              <a:buClr>
                <a:schemeClr val="dk1"/>
              </a:buClr>
              <a:buSzPts val="1100"/>
            </a:pPr>
            <a:endParaRPr lang="en-US" sz="2400" dirty="0"/>
          </a:p>
          <a:p>
            <a:pPr lvl="0" algn="just">
              <a:spcAft>
                <a:spcPts val="0"/>
              </a:spcAft>
              <a:buClr>
                <a:schemeClr val="dk1"/>
              </a:buClr>
              <a:buSzPts val="1100"/>
            </a:pPr>
            <a:r>
              <a:rPr lang="en-US" sz="2400" dirty="0"/>
              <a:t>What happens during a Sprint?</a:t>
            </a:r>
          </a:p>
          <a:p>
            <a:pPr marL="457200" lvl="0" indent="-298450" algn="just">
              <a:spcAft>
                <a:spcPts val="0"/>
              </a:spcAft>
              <a:buSzPts val="1100"/>
              <a:buChar char="●"/>
            </a:pPr>
            <a:r>
              <a:rPr lang="en-US" sz="2400" dirty="0"/>
              <a:t>Changes that may cause any danger to the Sprint Goal are not accommodated</a:t>
            </a:r>
          </a:p>
          <a:p>
            <a:pPr marL="457200" lvl="0" indent="-298450" algn="just">
              <a:spcAft>
                <a:spcPts val="0"/>
              </a:spcAft>
              <a:buSzPts val="1100"/>
              <a:buChar char="●"/>
            </a:pPr>
            <a:r>
              <a:rPr lang="en-US" sz="2400" dirty="0"/>
              <a:t>There will not be any compromise to quality goals</a:t>
            </a:r>
          </a:p>
          <a:p>
            <a:pPr marL="457200" lvl="0" indent="-298450" algn="just">
              <a:spcAft>
                <a:spcPts val="0"/>
              </a:spcAft>
              <a:buSzPts val="1100"/>
              <a:buChar char="●"/>
            </a:pPr>
            <a:r>
              <a:rPr lang="en-US" sz="2400" dirty="0"/>
              <a:t>With time and more learning, the Product Owner and the Development Team renegotiate and clarify the scope</a:t>
            </a:r>
          </a:p>
          <a:p>
            <a:pPr marL="457200" lvl="0" indent="-298450" algn="just">
              <a:spcAft>
                <a:spcPts val="0"/>
              </a:spcAft>
              <a:buSzPts val="1100"/>
              <a:buChar char="●"/>
            </a:pPr>
            <a:r>
              <a:rPr lang="en-US" sz="2400" dirty="0"/>
              <a:t>Any Sprint will be considered as a project, because a Sprint produces a useable version of the product</a:t>
            </a:r>
          </a:p>
          <a:p>
            <a:pPr marL="457200" lvl="0" indent="-298450" algn="just">
              <a:spcAft>
                <a:spcPts val="0"/>
              </a:spcAft>
              <a:buSzPts val="1100"/>
              <a:buChar char="●"/>
            </a:pPr>
            <a:r>
              <a:rPr lang="en-US" sz="2400" dirty="0"/>
              <a:t>Each Sprint has a goal as to what has to be built, a design and flexible plan that will guide, building it, the work, and the resultant product increment</a:t>
            </a:r>
          </a:p>
          <a:p>
            <a:pPr lvl="0" algn="just">
              <a:spcAft>
                <a:spcPts val="0"/>
              </a:spcAft>
              <a:buClr>
                <a:schemeClr val="dk1"/>
              </a:buClr>
              <a:buSzPts val="1100"/>
            </a:pP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a:t>
            </a:r>
          </a:p>
        </p:txBody>
      </p:sp>
      <p:sp>
        <p:nvSpPr>
          <p:cNvPr id="3" name="Text Placeholder 2"/>
          <p:cNvSpPr>
            <a:spLocks noGrp="1"/>
          </p:cNvSpPr>
          <p:nvPr>
            <p:ph type="body" sz="quarter" idx="24"/>
          </p:nvPr>
        </p:nvSpPr>
        <p:spPr>
          <a:xfrm>
            <a:off x="590550" y="1304995"/>
            <a:ext cx="10725150" cy="4840828"/>
          </a:xfrm>
        </p:spPr>
        <p:txBody>
          <a:bodyPr/>
          <a:lstStyle/>
          <a:p>
            <a:pPr lvl="0" algn="just">
              <a:spcAft>
                <a:spcPts val="0"/>
              </a:spcAft>
              <a:buClr>
                <a:schemeClr val="dk1"/>
              </a:buClr>
              <a:buSzPts val="1100"/>
            </a:pPr>
            <a:r>
              <a:rPr lang="en-US" sz="2400" dirty="0"/>
              <a:t>Sprints are limited to one calendar month. Longer sprints may result in change in the definition of what is being built may change, with complexities and increased risk. Inspection and adaptation of the progress towards a Sprint Goal is done at least every calendar month. </a:t>
            </a:r>
          </a:p>
          <a:p>
            <a:pPr algn="just"/>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Aft>
                <a:spcPts val="0"/>
              </a:spcAft>
            </a:pPr>
            <a:r>
              <a:rPr lang="en-US" i="1" dirty="0"/>
              <a:t>Sprint Cancellation</a:t>
            </a:r>
          </a:p>
        </p:txBody>
      </p:sp>
      <p:sp>
        <p:nvSpPr>
          <p:cNvPr id="3" name="Text Placeholder 2"/>
          <p:cNvSpPr>
            <a:spLocks noGrp="1"/>
          </p:cNvSpPr>
          <p:nvPr>
            <p:ph type="body" sz="quarter" idx="24"/>
          </p:nvPr>
        </p:nvSpPr>
        <p:spPr>
          <a:xfrm>
            <a:off x="228600" y="1266895"/>
            <a:ext cx="11620500" cy="4840828"/>
          </a:xfrm>
        </p:spPr>
        <p:txBody>
          <a:bodyPr/>
          <a:lstStyle/>
          <a:p>
            <a:pPr lvl="0" algn="just">
              <a:spcAft>
                <a:spcPts val="0"/>
              </a:spcAft>
            </a:pPr>
            <a:r>
              <a:rPr lang="en-US" sz="2400" dirty="0"/>
              <a:t>Product Owner has the authority cancel the sprint before the time-box is over. Product Owner can also cancel a Sprint based on suggestions from stakeholders, Development Team or the Scrum Master.</a:t>
            </a:r>
          </a:p>
          <a:p>
            <a:pPr lvl="0" algn="just">
              <a:spcAft>
                <a:spcPts val="0"/>
              </a:spcAft>
            </a:pPr>
            <a:endParaRPr lang="en-US" sz="2400" dirty="0"/>
          </a:p>
          <a:p>
            <a:pPr lvl="0" algn="just">
              <a:spcAft>
                <a:spcPts val="0"/>
              </a:spcAft>
              <a:buClr>
                <a:schemeClr val="dk1"/>
              </a:buClr>
              <a:buSzPts val="1100"/>
            </a:pPr>
            <a:r>
              <a:rPr lang="en-US" sz="2400" dirty="0"/>
              <a:t>A Sprint would normally be cancelled </a:t>
            </a:r>
            <a:r>
              <a:rPr lang="en-US" sz="2400" b="1" dirty="0"/>
              <a:t>when the goal becomes outdated</a:t>
            </a:r>
            <a:r>
              <a:rPr lang="en-US" sz="2400" dirty="0"/>
              <a:t>. This might be because of business decisions or because of change in technology or market conditions. Because, Sprints are of short duration, cancellation might not make sense. Any completed and ‘Done’ PBIs are reviewed at Sprint cancellation. After the review, incomplete PBIs are re-estimated and put back into the Product Backlog. </a:t>
            </a:r>
          </a:p>
          <a:p>
            <a:pPr lvl="0" algn="just">
              <a:spcAft>
                <a:spcPts val="0"/>
              </a:spcAft>
            </a:pPr>
            <a:r>
              <a:rPr lang="en-US" sz="2400" dirty="0"/>
              <a:t>Sprint cancellations generally consume more resources, since the Sprint Planning has to start from scratch. Cancellations will visibly create an impact on the Scrum Team and these are very uncommon.</a:t>
            </a:r>
          </a:p>
          <a:p>
            <a:pPr algn="just"/>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p:txBody>
          <a:bodyPr/>
          <a:lstStyle/>
          <a:p>
            <a:r>
              <a:rPr lang="en-US"/>
              <a:t>2.7 Scrum Ceremonies or Events</a:t>
            </a:r>
          </a:p>
        </p:txBody>
      </p:sp>
      <p:sp>
        <p:nvSpPr>
          <p:cNvPr id="187" name="Google Shape;187;p29"/>
          <p:cNvSpPr txBox="1">
            <a:spLocks noGrp="1"/>
          </p:cNvSpPr>
          <p:nvPr>
            <p:ph type="body" sz="quarter" idx="24"/>
          </p:nvPr>
        </p:nvSpPr>
        <p:spPr/>
        <p:txBody>
          <a:bodyPr/>
          <a:lstStyle/>
          <a:p>
            <a:r>
              <a:rPr lang="en-US" dirty="0"/>
              <a:t>Events are described in Scrum for creating regularity and to reduce the need for meetings that are not described in Scrum. The picture illustrates the four major Scrum events:</a:t>
            </a:r>
          </a:p>
          <a:p>
            <a:endParaRPr lang="en-US" dirty="0"/>
          </a:p>
        </p:txBody>
      </p:sp>
      <p:grpSp>
        <p:nvGrpSpPr>
          <p:cNvPr id="188" name="Google Shape;188;p29"/>
          <p:cNvGrpSpPr/>
          <p:nvPr/>
        </p:nvGrpSpPr>
        <p:grpSpPr>
          <a:xfrm>
            <a:off x="484699" y="2468428"/>
            <a:ext cx="3396000" cy="3396000"/>
            <a:chOff x="363524" y="1258050"/>
            <a:chExt cx="2547000" cy="2547000"/>
          </a:xfrm>
        </p:grpSpPr>
        <p:sp>
          <p:nvSpPr>
            <p:cNvPr id="189" name="Google Shape;189;p29"/>
            <p:cNvSpPr/>
            <p:nvPr/>
          </p:nvSpPr>
          <p:spPr>
            <a:xfrm rot="2700000">
              <a:off x="135616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endParaRPr sz="2400"/>
            </a:p>
          </p:txBody>
        </p:sp>
        <p:sp>
          <p:nvSpPr>
            <p:cNvPr id="190" name="Google Shape;190;p29"/>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1</a:t>
              </a:r>
              <a:endParaRPr sz="2400" b="1" dirty="0">
                <a:solidFill>
                  <a:schemeClr val="tx1"/>
                </a:solidFill>
                <a:latin typeface="Roboto"/>
                <a:ea typeface="Roboto"/>
                <a:cs typeface="Roboto"/>
                <a:sym typeface="Roboto"/>
              </a:endParaRPr>
            </a:p>
          </p:txBody>
        </p:sp>
        <p:sp>
          <p:nvSpPr>
            <p:cNvPr id="191" name="Google Shape;191;p29"/>
            <p:cNvSpPr txBox="1"/>
            <p:nvPr/>
          </p:nvSpPr>
          <p:spPr>
            <a:xfrm rot="-2700000">
              <a:off x="567889" y="2239754"/>
              <a:ext cx="2336422"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Planning</a:t>
              </a:r>
              <a:endParaRPr sz="2400" b="1">
                <a:solidFill>
                  <a:srgbClr val="FFFFFF"/>
                </a:solidFill>
                <a:latin typeface="Roboto"/>
                <a:ea typeface="Roboto"/>
                <a:cs typeface="Roboto"/>
                <a:sym typeface="Roboto"/>
              </a:endParaRPr>
            </a:p>
          </p:txBody>
        </p:sp>
      </p:grpSp>
      <p:grpSp>
        <p:nvGrpSpPr>
          <p:cNvPr id="192" name="Google Shape;192;p29"/>
          <p:cNvGrpSpPr/>
          <p:nvPr/>
        </p:nvGrpSpPr>
        <p:grpSpPr>
          <a:xfrm>
            <a:off x="3031661" y="2468428"/>
            <a:ext cx="3396000" cy="3396000"/>
            <a:chOff x="2273746" y="1258050"/>
            <a:chExt cx="2547000" cy="2547000"/>
          </a:xfrm>
        </p:grpSpPr>
        <p:sp>
          <p:nvSpPr>
            <p:cNvPr id="193" name="Google Shape;193;p29"/>
            <p:cNvSpPr/>
            <p:nvPr/>
          </p:nvSpPr>
          <p:spPr>
            <a:xfrm rot="2700000">
              <a:off x="3266383" y="1011412"/>
              <a:ext cx="561726" cy="3040276"/>
            </a:xfrm>
            <a:prstGeom prst="roundRect">
              <a:avLst>
                <a:gd name="adj" fmla="val 50000"/>
              </a:avLst>
            </a:prstGeom>
            <a:solidFill>
              <a:srgbClr val="10D288"/>
            </a:solidFill>
            <a:ln>
              <a:noFill/>
            </a:ln>
          </p:spPr>
          <p:txBody>
            <a:bodyPr spcFirstLastPara="1" wrap="square" lIns="121900" tIns="121900" rIns="121900" bIns="121900" anchor="ctr" anchorCtr="0">
              <a:noAutofit/>
            </a:bodyPr>
            <a:lstStyle/>
            <a:p>
              <a:endParaRPr sz="2400"/>
            </a:p>
          </p:txBody>
        </p:sp>
        <p:sp>
          <p:nvSpPr>
            <p:cNvPr id="194" name="Google Shape;194;p29"/>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2</a:t>
              </a:r>
              <a:endParaRPr sz="2400" b="1" dirty="0">
                <a:solidFill>
                  <a:schemeClr val="tx1"/>
                </a:solidFill>
                <a:latin typeface="Roboto"/>
                <a:ea typeface="Roboto"/>
                <a:cs typeface="Roboto"/>
                <a:sym typeface="Roboto"/>
              </a:endParaRPr>
            </a:p>
          </p:txBody>
        </p:sp>
        <p:sp>
          <p:nvSpPr>
            <p:cNvPr id="195" name="Google Shape;195;p29"/>
            <p:cNvSpPr txBox="1"/>
            <p:nvPr/>
          </p:nvSpPr>
          <p:spPr>
            <a:xfrm rot="-2700000">
              <a:off x="2473968" y="2237954"/>
              <a:ext cx="2341513"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Daily Scrum</a:t>
              </a:r>
              <a:endParaRPr sz="2400" b="1">
                <a:solidFill>
                  <a:srgbClr val="FFFFFF"/>
                </a:solidFill>
                <a:latin typeface="Roboto"/>
                <a:ea typeface="Roboto"/>
                <a:cs typeface="Roboto"/>
                <a:sym typeface="Roboto"/>
              </a:endParaRPr>
            </a:p>
          </p:txBody>
        </p:sp>
      </p:grpSp>
      <p:grpSp>
        <p:nvGrpSpPr>
          <p:cNvPr id="196" name="Google Shape;196;p29"/>
          <p:cNvGrpSpPr/>
          <p:nvPr/>
        </p:nvGrpSpPr>
        <p:grpSpPr>
          <a:xfrm>
            <a:off x="5591685" y="2468428"/>
            <a:ext cx="3396000" cy="3396000"/>
            <a:chOff x="4193764" y="1258050"/>
            <a:chExt cx="2547000" cy="2547000"/>
          </a:xfrm>
        </p:grpSpPr>
        <p:sp>
          <p:nvSpPr>
            <p:cNvPr id="197" name="Google Shape;197;p29"/>
            <p:cNvSpPr/>
            <p:nvPr/>
          </p:nvSpPr>
          <p:spPr>
            <a:xfrm rot="2700000">
              <a:off x="5186401" y="1011412"/>
              <a:ext cx="561726" cy="3040276"/>
            </a:xfrm>
            <a:prstGeom prst="roundRect">
              <a:avLst>
                <a:gd name="adj" fmla="val 50000"/>
              </a:avLst>
            </a:prstGeom>
            <a:solidFill>
              <a:srgbClr val="11E594"/>
            </a:solidFill>
            <a:ln>
              <a:noFill/>
            </a:ln>
          </p:spPr>
          <p:txBody>
            <a:bodyPr spcFirstLastPara="1" wrap="square" lIns="121900" tIns="121900" rIns="121900" bIns="121900" anchor="ctr" anchorCtr="0">
              <a:noAutofit/>
            </a:bodyPr>
            <a:lstStyle/>
            <a:p>
              <a:endParaRPr sz="2400"/>
            </a:p>
          </p:txBody>
        </p:sp>
        <p:sp>
          <p:nvSpPr>
            <p:cNvPr id="198" name="Google Shape;198;p29"/>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3</a:t>
              </a:r>
              <a:endParaRPr sz="2400" b="1" dirty="0">
                <a:solidFill>
                  <a:schemeClr val="tx1"/>
                </a:solidFill>
                <a:latin typeface="Roboto"/>
                <a:ea typeface="Roboto"/>
                <a:cs typeface="Roboto"/>
                <a:sym typeface="Roboto"/>
              </a:endParaRPr>
            </a:p>
          </p:txBody>
        </p:sp>
        <p:sp>
          <p:nvSpPr>
            <p:cNvPr id="199" name="Google Shape;199;p29"/>
            <p:cNvSpPr txBox="1"/>
            <p:nvPr/>
          </p:nvSpPr>
          <p:spPr>
            <a:xfrm rot="-2700000">
              <a:off x="4400124" y="2240504"/>
              <a:ext cx="2334301"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Review</a:t>
              </a:r>
              <a:endParaRPr sz="2400" b="1">
                <a:solidFill>
                  <a:srgbClr val="FFFFFF"/>
                </a:solidFill>
                <a:latin typeface="Roboto"/>
                <a:ea typeface="Roboto"/>
                <a:cs typeface="Roboto"/>
                <a:sym typeface="Roboto"/>
              </a:endParaRPr>
            </a:p>
          </p:txBody>
        </p:sp>
      </p:grpSp>
      <p:grpSp>
        <p:nvGrpSpPr>
          <p:cNvPr id="200" name="Google Shape;200;p29"/>
          <p:cNvGrpSpPr/>
          <p:nvPr/>
        </p:nvGrpSpPr>
        <p:grpSpPr>
          <a:xfrm>
            <a:off x="8138648" y="2468428"/>
            <a:ext cx="3396000" cy="3396000"/>
            <a:chOff x="6103986" y="1258050"/>
            <a:chExt cx="2547000" cy="2547000"/>
          </a:xfrm>
        </p:grpSpPr>
        <p:sp>
          <p:nvSpPr>
            <p:cNvPr id="201" name="Google Shape;201;p29"/>
            <p:cNvSpPr/>
            <p:nvPr/>
          </p:nvSpPr>
          <p:spPr>
            <a:xfrm rot="2700000">
              <a:off x="7096623" y="1011412"/>
              <a:ext cx="561726" cy="3040276"/>
            </a:xfrm>
            <a:prstGeom prst="roundRect">
              <a:avLst>
                <a:gd name="adj" fmla="val 50000"/>
              </a:avLst>
            </a:prstGeom>
            <a:solidFill>
              <a:srgbClr val="1AEE9D"/>
            </a:solidFill>
            <a:ln>
              <a:noFill/>
            </a:ln>
          </p:spPr>
          <p:txBody>
            <a:bodyPr spcFirstLastPara="1" wrap="square" lIns="121900" tIns="121900" rIns="121900" bIns="121900" anchor="ctr" anchorCtr="0">
              <a:noAutofit/>
            </a:bodyPr>
            <a:lstStyle/>
            <a:p>
              <a:endParaRPr sz="2400"/>
            </a:p>
          </p:txBody>
        </p:sp>
        <p:sp>
          <p:nvSpPr>
            <p:cNvPr id="202" name="Google Shape;202;p29"/>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4</a:t>
              </a:r>
              <a:endParaRPr sz="2400" b="1" dirty="0">
                <a:solidFill>
                  <a:schemeClr val="tx1"/>
                </a:solidFill>
                <a:latin typeface="Roboto"/>
                <a:ea typeface="Roboto"/>
                <a:cs typeface="Roboto"/>
                <a:sym typeface="Roboto"/>
              </a:endParaRPr>
            </a:p>
          </p:txBody>
        </p:sp>
        <p:sp>
          <p:nvSpPr>
            <p:cNvPr id="203" name="Google Shape;203;p29"/>
            <p:cNvSpPr txBox="1"/>
            <p:nvPr/>
          </p:nvSpPr>
          <p:spPr>
            <a:xfrm rot="-2700000">
              <a:off x="6306241" y="2238854"/>
              <a:ext cx="2338968"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Retrospective</a:t>
              </a:r>
              <a:endParaRPr sz="2400" b="1">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121900" tIns="121900" rIns="121900" bIns="121900" anchor="t" anchorCtr="0">
            <a:noAutofit/>
          </a:bodyPr>
          <a:lstStyle/>
          <a:p>
            <a:r>
              <a:rPr lang="en" dirty="0"/>
              <a:t>1.1 Agile Methodologies: An introduction</a:t>
            </a:r>
            <a:endParaRPr dirty="0"/>
          </a:p>
        </p:txBody>
      </p:sp>
      <p:sp>
        <p:nvSpPr>
          <p:cNvPr id="2" name="Text Placeholder 1"/>
          <p:cNvSpPr>
            <a:spLocks noGrp="1"/>
          </p:cNvSpPr>
          <p:nvPr>
            <p:ph type="body" sz="quarter" idx="24"/>
          </p:nvPr>
        </p:nvSpPr>
        <p:spPr/>
        <p:txBody>
          <a:bodyPr/>
          <a:lstStyle/>
          <a:p>
            <a:r>
              <a:rPr lang="hi-IN" dirty="0"/>
              <a:t> </a:t>
            </a:r>
            <a:endParaRPr lang="en-US" dirty="0"/>
          </a:p>
        </p:txBody>
      </p:sp>
      <p:sp>
        <p:nvSpPr>
          <p:cNvPr id="73" name="Google Shape;73;p16"/>
          <p:cNvSpPr txBox="1"/>
          <p:nvPr/>
        </p:nvSpPr>
        <p:spPr>
          <a:xfrm>
            <a:off x="550000" y="1752972"/>
            <a:ext cx="10208400" cy="4801600"/>
          </a:xfrm>
          <a:prstGeom prst="rect">
            <a:avLst/>
          </a:prstGeom>
          <a:noFill/>
          <a:ln>
            <a:noFill/>
          </a:ln>
        </p:spPr>
        <p:txBody>
          <a:bodyPr spcFirstLastPara="1" wrap="square" lIns="121900" tIns="60933" rIns="121900" bIns="60933" anchor="t" anchorCtr="0">
            <a:noAutofit/>
          </a:bodyPr>
          <a:lstStyle/>
          <a:p>
            <a:pPr>
              <a:lnSpc>
                <a:spcPct val="90000"/>
              </a:lnSpc>
            </a:pPr>
            <a:r>
              <a:rPr lang="en" sz="2489"/>
              <a:t> </a:t>
            </a:r>
            <a:endParaRPr sz="2489"/>
          </a:p>
        </p:txBody>
      </p:sp>
      <p:grpSp>
        <p:nvGrpSpPr>
          <p:cNvPr id="6" name="Group 5"/>
          <p:cNvGrpSpPr/>
          <p:nvPr/>
        </p:nvGrpSpPr>
        <p:grpSpPr>
          <a:xfrm>
            <a:off x="550000" y="1387373"/>
            <a:ext cx="6895810" cy="4945343"/>
            <a:chOff x="550000" y="1387373"/>
            <a:chExt cx="6895810" cy="4945343"/>
          </a:xfrm>
        </p:grpSpPr>
        <p:sp>
          <p:nvSpPr>
            <p:cNvPr id="3" name="Freeform 2"/>
            <p:cNvSpPr/>
            <p:nvPr/>
          </p:nvSpPr>
          <p:spPr>
            <a:xfrm>
              <a:off x="838200" y="1905000"/>
              <a:ext cx="438150" cy="4216400"/>
            </a:xfrm>
            <a:custGeom>
              <a:avLst/>
              <a:gdLst>
                <a:gd name="connsiteX0" fmla="*/ 0 w 438150"/>
                <a:gd name="connsiteY0" fmla="*/ 0 h 4248150"/>
                <a:gd name="connsiteX1" fmla="*/ 0 w 438150"/>
                <a:gd name="connsiteY1" fmla="*/ 4248150 h 4248150"/>
                <a:gd name="connsiteX2" fmla="*/ 438150 w 438150"/>
                <a:gd name="connsiteY2" fmla="*/ 4248150 h 4248150"/>
              </a:gdLst>
              <a:ahLst/>
              <a:cxnLst>
                <a:cxn ang="0">
                  <a:pos x="connsiteX0" y="connsiteY0"/>
                </a:cxn>
                <a:cxn ang="0">
                  <a:pos x="connsiteX1" y="connsiteY1"/>
                </a:cxn>
                <a:cxn ang="0">
                  <a:pos x="connsiteX2" y="connsiteY2"/>
                </a:cxn>
              </a:cxnLst>
              <a:rect l="l" t="t" r="r" b="b"/>
              <a:pathLst>
                <a:path w="438150" h="4248150">
                  <a:moveTo>
                    <a:pt x="0" y="0"/>
                  </a:moveTo>
                  <a:lnTo>
                    <a:pt x="0" y="4248150"/>
                  </a:lnTo>
                  <a:lnTo>
                    <a:pt x="438150" y="4248150"/>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838200" y="2247682"/>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8200" y="2808514"/>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8200" y="3369346"/>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38200" y="3905794"/>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8200" y="4454434"/>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38200" y="5015266"/>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38200" y="5551714"/>
              <a:ext cx="438150" cy="0"/>
            </a:xfrm>
            <a:prstGeom prst="line">
              <a:avLst/>
            </a:prstGeom>
            <a:ln w="38100">
              <a:solidFill>
                <a:srgbClr val="0EC07D"/>
              </a:solidFill>
            </a:ln>
          </p:spPr>
          <p:style>
            <a:lnRef idx="1">
              <a:schemeClr val="accent1"/>
            </a:lnRef>
            <a:fillRef idx="0">
              <a:schemeClr val="accent1"/>
            </a:fillRef>
            <a:effectRef idx="0">
              <a:schemeClr val="accent1"/>
            </a:effectRef>
            <a:fontRef idx="minor">
              <a:schemeClr val="tx1"/>
            </a:fontRef>
          </p:style>
        </p:cxnSp>
        <p:sp>
          <p:nvSpPr>
            <p:cNvPr id="75" name="Google Shape;75;p16"/>
            <p:cNvSpPr/>
            <p:nvPr/>
          </p:nvSpPr>
          <p:spPr>
            <a:xfrm>
              <a:off x="1072896" y="2033326"/>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dirty="0"/>
                <a:t>Extreme programming (XP)</a:t>
              </a:r>
              <a:endParaRPr sz="1800" dirty="0"/>
            </a:p>
          </p:txBody>
        </p:sp>
        <p:sp>
          <p:nvSpPr>
            <p:cNvPr id="77" name="Google Shape;77;p16"/>
            <p:cNvSpPr/>
            <p:nvPr/>
          </p:nvSpPr>
          <p:spPr>
            <a:xfrm>
              <a:off x="1072896" y="2584081"/>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Feature-driven Development (FDD)</a:t>
              </a:r>
              <a:endParaRPr sz="1800"/>
            </a:p>
          </p:txBody>
        </p:sp>
        <p:sp>
          <p:nvSpPr>
            <p:cNvPr id="79" name="Google Shape;79;p16"/>
            <p:cNvSpPr/>
            <p:nvPr/>
          </p:nvSpPr>
          <p:spPr>
            <a:xfrm>
              <a:off x="1072896" y="3134836"/>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Adaptive System Development (ASD)</a:t>
              </a:r>
              <a:endParaRPr sz="1800"/>
            </a:p>
          </p:txBody>
        </p:sp>
        <p:sp>
          <p:nvSpPr>
            <p:cNvPr id="81" name="Google Shape;81;p16"/>
            <p:cNvSpPr/>
            <p:nvPr/>
          </p:nvSpPr>
          <p:spPr>
            <a:xfrm>
              <a:off x="1072896" y="3685591"/>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Dynamic Systems Development Method (DSDM)</a:t>
              </a:r>
              <a:endParaRPr sz="1800"/>
            </a:p>
          </p:txBody>
        </p:sp>
        <p:sp>
          <p:nvSpPr>
            <p:cNvPr id="83" name="Google Shape;83;p16"/>
            <p:cNvSpPr/>
            <p:nvPr/>
          </p:nvSpPr>
          <p:spPr>
            <a:xfrm>
              <a:off x="1072896" y="4236346"/>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Lean Software Development (LSD)</a:t>
              </a:r>
              <a:endParaRPr sz="1800"/>
            </a:p>
          </p:txBody>
        </p:sp>
        <p:sp>
          <p:nvSpPr>
            <p:cNvPr id="85" name="Google Shape;85;p16"/>
            <p:cNvSpPr/>
            <p:nvPr/>
          </p:nvSpPr>
          <p:spPr>
            <a:xfrm>
              <a:off x="1072896" y="4787101"/>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Kanban</a:t>
              </a:r>
              <a:endParaRPr sz="1800"/>
            </a:p>
          </p:txBody>
        </p:sp>
        <p:sp>
          <p:nvSpPr>
            <p:cNvPr id="87" name="Google Shape;87;p16"/>
            <p:cNvSpPr/>
            <p:nvPr/>
          </p:nvSpPr>
          <p:spPr>
            <a:xfrm>
              <a:off x="1072896" y="5337856"/>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Crystal Clear</a:t>
              </a:r>
              <a:endParaRPr sz="1800"/>
            </a:p>
          </p:txBody>
        </p:sp>
        <p:sp>
          <p:nvSpPr>
            <p:cNvPr id="89" name="Google Shape;89;p16"/>
            <p:cNvSpPr/>
            <p:nvPr/>
          </p:nvSpPr>
          <p:spPr>
            <a:xfrm>
              <a:off x="1072896" y="5888610"/>
              <a:ext cx="6372914" cy="444106"/>
            </a:xfrm>
            <a:prstGeom prst="roundRect">
              <a:avLst>
                <a:gd name="adj" fmla="val 16667"/>
              </a:avLst>
            </a:prstGeom>
            <a:solidFill>
              <a:schemeClr val="accent6">
                <a:lumMod val="40000"/>
                <a:lumOff val="60000"/>
              </a:schemeClr>
            </a:solidFill>
            <a:ln>
              <a:noFill/>
            </a:ln>
            <a:effectLst/>
          </p:spPr>
          <p:txBody>
            <a:bodyPr spcFirstLastPara="1" wrap="square" lIns="182880" tIns="82000" rIns="82000" bIns="82000" anchor="ctr" anchorCtr="0">
              <a:noAutofit/>
            </a:bodyPr>
            <a:lstStyle/>
            <a:p>
              <a:pPr>
                <a:buSzPts val="2000"/>
              </a:pPr>
              <a:r>
                <a:rPr lang="en" sz="1800"/>
                <a:t>Scrum</a:t>
              </a:r>
              <a:endParaRPr sz="1800"/>
            </a:p>
          </p:txBody>
        </p:sp>
        <p:sp>
          <p:nvSpPr>
            <p:cNvPr id="90" name="Google Shape;90;p16"/>
            <p:cNvSpPr/>
            <p:nvPr/>
          </p:nvSpPr>
          <p:spPr>
            <a:xfrm>
              <a:off x="550000" y="1387373"/>
              <a:ext cx="6895810" cy="557702"/>
            </a:xfrm>
            <a:prstGeom prst="roundRect">
              <a:avLst/>
            </a:prstGeom>
            <a:solidFill>
              <a:srgbClr val="0EC07D"/>
            </a:solidFill>
            <a:ln w="254000" cap="flat" cmpd="sng">
              <a:noFill/>
              <a:prstDash val="solid"/>
              <a:miter lim="800000"/>
              <a:headEnd type="none" w="sm" len="sm"/>
              <a:tailEnd type="none" w="sm" len="sm"/>
            </a:ln>
          </p:spPr>
          <p:txBody>
            <a:bodyPr spcFirstLastPara="1" wrap="square" lIns="182880" tIns="0" rIns="0" bIns="0" anchor="ctr" anchorCtr="0">
              <a:noAutofit/>
            </a:bodyPr>
            <a:lstStyle/>
            <a:p>
              <a:pPr>
                <a:buClr>
                  <a:srgbClr val="FFFFFF"/>
                </a:buClr>
                <a:buSzPts val="2000"/>
              </a:pPr>
              <a:r>
                <a:rPr lang="en" sz="2000" b="1" dirty="0">
                  <a:solidFill>
                    <a:srgbClr val="FFFFFF"/>
                  </a:solidFill>
                </a:rPr>
                <a:t>Agile</a:t>
              </a:r>
              <a:r>
                <a:rPr lang="hi-IN" sz="2000" b="1" dirty="0">
                  <a:solidFill>
                    <a:srgbClr val="FFFFFF"/>
                  </a:solidFill>
                </a:rPr>
                <a:t> </a:t>
              </a:r>
              <a:r>
                <a:rPr lang="en" sz="2000" b="1" dirty="0">
                  <a:solidFill>
                    <a:srgbClr val="FFFFFF"/>
                  </a:solidFill>
                </a:rPr>
                <a:t>Methodologies</a:t>
              </a:r>
              <a:endParaRPr sz="2000" dirty="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Google Shape;209;p30"/>
          <p:cNvSpPr txBox="1">
            <a:spLocks noGrp="1"/>
          </p:cNvSpPr>
          <p:nvPr>
            <p:ph type="title"/>
          </p:nvPr>
        </p:nvSpPr>
        <p:spPr>
          <a:xfrm>
            <a:off x="208635" y="495300"/>
            <a:ext cx="10515600" cy="744417"/>
          </a:xfrm>
        </p:spPr>
        <p:txBody>
          <a:bodyPr/>
          <a:lstStyle/>
          <a:p>
            <a:r>
              <a:rPr lang="en-US" dirty="0"/>
              <a:t>2.7.1 Sprint Planning</a:t>
            </a:r>
          </a:p>
        </p:txBody>
      </p:sp>
      <p:sp>
        <p:nvSpPr>
          <p:cNvPr id="208" name="Google Shape;208;p30"/>
          <p:cNvSpPr txBox="1">
            <a:spLocks noGrp="1"/>
          </p:cNvSpPr>
          <p:nvPr>
            <p:ph type="body" sz="quarter" idx="24"/>
          </p:nvPr>
        </p:nvSpPr>
        <p:spPr/>
        <p:txBody>
          <a:bodyPr/>
          <a:lstStyle/>
          <a:p>
            <a:r>
              <a:rPr lang="en-US" dirty="0"/>
              <a:t> </a:t>
            </a:r>
          </a:p>
        </p:txBody>
      </p:sp>
      <p:grpSp>
        <p:nvGrpSpPr>
          <p:cNvPr id="6" name="Group 5"/>
          <p:cNvGrpSpPr/>
          <p:nvPr/>
        </p:nvGrpSpPr>
        <p:grpSpPr>
          <a:xfrm>
            <a:off x="228600" y="971550"/>
            <a:ext cx="11963399" cy="5886450"/>
            <a:chOff x="228598" y="1942791"/>
            <a:chExt cx="11963399" cy="5184609"/>
          </a:xfrm>
        </p:grpSpPr>
        <p:sp>
          <p:nvSpPr>
            <p:cNvPr id="7" name="Rounded Rectangle 6"/>
            <p:cNvSpPr/>
            <p:nvPr/>
          </p:nvSpPr>
          <p:spPr>
            <a:xfrm>
              <a:off x="228598" y="1942791"/>
              <a:ext cx="11963399" cy="518460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At the beginning of each Sprint, the Product Owner and team hold a Sprint Planning Meeting to negotiate which Product Backlog Items (PBIs) will be converted to a working product during the Sprint.</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Scrum Master ensures that planning happens and the team understands the responsibilities.</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Product Owner orders the product backlog based on business and technical requirements. </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Development Team finalizes the amount of work that can be accomplished at the end of a Sprint.</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During the Sprint Planning Meeting, the team decides the ways of accomplishing the work.</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a:t>
              </a:r>
              <a:r>
                <a:rPr lang="en-US" sz="2400" dirty="0" err="1">
                  <a:solidFill>
                    <a:schemeClr val="tx1"/>
                  </a:solidFill>
                  <a:latin typeface="Arial" panose="020B0604020202020204" pitchFamily="34" charset="0"/>
                  <a:cs typeface="Arial" panose="020B0604020202020204" pitchFamily="34" charset="0"/>
                </a:rPr>
                <a:t>timebox</a:t>
              </a:r>
              <a:r>
                <a:rPr lang="en-US" sz="2400" dirty="0">
                  <a:solidFill>
                    <a:schemeClr val="tx1"/>
                  </a:solidFill>
                  <a:latin typeface="Arial" panose="020B0604020202020204" pitchFamily="34" charset="0"/>
                  <a:cs typeface="Arial" panose="020B0604020202020204" pitchFamily="34" charset="0"/>
                </a:rPr>
                <a:t> of Sprint Planning for a 30-day Sprint is eight hours, and is reduced proportionally for a shorter Sprint.</a:t>
              </a:r>
            </a:p>
          </p:txBody>
        </p:sp>
        <p:sp>
          <p:nvSpPr>
            <p:cNvPr id="8" name="Rounded Rectangle 7"/>
            <p:cNvSpPr/>
            <p:nvPr/>
          </p:nvSpPr>
          <p:spPr>
            <a:xfrm>
              <a:off x="514348" y="1951242"/>
              <a:ext cx="11131311" cy="51168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Sprint planning:</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 Meeting</a:t>
            </a:r>
          </a:p>
        </p:txBody>
      </p:sp>
      <p:sp>
        <p:nvSpPr>
          <p:cNvPr id="3" name="Text Placeholder 2"/>
          <p:cNvSpPr>
            <a:spLocks noGrp="1"/>
          </p:cNvSpPr>
          <p:nvPr>
            <p:ph type="body" sz="quarter" idx="24"/>
          </p:nvPr>
        </p:nvSpPr>
        <p:spPr>
          <a:xfrm>
            <a:off x="247650" y="1304995"/>
            <a:ext cx="11449050" cy="4840828"/>
          </a:xfrm>
        </p:spPr>
        <p:txBody>
          <a:bodyPr/>
          <a:lstStyle/>
          <a:p>
            <a:pPr lvl="0" algn="just">
              <a:spcAft>
                <a:spcPts val="0"/>
              </a:spcAft>
            </a:pPr>
            <a:r>
              <a:rPr lang="en-US" sz="2400" dirty="0"/>
              <a:t>During Sprint Planning, the work to be done during a Sprint is planned and finalized. </a:t>
            </a:r>
            <a:r>
              <a:rPr lang="en-US" sz="2400" dirty="0">
                <a:solidFill>
                  <a:schemeClr val="dk1"/>
                </a:solidFill>
              </a:rPr>
              <a:t>The Sprint Goal is also finalized during the sprint planning meeting. </a:t>
            </a:r>
            <a:r>
              <a:rPr lang="en-US" sz="2400" dirty="0"/>
              <a:t>This plan is devised collaboratively by the Scrum Team. For a one-month Sprint, the Sprint Planning is </a:t>
            </a:r>
            <a:r>
              <a:rPr lang="en-US" sz="2400" b="1" dirty="0"/>
              <a:t>time-boxed for 8 hours</a:t>
            </a:r>
            <a:r>
              <a:rPr lang="en-US" sz="2400" dirty="0"/>
              <a:t>, this will reduce proportionally for shorter Sprints. </a:t>
            </a:r>
          </a:p>
          <a:p>
            <a:pPr lvl="0" algn="just">
              <a:spcAft>
                <a:spcPts val="0"/>
              </a:spcAft>
            </a:pPr>
            <a:endParaRPr lang="en-US" sz="2400" dirty="0"/>
          </a:p>
          <a:p>
            <a:pPr lvl="0" algn="just">
              <a:spcAft>
                <a:spcPts val="0"/>
              </a:spcAft>
              <a:buClr>
                <a:schemeClr val="dk1"/>
              </a:buClr>
              <a:buSzPts val="1100"/>
            </a:pPr>
            <a:r>
              <a:rPr lang="en-US" sz="2400" dirty="0"/>
              <a:t>It is the responsibility of the Scrum Master to ensure that Sprint Planning happens and the team understands its purpose. Scrum Master also ensures that Sprint Planning happens within the specified time limit.</a:t>
            </a:r>
          </a:p>
          <a:p>
            <a:pPr lvl="0" algn="just">
              <a:spcAft>
                <a:spcPts val="0"/>
              </a:spcAft>
              <a:buClr>
                <a:schemeClr val="dk1"/>
              </a:buClr>
              <a:buSzPts val="1100"/>
            </a:pPr>
            <a:endParaRPr lang="en-US" sz="2400" dirty="0"/>
          </a:p>
          <a:p>
            <a:pPr lvl="0" algn="just">
              <a:spcAft>
                <a:spcPts val="0"/>
              </a:spcAft>
              <a:buClr>
                <a:schemeClr val="dk1"/>
              </a:buClr>
              <a:buSzPts val="1100"/>
            </a:pPr>
            <a:r>
              <a:rPr lang="en-US" sz="2400" dirty="0"/>
              <a:t>Sprint Planning answers two major questions:</a:t>
            </a:r>
          </a:p>
          <a:p>
            <a:pPr marL="457200" lvl="0" indent="-298450" algn="just">
              <a:spcAft>
                <a:spcPts val="0"/>
              </a:spcAft>
              <a:buSzPts val="1100"/>
              <a:buChar char="●"/>
            </a:pPr>
            <a:r>
              <a:rPr lang="en-US" sz="2400" dirty="0"/>
              <a:t>What can be delivered in the Increment resulting from the upcoming Sprint?</a:t>
            </a:r>
          </a:p>
          <a:p>
            <a:pPr marL="457200" lvl="0" indent="-298450" algn="just">
              <a:spcAft>
                <a:spcPts val="0"/>
              </a:spcAft>
              <a:buSzPts val="1100"/>
              <a:buChar char="●"/>
            </a:pPr>
            <a:r>
              <a:rPr lang="en-US" sz="2400" dirty="0"/>
              <a:t>How will the work needed to deliver the Increment be achieved?</a:t>
            </a:r>
          </a:p>
          <a:p>
            <a:pPr lvl="0" algn="just">
              <a:spcAft>
                <a:spcPts val="0"/>
              </a:spcAft>
            </a:pP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a:t>Sprint Goal</a:t>
            </a:r>
            <a:br>
              <a:rPr lang="en-US" sz="3200" dirty="0"/>
            </a:br>
            <a:endParaRPr lang="en-US" sz="3200" dirty="0"/>
          </a:p>
        </p:txBody>
      </p:sp>
      <p:sp>
        <p:nvSpPr>
          <p:cNvPr id="3" name="Text Placeholder 2"/>
          <p:cNvSpPr>
            <a:spLocks noGrp="1"/>
          </p:cNvSpPr>
          <p:nvPr>
            <p:ph type="body" sz="quarter" idx="24"/>
          </p:nvPr>
        </p:nvSpPr>
        <p:spPr>
          <a:xfrm>
            <a:off x="514350" y="1304995"/>
            <a:ext cx="11144250" cy="4840828"/>
          </a:xfrm>
        </p:spPr>
        <p:txBody>
          <a:bodyPr/>
          <a:lstStyle/>
          <a:p>
            <a:pPr lvl="0" algn="just">
              <a:spcAft>
                <a:spcPts val="0"/>
              </a:spcAft>
            </a:pPr>
            <a:r>
              <a:rPr lang="en-US" sz="2400" dirty="0"/>
              <a:t>The Sprint Goal is defined as the objective set for the Sprint that can be met through the implementation of the Product Backlog. With Sprint Goal, the Development Team </a:t>
            </a:r>
            <a:r>
              <a:rPr lang="en-US" sz="2400" b="1" dirty="0"/>
              <a:t>Understands the purpose of building the Increment</a:t>
            </a:r>
            <a:r>
              <a:rPr lang="en-US" sz="2400" dirty="0"/>
              <a:t>. The Goal also gives the Team the flexibility with respect to the functionality to be implemented within the Sprint. The Sprint Goal also determines </a:t>
            </a:r>
            <a:r>
              <a:rPr lang="en-US" sz="2400" b="1" dirty="0"/>
              <a:t>the PBIs to be considered for that Sprint </a:t>
            </a:r>
            <a:r>
              <a:rPr lang="en-US" sz="2400" dirty="0"/>
              <a:t>and they deliver one coherent function.</a:t>
            </a:r>
          </a:p>
          <a:p>
            <a:pPr lvl="0">
              <a:spcAft>
                <a:spcPts val="0"/>
              </a:spcAft>
            </a:pPr>
            <a:endParaRPr lang="en-US" sz="2400" dirty="0"/>
          </a:p>
          <a:p>
            <a:pPr lvl="0" algn="just">
              <a:spcAft>
                <a:spcPts val="0"/>
              </a:spcAft>
            </a:pPr>
            <a:r>
              <a:rPr lang="en-US" sz="2400" dirty="0"/>
              <a:t>The Development Team always works towards achieving the Sprint Goal. Suitable functionality and technology are implemented by the Team to achieve the Sprint Goal. In case the Team finds that the work is not going in the right direction, they collaborate with the Product Owner and negotiate the scope of the Product Backlog within the Sprint.</a:t>
            </a:r>
          </a:p>
          <a:p>
            <a:endParaRPr lang="en-US" sz="2400" dirty="0"/>
          </a:p>
          <a:p>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208635" y="480845"/>
            <a:ext cx="10515600" cy="492172"/>
          </a:xfrm>
        </p:spPr>
        <p:txBody>
          <a:bodyPr/>
          <a:lstStyle/>
          <a:p>
            <a:r>
              <a:rPr lang="en-US" dirty="0"/>
              <a:t>2.7.2 Daily Scrum</a:t>
            </a:r>
          </a:p>
        </p:txBody>
      </p:sp>
      <p:sp>
        <p:nvSpPr>
          <p:cNvPr id="215" name="Google Shape;215;p31"/>
          <p:cNvSpPr txBox="1">
            <a:spLocks noGrp="1"/>
          </p:cNvSpPr>
          <p:nvPr>
            <p:ph type="body" sz="quarter" idx="24"/>
          </p:nvPr>
        </p:nvSpPr>
        <p:spPr/>
        <p:txBody>
          <a:bodyPr/>
          <a:lstStyle/>
          <a:p>
            <a:r>
              <a:rPr lang="en-US" dirty="0"/>
              <a:t> </a:t>
            </a:r>
          </a:p>
        </p:txBody>
      </p:sp>
      <p:grpSp>
        <p:nvGrpSpPr>
          <p:cNvPr id="6" name="Group 5"/>
          <p:cNvGrpSpPr/>
          <p:nvPr/>
        </p:nvGrpSpPr>
        <p:grpSpPr>
          <a:xfrm>
            <a:off x="304801" y="1304995"/>
            <a:ext cx="11563350" cy="5438706"/>
            <a:chOff x="304799" y="2236479"/>
            <a:chExt cx="11563350" cy="4790248"/>
          </a:xfrm>
        </p:grpSpPr>
        <p:sp>
          <p:nvSpPr>
            <p:cNvPr id="7" name="Rounded Rectangle 6"/>
            <p:cNvSpPr/>
            <p:nvPr/>
          </p:nvSpPr>
          <p:spPr>
            <a:xfrm>
              <a:off x="304799" y="2454608"/>
              <a:ext cx="11563350" cy="457211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The Daily Scrum is a 15-minute time-boxed event for the Development Team, held every day of the Sprint. </a:t>
              </a:r>
            </a:p>
            <a:p>
              <a:pPr marL="342900" lvl="1" indent="-342900">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During the Daily Scrum, the development team plans the work for the next 24 hours. The team shares the work done on the previous day, what will be done that day and what are the roadblocks.</a:t>
              </a:r>
            </a:p>
            <a:p>
              <a:pPr marL="342900" lvl="1" indent="-342900">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The Daily Scrum is held at the same time and place to avoid the complexities and this also ensures that team collaboration and performance is optimized.</a:t>
              </a:r>
            </a:p>
            <a:p>
              <a:pPr marL="342900" lvl="1" indent="-342900">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The meeting is structured by the development team and it is the internal meeting of the development team. </a:t>
              </a:r>
            </a:p>
            <a:p>
              <a:pPr marL="342900" lvl="1" indent="-342900">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The Development Team or team members often meet immediately after the Daily Scrum for detailed discussions, or to adapt, or re-plan, the rest of the Sprint’s work.</a:t>
              </a:r>
            </a:p>
            <a:p>
              <a:pPr marL="342900" lvl="1" indent="-342900">
                <a:spcBef>
                  <a:spcPts val="600"/>
                </a:spcBef>
                <a:buFont typeface="Wingdings 3" panose="05040102010807070707" pitchFamily="18" charset="2"/>
                <a:buChar char="*"/>
              </a:pPr>
              <a:r>
                <a:rPr lang="en-US" sz="2200" dirty="0">
                  <a:solidFill>
                    <a:schemeClr val="tx1"/>
                  </a:solidFill>
                  <a:latin typeface="Arial" panose="020B0604020202020204" pitchFamily="34" charset="0"/>
                  <a:cs typeface="Arial" panose="020B0604020202020204" pitchFamily="34" charset="0"/>
                </a:rPr>
                <a:t>The Scrum Master ensures that the Development Team conducts the meeting, but the Development Team is responsible for conducting the Daily Scrum. </a:t>
              </a:r>
            </a:p>
          </p:txBody>
        </p:sp>
        <p:sp>
          <p:nvSpPr>
            <p:cNvPr id="8" name="Rounded Rectangle 7"/>
            <p:cNvSpPr/>
            <p:nvPr/>
          </p:nvSpPr>
          <p:spPr>
            <a:xfrm>
              <a:off x="514348" y="2236479"/>
              <a:ext cx="11131311" cy="411016"/>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daily Scrum:</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423695"/>
            <a:ext cx="10515600" cy="492172"/>
          </a:xfrm>
        </p:spPr>
        <p:txBody>
          <a:bodyPr/>
          <a:lstStyle/>
          <a:p>
            <a:r>
              <a:rPr lang="en-US" dirty="0"/>
              <a:t>Daily Scrum</a:t>
            </a:r>
          </a:p>
        </p:txBody>
      </p:sp>
      <p:sp>
        <p:nvSpPr>
          <p:cNvPr id="3" name="Text Placeholder 2"/>
          <p:cNvSpPr>
            <a:spLocks noGrp="1"/>
          </p:cNvSpPr>
          <p:nvPr>
            <p:ph type="body" sz="quarter" idx="24"/>
          </p:nvPr>
        </p:nvSpPr>
        <p:spPr>
          <a:xfrm>
            <a:off x="342900" y="781050"/>
            <a:ext cx="11849100" cy="5193323"/>
          </a:xfrm>
        </p:spPr>
        <p:txBody>
          <a:bodyPr/>
          <a:lstStyle/>
          <a:p>
            <a:pPr lvl="0" algn="just">
              <a:spcAft>
                <a:spcPts val="0"/>
              </a:spcAft>
              <a:buClr>
                <a:schemeClr val="dk1"/>
              </a:buClr>
              <a:buSzPts val="1100"/>
            </a:pPr>
            <a:r>
              <a:rPr lang="en-US" sz="2400" dirty="0"/>
              <a:t>The Development Team sets the structure of the Daily Scrum, and there is more than one way of conducting this meeting.  Some of the most commonly answered questions during the Daily Scrum are as follows:</a:t>
            </a:r>
          </a:p>
          <a:p>
            <a:pPr marL="457200" lvl="0" indent="-298450">
              <a:spcAft>
                <a:spcPts val="0"/>
              </a:spcAft>
              <a:buSzPts val="1100"/>
              <a:buChar char="●"/>
            </a:pPr>
            <a:r>
              <a:rPr lang="en-US" sz="2400" dirty="0"/>
              <a:t>What was done the previous day that helped the Development Team meet the Sprint Goal?</a:t>
            </a:r>
          </a:p>
          <a:p>
            <a:pPr marL="457200" lvl="0" indent="-298450">
              <a:spcAft>
                <a:spcPts val="0"/>
              </a:spcAft>
              <a:buSzPts val="1100"/>
              <a:buChar char="●"/>
            </a:pPr>
            <a:r>
              <a:rPr lang="en-US" sz="2400" dirty="0"/>
              <a:t>What will be done today to help the Development Team meet the Sprint Goal?</a:t>
            </a:r>
          </a:p>
          <a:p>
            <a:pPr marL="457200" lvl="0" indent="-298450">
              <a:spcAft>
                <a:spcPts val="0"/>
              </a:spcAft>
              <a:buSzPts val="1100"/>
              <a:buChar char="●"/>
            </a:pPr>
            <a:r>
              <a:rPr lang="en-US" sz="2400" dirty="0"/>
              <a:t>Is there any roadblock that prevents the individual or the Development Team from meeting the Sprint Goal?</a:t>
            </a:r>
          </a:p>
          <a:p>
            <a:pPr lvl="0">
              <a:spcAft>
                <a:spcPts val="0"/>
              </a:spcAft>
            </a:pPr>
            <a:endParaRPr lang="en-US" sz="2400" dirty="0"/>
          </a:p>
          <a:p>
            <a:pPr lvl="0" algn="just">
              <a:spcAft>
                <a:spcPts val="0"/>
              </a:spcAft>
            </a:pPr>
            <a:r>
              <a:rPr lang="en-US" sz="2400" dirty="0"/>
              <a:t>The Scrum Master has to monitor and make sure that the Development Team keeps the Daily Scrum within the 15-minute time-box. The Daily Scrum is conducted as an internal meeting for the Development Team. If other members are present, it is the responsibility of the Scrum Master that </a:t>
            </a:r>
            <a:r>
              <a:rPr lang="en-US" sz="2400" b="1" dirty="0"/>
              <a:t>they do not disrupt the flow of the meeting</a:t>
            </a:r>
            <a:r>
              <a:rPr lang="en-US" sz="2400" dirty="0"/>
              <a:t>. Daily Scrums are intended to improve communications, eliminate other meetings, identify impediments to development that have to be removed, highlight and promote quick decision-making, and improve the knowledge of the Development Team. </a:t>
            </a:r>
          </a:p>
          <a:p>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p:txBody>
          <a:bodyPr/>
          <a:lstStyle/>
          <a:p>
            <a:r>
              <a:rPr lang="en-US" dirty="0"/>
              <a:t>2.7.3 Sprint Review</a:t>
            </a:r>
          </a:p>
        </p:txBody>
      </p:sp>
      <p:sp>
        <p:nvSpPr>
          <p:cNvPr id="221" name="Google Shape;221;p32"/>
          <p:cNvSpPr txBox="1">
            <a:spLocks noGrp="1"/>
          </p:cNvSpPr>
          <p:nvPr>
            <p:ph type="body" sz="quarter" idx="24"/>
          </p:nvPr>
        </p:nvSpPr>
        <p:spPr/>
        <p:txBody>
          <a:bodyPr/>
          <a:lstStyle/>
          <a:p>
            <a:r>
              <a:rPr lang="en-US" dirty="0"/>
              <a:t> </a:t>
            </a:r>
          </a:p>
        </p:txBody>
      </p:sp>
      <p:grpSp>
        <p:nvGrpSpPr>
          <p:cNvPr id="9" name="Group 8"/>
          <p:cNvGrpSpPr/>
          <p:nvPr/>
        </p:nvGrpSpPr>
        <p:grpSpPr>
          <a:xfrm>
            <a:off x="514350" y="1304995"/>
            <a:ext cx="11131312" cy="5133905"/>
            <a:chOff x="514348" y="2236479"/>
            <a:chExt cx="11131312" cy="4521790"/>
          </a:xfrm>
        </p:grpSpPr>
        <p:sp>
          <p:nvSpPr>
            <p:cNvPr id="10" name="Rounded Rectangle 9"/>
            <p:cNvSpPr/>
            <p:nvPr/>
          </p:nvSpPr>
          <p:spPr>
            <a:xfrm>
              <a:off x="514349" y="2521723"/>
              <a:ext cx="11131311" cy="423654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A Sprint Review is held at the end of each Sprint to inspect the Increment and adapt the Product Backlog if needed.</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Product Owner reviews the PBIs selected during the Sprint Planning Meeting and explains the ones that are considered done. </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Product Owner and stakeholders convert their feedback to new PBIs and the Product Owner does the ordering. </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Sprint Review Meeting is helpful for external stakeholders, including the end users.</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Sprint review is time-boxed to 4 hours for one-month Sprints and is proportionally reduced for shorter Sprints.</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a:latin typeface="Arial" panose="020B0604020202020204" pitchFamily="34" charset="0"/>
                  <a:cs typeface="Arial" panose="020B0604020202020204" pitchFamily="34" charset="0"/>
                </a:rPr>
                <a:t>Following are the key details of Sprint review:</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a:t>
            </a:r>
          </a:p>
        </p:txBody>
      </p:sp>
      <p:sp>
        <p:nvSpPr>
          <p:cNvPr id="3" name="Text Placeholder 2"/>
          <p:cNvSpPr>
            <a:spLocks noGrp="1"/>
          </p:cNvSpPr>
          <p:nvPr>
            <p:ph type="body" sz="quarter" idx="24"/>
          </p:nvPr>
        </p:nvSpPr>
        <p:spPr>
          <a:xfrm>
            <a:off x="304800" y="1304995"/>
            <a:ext cx="11563350" cy="4840828"/>
          </a:xfrm>
        </p:spPr>
        <p:txBody>
          <a:bodyPr/>
          <a:lstStyle/>
          <a:p>
            <a:pPr lvl="0" algn="just">
              <a:spcAft>
                <a:spcPts val="0"/>
              </a:spcAft>
            </a:pPr>
            <a:r>
              <a:rPr lang="en-US" sz="2400" dirty="0"/>
              <a:t>The tasks done during the Sprint will be discussed by the Scrum Team and the stakeholder. Sprint Review is primarily done for value optimization and this is done based on the tasks done and the changes made to the Product Backlog during the Sprint. </a:t>
            </a:r>
          </a:p>
          <a:p>
            <a:pPr lvl="0" algn="just">
              <a:spcAft>
                <a:spcPts val="0"/>
              </a:spcAft>
            </a:pPr>
            <a:r>
              <a:rPr lang="en-US" sz="2400" dirty="0"/>
              <a:t>Compared to the Daily Scrum, this is an informal meeting to demonstrate the Increment, get feedback in a collaborative fashion.</a:t>
            </a:r>
          </a:p>
          <a:p>
            <a:pPr lvl="0">
              <a:spcAft>
                <a:spcPts val="0"/>
              </a:spcAft>
            </a:pPr>
            <a:endParaRPr lang="en-US" sz="2400" dirty="0"/>
          </a:p>
          <a:p>
            <a:pPr lvl="0">
              <a:spcAft>
                <a:spcPts val="0"/>
              </a:spcAft>
            </a:pPr>
            <a:r>
              <a:rPr lang="en-US" sz="2400" dirty="0"/>
              <a:t>It is the responsibility of the Scrum Master to ensure that the Sprint Review happens without fail at the end of every Sprint and it is time-boxed.</a:t>
            </a:r>
          </a:p>
          <a:p>
            <a:pPr lvl="0">
              <a:spcAft>
                <a:spcPts val="0"/>
              </a:spcAft>
              <a:buClr>
                <a:schemeClr val="dk1"/>
              </a:buClr>
              <a:buSzPts val="1100"/>
            </a:pPr>
            <a:endParaRPr lang="en-US" sz="2400" dirty="0"/>
          </a:p>
          <a:p>
            <a:pPr lvl="0">
              <a:spcAft>
                <a:spcPts val="0"/>
              </a:spcAft>
              <a:buClr>
                <a:schemeClr val="dk1"/>
              </a:buClr>
              <a:buSzPts val="1100"/>
            </a:pPr>
            <a:endParaRPr lang="en-US" sz="2400" dirty="0"/>
          </a:p>
          <a:p>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404645"/>
            <a:ext cx="10515600" cy="492172"/>
          </a:xfrm>
        </p:spPr>
        <p:txBody>
          <a:bodyPr/>
          <a:lstStyle/>
          <a:p>
            <a:r>
              <a:rPr lang="en-US" dirty="0"/>
              <a:t>Sprint Review</a:t>
            </a:r>
          </a:p>
        </p:txBody>
      </p:sp>
      <p:sp>
        <p:nvSpPr>
          <p:cNvPr id="3" name="Text Placeholder 2"/>
          <p:cNvSpPr>
            <a:spLocks noGrp="1"/>
          </p:cNvSpPr>
          <p:nvPr>
            <p:ph type="body" sz="quarter" idx="24"/>
          </p:nvPr>
        </p:nvSpPr>
        <p:spPr>
          <a:xfrm>
            <a:off x="57150" y="1476445"/>
            <a:ext cx="11963400" cy="4840828"/>
          </a:xfrm>
        </p:spPr>
        <p:txBody>
          <a:bodyPr/>
          <a:lstStyle/>
          <a:p>
            <a:pPr lvl="0" algn="just">
              <a:spcAft>
                <a:spcPts val="0"/>
              </a:spcAft>
              <a:buClr>
                <a:schemeClr val="dk1"/>
              </a:buClr>
              <a:buSzPts val="1100"/>
            </a:pPr>
            <a:r>
              <a:rPr lang="en-US" sz="2400" dirty="0"/>
              <a:t>According to the official Scrum guide, the events that take place during the Sprint Review are as follows:</a:t>
            </a:r>
          </a:p>
          <a:p>
            <a:pPr marL="457200" lvl="0" indent="-298450" algn="just">
              <a:spcAft>
                <a:spcPts val="0"/>
              </a:spcAft>
              <a:buSzPts val="1100"/>
              <a:buChar char="●"/>
            </a:pPr>
            <a:r>
              <a:rPr lang="en-US" sz="2400" dirty="0"/>
              <a:t>Attendees include the Scrum Team and key stakeholders invited by the Product Owner;</a:t>
            </a:r>
          </a:p>
          <a:p>
            <a:pPr marL="457200" lvl="0" indent="-298450" algn="just">
              <a:spcAft>
                <a:spcPts val="0"/>
              </a:spcAft>
              <a:buSzPts val="1100"/>
              <a:buChar char="●"/>
            </a:pPr>
            <a:r>
              <a:rPr lang="en-US" sz="2400" dirty="0"/>
              <a:t>The Product Owner explains what Product Backlog items have been "Done" and what has not been "Done";</a:t>
            </a:r>
          </a:p>
          <a:p>
            <a:pPr marL="457200" lvl="0" indent="-298450" algn="just">
              <a:spcAft>
                <a:spcPts val="0"/>
              </a:spcAft>
              <a:buSzPts val="1100"/>
              <a:buChar char="●"/>
            </a:pPr>
            <a:r>
              <a:rPr lang="en-US" sz="2400" dirty="0"/>
              <a:t>The Development Team discusses what went well during the Sprint, what problems it ran into, and how those problems were solved;</a:t>
            </a:r>
          </a:p>
          <a:p>
            <a:pPr marL="457200" lvl="0" indent="-298450" algn="just">
              <a:spcAft>
                <a:spcPts val="0"/>
              </a:spcAft>
              <a:buSzPts val="1100"/>
              <a:buChar char="●"/>
            </a:pPr>
            <a:r>
              <a:rPr lang="en-US" sz="2400" dirty="0"/>
              <a:t>The Development Team demonstrates the work that it has "Done" and answers questions about the Increment;</a:t>
            </a:r>
          </a:p>
          <a:p>
            <a:pPr marL="457200" lvl="0" indent="-298450" algn="just">
              <a:spcAft>
                <a:spcPts val="0"/>
              </a:spcAft>
              <a:buSzPts val="1100"/>
              <a:buChar char="●"/>
            </a:pPr>
            <a:r>
              <a:rPr lang="en-US" sz="2400" dirty="0"/>
              <a:t>The Product Owner discusses the Product Backlog as it stands. He or she projects likely target and delivery dates based on progress to date (if needed);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404645"/>
            <a:ext cx="10515600" cy="492172"/>
          </a:xfrm>
        </p:spPr>
        <p:txBody>
          <a:bodyPr/>
          <a:lstStyle/>
          <a:p>
            <a:r>
              <a:rPr lang="en-US" dirty="0"/>
              <a:t>Sprint Review</a:t>
            </a:r>
          </a:p>
        </p:txBody>
      </p:sp>
      <p:sp>
        <p:nvSpPr>
          <p:cNvPr id="3" name="Text Placeholder 2"/>
          <p:cNvSpPr>
            <a:spLocks noGrp="1"/>
          </p:cNvSpPr>
          <p:nvPr>
            <p:ph type="body" sz="quarter" idx="24"/>
          </p:nvPr>
        </p:nvSpPr>
        <p:spPr>
          <a:xfrm>
            <a:off x="228600" y="1190695"/>
            <a:ext cx="11963400" cy="4840828"/>
          </a:xfrm>
        </p:spPr>
        <p:txBody>
          <a:bodyPr/>
          <a:lstStyle/>
          <a:p>
            <a:pPr marL="457200" lvl="0" indent="-298450">
              <a:spcAft>
                <a:spcPts val="0"/>
              </a:spcAft>
              <a:buSzPts val="1100"/>
              <a:buChar char="●"/>
            </a:pPr>
            <a:r>
              <a:rPr lang="en-US" sz="2400" dirty="0"/>
              <a:t>The entire group collaborates on what to do next, so that the Sprint Review provides valuable input to subsequent Sprint Planning;</a:t>
            </a:r>
          </a:p>
          <a:p>
            <a:pPr marL="457200" lvl="0" indent="-298450">
              <a:spcAft>
                <a:spcPts val="0"/>
              </a:spcAft>
              <a:buSzPts val="1100"/>
              <a:buChar char="●"/>
            </a:pPr>
            <a:r>
              <a:rPr lang="en-US" sz="2400" dirty="0"/>
              <a:t>Review of how the marketplace or potential use of the product might have changed what is the most valuable thing to do next; and,</a:t>
            </a:r>
          </a:p>
          <a:p>
            <a:pPr marL="457200" lvl="0" indent="-298450">
              <a:spcAft>
                <a:spcPts val="0"/>
              </a:spcAft>
              <a:buSzPts val="1100"/>
              <a:buChar char="●"/>
            </a:pPr>
            <a:r>
              <a:rPr lang="en-US" sz="2400" dirty="0"/>
              <a:t>Review of the timeline, budget, potential capabilities, and marketplace for the next anticipated releases of functionality or capability of the product.</a:t>
            </a:r>
          </a:p>
          <a:p>
            <a:pPr marL="457200" lvl="0" indent="-298450">
              <a:spcAft>
                <a:spcPts val="0"/>
              </a:spcAft>
              <a:buSzPts val="1100"/>
              <a:buChar char="●"/>
            </a:pPr>
            <a:endParaRPr lang="en-US" sz="2400" dirty="0"/>
          </a:p>
          <a:p>
            <a:pPr lvl="0">
              <a:spcAft>
                <a:spcPts val="0"/>
              </a:spcAft>
            </a:pPr>
            <a:r>
              <a:rPr lang="en-US" sz="2400" dirty="0"/>
              <a:t>At the end of the Sprint Review, the Product Backlog is generally revised such that it defines the PBIs for the next Sprint. Adjustments can also be made to accommodate the features raised in the feedback and meet the requirements.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33"/>
          <p:cNvSpPr txBox="1">
            <a:spLocks noGrp="1"/>
          </p:cNvSpPr>
          <p:nvPr>
            <p:ph type="title"/>
          </p:nvPr>
        </p:nvSpPr>
        <p:spPr>
          <a:xfrm>
            <a:off x="208635" y="633245"/>
            <a:ext cx="10515600" cy="705000"/>
          </a:xfrm>
        </p:spPr>
        <p:txBody>
          <a:bodyPr/>
          <a:lstStyle/>
          <a:p>
            <a:r>
              <a:rPr lang="en-US" sz="3600"/>
              <a:t>2.7.4 Sprint Retrospective</a:t>
            </a:r>
          </a:p>
        </p:txBody>
      </p:sp>
      <p:sp>
        <p:nvSpPr>
          <p:cNvPr id="226" name="Google Shape;226;p33"/>
          <p:cNvSpPr txBox="1">
            <a:spLocks noGrp="1"/>
          </p:cNvSpPr>
          <p:nvPr>
            <p:ph type="body" sz="quarter" idx="24"/>
          </p:nvPr>
        </p:nvSpPr>
        <p:spPr>
          <a:xfrm>
            <a:off x="514350" y="1304995"/>
            <a:ext cx="11163300" cy="6934124"/>
          </a:xfrm>
        </p:spPr>
        <p:txBody>
          <a:bodyPr/>
          <a:lstStyle/>
          <a:p>
            <a:pPr lvl="1" algn="just"/>
            <a:r>
              <a:rPr lang="en-US" sz="2400" dirty="0"/>
              <a:t>During the Sprint retrospective, the team inspects itself and creates a plan for improvements that are to be implemented during the next Sprint.</a:t>
            </a:r>
          </a:p>
          <a:p>
            <a:pPr lvl="1" algn="just"/>
            <a:r>
              <a:rPr lang="en-US" sz="2400" dirty="0"/>
              <a:t>The Sprint retrospective occurs after the Sprint review and prior to the next Sprint planning. </a:t>
            </a:r>
          </a:p>
          <a:p>
            <a:pPr lvl="1" algn="just"/>
            <a:r>
              <a:rPr lang="en-US" sz="2400" dirty="0"/>
              <a:t>This meeting is time-boxed to three hours for one-month Sprints and is proportionally reduced for shorter Sprints.</a:t>
            </a:r>
          </a:p>
          <a:p>
            <a:pPr lvl="1" algn="just"/>
            <a:endParaRPr lang="en-US" sz="2400" dirty="0"/>
          </a:p>
          <a:p>
            <a:pPr lvl="1" algn="just"/>
            <a:endParaRPr lang="en-US" sz="2400" dirty="0"/>
          </a:p>
          <a:p>
            <a:pPr lvl="1" algn="just"/>
            <a:endParaRPr lang="en-US" sz="2400" dirty="0"/>
          </a:p>
          <a:p>
            <a:pPr lvl="1" algn="just"/>
            <a:endParaRPr lang="en-US" sz="2400" dirty="0"/>
          </a:p>
        </p:txBody>
      </p:sp>
      <p:grpSp>
        <p:nvGrpSpPr>
          <p:cNvPr id="8" name="Group 7"/>
          <p:cNvGrpSpPr/>
          <p:nvPr/>
        </p:nvGrpSpPr>
        <p:grpSpPr>
          <a:xfrm>
            <a:off x="514350" y="3762988"/>
            <a:ext cx="11131312" cy="2771161"/>
            <a:chOff x="514348" y="2236479"/>
            <a:chExt cx="11131312" cy="1703932"/>
          </a:xfrm>
        </p:grpSpPr>
        <p:sp>
          <p:nvSpPr>
            <p:cNvPr id="9" name="Rounded Rectangle 8"/>
            <p:cNvSpPr/>
            <p:nvPr/>
          </p:nvSpPr>
          <p:spPr>
            <a:xfrm>
              <a:off x="514349" y="2236485"/>
              <a:ext cx="11131311" cy="170392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Inspect as to how the last Sprint went in terms of people, relationships, processes and tools</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Identify the important items that went well and the areas for improvement</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Plan for implementing improvements in the Scrum team </a:t>
              </a:r>
            </a:p>
          </p:txBody>
        </p:sp>
        <p:sp>
          <p:nvSpPr>
            <p:cNvPr id="10" name="Rounded Rectangle 9"/>
            <p:cNvSpPr/>
            <p:nvPr/>
          </p:nvSpPr>
          <p:spPr>
            <a:xfrm>
              <a:off x="514348" y="2236479"/>
              <a:ext cx="11131311" cy="576406"/>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800" b="1" dirty="0">
                  <a:latin typeface="Arial" panose="020B0604020202020204" pitchFamily="34" charset="0"/>
                  <a:cs typeface="Arial" panose="020B0604020202020204" pitchFamily="34" charset="0"/>
                </a:rPr>
                <a:t>The purpose of the Sprint retrospective is to:</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404645"/>
            <a:ext cx="10515600" cy="492172"/>
          </a:xfrm>
        </p:spPr>
        <p:txBody>
          <a:bodyPr/>
          <a:lstStyle/>
          <a:p>
            <a:r>
              <a:rPr lang="en" dirty="0"/>
              <a:t>Agile Methodologies</a:t>
            </a:r>
            <a:endParaRPr lang="en-US" dirty="0"/>
          </a:p>
        </p:txBody>
      </p:sp>
      <p:sp>
        <p:nvSpPr>
          <p:cNvPr id="3" name="Text Placeholder 2"/>
          <p:cNvSpPr>
            <a:spLocks noGrp="1"/>
          </p:cNvSpPr>
          <p:nvPr>
            <p:ph type="body" sz="quarter" idx="24"/>
          </p:nvPr>
        </p:nvSpPr>
        <p:spPr>
          <a:xfrm>
            <a:off x="304800" y="714445"/>
            <a:ext cx="11601450" cy="4840828"/>
          </a:xfrm>
        </p:spPr>
        <p:txBody>
          <a:bodyPr/>
          <a:lstStyle/>
          <a:p>
            <a:pPr lvl="0" algn="just">
              <a:spcAft>
                <a:spcPts val="0"/>
              </a:spcAft>
              <a:buClr>
                <a:schemeClr val="dk1"/>
              </a:buClr>
              <a:buSzPts val="1200"/>
            </a:pPr>
            <a:r>
              <a:rPr lang="en-US" sz="2400" b="1" dirty="0">
                <a:solidFill>
                  <a:schemeClr val="dk1"/>
                </a:solidFill>
              </a:rPr>
              <a:t>Extreme Programming (XP)</a:t>
            </a:r>
            <a:r>
              <a:rPr lang="en-US" sz="2400" dirty="0">
                <a:solidFill>
                  <a:schemeClr val="dk1"/>
                </a:solidFill>
              </a:rPr>
              <a:t>: </a:t>
            </a:r>
          </a:p>
          <a:p>
            <a:pPr lvl="0" algn="just">
              <a:spcAft>
                <a:spcPts val="0"/>
              </a:spcAft>
              <a:buClr>
                <a:schemeClr val="dk1"/>
              </a:buClr>
              <a:buSzPts val="1200"/>
            </a:pPr>
            <a:r>
              <a:rPr lang="en-US" sz="2400" dirty="0">
                <a:solidFill>
                  <a:schemeClr val="dk1"/>
                </a:solidFill>
              </a:rPr>
              <a:t>	-   Most popular Agile methodology widely adopted by companies across      	      the globe and has proven successful. </a:t>
            </a:r>
          </a:p>
          <a:p>
            <a:pPr lvl="0" algn="just">
              <a:spcAft>
                <a:spcPts val="0"/>
              </a:spcAft>
              <a:buClr>
                <a:schemeClr val="dk1"/>
              </a:buClr>
              <a:buSzPts val="1200"/>
            </a:pPr>
            <a:r>
              <a:rPr lang="en-US" sz="2400" dirty="0">
                <a:solidFill>
                  <a:schemeClr val="dk1"/>
                </a:solidFill>
              </a:rPr>
              <a:t>	-   Lot of emphasis on customer satisfaction. </a:t>
            </a:r>
          </a:p>
          <a:p>
            <a:pPr lvl="0" algn="just">
              <a:spcAft>
                <a:spcPts val="0"/>
              </a:spcAft>
              <a:buClr>
                <a:schemeClr val="dk1"/>
              </a:buClr>
              <a:buSzPts val="1200"/>
            </a:pPr>
            <a:r>
              <a:rPr lang="en-US" sz="2400" dirty="0">
                <a:solidFill>
                  <a:schemeClr val="dk1"/>
                </a:solidFill>
              </a:rPr>
              <a:t>	-   Improvement in quality and responsiveness, according to changing		    customer needs</a:t>
            </a:r>
          </a:p>
          <a:p>
            <a:pPr lvl="0" algn="just">
              <a:spcAft>
                <a:spcPts val="0"/>
              </a:spcAft>
              <a:buClr>
                <a:schemeClr val="dk1"/>
              </a:buClr>
              <a:buSzPts val="1200"/>
            </a:pPr>
            <a:r>
              <a:rPr lang="en-US" sz="2400" dirty="0">
                <a:solidFill>
                  <a:schemeClr val="dk1"/>
                </a:solidFill>
              </a:rPr>
              <a:t> The five essential ways by which this methodology improves a software project:</a:t>
            </a:r>
          </a:p>
          <a:p>
            <a:pPr marL="457200" lvl="0" indent="-298450" algn="just">
              <a:spcAft>
                <a:spcPts val="0"/>
              </a:spcAft>
              <a:buClr>
                <a:schemeClr val="dk1"/>
              </a:buClr>
              <a:buSzPts val="1100"/>
              <a:buFont typeface="Arial"/>
              <a:buChar char="●"/>
            </a:pPr>
            <a:r>
              <a:rPr lang="en-US" sz="2400" dirty="0">
                <a:solidFill>
                  <a:schemeClr val="dk1"/>
                </a:solidFill>
              </a:rPr>
              <a:t>Communication</a:t>
            </a:r>
          </a:p>
          <a:p>
            <a:pPr marL="457200" lvl="0" indent="-298450" algn="just">
              <a:spcAft>
                <a:spcPts val="0"/>
              </a:spcAft>
              <a:buClr>
                <a:schemeClr val="dk1"/>
              </a:buClr>
              <a:buSzPts val="1100"/>
              <a:buFont typeface="Arial"/>
              <a:buChar char="●"/>
            </a:pPr>
            <a:r>
              <a:rPr lang="en-US" sz="2400" dirty="0">
                <a:solidFill>
                  <a:schemeClr val="dk1"/>
                </a:solidFill>
              </a:rPr>
              <a:t>Simplicity</a:t>
            </a:r>
          </a:p>
          <a:p>
            <a:pPr marL="457200" lvl="0" indent="-298450" algn="just">
              <a:spcAft>
                <a:spcPts val="0"/>
              </a:spcAft>
              <a:buClr>
                <a:schemeClr val="dk1"/>
              </a:buClr>
              <a:buSzPts val="1100"/>
              <a:buFont typeface="Arial"/>
              <a:buChar char="●"/>
            </a:pPr>
            <a:r>
              <a:rPr lang="en-US" sz="2400" dirty="0">
                <a:solidFill>
                  <a:schemeClr val="dk1"/>
                </a:solidFill>
              </a:rPr>
              <a:t>Feedback</a:t>
            </a:r>
          </a:p>
          <a:p>
            <a:pPr marL="457200" lvl="0" indent="-298450" algn="just">
              <a:spcAft>
                <a:spcPts val="0"/>
              </a:spcAft>
              <a:buClr>
                <a:schemeClr val="dk1"/>
              </a:buClr>
              <a:buSzPts val="1100"/>
              <a:buFont typeface="Arial"/>
              <a:buChar char="●"/>
            </a:pPr>
            <a:r>
              <a:rPr lang="en-US" sz="2400" dirty="0">
                <a:solidFill>
                  <a:schemeClr val="dk1"/>
                </a:solidFill>
              </a:rPr>
              <a:t>Respect</a:t>
            </a:r>
          </a:p>
          <a:p>
            <a:pPr marL="457200" lvl="0" indent="-298450" algn="just">
              <a:spcAft>
                <a:spcPts val="0"/>
              </a:spcAft>
              <a:buClr>
                <a:schemeClr val="dk1"/>
              </a:buClr>
              <a:buSzPts val="1100"/>
              <a:buFont typeface="Arial"/>
              <a:buChar char="●"/>
            </a:pPr>
            <a:r>
              <a:rPr lang="en-US" sz="2400" dirty="0">
                <a:solidFill>
                  <a:schemeClr val="dk1"/>
                </a:solidFill>
              </a:rPr>
              <a:t>Courage</a:t>
            </a:r>
          </a:p>
          <a:p>
            <a:pPr lvl="0" algn="just">
              <a:spcAft>
                <a:spcPts val="0"/>
              </a:spcAft>
              <a:buClr>
                <a:schemeClr val="dk1"/>
              </a:buClr>
              <a:buSzPts val="1200"/>
            </a:pPr>
            <a:r>
              <a:rPr lang="en-US" sz="2400" dirty="0">
                <a:solidFill>
                  <a:schemeClr val="dk1"/>
                </a:solidFill>
              </a:rPr>
              <a:t>Developers can address change in customer requirements, even later during the development cycle. The development team self-organizes around the problem to solve it as efficiently as possible. Unproductive steps in the product life cycle are cut down to reduce costs and frustration of the team.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Sprint Retrospective</a:t>
            </a:r>
            <a:br>
              <a:rPr lang="en-US" dirty="0"/>
            </a:br>
            <a:endParaRPr lang="en-US" dirty="0"/>
          </a:p>
        </p:txBody>
      </p:sp>
      <p:sp>
        <p:nvSpPr>
          <p:cNvPr id="3" name="Text Placeholder 2"/>
          <p:cNvSpPr>
            <a:spLocks noGrp="1"/>
          </p:cNvSpPr>
          <p:nvPr>
            <p:ph type="body" sz="quarter" idx="24"/>
          </p:nvPr>
        </p:nvSpPr>
        <p:spPr>
          <a:xfrm>
            <a:off x="266700" y="1304995"/>
            <a:ext cx="11525250" cy="4840828"/>
          </a:xfrm>
        </p:spPr>
        <p:txBody>
          <a:bodyPr/>
          <a:lstStyle/>
          <a:p>
            <a:pPr lvl="0" algn="just">
              <a:spcAft>
                <a:spcPts val="0"/>
              </a:spcAft>
            </a:pPr>
            <a:r>
              <a:rPr lang="en-US" sz="2400" dirty="0"/>
              <a:t>The primary intention of the Sprint retrospective is to do a self-inspection and identifying the areas of improvement and planning to implement those improvements in the subsequent Sprints, based on the learning from the current Sprint. This meeting happens after the Sprint review and is time-boxed to three hours for a typical one-month Sprint and is reduced proportionally for shorter Sprints.</a:t>
            </a:r>
          </a:p>
          <a:p>
            <a:pPr lvl="0" algn="just">
              <a:spcAft>
                <a:spcPts val="0"/>
              </a:spcAft>
            </a:pPr>
            <a:r>
              <a:rPr lang="en-US" sz="2400" dirty="0"/>
              <a:t>It is the responsibility of the Scrum Master to ensure that the meeting happens, it is productive and it solves the intended purpose. Here, the Scrum Master participates as a team member who is accountable for the Scrum process. Improvements for the Scrum team are suggested by the Scrum Master, so that they can be applied during the next Sprint. The focus here is to improve the quality of the product by means of improving the processes or adjusting the definition of ‘Done’. Scrum retrospective is not the only time where the team thinks about improvements, but it is a formal opportunity to focus on inspection and adaptation.</a:t>
            </a:r>
          </a:p>
          <a:p>
            <a:pPr algn="just"/>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p:txBody>
          <a:bodyPr/>
          <a:lstStyle/>
          <a:p>
            <a:r>
              <a:rPr lang="en-US"/>
              <a:t>What did You Grasp?</a:t>
            </a:r>
          </a:p>
        </p:txBody>
      </p:sp>
      <p:sp>
        <p:nvSpPr>
          <p:cNvPr id="233" name="Google Shape;233;p34"/>
          <p:cNvSpPr txBox="1">
            <a:spLocks noGrp="1"/>
          </p:cNvSpPr>
          <p:nvPr>
            <p:ph type="body" sz="quarter" idx="26"/>
          </p:nvPr>
        </p:nvSpPr>
        <p:spPr/>
        <p:txBody>
          <a:bodyPr/>
          <a:lstStyle/>
          <a:p>
            <a:r>
              <a:rPr lang="en-US" dirty="0"/>
              <a:t>What is the maximum time-box for a sprint?</a:t>
            </a:r>
          </a:p>
          <a:p>
            <a:pPr lvl="1"/>
            <a:r>
              <a:rPr lang="en-US" dirty="0"/>
              <a:t>1 month</a:t>
            </a:r>
          </a:p>
          <a:p>
            <a:pPr lvl="1"/>
            <a:r>
              <a:rPr lang="en-US" dirty="0"/>
              <a:t>1 week</a:t>
            </a:r>
          </a:p>
          <a:p>
            <a:pPr lvl="1"/>
            <a:r>
              <a:rPr lang="en-US" dirty="0"/>
              <a:t>1 day</a:t>
            </a:r>
          </a:p>
          <a:p>
            <a:pPr lvl="1"/>
            <a:r>
              <a:rPr lang="en-US" dirty="0"/>
              <a:t>15 days</a:t>
            </a:r>
          </a:p>
          <a:p>
            <a:pPr marL="346075" lvl="1" indent="0">
              <a:buNone/>
            </a:pPr>
            <a:endParaRPr lang="en-US" dirty="0"/>
          </a:p>
          <a:p>
            <a:r>
              <a:rPr lang="en-US" dirty="0"/>
              <a:t>Which of the following events is considered as an internal meeting for the development team?</a:t>
            </a:r>
          </a:p>
          <a:p>
            <a:pPr lvl="1"/>
            <a:r>
              <a:rPr lang="en-US" dirty="0"/>
              <a:t>Sprint Planning</a:t>
            </a:r>
          </a:p>
          <a:p>
            <a:pPr lvl="1"/>
            <a:r>
              <a:rPr lang="en-US" dirty="0"/>
              <a:t>Daily Scrum</a:t>
            </a:r>
          </a:p>
          <a:p>
            <a:pPr lvl="1"/>
            <a:r>
              <a:rPr lang="en-US" dirty="0"/>
              <a:t>Backlog Grooming</a:t>
            </a:r>
          </a:p>
          <a:p>
            <a:pPr lvl="1"/>
            <a:r>
              <a:rPr lang="en-US" dirty="0"/>
              <a:t>Sprint Review</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p:txBody>
          <a:bodyPr/>
          <a:lstStyle/>
          <a:p>
            <a:r>
              <a:rPr lang="en-US"/>
              <a:t>2.9 Scrum Artifacts</a:t>
            </a:r>
            <a:endParaRPr lang="en-US" dirty="0"/>
          </a:p>
        </p:txBody>
      </p:sp>
      <p:sp>
        <p:nvSpPr>
          <p:cNvPr id="239" name="Google Shape;239;p35"/>
          <p:cNvSpPr txBox="1">
            <a:spLocks noGrp="1"/>
          </p:cNvSpPr>
          <p:nvPr>
            <p:ph type="body" sz="quarter" idx="24"/>
          </p:nvPr>
        </p:nvSpPr>
        <p:spPr/>
        <p:txBody>
          <a:bodyPr/>
          <a:lstStyle/>
          <a:p>
            <a:r>
              <a:rPr lang="en-US" sz="2800" dirty="0"/>
              <a:t>Scrum defines three artifacts:</a:t>
            </a:r>
          </a:p>
        </p:txBody>
      </p:sp>
      <p:grpSp>
        <p:nvGrpSpPr>
          <p:cNvPr id="5" name="Group 4"/>
          <p:cNvGrpSpPr/>
          <p:nvPr/>
        </p:nvGrpSpPr>
        <p:grpSpPr>
          <a:xfrm>
            <a:off x="3567548" y="1750458"/>
            <a:ext cx="5519301" cy="4395365"/>
            <a:chOff x="3410795" y="1191248"/>
            <a:chExt cx="5367176" cy="5046016"/>
          </a:xfrm>
        </p:grpSpPr>
        <p:sp>
          <p:nvSpPr>
            <p:cNvPr id="242" name="Google Shape;242;p35"/>
            <p:cNvSpPr/>
            <p:nvPr/>
          </p:nvSpPr>
          <p:spPr>
            <a:xfrm>
              <a:off x="4622661" y="1191248"/>
              <a:ext cx="2888000" cy="2888000"/>
            </a:xfrm>
            <a:prstGeom prst="ellipse">
              <a:avLst/>
            </a:prstGeom>
            <a:solidFill>
              <a:schemeClr val="accent6">
                <a:lumMod val="40000"/>
                <a:lumOff val="60000"/>
              </a:schemeClr>
            </a:solidFill>
            <a:ln w="76200">
              <a:solidFill>
                <a:schemeClr val="bg1"/>
              </a:solidFill>
            </a:ln>
            <a:effectLst>
              <a:outerShdw blurRad="50800" dist="38100" dir="16200000" rotWithShape="0">
                <a:prstClr val="black">
                  <a:alpha val="40000"/>
                </a:prstClr>
              </a:outerShdw>
            </a:effectLst>
          </p:spPr>
          <p:txBody>
            <a:bodyPr spcFirstLastPara="1" wrap="square" lIns="121900" tIns="121900" rIns="121900" bIns="121900" anchor="ctr" anchorCtr="0">
              <a:noAutofit/>
            </a:bodyPr>
            <a:lstStyle/>
            <a:p>
              <a:endParaRPr sz="2800">
                <a:latin typeface="Arial" panose="020B0604020202020204" pitchFamily="34" charset="0"/>
                <a:cs typeface="Arial" panose="020B0604020202020204" pitchFamily="34" charset="0"/>
              </a:endParaRPr>
            </a:p>
          </p:txBody>
        </p:sp>
        <p:sp>
          <p:nvSpPr>
            <p:cNvPr id="243" name="Google Shape;243;p35"/>
            <p:cNvSpPr txBox="1"/>
            <p:nvPr/>
          </p:nvSpPr>
          <p:spPr>
            <a:xfrm>
              <a:off x="5097021" y="1773881"/>
              <a:ext cx="1994800" cy="937200"/>
            </a:xfrm>
            <a:prstGeom prst="rect">
              <a:avLst/>
            </a:prstGeom>
            <a:noFill/>
            <a:ln>
              <a:noFill/>
            </a:ln>
          </p:spPr>
          <p:txBody>
            <a:bodyPr spcFirstLastPara="1" wrap="square" lIns="121900" tIns="121900" rIns="121900" bIns="121900" anchor="ctr" anchorCtr="0">
              <a:noAutofit/>
            </a:bodyPr>
            <a:lstStyle/>
            <a:p>
              <a:pPr algn="ctr"/>
              <a:r>
                <a:rPr lang="en" sz="2400" b="1" dirty="0">
                  <a:solidFill>
                    <a:schemeClr val="tx1"/>
                  </a:solidFill>
                  <a:latin typeface="Arial" panose="020B0604020202020204" pitchFamily="34" charset="0"/>
                  <a:ea typeface="Roboto"/>
                  <a:cs typeface="Arial" panose="020B0604020202020204" pitchFamily="34" charset="0"/>
                  <a:sym typeface="Roboto"/>
                </a:rPr>
                <a:t>Product Backlog</a:t>
              </a:r>
              <a:endParaRPr sz="24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5" name="Google Shape;245;p35"/>
            <p:cNvSpPr/>
            <p:nvPr/>
          </p:nvSpPr>
          <p:spPr>
            <a:xfrm>
              <a:off x="5889971" y="3349264"/>
              <a:ext cx="2888000" cy="2888000"/>
            </a:xfrm>
            <a:prstGeom prst="ellipse">
              <a:avLst/>
            </a:prstGeom>
            <a:solidFill>
              <a:schemeClr val="accent6">
                <a:lumMod val="40000"/>
                <a:lumOff val="60000"/>
              </a:schemeClr>
            </a:solidFill>
            <a:ln w="7620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endParaRPr sz="2800">
                <a:latin typeface="Arial" panose="020B0604020202020204" pitchFamily="34" charset="0"/>
                <a:cs typeface="Arial" panose="020B0604020202020204" pitchFamily="34" charset="0"/>
              </a:endParaRPr>
            </a:p>
          </p:txBody>
        </p:sp>
        <p:sp>
          <p:nvSpPr>
            <p:cNvPr id="246" name="Google Shape;246;p35"/>
            <p:cNvSpPr txBox="1"/>
            <p:nvPr/>
          </p:nvSpPr>
          <p:spPr>
            <a:xfrm>
              <a:off x="6768430" y="4418416"/>
              <a:ext cx="1806458" cy="937200"/>
            </a:xfrm>
            <a:prstGeom prst="rect">
              <a:avLst/>
            </a:prstGeom>
            <a:noFill/>
            <a:ln>
              <a:noFill/>
            </a:ln>
          </p:spPr>
          <p:txBody>
            <a:bodyPr spcFirstLastPara="1" wrap="square" lIns="121900" tIns="121900" rIns="121900" bIns="121900" anchor="ctr" anchorCtr="0">
              <a:noAutofit/>
            </a:bodyPr>
            <a:lstStyle/>
            <a:p>
              <a:pPr algn="r"/>
              <a:r>
                <a:rPr lang="en" sz="2400" b="1" dirty="0">
                  <a:solidFill>
                    <a:schemeClr val="tx1"/>
                  </a:solidFill>
                  <a:latin typeface="Arial" panose="020B0604020202020204" pitchFamily="34" charset="0"/>
                  <a:ea typeface="Roboto"/>
                  <a:cs typeface="Arial" panose="020B0604020202020204" pitchFamily="34" charset="0"/>
                  <a:sym typeface="Roboto"/>
                </a:rPr>
                <a:t>Increment</a:t>
              </a:r>
              <a:endParaRPr sz="24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8" name="Google Shape;248;p35"/>
            <p:cNvSpPr/>
            <p:nvPr/>
          </p:nvSpPr>
          <p:spPr>
            <a:xfrm>
              <a:off x="3410795" y="3349264"/>
              <a:ext cx="2888000" cy="2888000"/>
            </a:xfrm>
            <a:prstGeom prst="ellipse">
              <a:avLst/>
            </a:prstGeom>
            <a:solidFill>
              <a:schemeClr val="accent6">
                <a:lumMod val="40000"/>
                <a:lumOff val="60000"/>
              </a:schemeClr>
            </a:solidFill>
            <a:ln w="76200">
              <a:solidFill>
                <a:schemeClr val="bg1"/>
              </a:solidFill>
            </a:ln>
            <a:effectLst>
              <a:outerShdw blurRad="50800" dist="38100" dir="8100000" algn="tr" rotWithShape="0">
                <a:prstClr val="black">
                  <a:alpha val="40000"/>
                </a:prstClr>
              </a:outerShdw>
            </a:effectLst>
          </p:spPr>
          <p:txBody>
            <a:bodyPr spcFirstLastPara="1" wrap="square" lIns="121900" tIns="121900" rIns="121900" bIns="121900" anchor="ctr" anchorCtr="0">
              <a:noAutofit/>
            </a:bodyPr>
            <a:lstStyle/>
            <a:p>
              <a:endParaRPr sz="2800">
                <a:latin typeface="Arial" panose="020B0604020202020204" pitchFamily="34" charset="0"/>
                <a:cs typeface="Arial" panose="020B0604020202020204" pitchFamily="34" charset="0"/>
              </a:endParaRPr>
            </a:p>
          </p:txBody>
        </p:sp>
        <p:sp>
          <p:nvSpPr>
            <p:cNvPr id="249" name="Google Shape;249;p35"/>
            <p:cNvSpPr txBox="1"/>
            <p:nvPr/>
          </p:nvSpPr>
          <p:spPr>
            <a:xfrm>
              <a:off x="3614002" y="4418416"/>
              <a:ext cx="1923401" cy="937200"/>
            </a:xfrm>
            <a:prstGeom prst="rect">
              <a:avLst/>
            </a:prstGeom>
            <a:noFill/>
            <a:ln>
              <a:noFill/>
            </a:ln>
          </p:spPr>
          <p:txBody>
            <a:bodyPr spcFirstLastPara="1" wrap="square" lIns="121900" tIns="121900" rIns="121900" bIns="121900" anchor="ctr" anchorCtr="0">
              <a:noAutofit/>
            </a:bodyPr>
            <a:lstStyle/>
            <a:p>
              <a:pPr algn="ctr"/>
              <a:r>
                <a:rPr lang="en" sz="2400" b="1" dirty="0">
                  <a:solidFill>
                    <a:schemeClr val="tx1"/>
                  </a:solidFill>
                  <a:latin typeface="Arial" panose="020B0604020202020204" pitchFamily="34" charset="0"/>
                  <a:ea typeface="Roboto"/>
                  <a:cs typeface="Arial" panose="020B0604020202020204" pitchFamily="34" charset="0"/>
                  <a:sym typeface="Roboto"/>
                </a:rPr>
                <a:t>Sprint Backlog</a:t>
              </a:r>
              <a:endParaRPr sz="24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50" name="Google Shape;250;p35"/>
            <p:cNvSpPr/>
            <p:nvPr/>
          </p:nvSpPr>
          <p:spPr>
            <a:xfrm>
              <a:off x="4982707" y="2963274"/>
              <a:ext cx="2175386" cy="2175386"/>
            </a:xfrm>
            <a:prstGeom prst="ellipse">
              <a:avLst/>
            </a:prstGeom>
            <a:solidFill>
              <a:srgbClr val="0EC07D"/>
            </a:solidFill>
            <a:ln w="76200">
              <a:solidFill>
                <a:schemeClr val="bg1"/>
              </a:solidFill>
            </a:ln>
          </p:spPr>
          <p:txBody>
            <a:bodyPr spcFirstLastPara="1" wrap="square" lIns="0" tIns="121900" rIns="0" bIns="121900" anchor="ctr" anchorCtr="0">
              <a:noAutofit/>
            </a:bodyPr>
            <a:lstStyle/>
            <a:p>
              <a:pPr algn="ctr"/>
              <a:r>
                <a:rPr lang="en" sz="2800" b="1" dirty="0">
                  <a:solidFill>
                    <a:schemeClr val="bg1"/>
                  </a:solidFill>
                  <a:latin typeface="Arial" panose="020B0604020202020204" pitchFamily="34" charset="0"/>
                  <a:cs typeface="Arial" panose="020B0604020202020204" pitchFamily="34" charset="0"/>
                </a:rPr>
                <a:t>Scrum Artifacts</a:t>
              </a:r>
              <a:endParaRPr sz="2800" b="1" dirty="0">
                <a:solidFill>
                  <a:schemeClr val="bg1"/>
                </a:solidFill>
                <a:latin typeface="Arial" panose="020B0604020202020204" pitchFamily="34" charset="0"/>
                <a:cs typeface="Arial" panose="020B0604020202020204" pitchFamily="34" charset="0"/>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6"/>
          <p:cNvSpPr txBox="1">
            <a:spLocks noGrp="1"/>
          </p:cNvSpPr>
          <p:nvPr>
            <p:ph type="title"/>
          </p:nvPr>
        </p:nvSpPr>
        <p:spPr/>
        <p:txBody>
          <a:bodyPr/>
          <a:lstStyle/>
          <a:p>
            <a:r>
              <a:rPr lang="en-US"/>
              <a:t>2.9.1 Product Backlog</a:t>
            </a:r>
          </a:p>
        </p:txBody>
      </p:sp>
      <p:sp>
        <p:nvSpPr>
          <p:cNvPr id="255" name="Google Shape;255;p36"/>
          <p:cNvSpPr txBox="1">
            <a:spLocks noGrp="1"/>
          </p:cNvSpPr>
          <p:nvPr>
            <p:ph type="body" sz="quarter" idx="24"/>
          </p:nvPr>
        </p:nvSpPr>
        <p:spPr/>
        <p:txBody>
          <a:bodyPr/>
          <a:lstStyle/>
          <a:p>
            <a:r>
              <a:rPr lang="en-US" dirty="0"/>
              <a:t> </a:t>
            </a:r>
          </a:p>
        </p:txBody>
      </p:sp>
      <p:grpSp>
        <p:nvGrpSpPr>
          <p:cNvPr id="9" name="Group 8"/>
          <p:cNvGrpSpPr/>
          <p:nvPr/>
        </p:nvGrpSpPr>
        <p:grpSpPr>
          <a:xfrm>
            <a:off x="514350" y="1304995"/>
            <a:ext cx="11131312" cy="5553005"/>
            <a:chOff x="514348" y="2236479"/>
            <a:chExt cx="11131312" cy="4890919"/>
          </a:xfrm>
        </p:grpSpPr>
        <p:sp>
          <p:nvSpPr>
            <p:cNvPr id="10" name="Rounded Rectangle 9"/>
            <p:cNvSpPr/>
            <p:nvPr/>
          </p:nvSpPr>
          <p:spPr>
            <a:xfrm>
              <a:off x="514349" y="2236485"/>
              <a:ext cx="11131311" cy="489091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Product backlog is a list of the desired functionalities in the order of priority.</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All stakeholders involved have access to the product backlog.</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Items can be added to the product backlog by the development team on discretion of product owner and Scrum Master.</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Product owner continuously reorders the PBIs.</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It undergoes constant refinement by the Scrum team.</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Items at the top of the product backlog should be smaller than the ones at the bottom.</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During product backlog refinement, more details, estimates and the order to the items in the product backlog are added.</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a:latin typeface="Arial" panose="020B0604020202020204" pitchFamily="34" charset="0"/>
                  <a:cs typeface="Arial" panose="020B0604020202020204" pitchFamily="34" charset="0"/>
                </a:rPr>
                <a:t>The salient features of the product backlog artifact are as follows:</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3" name="Text Placeholder 2"/>
          <p:cNvSpPr>
            <a:spLocks noGrp="1"/>
          </p:cNvSpPr>
          <p:nvPr>
            <p:ph type="body" sz="quarter" idx="24"/>
          </p:nvPr>
        </p:nvSpPr>
        <p:spPr>
          <a:xfrm>
            <a:off x="514350" y="1304995"/>
            <a:ext cx="11106150" cy="4840828"/>
          </a:xfrm>
        </p:spPr>
        <p:txBody>
          <a:bodyPr/>
          <a:lstStyle/>
          <a:p>
            <a:pPr lvl="0" algn="just">
              <a:spcAft>
                <a:spcPts val="0"/>
              </a:spcAft>
            </a:pPr>
            <a:r>
              <a:rPr lang="en-US" sz="2400" dirty="0"/>
              <a:t>The product backlog is the list of all the items that has to be there in the product, ordered in terms of priority. Product backlog </a:t>
            </a:r>
            <a:r>
              <a:rPr lang="en-US" sz="2400" b="1" dirty="0"/>
              <a:t>serves as the one single source of all the requirements for any change to be made to the product</a:t>
            </a:r>
            <a:r>
              <a:rPr lang="en-US" sz="2400" dirty="0"/>
              <a:t>. The product owner decides what goes into the product backlog, the availability and the order of the items. In general, a product backlog is an evolving one. During the initial stages only the known and the best understood requirements go into it. As the product gets developed and new functionalities are added, the priorities may change, hence the product backlog also changes. The product backlog, thus, keeps changing to identify the requirements that make the product appropriate, useful and competitive. As long as the product exists, the product backlog exists. At any point in time, it gives a picture of what needs to be done in the product while value is delivered.</a:t>
            </a:r>
          </a:p>
          <a:p>
            <a:pPr lvl="0" algn="just">
              <a:spcAft>
                <a:spcPts val="0"/>
              </a:spcAft>
            </a:pPr>
            <a:r>
              <a:rPr lang="en-US" sz="24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3" name="Text Placeholder 2"/>
          <p:cNvSpPr>
            <a:spLocks noGrp="1"/>
          </p:cNvSpPr>
          <p:nvPr>
            <p:ph type="body" sz="quarter" idx="24"/>
          </p:nvPr>
        </p:nvSpPr>
        <p:spPr>
          <a:xfrm>
            <a:off x="514350" y="1304995"/>
            <a:ext cx="11163300" cy="4840828"/>
          </a:xfrm>
        </p:spPr>
        <p:txBody>
          <a:bodyPr/>
          <a:lstStyle/>
          <a:p>
            <a:pPr lvl="0" algn="just">
              <a:spcAft>
                <a:spcPts val="0"/>
              </a:spcAft>
            </a:pPr>
            <a:r>
              <a:rPr lang="en-US" sz="2400" dirty="0"/>
              <a:t> </a:t>
            </a:r>
          </a:p>
          <a:p>
            <a:pPr lvl="0" algn="just">
              <a:spcAft>
                <a:spcPts val="0"/>
              </a:spcAft>
              <a:buClr>
                <a:schemeClr val="dk1"/>
              </a:buClr>
              <a:buSzPts val="1100"/>
            </a:pPr>
            <a:r>
              <a:rPr lang="en-US" sz="2400" dirty="0"/>
              <a:t>The product backlog is a comprehensive list of features, functions, requirements, enhancements, and fixes needed for the changes to be made to the product in future releases. </a:t>
            </a:r>
          </a:p>
          <a:p>
            <a:pPr lvl="0" algn="just">
              <a:spcAft>
                <a:spcPts val="0"/>
              </a:spcAft>
              <a:buClr>
                <a:schemeClr val="dk1"/>
              </a:buClr>
              <a:buSzPts val="1100"/>
            </a:pPr>
            <a:r>
              <a:rPr lang="en-US" sz="2400" dirty="0"/>
              <a:t>The attributes of PBIs are as follows: description, order, estimate, and value. There are also test descriptions that will prove its completeness when "Done". </a:t>
            </a:r>
          </a:p>
          <a:p>
            <a:pPr lvl="0" algn="just">
              <a:spcAft>
                <a:spcPts val="0"/>
              </a:spcAft>
              <a:buClr>
                <a:schemeClr val="dk1"/>
              </a:buClr>
              <a:buSzPts val="1100"/>
            </a:pPr>
            <a:r>
              <a:rPr lang="en-US" sz="2400" dirty="0"/>
              <a:t>As the product is used, and receives feedback from the market, the product backlog becomes a larger and exhaustive list. Since the requirements keep changing, the product backlog becomes a living artifact. </a:t>
            </a:r>
          </a:p>
          <a:p>
            <a:pPr lvl="0" algn="just">
              <a:spcAft>
                <a:spcPts val="0"/>
              </a:spcAft>
              <a:buClr>
                <a:schemeClr val="dk1"/>
              </a:buClr>
              <a:buSzPts val="1100"/>
            </a:pPr>
            <a:r>
              <a:rPr lang="en-US" sz="2400" dirty="0"/>
              <a:t>Some of the factors that cause changes in a product backlog are: change in business requirements, market or technology landscape. Most often, multiple Scrum teams work on the same product and the product backlog lists the upcoming work on the product. </a:t>
            </a:r>
          </a:p>
          <a:p>
            <a:pPr lvl="0" algn="just">
              <a:spcAft>
                <a:spcPts val="0"/>
              </a:spcAft>
              <a:buClr>
                <a:schemeClr val="dk1"/>
              </a:buClr>
              <a:buSzPts val="1100"/>
            </a:pP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404645"/>
            <a:ext cx="10515600" cy="492172"/>
          </a:xfrm>
        </p:spPr>
        <p:txBody>
          <a:bodyPr/>
          <a:lstStyle/>
          <a:p>
            <a:r>
              <a:rPr lang="en-US" dirty="0"/>
              <a:t>Product Backlog Refinement</a:t>
            </a:r>
          </a:p>
        </p:txBody>
      </p:sp>
      <p:sp>
        <p:nvSpPr>
          <p:cNvPr id="3" name="Text Placeholder 2"/>
          <p:cNvSpPr>
            <a:spLocks noGrp="1"/>
          </p:cNvSpPr>
          <p:nvPr>
            <p:ph type="body" sz="quarter" idx="24"/>
          </p:nvPr>
        </p:nvSpPr>
        <p:spPr>
          <a:xfrm>
            <a:off x="171450" y="828745"/>
            <a:ext cx="11849100" cy="4840828"/>
          </a:xfrm>
        </p:spPr>
        <p:txBody>
          <a:bodyPr/>
          <a:lstStyle/>
          <a:p>
            <a:pPr lvl="0" algn="just">
              <a:spcAft>
                <a:spcPts val="0"/>
              </a:spcAft>
              <a:buClr>
                <a:schemeClr val="dk1"/>
              </a:buClr>
              <a:buSzPts val="1100"/>
            </a:pPr>
            <a:r>
              <a:rPr lang="en-US" sz="2400" dirty="0"/>
              <a:t>Backlog refinement is an exercise during which more details, estimates and order to items in the product backlog are added. In this process, the product owner and the development team collaborate on the PBIs and it is an ongoing process. During refinement, the PBIs are revisited and revised. The Scrum team determines the time and the methods for doing the refinement. This refinement exercise generally do not consume more than 10% of the capacity of the development team. The product owner or the team at the product owner’s discretion, can update the PBIs at any time.</a:t>
            </a:r>
          </a:p>
          <a:p>
            <a:pPr lvl="0" algn="just">
              <a:spcAft>
                <a:spcPts val="0"/>
              </a:spcAft>
              <a:buClr>
                <a:schemeClr val="dk1"/>
              </a:buClr>
              <a:buSzPts val="1100"/>
            </a:pPr>
            <a:r>
              <a:rPr lang="en-US" sz="2400" dirty="0"/>
              <a:t>PBIs that have a higher order are more clear and detailed than the ones that have a lower order, hence the higher order ones can be estimated more precisely than the lower order ones. PBIs that will go into the upcoming Sprint can be refined, in such a way that they can be ‘Done’ within the Sprint </a:t>
            </a:r>
            <a:r>
              <a:rPr lang="en-US" sz="2400" dirty="0" err="1"/>
              <a:t>timebox</a:t>
            </a:r>
            <a:r>
              <a:rPr lang="en-US" sz="2400" dirty="0"/>
              <a:t>.  PBIs that can be done within the </a:t>
            </a:r>
            <a:r>
              <a:rPr lang="en-US" sz="2400" dirty="0" err="1"/>
              <a:t>timebox</a:t>
            </a:r>
            <a:r>
              <a:rPr lang="en-US" sz="2400" dirty="0"/>
              <a:t> of a Sprint are considered ‘Ready’ for selection in a Sprint planning. Through the refining activities the PBIs gain transparency. </a:t>
            </a:r>
          </a:p>
          <a:p>
            <a:pPr lvl="0" algn="just">
              <a:spcAft>
                <a:spcPts val="0"/>
              </a:spcAft>
              <a:buClr>
                <a:schemeClr val="dk1"/>
              </a:buClr>
              <a:buSzPts val="1100"/>
            </a:pPr>
            <a:r>
              <a:rPr lang="en-US" sz="2400" dirty="0"/>
              <a:t>The development team owns the responsibility for the estimates, since they are the people who perform the work. The product owner can help the development team to understand and select trade-offs during this estimating process.</a:t>
            </a:r>
          </a:p>
          <a:p>
            <a:pPr algn="just"/>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7"/>
          <p:cNvSpPr txBox="1">
            <a:spLocks noGrp="1"/>
          </p:cNvSpPr>
          <p:nvPr>
            <p:ph type="title"/>
          </p:nvPr>
        </p:nvSpPr>
        <p:spPr>
          <a:xfrm>
            <a:off x="208635" y="633244"/>
            <a:ext cx="10515600" cy="634461"/>
          </a:xfrm>
        </p:spPr>
        <p:txBody>
          <a:bodyPr/>
          <a:lstStyle/>
          <a:p>
            <a:r>
              <a:rPr lang="en-US" sz="3600"/>
              <a:t>2.9.2 Sprint Backlog</a:t>
            </a:r>
          </a:p>
        </p:txBody>
      </p:sp>
      <p:sp>
        <p:nvSpPr>
          <p:cNvPr id="261" name="Google Shape;261;p37"/>
          <p:cNvSpPr txBox="1">
            <a:spLocks noGrp="1"/>
          </p:cNvSpPr>
          <p:nvPr>
            <p:ph type="body" sz="quarter" idx="24"/>
          </p:nvPr>
        </p:nvSpPr>
        <p:spPr>
          <a:xfrm>
            <a:off x="514350" y="1304995"/>
            <a:ext cx="10273812" cy="6240330"/>
          </a:xfrm>
        </p:spPr>
        <p:txBody>
          <a:bodyPr/>
          <a:lstStyle/>
          <a:p>
            <a:r>
              <a:rPr lang="en-US" sz="2400" dirty="0"/>
              <a:t> </a:t>
            </a:r>
          </a:p>
        </p:txBody>
      </p:sp>
      <p:grpSp>
        <p:nvGrpSpPr>
          <p:cNvPr id="6" name="Group 5"/>
          <p:cNvGrpSpPr/>
          <p:nvPr/>
        </p:nvGrpSpPr>
        <p:grpSpPr>
          <a:xfrm>
            <a:off x="514350" y="1304995"/>
            <a:ext cx="11131312" cy="4962455"/>
            <a:chOff x="514348" y="2236479"/>
            <a:chExt cx="11131312" cy="3390561"/>
          </a:xfrm>
        </p:grpSpPr>
        <p:sp>
          <p:nvSpPr>
            <p:cNvPr id="7" name="Rounded Rectangle 6"/>
            <p:cNvSpPr/>
            <p:nvPr/>
          </p:nvSpPr>
          <p:spPr>
            <a:xfrm>
              <a:off x="514349" y="2692037"/>
              <a:ext cx="11131311" cy="293500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Every Sprint backlog consists of PBIs selected by the team and the product owner for the Sprint</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Sprint Backlog also consists of the plan for delivering the Product Increment and realizing the Sprint goal</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In general, Sprint Backlog is a forecast done by the Development Team on what will go into the next Increment and the effort needed to deliver the functionality into a ‘Done’ Increment</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Development Team has access to the Sprint backlog</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Sprint backlog is the reference document during the daily Scrum meeting</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800" b="1" dirty="0">
                  <a:latin typeface="Arial" panose="020B0604020202020204" pitchFamily="34" charset="0"/>
                  <a:cs typeface="Arial" panose="020B0604020202020204" pitchFamily="34" charset="0"/>
                </a:rPr>
                <a:t>Sprint backlog is the set of PBIs selected for the Sprint, along with the plan to realize the Sprint goal. </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rPr>
              <a:t>Sprint backlog</a:t>
            </a:r>
            <a:endParaRPr lang="en-US" dirty="0"/>
          </a:p>
        </p:txBody>
      </p:sp>
      <p:sp>
        <p:nvSpPr>
          <p:cNvPr id="3" name="Text Placeholder 2"/>
          <p:cNvSpPr>
            <a:spLocks noGrp="1"/>
          </p:cNvSpPr>
          <p:nvPr>
            <p:ph type="body" sz="quarter" idx="24"/>
          </p:nvPr>
        </p:nvSpPr>
        <p:spPr>
          <a:xfrm>
            <a:off x="247650" y="1304995"/>
            <a:ext cx="11658600" cy="4840828"/>
          </a:xfrm>
        </p:spPr>
        <p:txBody>
          <a:bodyPr/>
          <a:lstStyle/>
          <a:p>
            <a:pPr lvl="0" algn="just">
              <a:spcAft>
                <a:spcPts val="0"/>
              </a:spcAft>
            </a:pPr>
            <a:r>
              <a:rPr lang="en-US" sz="2400" dirty="0"/>
              <a:t>Sprint backlog consists of items from the product backlog that are selected for the Sprint, along with the plan for realizing the Sprint goal. It is like a forecast done by the development team on the functionality to be present in the forthcoming Increment and the effort required for delivering the ‘Done’ Increment. Sprint backlog showcases all the effort required by the development team to attain the Sprint goal. There will at least be one high priority process improvement that was identified in the previous retrospective. During the course of the Sprint the development team constantly modifies the Sprint backlog and it evolves during the Sprint, as the team works and makes progress and the Team learns more about the effort needed to attain the Sprint goal.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rPr>
              <a:t>Sprint backlog</a:t>
            </a:r>
            <a:endParaRPr lang="en-US" dirty="0"/>
          </a:p>
        </p:txBody>
      </p:sp>
      <p:sp>
        <p:nvSpPr>
          <p:cNvPr id="3" name="Text Placeholder 2"/>
          <p:cNvSpPr>
            <a:spLocks noGrp="1"/>
          </p:cNvSpPr>
          <p:nvPr>
            <p:ph type="body" sz="quarter" idx="24"/>
          </p:nvPr>
        </p:nvSpPr>
        <p:spPr>
          <a:xfrm>
            <a:off x="247650" y="1304995"/>
            <a:ext cx="11658600" cy="4840828"/>
          </a:xfrm>
        </p:spPr>
        <p:txBody>
          <a:bodyPr/>
          <a:lstStyle/>
          <a:p>
            <a:pPr lvl="0" algn="just">
              <a:spcAft>
                <a:spcPts val="0"/>
              </a:spcAft>
            </a:pPr>
            <a:r>
              <a:rPr lang="en-US" sz="2400" dirty="0"/>
              <a:t>If new functionality is required, the development team adds it as an item to the Sprint backlog. As the team works on the project, the estimate of the remaining work is updated accordingly. </a:t>
            </a:r>
            <a:r>
              <a:rPr lang="en-US" sz="2400" dirty="0">
                <a:solidFill>
                  <a:schemeClr val="dk1"/>
                </a:solidFill>
              </a:rPr>
              <a:t>Sprint progress is generally monitored by tracking the remaining work. </a:t>
            </a:r>
            <a:r>
              <a:rPr lang="en-US" sz="2400" dirty="0"/>
              <a:t>If any of the elements are found unnecessary, they are removed from the Sprint backlog. The authority to change the Sprint backlog rests with the development team. Sprint backlog is a live picture of the work that the development team has to do to accomplish the Sprint goal.</a:t>
            </a:r>
          </a:p>
          <a:p>
            <a:pPr algn="just"/>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Agile Methodologies</a:t>
            </a:r>
            <a:endParaRPr lang="en-US" dirty="0"/>
          </a:p>
        </p:txBody>
      </p:sp>
      <p:sp>
        <p:nvSpPr>
          <p:cNvPr id="3" name="Text Placeholder 2"/>
          <p:cNvSpPr>
            <a:spLocks noGrp="1"/>
          </p:cNvSpPr>
          <p:nvPr>
            <p:ph type="body" sz="quarter" idx="24"/>
          </p:nvPr>
        </p:nvSpPr>
        <p:spPr>
          <a:xfrm>
            <a:off x="266700" y="1304995"/>
            <a:ext cx="11506200" cy="4840828"/>
          </a:xfrm>
        </p:spPr>
        <p:txBody>
          <a:bodyPr/>
          <a:lstStyle/>
          <a:p>
            <a:pPr lvl="0" algn="just">
              <a:spcAft>
                <a:spcPts val="0"/>
              </a:spcAft>
              <a:buClr>
                <a:schemeClr val="dk1"/>
              </a:buClr>
              <a:buSzPts val="1200"/>
            </a:pPr>
            <a:r>
              <a:rPr lang="en-US" sz="2400" b="1" dirty="0">
                <a:solidFill>
                  <a:schemeClr val="dk1"/>
                </a:solidFill>
              </a:rPr>
              <a:t>Feature-driven Development (FDD)</a:t>
            </a:r>
            <a:r>
              <a:rPr lang="en-US" sz="2400" dirty="0">
                <a:solidFill>
                  <a:schemeClr val="dk1"/>
                </a:solidFill>
              </a:rPr>
              <a:t>: </a:t>
            </a:r>
          </a:p>
          <a:p>
            <a:pPr lvl="0" algn="just">
              <a:spcAft>
                <a:spcPts val="0"/>
              </a:spcAft>
              <a:buClr>
                <a:schemeClr val="dk1"/>
              </a:buClr>
              <a:buSzPts val="1200"/>
            </a:pPr>
            <a:r>
              <a:rPr lang="en-US" sz="2400" dirty="0">
                <a:solidFill>
                  <a:schemeClr val="dk1"/>
                </a:solidFill>
              </a:rPr>
              <a:t>The five basic activities involved in FDD are as follows:</a:t>
            </a:r>
          </a:p>
          <a:p>
            <a:pPr marL="457200" lvl="0" indent="-298450" algn="just">
              <a:spcAft>
                <a:spcPts val="0"/>
              </a:spcAft>
              <a:buClr>
                <a:schemeClr val="dk1"/>
              </a:buClr>
              <a:buSzPts val="1100"/>
              <a:buFont typeface="Arial"/>
              <a:buChar char="●"/>
            </a:pPr>
            <a:r>
              <a:rPr lang="en-US" sz="2400" dirty="0">
                <a:solidFill>
                  <a:schemeClr val="dk1"/>
                </a:solidFill>
              </a:rPr>
              <a:t>Develop overall model</a:t>
            </a:r>
          </a:p>
          <a:p>
            <a:pPr marL="457200" lvl="0" indent="-298450" algn="just">
              <a:spcAft>
                <a:spcPts val="0"/>
              </a:spcAft>
              <a:buClr>
                <a:schemeClr val="dk1"/>
              </a:buClr>
              <a:buSzPts val="1100"/>
              <a:buFont typeface="Arial"/>
              <a:buChar char="●"/>
            </a:pPr>
            <a:r>
              <a:rPr lang="en-US" sz="2400" dirty="0">
                <a:solidFill>
                  <a:schemeClr val="dk1"/>
                </a:solidFill>
              </a:rPr>
              <a:t>Build feature list</a:t>
            </a:r>
          </a:p>
          <a:p>
            <a:pPr marL="457200" lvl="0" indent="-298450" algn="just">
              <a:spcAft>
                <a:spcPts val="0"/>
              </a:spcAft>
              <a:buClr>
                <a:schemeClr val="dk1"/>
              </a:buClr>
              <a:buSzPts val="1100"/>
              <a:buFont typeface="Arial"/>
              <a:buChar char="●"/>
            </a:pPr>
            <a:r>
              <a:rPr lang="en-US" sz="2400" dirty="0">
                <a:solidFill>
                  <a:schemeClr val="dk1"/>
                </a:solidFill>
              </a:rPr>
              <a:t>Plan by feature</a:t>
            </a:r>
          </a:p>
          <a:p>
            <a:pPr marL="457200" lvl="0" indent="-298450" algn="just">
              <a:spcAft>
                <a:spcPts val="0"/>
              </a:spcAft>
              <a:buClr>
                <a:schemeClr val="dk1"/>
              </a:buClr>
              <a:buSzPts val="1100"/>
              <a:buFont typeface="Arial"/>
              <a:buChar char="●"/>
            </a:pPr>
            <a:r>
              <a:rPr lang="en-US" sz="2400" dirty="0">
                <a:solidFill>
                  <a:schemeClr val="dk1"/>
                </a:solidFill>
              </a:rPr>
              <a:t>Design by feature</a:t>
            </a:r>
          </a:p>
          <a:p>
            <a:pPr marL="457200" lvl="0" indent="-298450" algn="just">
              <a:spcAft>
                <a:spcPts val="0"/>
              </a:spcAft>
              <a:buClr>
                <a:schemeClr val="dk1"/>
              </a:buClr>
              <a:buSzPts val="1100"/>
              <a:buFont typeface="Arial"/>
              <a:buChar char="●"/>
            </a:pPr>
            <a:r>
              <a:rPr lang="en-US" sz="2400" dirty="0">
                <a:solidFill>
                  <a:schemeClr val="dk1"/>
                </a:solidFill>
              </a:rPr>
              <a:t>Build by feature</a:t>
            </a:r>
          </a:p>
          <a:p>
            <a:pPr lvl="0" algn="just">
              <a:spcAft>
                <a:spcPts val="0"/>
              </a:spcAft>
              <a:buClr>
                <a:schemeClr val="dk1"/>
              </a:buClr>
              <a:buSzPts val="1200"/>
            </a:pPr>
            <a:r>
              <a:rPr lang="en-US" sz="2400" dirty="0">
                <a:solidFill>
                  <a:schemeClr val="dk1"/>
                </a:solidFill>
              </a:rPr>
              <a:t>This method blends industry best practices into one approach.</a:t>
            </a:r>
          </a:p>
          <a:p>
            <a:pPr lvl="0" algn="just">
              <a:spcAft>
                <a:spcPts val="0"/>
              </a:spcAft>
              <a:buClr>
                <a:schemeClr val="dk1"/>
              </a:buClr>
              <a:buSzPts val="1200"/>
            </a:pPr>
            <a:endParaRPr lang="en-US" sz="2000" dirty="0">
              <a:solidFill>
                <a:schemeClr val="dk1"/>
              </a:solidFill>
            </a:endParaRPr>
          </a:p>
          <a:p>
            <a:pPr lvl="0" algn="just">
              <a:spcAft>
                <a:spcPts val="0"/>
              </a:spcAft>
              <a:buClr>
                <a:schemeClr val="dk1"/>
              </a:buClr>
              <a:buSzPts val="1200"/>
            </a:pPr>
            <a:r>
              <a:rPr lang="en-US" sz="2400" b="1" dirty="0">
                <a:solidFill>
                  <a:schemeClr val="dk1"/>
                </a:solidFill>
              </a:rPr>
              <a:t>Adaptive System Development (ASD)</a:t>
            </a:r>
            <a:r>
              <a:rPr lang="en-US" sz="2400" dirty="0">
                <a:solidFill>
                  <a:schemeClr val="dk1"/>
                </a:solidFill>
              </a:rPr>
              <a:t>: This method requires the projects to be in a continuous state of adaptation. This method has a set of three repeating series: </a:t>
            </a:r>
          </a:p>
          <a:p>
            <a:pPr marL="457200" lvl="0" indent="-298450" algn="just">
              <a:spcAft>
                <a:spcPts val="0"/>
              </a:spcAft>
              <a:buClr>
                <a:schemeClr val="dk1"/>
              </a:buClr>
              <a:buSzPts val="1100"/>
              <a:buFont typeface="Arial"/>
              <a:buChar char="●"/>
            </a:pPr>
            <a:r>
              <a:rPr lang="en-US" sz="2400" dirty="0">
                <a:solidFill>
                  <a:schemeClr val="dk1"/>
                </a:solidFill>
              </a:rPr>
              <a:t>Speculate</a:t>
            </a:r>
          </a:p>
          <a:p>
            <a:pPr marL="457200" lvl="0" indent="-298450" algn="just">
              <a:spcAft>
                <a:spcPts val="0"/>
              </a:spcAft>
              <a:buClr>
                <a:schemeClr val="dk1"/>
              </a:buClr>
              <a:buSzPts val="1100"/>
              <a:buFont typeface="Arial"/>
              <a:buChar char="●"/>
            </a:pPr>
            <a:r>
              <a:rPr lang="en-US" sz="2400" dirty="0">
                <a:solidFill>
                  <a:schemeClr val="dk1"/>
                </a:solidFill>
              </a:rPr>
              <a:t>Collaborate </a:t>
            </a:r>
          </a:p>
          <a:p>
            <a:pPr marL="457200" lvl="0" indent="-298450" algn="just">
              <a:spcAft>
                <a:spcPts val="0"/>
              </a:spcAft>
              <a:buClr>
                <a:schemeClr val="dk1"/>
              </a:buClr>
              <a:buSzPts val="1100"/>
              <a:buFont typeface="Arial"/>
              <a:buChar char="●"/>
            </a:pPr>
            <a:r>
              <a:rPr lang="en-US" sz="2400" dirty="0">
                <a:solidFill>
                  <a:schemeClr val="dk1"/>
                </a:solidFill>
              </a:rPr>
              <a:t>Learn</a:t>
            </a:r>
          </a:p>
          <a:p>
            <a:pPr lvl="0" algn="just">
              <a:spcAft>
                <a:spcPts val="0"/>
              </a:spcAft>
              <a:buClr>
                <a:schemeClr val="dk1"/>
              </a:buClr>
              <a:buSzPts val="1200"/>
            </a:pPr>
            <a:endParaRPr lang="en-US" sz="2400" dirty="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208635" y="633245"/>
            <a:ext cx="10515600" cy="683378"/>
          </a:xfrm>
        </p:spPr>
        <p:txBody>
          <a:bodyPr/>
          <a:lstStyle/>
          <a:p>
            <a:r>
              <a:rPr lang="en-US" sz="3600"/>
              <a:t>2.9.3 Increment</a:t>
            </a:r>
          </a:p>
        </p:txBody>
      </p:sp>
      <p:sp>
        <p:nvSpPr>
          <p:cNvPr id="268" name="Google Shape;268;p38"/>
          <p:cNvSpPr txBox="1">
            <a:spLocks noGrp="1"/>
          </p:cNvSpPr>
          <p:nvPr>
            <p:ph type="body" sz="quarter" idx="24"/>
          </p:nvPr>
        </p:nvSpPr>
        <p:spPr>
          <a:xfrm>
            <a:off x="514350" y="1304995"/>
            <a:ext cx="11315700" cy="6721458"/>
          </a:xfrm>
        </p:spPr>
        <p:txBody>
          <a:bodyPr/>
          <a:lstStyle/>
          <a:p>
            <a:r>
              <a:rPr lang="en-US" sz="2400" dirty="0"/>
              <a:t>Increment refers to the sum of all the product backlog items completed during a Sprint and the value of the increments of all the previous Sprints. </a:t>
            </a:r>
          </a:p>
        </p:txBody>
      </p:sp>
      <p:grpSp>
        <p:nvGrpSpPr>
          <p:cNvPr id="6" name="Group 5"/>
          <p:cNvGrpSpPr/>
          <p:nvPr/>
        </p:nvGrpSpPr>
        <p:grpSpPr>
          <a:xfrm>
            <a:off x="514350" y="2117870"/>
            <a:ext cx="11131312" cy="3959080"/>
            <a:chOff x="514348" y="2236479"/>
            <a:chExt cx="11131312" cy="2511382"/>
          </a:xfrm>
        </p:grpSpPr>
        <p:sp>
          <p:nvSpPr>
            <p:cNvPr id="7" name="Rounded Rectangle 6"/>
            <p:cNvSpPr/>
            <p:nvPr/>
          </p:nvSpPr>
          <p:spPr>
            <a:xfrm>
              <a:off x="514349" y="2574839"/>
              <a:ext cx="11131311" cy="217302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An increment consists of the product capabilities completed during the Sprints</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An increment is should be a usable, releasable state by the end of each Sprint</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An increment is released at the discretion of the product owner </a:t>
              </a:r>
            </a:p>
            <a:p>
              <a:pPr marL="342900" lvl="1" indent="-342900">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During the Sprint review Meeting an increment is inspected</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800" b="1" dirty="0">
                  <a:latin typeface="Arial" panose="020B0604020202020204" pitchFamily="34" charset="0"/>
                  <a:cs typeface="Arial" panose="020B0604020202020204" pitchFamily="34" charset="0"/>
                </a:rPr>
                <a:t>The salient features of an increment are as follows:</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rPr>
              <a:t>Increment</a:t>
            </a:r>
            <a:endParaRPr lang="en-US" dirty="0"/>
          </a:p>
        </p:txBody>
      </p:sp>
      <p:sp>
        <p:nvSpPr>
          <p:cNvPr id="3" name="Text Placeholder 2"/>
          <p:cNvSpPr>
            <a:spLocks noGrp="1"/>
          </p:cNvSpPr>
          <p:nvPr>
            <p:ph type="body" sz="quarter" idx="24"/>
          </p:nvPr>
        </p:nvSpPr>
        <p:spPr>
          <a:xfrm>
            <a:off x="514350" y="1304995"/>
            <a:ext cx="11182350" cy="4840828"/>
          </a:xfrm>
        </p:spPr>
        <p:txBody>
          <a:bodyPr/>
          <a:lstStyle/>
          <a:p>
            <a:pPr lvl="0" algn="just">
              <a:spcAft>
                <a:spcPts val="0"/>
              </a:spcAft>
            </a:pPr>
            <a:r>
              <a:rPr lang="en-US" sz="2400" dirty="0"/>
              <a:t>An increment refers to the sum of all the product backlog items completed during a Sprint and the value of the increments of all previous Sprints. An increment is said to be ‘Done’, only if it is in a usable condition and meets the definition of ‘Done’. A ‘Done’ increment is the outcome of every Sprint. Each increment takes the product one step further towards the goal. The authority to release the increments rests with the product owner. The increment should be in a usable form, regardless of the decision of the product owner to release it or not. </a:t>
            </a:r>
          </a:p>
          <a:p>
            <a:pPr lvl="0" algn="just">
              <a:spcAft>
                <a:spcPts val="0"/>
              </a:spcAft>
            </a:pPr>
            <a:endParaRPr lang="en-US" sz="2400" dirty="0"/>
          </a:p>
          <a:p>
            <a:pPr lvl="0" algn="just">
              <a:spcAft>
                <a:spcPts val="0"/>
              </a:spcAft>
            </a:pPr>
            <a:r>
              <a:rPr lang="en-US" sz="2400" dirty="0"/>
              <a:t>We’ve so far seen about the different aspects of Scrum. We’ll now look at the benefits of Scrum.</a:t>
            </a:r>
          </a:p>
          <a:p>
            <a:pPr algn="just"/>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a:spLocks noGrp="1"/>
          </p:cNvSpPr>
          <p:nvPr>
            <p:ph type="title"/>
          </p:nvPr>
        </p:nvSpPr>
        <p:spPr/>
        <p:txBody>
          <a:bodyPr/>
          <a:lstStyle/>
          <a:p>
            <a:r>
              <a:rPr lang="en-US"/>
              <a:t>What did You Grasp?</a:t>
            </a:r>
          </a:p>
        </p:txBody>
      </p:sp>
      <p:sp>
        <p:nvSpPr>
          <p:cNvPr id="274" name="Google Shape;274;p39"/>
          <p:cNvSpPr txBox="1">
            <a:spLocks noGrp="1"/>
          </p:cNvSpPr>
          <p:nvPr>
            <p:ph type="body" sz="quarter" idx="26"/>
          </p:nvPr>
        </p:nvSpPr>
        <p:spPr/>
        <p:txBody>
          <a:bodyPr/>
          <a:lstStyle/>
          <a:p>
            <a:r>
              <a:rPr lang="en-US" dirty="0"/>
              <a:t>Who is the authority to decide the items that go into the product backlog?</a:t>
            </a:r>
          </a:p>
          <a:p>
            <a:pPr lvl="1"/>
            <a:r>
              <a:rPr lang="en-US" dirty="0"/>
              <a:t>Scrum Master</a:t>
            </a:r>
          </a:p>
          <a:p>
            <a:pPr lvl="1"/>
            <a:r>
              <a:rPr lang="en-US" dirty="0"/>
              <a:t>Product Owner</a:t>
            </a:r>
          </a:p>
          <a:p>
            <a:pPr lvl="1"/>
            <a:r>
              <a:rPr lang="en-US" dirty="0"/>
              <a:t>Development Team</a:t>
            </a:r>
          </a:p>
          <a:p>
            <a:pPr lvl="1"/>
            <a:r>
              <a:rPr lang="en-US" dirty="0"/>
              <a:t>Customer</a:t>
            </a:r>
          </a:p>
          <a:p>
            <a:pPr marL="346075" lvl="1" indent="0">
              <a:buNone/>
            </a:pPr>
            <a:endParaRPr lang="en-US" dirty="0"/>
          </a:p>
          <a:p>
            <a:r>
              <a:rPr lang="en-US" dirty="0"/>
              <a:t>Which of these artifacts is considered as the reference document during the daily Scrum?</a:t>
            </a:r>
          </a:p>
          <a:p>
            <a:pPr lvl="1"/>
            <a:r>
              <a:rPr lang="en-US" dirty="0"/>
              <a:t>Product Backlog</a:t>
            </a:r>
          </a:p>
          <a:p>
            <a:pPr lvl="1"/>
            <a:r>
              <a:rPr lang="en-US" dirty="0"/>
              <a:t>Sprint Backlog</a:t>
            </a:r>
          </a:p>
          <a:p>
            <a:pPr lvl="1"/>
            <a:r>
              <a:rPr lang="en-US" dirty="0"/>
              <a:t>Increment</a:t>
            </a:r>
          </a:p>
          <a:p>
            <a:pPr lvl="1"/>
            <a:r>
              <a:rPr lang="en-US" dirty="0"/>
              <a:t>Sprint document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208635" y="442745"/>
            <a:ext cx="10515600" cy="492172"/>
          </a:xfrm>
        </p:spPr>
        <p:txBody>
          <a:bodyPr/>
          <a:lstStyle/>
          <a:p>
            <a:r>
              <a:rPr lang="en-US" dirty="0"/>
              <a:t>2.10 Benefits of Scrum</a:t>
            </a:r>
          </a:p>
        </p:txBody>
      </p:sp>
      <p:sp>
        <p:nvSpPr>
          <p:cNvPr id="280" name="Google Shape;280;p40"/>
          <p:cNvSpPr txBox="1">
            <a:spLocks noGrp="1"/>
          </p:cNvSpPr>
          <p:nvPr>
            <p:ph type="body" sz="quarter" idx="24"/>
          </p:nvPr>
        </p:nvSpPr>
        <p:spPr>
          <a:xfrm>
            <a:off x="514350" y="857250"/>
            <a:ext cx="11124656" cy="5250473"/>
          </a:xfrm>
        </p:spPr>
        <p:txBody>
          <a:bodyPr/>
          <a:lstStyle/>
          <a:p>
            <a:pPr lvl="0"/>
            <a:r>
              <a:rPr lang="en-US" sz="2800" dirty="0"/>
              <a:t>Scrum offers the following benefits over other traditional development methodologies. The key benefits of Scrum are as follows:</a:t>
            </a:r>
          </a:p>
        </p:txBody>
      </p:sp>
      <p:sp>
        <p:nvSpPr>
          <p:cNvPr id="6" name="Freeform 5"/>
          <p:cNvSpPr/>
          <p:nvPr/>
        </p:nvSpPr>
        <p:spPr>
          <a:xfrm>
            <a:off x="761620" y="1847850"/>
            <a:ext cx="3511219" cy="1733550"/>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0" rIns="45720" bIns="45720" numCol="1" spcCol="1270" anchor="ctr" anchorCtr="0">
            <a:noAutofit/>
          </a:bodyPr>
          <a:lstStyle/>
          <a:p>
            <a:pPr lvl="0" algn="l" defTabSz="533400">
              <a:spcBef>
                <a:spcPct val="0"/>
              </a:spcBef>
              <a:spcAft>
                <a:spcPct val="35000"/>
              </a:spcAft>
            </a:pPr>
            <a:r>
              <a:rPr lang="en-US" sz="1600" kern="1200" dirty="0">
                <a:latin typeface="Arial" panose="020B0604020202020204" pitchFamily="34" charset="0"/>
                <a:cs typeface="Arial" panose="020B0604020202020204" pitchFamily="34" charset="0"/>
              </a:rPr>
              <a:t>Scrum ensures quality of the product by means of different practices like defining and elaborating the requirements, incorporating feedback, regular and continuous improvement of the Scrum team and conducting Sprint retrospectives.</a:t>
            </a:r>
          </a:p>
        </p:txBody>
      </p:sp>
      <p:sp>
        <p:nvSpPr>
          <p:cNvPr id="7" name="Rectangle 6"/>
          <p:cNvSpPr/>
          <p:nvPr/>
        </p:nvSpPr>
        <p:spPr>
          <a:xfrm>
            <a:off x="615319"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600" b="1" dirty="0">
                <a:latin typeface="Arial" panose="020B0604020202020204" pitchFamily="34" charset="0"/>
                <a:cs typeface="Arial" panose="020B0604020202020204" pitchFamily="34" charset="0"/>
              </a:rPr>
              <a:t>1</a:t>
            </a:r>
          </a:p>
        </p:txBody>
      </p:sp>
      <p:sp>
        <p:nvSpPr>
          <p:cNvPr id="8" name="Freeform 7"/>
          <p:cNvSpPr/>
          <p:nvPr/>
        </p:nvSpPr>
        <p:spPr>
          <a:xfrm>
            <a:off x="4539181" y="1809750"/>
            <a:ext cx="3515481" cy="1619250"/>
          </a:xfrm>
          <a:custGeom>
            <a:avLst/>
            <a:gdLst>
              <a:gd name="connsiteX0" fmla="*/ 0 w 3408950"/>
              <a:gd name="connsiteY0" fmla="*/ 0 h 1065297"/>
              <a:gd name="connsiteX1" fmla="*/ 3408950 w 3408950"/>
              <a:gd name="connsiteY1" fmla="*/ 0 h 1065297"/>
              <a:gd name="connsiteX2" fmla="*/ 3408950 w 3408950"/>
              <a:gd name="connsiteY2" fmla="*/ 1065297 h 1065297"/>
              <a:gd name="connsiteX3" fmla="*/ 0 w 3408950"/>
              <a:gd name="connsiteY3" fmla="*/ 1065297 h 1065297"/>
              <a:gd name="connsiteX4" fmla="*/ 0 w 3408950"/>
              <a:gd name="connsiteY4" fmla="*/ 0 h 1065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950" h="1065297">
                <a:moveTo>
                  <a:pt x="0" y="0"/>
                </a:moveTo>
                <a:lnTo>
                  <a:pt x="3408950" y="0"/>
                </a:lnTo>
                <a:lnTo>
                  <a:pt x="3408950" y="1065297"/>
                </a:lnTo>
                <a:lnTo>
                  <a:pt x="0" y="1065297"/>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400" kern="1200" dirty="0">
                <a:latin typeface="Arial" panose="020B0604020202020204" pitchFamily="34" charset="0"/>
                <a:cs typeface="Arial" panose="020B0604020202020204" pitchFamily="34" charset="0"/>
              </a:rPr>
              <a:t>Scrum drastically reduces the time to market, since it employs an iterative development and each iteration produces a usable version of the product in a short time period.</a:t>
            </a:r>
          </a:p>
        </p:txBody>
      </p:sp>
      <p:sp>
        <p:nvSpPr>
          <p:cNvPr id="9" name="Rectangle 8"/>
          <p:cNvSpPr/>
          <p:nvPr/>
        </p:nvSpPr>
        <p:spPr>
          <a:xfrm>
            <a:off x="4397143" y="2021381"/>
            <a:ext cx="593266" cy="973270"/>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600" b="1" dirty="0">
                <a:latin typeface="Arial" panose="020B0604020202020204" pitchFamily="34" charset="0"/>
                <a:cs typeface="Arial" panose="020B0604020202020204" pitchFamily="34" charset="0"/>
              </a:rPr>
              <a:t>2</a:t>
            </a:r>
          </a:p>
        </p:txBody>
      </p:sp>
      <p:sp>
        <p:nvSpPr>
          <p:cNvPr id="10" name="Freeform 9"/>
          <p:cNvSpPr/>
          <p:nvPr/>
        </p:nvSpPr>
        <p:spPr>
          <a:xfrm>
            <a:off x="8326539" y="1885950"/>
            <a:ext cx="3511219" cy="1488824"/>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600" kern="1200" dirty="0">
                <a:latin typeface="Arial" panose="020B0604020202020204" pitchFamily="34" charset="0"/>
                <a:cs typeface="Arial" panose="020B0604020202020204" pitchFamily="34" charset="0"/>
              </a:rPr>
              <a:t>Higher return on investment (ROI) is possible with Scrum because it reduces the time to market.</a:t>
            </a:r>
          </a:p>
        </p:txBody>
      </p:sp>
      <p:sp>
        <p:nvSpPr>
          <p:cNvPr id="11" name="Rectangle 10"/>
          <p:cNvSpPr/>
          <p:nvPr/>
        </p:nvSpPr>
        <p:spPr>
          <a:xfrm>
            <a:off x="8180238"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600" b="1" dirty="0">
                <a:latin typeface="Arial" panose="020B0604020202020204" pitchFamily="34" charset="0"/>
                <a:cs typeface="Arial" panose="020B0604020202020204" pitchFamily="34" charset="0"/>
              </a:rPr>
              <a:t>3</a:t>
            </a:r>
          </a:p>
        </p:txBody>
      </p:sp>
      <p:sp>
        <p:nvSpPr>
          <p:cNvPr id="12" name="Freeform 11"/>
          <p:cNvSpPr/>
          <p:nvPr/>
        </p:nvSpPr>
        <p:spPr>
          <a:xfrm>
            <a:off x="76034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600" kern="1200" dirty="0">
                <a:latin typeface="Arial" panose="020B0604020202020204" pitchFamily="34" charset="0"/>
                <a:cs typeface="Arial" panose="020B0604020202020204" pitchFamily="34" charset="0"/>
              </a:rPr>
              <a:t>Scrum teams are committed to delivering products and services that satisfy the customers</a:t>
            </a:r>
          </a:p>
        </p:txBody>
      </p:sp>
      <p:sp>
        <p:nvSpPr>
          <p:cNvPr id="13" name="Rectangle 12"/>
          <p:cNvSpPr/>
          <p:nvPr/>
        </p:nvSpPr>
        <p:spPr>
          <a:xfrm>
            <a:off x="61404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600" b="1" dirty="0">
                <a:latin typeface="Arial" panose="020B0604020202020204" pitchFamily="34" charset="0"/>
                <a:cs typeface="Arial" panose="020B0604020202020204" pitchFamily="34" charset="0"/>
              </a:rPr>
              <a:t>4</a:t>
            </a:r>
          </a:p>
        </p:txBody>
      </p:sp>
      <p:sp>
        <p:nvSpPr>
          <p:cNvPr id="14" name="Freeform 13"/>
          <p:cNvSpPr/>
          <p:nvPr/>
        </p:nvSpPr>
        <p:spPr>
          <a:xfrm>
            <a:off x="4543444"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600" kern="1200" dirty="0">
                <a:latin typeface="Arial" panose="020B0604020202020204" pitchFamily="34" charset="0"/>
                <a:cs typeface="Arial" panose="020B0604020202020204" pitchFamily="34" charset="0"/>
              </a:rPr>
              <a:t>Scrum promotes collaboration and team spirit among the stakeholders.</a:t>
            </a:r>
          </a:p>
        </p:txBody>
      </p:sp>
      <p:sp>
        <p:nvSpPr>
          <p:cNvPr id="15" name="Rectangle 14"/>
          <p:cNvSpPr/>
          <p:nvPr/>
        </p:nvSpPr>
        <p:spPr>
          <a:xfrm>
            <a:off x="4397143"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600" b="1" dirty="0">
                <a:latin typeface="Arial" panose="020B0604020202020204" pitchFamily="34" charset="0"/>
                <a:cs typeface="Arial" panose="020B0604020202020204" pitchFamily="34" charset="0"/>
              </a:rPr>
              <a:t>5</a:t>
            </a:r>
          </a:p>
        </p:txBody>
      </p:sp>
      <p:sp>
        <p:nvSpPr>
          <p:cNvPr id="16" name="Freeform 15"/>
          <p:cNvSpPr/>
          <p:nvPr/>
        </p:nvSpPr>
        <p:spPr>
          <a:xfrm>
            <a:off x="832653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600" kern="1200" dirty="0">
                <a:latin typeface="Arial" panose="020B0604020202020204" pitchFamily="34" charset="0"/>
                <a:cs typeface="Arial" panose="020B0604020202020204" pitchFamily="34" charset="0"/>
              </a:rPr>
              <a:t>Scrum encourages teams to take ownership of the projects and products so they can produce great results.</a:t>
            </a:r>
          </a:p>
        </p:txBody>
      </p:sp>
      <p:sp>
        <p:nvSpPr>
          <p:cNvPr id="17" name="Rectangle 16"/>
          <p:cNvSpPr/>
          <p:nvPr/>
        </p:nvSpPr>
        <p:spPr>
          <a:xfrm>
            <a:off x="818023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600" b="1" dirty="0">
                <a:latin typeface="Arial" panose="020B0604020202020204" pitchFamily="34" charset="0"/>
                <a:cs typeface="Arial" panose="020B0604020202020204" pitchFamily="34" charset="0"/>
              </a:rPr>
              <a:t>6</a:t>
            </a:r>
          </a:p>
        </p:txBody>
      </p:sp>
      <p:sp>
        <p:nvSpPr>
          <p:cNvPr id="18" name="Freeform 17"/>
          <p:cNvSpPr/>
          <p:nvPr/>
        </p:nvSpPr>
        <p:spPr>
          <a:xfrm>
            <a:off x="760349"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600" kern="1200" dirty="0">
                <a:latin typeface="Arial" panose="020B0604020202020204" pitchFamily="34" charset="0"/>
                <a:cs typeface="Arial" panose="020B0604020202020204" pitchFamily="34" charset="0"/>
              </a:rPr>
              <a:t>Scrum uses more relevant metrics to measure the outcome of any project.</a:t>
            </a:r>
          </a:p>
        </p:txBody>
      </p:sp>
      <p:sp>
        <p:nvSpPr>
          <p:cNvPr id="19" name="Rectangle 18"/>
          <p:cNvSpPr/>
          <p:nvPr/>
        </p:nvSpPr>
        <p:spPr>
          <a:xfrm>
            <a:off x="61404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600" b="1" dirty="0">
                <a:latin typeface="Arial" panose="020B0604020202020204" pitchFamily="34" charset="0"/>
                <a:cs typeface="Arial" panose="020B0604020202020204" pitchFamily="34" charset="0"/>
              </a:rPr>
              <a:t>7</a:t>
            </a:r>
          </a:p>
        </p:txBody>
      </p:sp>
      <p:sp>
        <p:nvSpPr>
          <p:cNvPr id="20" name="Freeform 19"/>
          <p:cNvSpPr/>
          <p:nvPr/>
        </p:nvSpPr>
        <p:spPr>
          <a:xfrm>
            <a:off x="4543444"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600" kern="1200" dirty="0">
                <a:latin typeface="Arial" panose="020B0604020202020204" pitchFamily="34" charset="0"/>
                <a:cs typeface="Arial" panose="020B0604020202020204" pitchFamily="34" charset="0"/>
              </a:rPr>
              <a:t>Scrum ensures visibility on progress and control over the project.</a:t>
            </a:r>
          </a:p>
        </p:txBody>
      </p:sp>
      <p:sp>
        <p:nvSpPr>
          <p:cNvPr id="21" name="Rectangle 20"/>
          <p:cNvSpPr/>
          <p:nvPr/>
        </p:nvSpPr>
        <p:spPr>
          <a:xfrm>
            <a:off x="4397143"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600" b="1" dirty="0">
                <a:latin typeface="Arial" panose="020B0604020202020204" pitchFamily="34" charset="0"/>
                <a:cs typeface="Arial" panose="020B0604020202020204" pitchFamily="34" charset="0"/>
              </a:rPr>
              <a:t>8</a:t>
            </a:r>
          </a:p>
        </p:txBody>
      </p:sp>
      <p:sp>
        <p:nvSpPr>
          <p:cNvPr id="22" name="Freeform 21"/>
          <p:cNvSpPr/>
          <p:nvPr/>
        </p:nvSpPr>
        <p:spPr>
          <a:xfrm>
            <a:off x="8326539" y="4991100"/>
            <a:ext cx="3511219" cy="1600200"/>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600" kern="1200" dirty="0">
                <a:latin typeface="Arial" panose="020B0604020202020204" pitchFamily="34" charset="0"/>
                <a:cs typeface="Arial" panose="020B0604020202020204" pitchFamily="34" charset="0"/>
              </a:rPr>
              <a:t>Most importantly Scrum mitigates the risk of complete project failure, as products are built over iterations. Any failure can be identified rectified before proceeding to the next iteration. </a:t>
            </a:r>
          </a:p>
        </p:txBody>
      </p:sp>
      <p:sp>
        <p:nvSpPr>
          <p:cNvPr id="23" name="Rectangle 22"/>
          <p:cNvSpPr/>
          <p:nvPr/>
        </p:nvSpPr>
        <p:spPr>
          <a:xfrm>
            <a:off x="818023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600" b="1" dirty="0">
                <a:latin typeface="Arial" panose="020B0604020202020204" pitchFamily="34" charset="0"/>
                <a:cs typeface="Arial" panose="020B0604020202020204" pitchFamily="34" charset="0"/>
              </a:rPr>
              <a:t>9</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p:txBody>
          <a:bodyPr/>
          <a:lstStyle/>
          <a:p>
            <a:r>
              <a:rPr lang="en-US"/>
              <a:t>3.1 Extreme Programming (XP)</a:t>
            </a:r>
          </a:p>
        </p:txBody>
      </p:sp>
      <p:sp>
        <p:nvSpPr>
          <p:cNvPr id="286" name="Google Shape;286;p41"/>
          <p:cNvSpPr txBox="1">
            <a:spLocks noGrp="1"/>
          </p:cNvSpPr>
          <p:nvPr>
            <p:ph type="body" sz="quarter" idx="24"/>
          </p:nvPr>
        </p:nvSpPr>
        <p:spPr>
          <a:xfrm>
            <a:off x="514350" y="1304995"/>
            <a:ext cx="5772150" cy="4840828"/>
          </a:xfrm>
        </p:spPr>
        <p:txBody>
          <a:bodyPr/>
          <a:lstStyle/>
          <a:p>
            <a:pPr lvl="1" algn="just">
              <a:lnSpc>
                <a:spcPct val="100000"/>
              </a:lnSpc>
            </a:pPr>
            <a:r>
              <a:rPr lang="en-US" sz="2200" dirty="0"/>
              <a:t>Extreme Programming (XP) is one of the several popular Agile processes. </a:t>
            </a:r>
          </a:p>
          <a:p>
            <a:pPr lvl="1" algn="just">
              <a:lnSpc>
                <a:spcPct val="100000"/>
              </a:lnSpc>
            </a:pPr>
            <a:r>
              <a:rPr lang="en-US" sz="2200" dirty="0"/>
              <a:t>XP focuses more on customer satisfaction and emphasizes the need to deliver the software as and when the customers need it. </a:t>
            </a:r>
          </a:p>
          <a:p>
            <a:pPr lvl="1" algn="just">
              <a:lnSpc>
                <a:spcPct val="100000"/>
              </a:lnSpc>
            </a:pPr>
            <a:r>
              <a:rPr lang="en-US" sz="2200" dirty="0"/>
              <a:t>The major focus of XP is on teamwork and it offers a simple and highly effective environment that ensures high productivity.</a:t>
            </a:r>
          </a:p>
          <a:p>
            <a:pPr lvl="1" algn="just">
              <a:lnSpc>
                <a:spcPct val="100000"/>
              </a:lnSpc>
            </a:pPr>
            <a:r>
              <a:rPr lang="en-US" sz="2200" dirty="0"/>
              <a:t>XP improves the efficiency of the project in five ways, i.e., the five values and simple set of rules.</a:t>
            </a:r>
          </a:p>
          <a:p>
            <a:pPr algn="just"/>
            <a:endParaRPr lang="en-US" sz="2200" dirty="0"/>
          </a:p>
        </p:txBody>
      </p:sp>
      <p:sp>
        <p:nvSpPr>
          <p:cNvPr id="288" name="Google Shape;288;p41"/>
          <p:cNvSpPr txBox="1"/>
          <p:nvPr/>
        </p:nvSpPr>
        <p:spPr>
          <a:xfrm>
            <a:off x="78088" y="6176726"/>
            <a:ext cx="4534400" cy="264400"/>
          </a:xfrm>
          <a:prstGeom prst="rect">
            <a:avLst/>
          </a:prstGeom>
          <a:noFill/>
          <a:ln>
            <a:noFill/>
          </a:ln>
        </p:spPr>
        <p:txBody>
          <a:bodyPr spcFirstLastPara="1" wrap="square" lIns="121900" tIns="121900" rIns="121900" bIns="121900" anchor="t" anchorCtr="0">
            <a:noAutofit/>
          </a:bodyPr>
          <a:lstStyle/>
          <a:p>
            <a:r>
              <a:rPr lang="en" sz="900" i="1" dirty="0"/>
              <a:t>Source: Extreme Programming</a:t>
            </a:r>
            <a:endParaRPr sz="900" i="1" dirty="0"/>
          </a:p>
        </p:txBody>
      </p:sp>
      <p:grpSp>
        <p:nvGrpSpPr>
          <p:cNvPr id="13" name="Group 12"/>
          <p:cNvGrpSpPr/>
          <p:nvPr/>
        </p:nvGrpSpPr>
        <p:grpSpPr>
          <a:xfrm>
            <a:off x="6781800" y="857250"/>
            <a:ext cx="4781550" cy="5382940"/>
            <a:chOff x="6629400" y="857250"/>
            <a:chExt cx="4781550" cy="5382940"/>
          </a:xfrm>
        </p:grpSpPr>
        <p:sp>
          <p:nvSpPr>
            <p:cNvPr id="8" name="TextBox 7"/>
            <p:cNvSpPr txBox="1"/>
            <p:nvPr/>
          </p:nvSpPr>
          <p:spPr>
            <a:xfrm>
              <a:off x="6886492" y="1024473"/>
              <a:ext cx="4354286" cy="5078313"/>
            </a:xfrm>
            <a:prstGeom prst="rect">
              <a:avLst/>
            </a:prstGeom>
            <a:noFill/>
          </p:spPr>
          <p:txBody>
            <a:bodyPr wrap="square" rtlCol="0">
              <a:spAutoFit/>
            </a:bodyPr>
            <a:lstStyle/>
            <a:p>
              <a:pPr algn="ctr">
                <a:lnSpc>
                  <a:spcPct val="150000"/>
                </a:lnSpc>
              </a:pPr>
              <a:r>
                <a:rPr lang="en-US" sz="1800" dirty="0"/>
                <a:t>Unfinished Features</a:t>
              </a:r>
            </a:p>
            <a:p>
              <a:pPr algn="ctr">
                <a:lnSpc>
                  <a:spcPct val="150000"/>
                </a:lnSpc>
              </a:pPr>
              <a:endParaRPr lang="en-US" sz="1800" dirty="0"/>
            </a:p>
            <a:p>
              <a:pPr algn="ctr">
                <a:lnSpc>
                  <a:spcPct val="150000"/>
                </a:lnSpc>
              </a:pPr>
              <a:r>
                <a:rPr lang="en-US" sz="1800" dirty="0"/>
                <a:t>Most Important Features</a:t>
              </a:r>
            </a:p>
            <a:p>
              <a:pPr algn="ctr">
                <a:lnSpc>
                  <a:spcPct val="150000"/>
                </a:lnSpc>
              </a:pPr>
              <a:endParaRPr lang="en-US" sz="1800" dirty="0"/>
            </a:p>
            <a:p>
              <a:pPr algn="ctr">
                <a:lnSpc>
                  <a:spcPct val="150000"/>
                </a:lnSpc>
              </a:pPr>
              <a:r>
                <a:rPr lang="en-US" sz="1800" dirty="0"/>
                <a:t>Iterative Planning</a:t>
              </a:r>
            </a:p>
            <a:p>
              <a:pPr algn="ctr">
                <a:lnSpc>
                  <a:spcPct val="150000"/>
                </a:lnSpc>
              </a:pPr>
              <a:endParaRPr lang="en-US" sz="1800" dirty="0"/>
            </a:p>
            <a:p>
              <a:pPr algn="ctr">
                <a:lnSpc>
                  <a:spcPct val="150000"/>
                </a:lnSpc>
              </a:pPr>
              <a:r>
                <a:rPr lang="en-US" sz="1800" dirty="0"/>
                <a:t>A Project Heartbeat</a:t>
              </a:r>
            </a:p>
            <a:p>
              <a:pPr algn="ctr">
                <a:lnSpc>
                  <a:spcPct val="150000"/>
                </a:lnSpc>
              </a:pPr>
              <a:endParaRPr lang="en-US" sz="1800" dirty="0"/>
            </a:p>
            <a:p>
              <a:pPr algn="ctr">
                <a:lnSpc>
                  <a:spcPct val="150000"/>
                </a:lnSpc>
              </a:pPr>
              <a:endParaRPr lang="en-US" sz="1800" dirty="0"/>
            </a:p>
            <a:p>
              <a:pPr algn="ctr">
                <a:lnSpc>
                  <a:spcPct val="150000"/>
                </a:lnSpc>
              </a:pPr>
              <a:r>
                <a:rPr lang="en-US" sz="1800" dirty="0"/>
                <a:t>Team Empowerment</a:t>
              </a:r>
            </a:p>
            <a:p>
              <a:pPr algn="ctr">
                <a:lnSpc>
                  <a:spcPct val="150000"/>
                </a:lnSpc>
              </a:pPr>
              <a:endParaRPr lang="en-US" sz="1800" dirty="0"/>
            </a:p>
            <a:p>
              <a:pPr algn="ctr">
                <a:lnSpc>
                  <a:spcPct val="150000"/>
                </a:lnSpc>
              </a:pPr>
              <a:r>
                <a:rPr lang="en-US" sz="1800" dirty="0"/>
                <a:t>Daily Communication</a:t>
              </a:r>
            </a:p>
          </p:txBody>
        </p:sp>
        <p:sp>
          <p:nvSpPr>
            <p:cNvPr id="9" name="Down Arrow 8"/>
            <p:cNvSpPr/>
            <p:nvPr/>
          </p:nvSpPr>
          <p:spPr>
            <a:xfrm>
              <a:off x="8864515" y="1502131"/>
              <a:ext cx="398240" cy="420914"/>
            </a:xfrm>
            <a:prstGeom prst="downArrow">
              <a:avLst/>
            </a:prstGeom>
            <a:solidFill>
              <a:srgbClr val="10D288"/>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8864515" y="2358474"/>
              <a:ext cx="398240" cy="420914"/>
            </a:xfrm>
            <a:prstGeom prst="downArrow">
              <a:avLst/>
            </a:prstGeom>
            <a:solidFill>
              <a:srgbClr val="10D288"/>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p:cNvSpPr/>
            <p:nvPr/>
          </p:nvSpPr>
          <p:spPr>
            <a:xfrm rot="199246">
              <a:off x="7370914" y="2779388"/>
              <a:ext cx="3063590" cy="3063590"/>
            </a:xfrm>
            <a:prstGeom prst="arc">
              <a:avLst>
                <a:gd name="adj1" fmla="val 11252163"/>
                <a:gd name="adj2" fmla="val 142069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99246">
              <a:off x="7370915" y="2779387"/>
              <a:ext cx="3063590" cy="3063590"/>
            </a:xfrm>
            <a:prstGeom prst="arc">
              <a:avLst>
                <a:gd name="adj1" fmla="val 7087580"/>
                <a:gd name="adj2" fmla="val 9951546"/>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6800333" y="3864384"/>
              <a:ext cx="1095172" cy="646331"/>
            </a:xfrm>
            <a:prstGeom prst="rect">
              <a:avLst/>
            </a:prstGeom>
            <a:solidFill>
              <a:schemeClr val="bg1"/>
            </a:solidFill>
          </p:spPr>
          <p:txBody>
            <a:bodyPr wrap="none">
              <a:spAutoFit/>
            </a:bodyPr>
            <a:lstStyle/>
            <a:p>
              <a:r>
                <a:rPr lang="en-US" sz="1800" dirty="0"/>
                <a:t>Working</a:t>
              </a:r>
              <a:br>
                <a:rPr lang="en-US" sz="1800" dirty="0"/>
              </a:br>
              <a:r>
                <a:rPr lang="en-US" sz="1800" dirty="0"/>
                <a:t>Software</a:t>
              </a:r>
            </a:p>
          </p:txBody>
        </p:sp>
        <p:sp>
          <p:nvSpPr>
            <p:cNvPr id="21" name="Arc 20"/>
            <p:cNvSpPr/>
            <p:nvPr/>
          </p:nvSpPr>
          <p:spPr>
            <a:xfrm rot="199246" flipH="1" flipV="1">
              <a:off x="7783767" y="2779388"/>
              <a:ext cx="3063590" cy="3063590"/>
            </a:xfrm>
            <a:prstGeom prst="arc">
              <a:avLst>
                <a:gd name="adj1" fmla="val 11252163"/>
                <a:gd name="adj2" fmla="val 142069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199246" flipH="1" flipV="1">
              <a:off x="7783768" y="2779387"/>
              <a:ext cx="3063590" cy="3063590"/>
            </a:xfrm>
            <a:prstGeom prst="arc">
              <a:avLst>
                <a:gd name="adj1" fmla="val 6970425"/>
                <a:gd name="adj2" fmla="val 96043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10325143" y="3864385"/>
              <a:ext cx="915635" cy="646331"/>
            </a:xfrm>
            <a:prstGeom prst="rect">
              <a:avLst/>
            </a:prstGeom>
            <a:solidFill>
              <a:schemeClr val="bg1"/>
            </a:solidFill>
          </p:spPr>
          <p:txBody>
            <a:bodyPr wrap="none">
              <a:spAutoFit/>
            </a:bodyPr>
            <a:lstStyle/>
            <a:p>
              <a:pPr algn="ctr"/>
              <a:r>
                <a:rPr lang="en-US" sz="1800" dirty="0"/>
                <a:t>Honest</a:t>
              </a:r>
              <a:br>
                <a:rPr lang="en-US" sz="1800" dirty="0"/>
              </a:br>
              <a:r>
                <a:rPr lang="en-US" sz="1800" dirty="0"/>
                <a:t>Plan</a:t>
              </a:r>
            </a:p>
          </p:txBody>
        </p:sp>
        <p:sp>
          <p:nvSpPr>
            <p:cNvPr id="24" name="Arc 23"/>
            <p:cNvSpPr/>
            <p:nvPr/>
          </p:nvSpPr>
          <p:spPr>
            <a:xfrm rot="20471708">
              <a:off x="8588148" y="4887722"/>
              <a:ext cx="1352468" cy="1352468"/>
            </a:xfrm>
            <a:prstGeom prst="arc">
              <a:avLst>
                <a:gd name="adj1" fmla="val 11252163"/>
                <a:gd name="adj2" fmla="val 142069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rot="2217383" flipH="1" flipV="1">
              <a:off x="8363426" y="4856338"/>
              <a:ext cx="1352466" cy="1352466"/>
            </a:xfrm>
            <a:prstGeom prst="arc">
              <a:avLst>
                <a:gd name="adj1" fmla="val 6742228"/>
                <a:gd name="adj2" fmla="val 9604303"/>
              </a:avLst>
            </a:prstGeom>
            <a:ln w="38100">
              <a:solidFill>
                <a:srgbClr val="0EC07D"/>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ounded Rectangle 11"/>
            <p:cNvSpPr/>
            <p:nvPr/>
          </p:nvSpPr>
          <p:spPr>
            <a:xfrm>
              <a:off x="6629400" y="857250"/>
              <a:ext cx="4781550" cy="5288574"/>
            </a:xfrm>
            <a:prstGeom prst="roundRect">
              <a:avLst>
                <a:gd name="adj" fmla="val 4312"/>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(XP)</a:t>
            </a:r>
          </a:p>
        </p:txBody>
      </p:sp>
      <p:sp>
        <p:nvSpPr>
          <p:cNvPr id="3" name="Text Placeholder 2"/>
          <p:cNvSpPr>
            <a:spLocks noGrp="1"/>
          </p:cNvSpPr>
          <p:nvPr>
            <p:ph type="body" sz="quarter" idx="24"/>
          </p:nvPr>
        </p:nvSpPr>
        <p:spPr>
          <a:xfrm>
            <a:off x="514350" y="1304995"/>
            <a:ext cx="10668000" cy="4840828"/>
          </a:xfrm>
        </p:spPr>
        <p:txBody>
          <a:bodyPr/>
          <a:lstStyle/>
          <a:p>
            <a:pPr lvl="0" algn="just">
              <a:spcAft>
                <a:spcPts val="0"/>
              </a:spcAft>
            </a:pPr>
            <a:r>
              <a:rPr lang="en-US" sz="2400" dirty="0"/>
              <a:t>Extreme Programming (XP) is one of the most popular disciplines of software development and is based on the values of </a:t>
            </a:r>
            <a:r>
              <a:rPr lang="en-US" sz="2400" b="1" dirty="0"/>
              <a:t>simplicity, communication and feedback</a:t>
            </a:r>
            <a:r>
              <a:rPr lang="en-US" sz="2400" dirty="0"/>
              <a:t>. XP unites the whole team and insists on simple practices. XP aims to improve the quality of the product and makes it responsive to ever changing customer needs.</a:t>
            </a:r>
          </a:p>
          <a:p>
            <a:pPr lvl="0" algn="just">
              <a:spcAft>
                <a:spcPts val="0"/>
              </a:spcAft>
            </a:pPr>
            <a:endParaRPr lang="en-US" sz="2400" dirty="0"/>
          </a:p>
          <a:p>
            <a:pPr lvl="0" algn="just">
              <a:spcAft>
                <a:spcPts val="0"/>
              </a:spcAft>
            </a:pPr>
            <a:r>
              <a:rPr lang="en-US" sz="2400" dirty="0"/>
              <a:t>XP was first developed by Ken Beck during the late 90s. He published Extreme Programming Explained, in October 1999, where he explained the entire method in detail for others and the official website was launched shortly thereafter. XP also is an </a:t>
            </a:r>
            <a:r>
              <a:rPr lang="en-US" sz="2400" b="1" dirty="0"/>
              <a:t>iterative software development </a:t>
            </a:r>
            <a:r>
              <a:rPr lang="en-US" sz="2400" dirty="0"/>
              <a:t>method, and does </a:t>
            </a:r>
            <a:r>
              <a:rPr lang="en-US" sz="2400" b="1" dirty="0"/>
              <a:t>small frequent releases</a:t>
            </a:r>
            <a:r>
              <a:rPr lang="en-US" sz="2400" dirty="0"/>
              <a:t> throughout the duration of the project. </a:t>
            </a:r>
          </a:p>
          <a:p>
            <a:pPr lvl="0" algn="just">
              <a:spcAft>
                <a:spcPts val="0"/>
              </a:spcAft>
            </a:pPr>
            <a:endParaRPr lang="en-US" sz="2400" dirty="0"/>
          </a:p>
          <a:p>
            <a:pPr algn="just"/>
            <a:endParaRPr 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p:txBody>
          <a:bodyPr/>
          <a:lstStyle/>
          <a:p>
            <a:r>
              <a:rPr lang="en-US"/>
              <a:t>3.2 XP Values</a:t>
            </a:r>
          </a:p>
        </p:txBody>
      </p:sp>
      <p:sp>
        <p:nvSpPr>
          <p:cNvPr id="294" name="Google Shape;294;p42"/>
          <p:cNvSpPr txBox="1">
            <a:spLocks noGrp="1"/>
          </p:cNvSpPr>
          <p:nvPr>
            <p:ph type="body" sz="quarter" idx="24"/>
          </p:nvPr>
        </p:nvSpPr>
        <p:spPr/>
        <p:txBody>
          <a:bodyPr/>
          <a:lstStyle/>
          <a:p>
            <a:endParaRPr lang="en-US" dirty="0"/>
          </a:p>
        </p:txBody>
      </p:sp>
      <p:grpSp>
        <p:nvGrpSpPr>
          <p:cNvPr id="16" name="Group 15"/>
          <p:cNvGrpSpPr/>
          <p:nvPr/>
        </p:nvGrpSpPr>
        <p:grpSpPr>
          <a:xfrm>
            <a:off x="2095500" y="0"/>
            <a:ext cx="8343900" cy="6858000"/>
            <a:chOff x="4340592" y="34822"/>
            <a:chExt cx="6708408" cy="6708404"/>
          </a:xfrm>
        </p:grpSpPr>
        <p:sp>
          <p:nvSpPr>
            <p:cNvPr id="39" name="Freeform 38"/>
            <p:cNvSpPr/>
            <p:nvPr/>
          </p:nvSpPr>
          <p:spPr>
            <a:xfrm>
              <a:off x="4340592" y="34822"/>
              <a:ext cx="6708408" cy="6708404"/>
            </a:xfrm>
            <a:custGeom>
              <a:avLst/>
              <a:gdLst>
                <a:gd name="connsiteX0" fmla="*/ 0 w 3116791"/>
                <a:gd name="connsiteY0" fmla="*/ 1558396 h 3116791"/>
                <a:gd name="connsiteX1" fmla="*/ 1558396 w 3116791"/>
                <a:gd name="connsiteY1" fmla="*/ 0 h 3116791"/>
                <a:gd name="connsiteX2" fmla="*/ 3116792 w 3116791"/>
                <a:gd name="connsiteY2" fmla="*/ 1558396 h 3116791"/>
                <a:gd name="connsiteX3" fmla="*/ 1558396 w 3116791"/>
                <a:gd name="connsiteY3" fmla="*/ 3116792 h 3116791"/>
                <a:gd name="connsiteX4" fmla="*/ 0 w 3116791"/>
                <a:gd name="connsiteY4" fmla="*/ 1558396 h 311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791" h="3116791">
                  <a:moveTo>
                    <a:pt x="0" y="1558396"/>
                  </a:moveTo>
                  <a:cubicBezTo>
                    <a:pt x="0" y="697718"/>
                    <a:pt x="697718" y="0"/>
                    <a:pt x="1558396" y="0"/>
                  </a:cubicBezTo>
                  <a:cubicBezTo>
                    <a:pt x="2419074" y="0"/>
                    <a:pt x="3116792" y="697718"/>
                    <a:pt x="3116792" y="1558396"/>
                  </a:cubicBezTo>
                  <a:cubicBezTo>
                    <a:pt x="3116792" y="2419074"/>
                    <a:pt x="2419074" y="3116792"/>
                    <a:pt x="1558396" y="3116792"/>
                  </a:cubicBezTo>
                  <a:cubicBezTo>
                    <a:pt x="697718" y="3116792"/>
                    <a:pt x="0" y="2419074"/>
                    <a:pt x="0" y="1558396"/>
                  </a:cubicBezTo>
                  <a:close/>
                </a:path>
              </a:pathLst>
            </a:custGeom>
            <a:solidFill>
              <a:srgbClr val="0EC07D"/>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38993" tIns="538993" rIns="538993" bIns="538993" numCol="1" spcCol="1270" anchor="ctr" anchorCtr="0">
              <a:noAutofit/>
            </a:bodyPr>
            <a:lstStyle/>
            <a:p>
              <a:pPr lvl="0" algn="ctr" defTabSz="2889250">
                <a:lnSpc>
                  <a:spcPct val="90000"/>
                </a:lnSpc>
                <a:spcBef>
                  <a:spcPct val="0"/>
                </a:spcBef>
                <a:spcAft>
                  <a:spcPct val="35000"/>
                </a:spcAft>
              </a:pPr>
              <a:endParaRPr lang="en-US" sz="4400" b="1" kern="1200" dirty="0">
                <a:solidFill>
                  <a:schemeClr val="bg1"/>
                </a:solidFill>
                <a:latin typeface="Arial" panose="020B0604020202020204" pitchFamily="34" charset="0"/>
                <a:cs typeface="Arial" panose="020B0604020202020204" pitchFamily="34" charset="0"/>
              </a:endParaRPr>
            </a:p>
          </p:txBody>
        </p:sp>
        <p:sp>
          <p:nvSpPr>
            <p:cNvPr id="6" name="Freeform 5"/>
            <p:cNvSpPr/>
            <p:nvPr/>
          </p:nvSpPr>
          <p:spPr>
            <a:xfrm>
              <a:off x="4601430" y="278171"/>
              <a:ext cx="6186732" cy="6186728"/>
            </a:xfrm>
            <a:custGeom>
              <a:avLst/>
              <a:gdLst>
                <a:gd name="connsiteX0" fmla="*/ 0 w 3116791"/>
                <a:gd name="connsiteY0" fmla="*/ 1558396 h 3116791"/>
                <a:gd name="connsiteX1" fmla="*/ 1558396 w 3116791"/>
                <a:gd name="connsiteY1" fmla="*/ 0 h 3116791"/>
                <a:gd name="connsiteX2" fmla="*/ 3116792 w 3116791"/>
                <a:gd name="connsiteY2" fmla="*/ 1558396 h 3116791"/>
                <a:gd name="connsiteX3" fmla="*/ 1558396 w 3116791"/>
                <a:gd name="connsiteY3" fmla="*/ 3116792 h 3116791"/>
                <a:gd name="connsiteX4" fmla="*/ 0 w 3116791"/>
                <a:gd name="connsiteY4" fmla="*/ 1558396 h 311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791" h="3116791">
                  <a:moveTo>
                    <a:pt x="0" y="1558396"/>
                  </a:moveTo>
                  <a:cubicBezTo>
                    <a:pt x="0" y="697718"/>
                    <a:pt x="697718" y="0"/>
                    <a:pt x="1558396" y="0"/>
                  </a:cubicBezTo>
                  <a:cubicBezTo>
                    <a:pt x="2419074" y="0"/>
                    <a:pt x="3116792" y="697718"/>
                    <a:pt x="3116792" y="1558396"/>
                  </a:cubicBezTo>
                  <a:cubicBezTo>
                    <a:pt x="3116792" y="2419074"/>
                    <a:pt x="2419074" y="3116792"/>
                    <a:pt x="1558396" y="3116792"/>
                  </a:cubicBezTo>
                  <a:cubicBezTo>
                    <a:pt x="697718" y="3116792"/>
                    <a:pt x="0" y="2419074"/>
                    <a:pt x="0" y="1558396"/>
                  </a:cubicBezTo>
                  <a:close/>
                </a:path>
              </a:pathLst>
            </a:custGeom>
            <a:solidFill>
              <a:srgbClr val="0EC07D"/>
            </a:solidFill>
            <a:ln w="127000"/>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38993" tIns="538993" rIns="538993" bIns="538993" numCol="1" spcCol="1270" anchor="ctr" anchorCtr="0">
              <a:noAutofit/>
            </a:bodyPr>
            <a:lstStyle/>
            <a:p>
              <a:pPr lvl="0" algn="ctr" defTabSz="2889250">
                <a:lnSpc>
                  <a:spcPct val="90000"/>
                </a:lnSpc>
                <a:spcBef>
                  <a:spcPct val="0"/>
                </a:spcBef>
                <a:spcAft>
                  <a:spcPct val="35000"/>
                </a:spcAft>
              </a:pPr>
              <a:endParaRPr lang="en-US" sz="4400" b="1" kern="1200" dirty="0">
                <a:solidFill>
                  <a:schemeClr val="bg1"/>
                </a:solidFill>
                <a:latin typeface="Arial" panose="020B0604020202020204" pitchFamily="34" charset="0"/>
                <a:cs typeface="Arial" panose="020B0604020202020204" pitchFamily="34" charset="0"/>
              </a:endParaRPr>
            </a:p>
          </p:txBody>
        </p:sp>
        <p:sp>
          <p:nvSpPr>
            <p:cNvPr id="7" name="Freeform 6"/>
            <p:cNvSpPr/>
            <p:nvPr/>
          </p:nvSpPr>
          <p:spPr>
            <a:xfrm>
              <a:off x="6751966" y="401112"/>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2400" b="1" kern="1200" dirty="0">
                  <a:latin typeface="Arial" panose="020B0604020202020204" pitchFamily="34" charset="0"/>
                  <a:ea typeface="Roboto"/>
                  <a:cs typeface="Arial" panose="020B0604020202020204" pitchFamily="34" charset="0"/>
                  <a:sym typeface="Roboto"/>
                </a:rPr>
                <a:t>Simplicity</a:t>
              </a:r>
              <a:endParaRPr lang="en-US" sz="2400" b="1" kern="1200" dirty="0">
                <a:latin typeface="Arial" panose="020B0604020202020204" pitchFamily="34" charset="0"/>
                <a:cs typeface="Arial" panose="020B0604020202020204" pitchFamily="34" charset="0"/>
              </a:endParaRPr>
            </a:p>
          </p:txBody>
        </p:sp>
        <p:sp>
          <p:nvSpPr>
            <p:cNvPr id="8" name="Freeform 7"/>
            <p:cNvSpPr/>
            <p:nvPr/>
          </p:nvSpPr>
          <p:spPr>
            <a:xfrm>
              <a:off x="8680321" y="1802144"/>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2400" b="1" kern="1200" dirty="0">
                  <a:latin typeface="Arial" panose="020B0604020202020204" pitchFamily="34" charset="0"/>
                  <a:ea typeface="Roboto"/>
                  <a:cs typeface="Arial" panose="020B0604020202020204" pitchFamily="34" charset="0"/>
                  <a:sym typeface="Roboto"/>
                </a:rPr>
                <a:t>Communication</a:t>
              </a:r>
              <a:endParaRPr lang="en-US" sz="2400" b="1" kern="1200" dirty="0">
                <a:latin typeface="Arial" panose="020B0604020202020204" pitchFamily="34" charset="0"/>
                <a:cs typeface="Arial" panose="020B0604020202020204" pitchFamily="34" charset="0"/>
              </a:endParaRPr>
            </a:p>
          </p:txBody>
        </p:sp>
        <p:sp>
          <p:nvSpPr>
            <p:cNvPr id="9" name="Freeform 8"/>
            <p:cNvSpPr/>
            <p:nvPr/>
          </p:nvSpPr>
          <p:spPr>
            <a:xfrm>
              <a:off x="7943755" y="4069062"/>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2400" b="1" kern="1200" dirty="0">
                  <a:latin typeface="Arial" panose="020B0604020202020204" pitchFamily="34" charset="0"/>
                  <a:ea typeface="Roboto"/>
                  <a:cs typeface="Arial" panose="020B0604020202020204" pitchFamily="34" charset="0"/>
                  <a:sym typeface="Roboto"/>
                </a:rPr>
                <a:t>Feedback</a:t>
              </a:r>
              <a:endParaRPr lang="en-US" sz="2400" b="1" kern="1200" dirty="0">
                <a:latin typeface="Arial" panose="020B0604020202020204" pitchFamily="34" charset="0"/>
                <a:cs typeface="Arial" panose="020B0604020202020204" pitchFamily="34" charset="0"/>
              </a:endParaRPr>
            </a:p>
          </p:txBody>
        </p:sp>
        <p:sp>
          <p:nvSpPr>
            <p:cNvPr id="10" name="Freeform 9"/>
            <p:cNvSpPr/>
            <p:nvPr/>
          </p:nvSpPr>
          <p:spPr>
            <a:xfrm>
              <a:off x="5560176" y="4069062"/>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2400" b="1" kern="1200" dirty="0">
                  <a:latin typeface="Arial" panose="020B0604020202020204" pitchFamily="34" charset="0"/>
                  <a:ea typeface="Roboto"/>
                  <a:cs typeface="Arial" panose="020B0604020202020204" pitchFamily="34" charset="0"/>
                  <a:sym typeface="Roboto"/>
                </a:rPr>
                <a:t>Respect</a:t>
              </a:r>
              <a:endParaRPr lang="en-US" sz="2400" b="1" kern="1200" dirty="0">
                <a:latin typeface="Arial" panose="020B0604020202020204" pitchFamily="34" charset="0"/>
                <a:cs typeface="Arial" panose="020B0604020202020204" pitchFamily="34" charset="0"/>
              </a:endParaRPr>
            </a:p>
          </p:txBody>
        </p:sp>
        <p:sp>
          <p:nvSpPr>
            <p:cNvPr id="11" name="Freeform 10"/>
            <p:cNvSpPr/>
            <p:nvPr/>
          </p:nvSpPr>
          <p:spPr>
            <a:xfrm>
              <a:off x="4823610" y="1802144"/>
              <a:ext cx="1885659" cy="1885659"/>
            </a:xfrm>
            <a:custGeom>
              <a:avLst/>
              <a:gdLst>
                <a:gd name="connsiteX0" fmla="*/ 0 w 1558395"/>
                <a:gd name="connsiteY0" fmla="*/ 779198 h 1558395"/>
                <a:gd name="connsiteX1" fmla="*/ 779198 w 1558395"/>
                <a:gd name="connsiteY1" fmla="*/ 0 h 1558395"/>
                <a:gd name="connsiteX2" fmla="*/ 1558396 w 1558395"/>
                <a:gd name="connsiteY2" fmla="*/ 779198 h 1558395"/>
                <a:gd name="connsiteX3" fmla="*/ 779198 w 1558395"/>
                <a:gd name="connsiteY3" fmla="*/ 1558396 h 1558395"/>
                <a:gd name="connsiteX4" fmla="*/ 0 w 1558395"/>
                <a:gd name="connsiteY4" fmla="*/ 779198 h 155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8395" h="1558395">
                  <a:moveTo>
                    <a:pt x="0" y="779198"/>
                  </a:moveTo>
                  <a:cubicBezTo>
                    <a:pt x="0" y="348859"/>
                    <a:pt x="348859" y="0"/>
                    <a:pt x="779198" y="0"/>
                  </a:cubicBezTo>
                  <a:cubicBezTo>
                    <a:pt x="1209537" y="0"/>
                    <a:pt x="1558396" y="348859"/>
                    <a:pt x="1558396" y="779198"/>
                  </a:cubicBezTo>
                  <a:cubicBezTo>
                    <a:pt x="1558396" y="1209537"/>
                    <a:pt x="1209537" y="1558396"/>
                    <a:pt x="779198" y="1558396"/>
                  </a:cubicBezTo>
                  <a:cubicBezTo>
                    <a:pt x="348859" y="1558396"/>
                    <a:pt x="0" y="1209537"/>
                    <a:pt x="0" y="779198"/>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0" tIns="242192" rIns="0" bIns="242192" numCol="1" spcCol="1270" anchor="ctr" anchorCtr="0">
              <a:noAutofit/>
            </a:bodyPr>
            <a:lstStyle/>
            <a:p>
              <a:pPr lvl="0" algn="ctr" defTabSz="488950">
                <a:lnSpc>
                  <a:spcPct val="90000"/>
                </a:lnSpc>
                <a:spcBef>
                  <a:spcPct val="0"/>
                </a:spcBef>
                <a:spcAft>
                  <a:spcPct val="35000"/>
                </a:spcAft>
              </a:pPr>
              <a:r>
                <a:rPr lang="en-US" sz="2400" b="1" kern="1200">
                  <a:latin typeface="Arial" panose="020B0604020202020204" pitchFamily="34" charset="0"/>
                  <a:ea typeface="Roboto"/>
                  <a:cs typeface="Arial" panose="020B0604020202020204" pitchFamily="34" charset="0"/>
                  <a:sym typeface="Roboto"/>
                </a:rPr>
                <a:t>Courage</a:t>
              </a:r>
              <a:endParaRPr lang="en-US" sz="2400" b="1" kern="1200" dirty="0">
                <a:latin typeface="Arial" panose="020B0604020202020204" pitchFamily="34" charset="0"/>
                <a:cs typeface="Arial" panose="020B0604020202020204" pitchFamily="34" charset="0"/>
              </a:endParaRPr>
            </a:p>
          </p:txBody>
        </p:sp>
        <p:sp>
          <p:nvSpPr>
            <p:cNvPr id="12" name="Freeform 11"/>
            <p:cNvSpPr/>
            <p:nvPr/>
          </p:nvSpPr>
          <p:spPr>
            <a:xfrm>
              <a:off x="5810250" y="933450"/>
              <a:ext cx="1866900" cy="5524500"/>
            </a:xfrm>
            <a:custGeom>
              <a:avLst/>
              <a:gdLst>
                <a:gd name="connsiteX0" fmla="*/ 0 w 1866900"/>
                <a:gd name="connsiteY0" fmla="*/ 0 h 5524500"/>
                <a:gd name="connsiteX1" fmla="*/ 1809750 w 1866900"/>
                <a:gd name="connsiteY1" fmla="*/ 2381250 h 5524500"/>
                <a:gd name="connsiteX2" fmla="*/ 1866900 w 1866900"/>
                <a:gd name="connsiteY2" fmla="*/ 5524500 h 5524500"/>
              </a:gdLst>
              <a:ahLst/>
              <a:cxnLst>
                <a:cxn ang="0">
                  <a:pos x="connsiteX0" y="connsiteY0"/>
                </a:cxn>
                <a:cxn ang="0">
                  <a:pos x="connsiteX1" y="connsiteY1"/>
                </a:cxn>
                <a:cxn ang="0">
                  <a:pos x="connsiteX2" y="connsiteY2"/>
                </a:cxn>
              </a:cxnLst>
              <a:rect l="l" t="t" r="r" b="b"/>
              <a:pathLst>
                <a:path w="1866900" h="5524500">
                  <a:moveTo>
                    <a:pt x="0" y="0"/>
                  </a:moveTo>
                  <a:lnTo>
                    <a:pt x="1809750" y="2381250"/>
                  </a:lnTo>
                  <a:lnTo>
                    <a:pt x="1866900" y="552450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Freeform 12"/>
            <p:cNvSpPr/>
            <p:nvPr/>
          </p:nvSpPr>
          <p:spPr>
            <a:xfrm>
              <a:off x="4781550" y="3314700"/>
              <a:ext cx="5791200" cy="1085850"/>
            </a:xfrm>
            <a:custGeom>
              <a:avLst/>
              <a:gdLst>
                <a:gd name="connsiteX0" fmla="*/ 0 w 5791200"/>
                <a:gd name="connsiteY0" fmla="*/ 1066800 h 1085850"/>
                <a:gd name="connsiteX1" fmla="*/ 2857500 w 5791200"/>
                <a:gd name="connsiteY1" fmla="*/ 0 h 1085850"/>
                <a:gd name="connsiteX2" fmla="*/ 5791200 w 5791200"/>
                <a:gd name="connsiteY2" fmla="*/ 1085850 h 1085850"/>
              </a:gdLst>
              <a:ahLst/>
              <a:cxnLst>
                <a:cxn ang="0">
                  <a:pos x="connsiteX0" y="connsiteY0"/>
                </a:cxn>
                <a:cxn ang="0">
                  <a:pos x="connsiteX1" y="connsiteY1"/>
                </a:cxn>
                <a:cxn ang="0">
                  <a:pos x="connsiteX2" y="connsiteY2"/>
                </a:cxn>
              </a:cxnLst>
              <a:rect l="l" t="t" r="r" b="b"/>
              <a:pathLst>
                <a:path w="5791200" h="1085850">
                  <a:moveTo>
                    <a:pt x="0" y="1066800"/>
                  </a:moveTo>
                  <a:lnTo>
                    <a:pt x="2857500" y="0"/>
                  </a:lnTo>
                  <a:lnTo>
                    <a:pt x="5791200" y="108585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Freeform 13"/>
            <p:cNvSpPr/>
            <p:nvPr/>
          </p:nvSpPr>
          <p:spPr>
            <a:xfrm>
              <a:off x="7658100" y="952500"/>
              <a:ext cx="1943100" cy="2324100"/>
            </a:xfrm>
            <a:custGeom>
              <a:avLst/>
              <a:gdLst>
                <a:gd name="connsiteX0" fmla="*/ 0 w 1981200"/>
                <a:gd name="connsiteY0" fmla="*/ 2305050 h 2305050"/>
                <a:gd name="connsiteX1" fmla="*/ 1981200 w 1981200"/>
                <a:gd name="connsiteY1" fmla="*/ 0 h 2305050"/>
                <a:gd name="connsiteX0" fmla="*/ 0 w 1943100"/>
                <a:gd name="connsiteY0" fmla="*/ 2324100 h 2324100"/>
                <a:gd name="connsiteX1" fmla="*/ 1943100 w 1943100"/>
                <a:gd name="connsiteY1" fmla="*/ 0 h 2324100"/>
              </a:gdLst>
              <a:ahLst/>
              <a:cxnLst>
                <a:cxn ang="0">
                  <a:pos x="connsiteX0" y="connsiteY0"/>
                </a:cxn>
                <a:cxn ang="0">
                  <a:pos x="connsiteX1" y="connsiteY1"/>
                </a:cxn>
              </a:cxnLst>
              <a:rect l="l" t="t" r="r" b="b"/>
              <a:pathLst>
                <a:path w="1943100" h="2324100">
                  <a:moveTo>
                    <a:pt x="0" y="2324100"/>
                  </a:moveTo>
                  <a:lnTo>
                    <a:pt x="1943100" y="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Oval 14"/>
            <p:cNvSpPr/>
            <p:nvPr/>
          </p:nvSpPr>
          <p:spPr>
            <a:xfrm>
              <a:off x="6780395" y="2474624"/>
              <a:ext cx="1828800" cy="1828800"/>
            </a:xfrm>
            <a:prstGeom prst="ellipse">
              <a:avLst/>
            </a:prstGeom>
            <a:solidFill>
              <a:srgbClr val="0EC07D"/>
            </a:solidFill>
            <a:ln w="127000">
              <a:solidFill>
                <a:schemeClr val="bg1"/>
              </a:solidFill>
            </a:ln>
          </p:spPr>
          <p:txBody>
            <a:bodyPr anchor="ctr">
              <a:noAutofit/>
            </a:bodyPr>
            <a:lstStyle/>
            <a:p>
              <a:pPr lvl="0" algn="ctr" defTabSz="2889250">
                <a:lnSpc>
                  <a:spcPct val="90000"/>
                </a:lnSpc>
                <a:spcBef>
                  <a:spcPct val="0"/>
                </a:spcBef>
                <a:spcAft>
                  <a:spcPct val="35000"/>
                </a:spcAft>
              </a:pPr>
              <a:r>
                <a:rPr lang="en-US" sz="3200" b="1" kern="1200" dirty="0">
                  <a:solidFill>
                    <a:schemeClr val="bg1"/>
                  </a:solidFill>
                  <a:latin typeface="Arial" panose="020B0604020202020204" pitchFamily="34" charset="0"/>
                  <a:cs typeface="Arial" panose="020B0604020202020204" pitchFamily="34" charset="0"/>
                </a:rPr>
                <a:t>XP </a:t>
              </a:r>
              <a:br>
                <a:rPr lang="en-US" sz="3200" b="1" kern="1200" dirty="0">
                  <a:solidFill>
                    <a:schemeClr val="bg1"/>
                  </a:solidFill>
                  <a:latin typeface="Arial" panose="020B0604020202020204" pitchFamily="34" charset="0"/>
                  <a:cs typeface="Arial" panose="020B0604020202020204" pitchFamily="34" charset="0"/>
                </a:rPr>
              </a:br>
              <a:r>
                <a:rPr lang="en-US" sz="3200" b="1" kern="1200" dirty="0">
                  <a:solidFill>
                    <a:schemeClr val="bg1"/>
                  </a:solidFill>
                  <a:latin typeface="Arial" panose="020B0604020202020204" pitchFamily="34" charset="0"/>
                  <a:cs typeface="Arial" panose="020B0604020202020204" pitchFamily="34" charset="0"/>
                </a:rPr>
                <a:t>Values</a:t>
              </a: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Values</a:t>
            </a:r>
          </a:p>
        </p:txBody>
      </p:sp>
      <p:sp>
        <p:nvSpPr>
          <p:cNvPr id="3" name="Text Placeholder 2"/>
          <p:cNvSpPr>
            <a:spLocks noGrp="1"/>
          </p:cNvSpPr>
          <p:nvPr>
            <p:ph type="body" sz="quarter" idx="24"/>
          </p:nvPr>
        </p:nvSpPr>
        <p:spPr>
          <a:xfrm>
            <a:off x="228600" y="1190695"/>
            <a:ext cx="11639550" cy="4840828"/>
          </a:xfrm>
        </p:spPr>
        <p:txBody>
          <a:bodyPr/>
          <a:lstStyle/>
          <a:p>
            <a:pPr lvl="0" algn="just">
              <a:spcAft>
                <a:spcPts val="0"/>
              </a:spcAft>
              <a:buClr>
                <a:schemeClr val="dk1"/>
              </a:buClr>
              <a:buSzPts val="1100"/>
            </a:pPr>
            <a:r>
              <a:rPr lang="en-US" sz="2400" dirty="0"/>
              <a:t>These values give the developers the confidence that the project is going in the right direction. XP isn't really a set of rules, but rather a way to work in harmony with personal and corporate values. </a:t>
            </a:r>
          </a:p>
          <a:p>
            <a:pPr lvl="0" algn="just">
              <a:spcAft>
                <a:spcPts val="0"/>
              </a:spcAft>
              <a:buClr>
                <a:schemeClr val="dk1"/>
              </a:buClr>
              <a:buSzPts val="1100"/>
            </a:pPr>
            <a:endParaRPr lang="en-US" sz="2400" dirty="0"/>
          </a:p>
          <a:p>
            <a:pPr lvl="0" algn="just">
              <a:spcAft>
                <a:spcPts val="0"/>
              </a:spcAft>
            </a:pPr>
            <a:r>
              <a:rPr lang="en-US" sz="2400" b="1" dirty="0"/>
              <a:t>Simplicity</a:t>
            </a:r>
            <a:r>
              <a:rPr lang="en-US" sz="2400" dirty="0"/>
              <a:t>: We will do what is needed and asked for, but no more. This will maximize the value created for the investment made to date. We will take small simple steps to our goal and mitigate failures as they happen. We will create something we are proud of and maintain it long term for reasonable costs. </a:t>
            </a:r>
          </a:p>
          <a:p>
            <a:pPr lvl="0" algn="just">
              <a:spcAft>
                <a:spcPts val="0"/>
              </a:spcAft>
            </a:pPr>
            <a:endParaRPr lang="en-US" sz="2400" b="1" dirty="0"/>
          </a:p>
          <a:p>
            <a:pPr lvl="0" algn="just">
              <a:spcAft>
                <a:spcPts val="0"/>
              </a:spcAft>
            </a:pPr>
            <a:r>
              <a:rPr lang="en-US" sz="2400" b="1" dirty="0"/>
              <a:t>Communication</a:t>
            </a:r>
            <a:r>
              <a:rPr lang="en-US" sz="2400" dirty="0"/>
              <a:t>: Everyone is part of the team and we communicate face to face daily. We will work together on everything from requirements to code. We will create the best solution to our problem that we can together.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Values</a:t>
            </a:r>
          </a:p>
        </p:txBody>
      </p:sp>
      <p:sp>
        <p:nvSpPr>
          <p:cNvPr id="3" name="Text Placeholder 2"/>
          <p:cNvSpPr>
            <a:spLocks noGrp="1"/>
          </p:cNvSpPr>
          <p:nvPr>
            <p:ph type="body" sz="quarter" idx="24"/>
          </p:nvPr>
        </p:nvSpPr>
        <p:spPr>
          <a:xfrm>
            <a:off x="228600" y="1190695"/>
            <a:ext cx="11639550" cy="4840828"/>
          </a:xfrm>
        </p:spPr>
        <p:txBody>
          <a:bodyPr/>
          <a:lstStyle/>
          <a:p>
            <a:pPr lvl="0" algn="just">
              <a:spcAft>
                <a:spcPts val="0"/>
              </a:spcAft>
            </a:pPr>
            <a:r>
              <a:rPr lang="en-US" sz="2400" b="1" dirty="0"/>
              <a:t>Feedback</a:t>
            </a:r>
            <a:r>
              <a:rPr lang="en-US" sz="2400" dirty="0"/>
              <a:t>: We will take every iteration commitment seriously by delivering working software. We demonstrate our software early and often then listen carefully and make any changes needed. We will talk about the project and adapt our process to it, not the other way around.</a:t>
            </a:r>
          </a:p>
          <a:p>
            <a:pPr lvl="0" algn="just">
              <a:spcAft>
                <a:spcPts val="0"/>
              </a:spcAft>
            </a:pPr>
            <a:endParaRPr lang="en-US" sz="2400" dirty="0"/>
          </a:p>
          <a:p>
            <a:pPr lvl="0" algn="just">
              <a:spcAft>
                <a:spcPts val="0"/>
              </a:spcAft>
            </a:pPr>
            <a:r>
              <a:rPr lang="en-US" sz="2400" b="1" dirty="0"/>
              <a:t>Respect</a:t>
            </a:r>
            <a:r>
              <a:rPr lang="en-US" sz="2400" dirty="0"/>
              <a:t>: Everyone gives and feels the respect they deserve as a valued team member. Everyone contributes value even if it's simply enthusiasm. Developers respect the expertise of the customers and vice versa. Management respects our right to accept responsibility and receive authority over our own work.</a:t>
            </a:r>
          </a:p>
          <a:p>
            <a:pPr lvl="0" algn="just">
              <a:spcAft>
                <a:spcPts val="0"/>
              </a:spcAft>
            </a:pPr>
            <a:endParaRPr lang="en-US" sz="2400" b="1" dirty="0"/>
          </a:p>
          <a:p>
            <a:pPr lvl="0" algn="just">
              <a:spcAft>
                <a:spcPts val="0"/>
              </a:spcAft>
            </a:pPr>
            <a:r>
              <a:rPr lang="en-US" sz="2400" b="1" dirty="0"/>
              <a:t>Courage</a:t>
            </a:r>
            <a:r>
              <a:rPr lang="en-US" sz="2400" dirty="0"/>
              <a:t>: We will tell the truth about progress and estimates. We don't document excuses for failure because we plan to succeed. We don't fear anything because no one ever works alone. We will adapt to changes whenever they happen.</a:t>
            </a:r>
          </a:p>
          <a:p>
            <a:pPr lvl="0" algn="just">
              <a:spcAft>
                <a:spcPts val="0"/>
              </a:spcAft>
            </a:pPr>
            <a:endParaRPr lang="en-US" sz="2400" dirty="0"/>
          </a:p>
          <a:p>
            <a:pPr algn="just"/>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3"/>
          <p:cNvSpPr txBox="1">
            <a:spLocks noGrp="1"/>
          </p:cNvSpPr>
          <p:nvPr>
            <p:ph type="title"/>
          </p:nvPr>
        </p:nvSpPr>
        <p:spPr/>
        <p:txBody>
          <a:bodyPr/>
          <a:lstStyle/>
          <a:p>
            <a:r>
              <a:rPr lang="en-US" dirty="0"/>
              <a:t>3.3 XP Rules</a:t>
            </a:r>
          </a:p>
        </p:txBody>
      </p:sp>
      <p:sp>
        <p:nvSpPr>
          <p:cNvPr id="321" name="Google Shape;321;p43"/>
          <p:cNvSpPr txBox="1">
            <a:spLocks noGrp="1"/>
          </p:cNvSpPr>
          <p:nvPr>
            <p:ph type="body" sz="quarter" idx="24"/>
          </p:nvPr>
        </p:nvSpPr>
        <p:spPr>
          <a:xfrm>
            <a:off x="514350" y="1304994"/>
            <a:ext cx="10477500" cy="5553005"/>
          </a:xfrm>
        </p:spPr>
        <p:txBody>
          <a:bodyPr/>
          <a:lstStyle/>
          <a:p>
            <a:endParaRPr lang="en-US" dirty="0"/>
          </a:p>
        </p:txBody>
      </p:sp>
      <p:sp>
        <p:nvSpPr>
          <p:cNvPr id="324" name="Google Shape;324;p43"/>
          <p:cNvSpPr/>
          <p:nvPr/>
        </p:nvSpPr>
        <p:spPr>
          <a:xfrm>
            <a:off x="5169648" y="839266"/>
            <a:ext cx="2888000" cy="2888000"/>
          </a:xfrm>
          <a:prstGeom prst="ellipse">
            <a:avLst/>
          </a:prstGeom>
          <a:solidFill>
            <a:srgbClr val="0EC07D"/>
          </a:solidFill>
          <a:ln w="38100">
            <a:solidFill>
              <a:schemeClr val="bg1"/>
            </a:solidFill>
          </a:ln>
          <a:effectLst>
            <a:outerShdw blurRad="50800" dist="38100" algn="l"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25" name="Google Shape;325;p43"/>
          <p:cNvSpPr txBox="1"/>
          <p:nvPr/>
        </p:nvSpPr>
        <p:spPr>
          <a:xfrm>
            <a:off x="5746856" y="1190414"/>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Planning</a:t>
            </a:r>
            <a:endParaRPr sz="2400" dirty="0">
              <a:solidFill>
                <a:srgbClr val="FFFFFF"/>
              </a:solidFill>
              <a:latin typeface="Roboto"/>
              <a:ea typeface="Roboto"/>
              <a:cs typeface="Roboto"/>
              <a:sym typeface="Roboto"/>
            </a:endParaRPr>
          </a:p>
        </p:txBody>
      </p:sp>
      <p:sp>
        <p:nvSpPr>
          <p:cNvPr id="327" name="Google Shape;327;p43"/>
          <p:cNvSpPr/>
          <p:nvPr/>
        </p:nvSpPr>
        <p:spPr>
          <a:xfrm>
            <a:off x="6566148" y="1888019"/>
            <a:ext cx="2888000" cy="2888000"/>
          </a:xfrm>
          <a:prstGeom prst="ellipse">
            <a:avLst/>
          </a:prstGeom>
          <a:solidFill>
            <a:srgbClr val="10D288"/>
          </a:solidFill>
          <a:ln w="3810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28" name="Google Shape;328;p43"/>
          <p:cNvSpPr txBox="1"/>
          <p:nvPr/>
        </p:nvSpPr>
        <p:spPr>
          <a:xfrm>
            <a:off x="7478388" y="2573988"/>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Managing</a:t>
            </a:r>
            <a:endParaRPr sz="2400" dirty="0">
              <a:solidFill>
                <a:srgbClr val="FFFFFF"/>
              </a:solidFill>
              <a:latin typeface="Roboto"/>
              <a:ea typeface="Roboto"/>
              <a:cs typeface="Roboto"/>
              <a:sym typeface="Roboto"/>
            </a:endParaRPr>
          </a:p>
        </p:txBody>
      </p:sp>
      <p:sp>
        <p:nvSpPr>
          <p:cNvPr id="330" name="Google Shape;330;p43"/>
          <p:cNvSpPr/>
          <p:nvPr/>
        </p:nvSpPr>
        <p:spPr>
          <a:xfrm>
            <a:off x="6020416" y="3507547"/>
            <a:ext cx="2888000" cy="2888000"/>
          </a:xfrm>
          <a:prstGeom prst="ellipse">
            <a:avLst/>
          </a:prstGeom>
          <a:solidFill>
            <a:srgbClr val="1AEE9D"/>
          </a:solidFill>
          <a:ln w="38100">
            <a:solidFill>
              <a:schemeClr val="bg1"/>
            </a:solidFill>
          </a:ln>
          <a:effectLst>
            <a:outerShdw blurRad="50800" dist="38100" dir="8100000" algn="tr"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31" name="Google Shape;331;p43"/>
          <p:cNvSpPr txBox="1"/>
          <p:nvPr/>
        </p:nvSpPr>
        <p:spPr>
          <a:xfrm>
            <a:off x="7156676" y="4650510"/>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Designing</a:t>
            </a:r>
            <a:endParaRPr sz="2400" dirty="0">
              <a:solidFill>
                <a:srgbClr val="FFFFFF"/>
              </a:solidFill>
              <a:latin typeface="Roboto"/>
              <a:ea typeface="Roboto"/>
              <a:cs typeface="Roboto"/>
              <a:sym typeface="Roboto"/>
            </a:endParaRPr>
          </a:p>
        </p:txBody>
      </p:sp>
      <p:sp>
        <p:nvSpPr>
          <p:cNvPr id="333" name="Google Shape;333;p43"/>
          <p:cNvSpPr/>
          <p:nvPr/>
        </p:nvSpPr>
        <p:spPr>
          <a:xfrm>
            <a:off x="4346268" y="3507682"/>
            <a:ext cx="2888000" cy="2888000"/>
          </a:xfrm>
          <a:prstGeom prst="ellipse">
            <a:avLst/>
          </a:prstGeom>
          <a:solidFill>
            <a:srgbClr val="30F0A7"/>
          </a:solidFill>
          <a:ln w="38100">
            <a:solidFill>
              <a:schemeClr val="bg1"/>
            </a:solidFill>
          </a:ln>
          <a:effectLst>
            <a:outerShdw blurRad="50800" dist="38100" dir="13500000" algn="br"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34" name="Google Shape;334;p43"/>
          <p:cNvSpPr txBox="1"/>
          <p:nvPr/>
        </p:nvSpPr>
        <p:spPr>
          <a:xfrm>
            <a:off x="4792316" y="4905794"/>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Coding</a:t>
            </a:r>
            <a:endParaRPr sz="2400" dirty="0">
              <a:solidFill>
                <a:srgbClr val="FFFFFF"/>
              </a:solidFill>
              <a:latin typeface="Roboto"/>
              <a:ea typeface="Roboto"/>
              <a:cs typeface="Roboto"/>
              <a:sym typeface="Roboto"/>
            </a:endParaRPr>
          </a:p>
        </p:txBody>
      </p:sp>
      <p:sp>
        <p:nvSpPr>
          <p:cNvPr id="336" name="Google Shape;336;p43"/>
          <p:cNvSpPr/>
          <p:nvPr/>
        </p:nvSpPr>
        <p:spPr>
          <a:xfrm>
            <a:off x="3824304" y="1887978"/>
            <a:ext cx="2888000" cy="2888000"/>
          </a:xfrm>
          <a:prstGeom prst="ellipse">
            <a:avLst/>
          </a:prstGeom>
          <a:solidFill>
            <a:srgbClr val="50F2B4"/>
          </a:solidFill>
          <a:ln w="38100">
            <a:solidFill>
              <a:schemeClr val="bg1"/>
            </a:solidFill>
          </a:ln>
          <a:effectLst>
            <a:outerShdw blurRad="50800" dist="38100" dir="13500000" algn="br" rotWithShape="0">
              <a:prstClr val="black">
                <a:alpha val="40000"/>
              </a:prstClr>
            </a:outerShdw>
          </a:effectLst>
        </p:spPr>
        <p:txBody>
          <a:bodyPr spcFirstLastPara="1" wrap="square" lIns="121900" tIns="121900" rIns="121900" bIns="121900" anchor="ctr" anchorCtr="0">
            <a:noAutofit/>
          </a:bodyPr>
          <a:lstStyle/>
          <a:p>
            <a:endParaRPr sz="2400"/>
          </a:p>
        </p:txBody>
      </p:sp>
      <p:sp>
        <p:nvSpPr>
          <p:cNvPr id="337" name="Google Shape;337;p43"/>
          <p:cNvSpPr txBox="1"/>
          <p:nvPr/>
        </p:nvSpPr>
        <p:spPr>
          <a:xfrm>
            <a:off x="3967272" y="2843409"/>
            <a:ext cx="1771200" cy="882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FFFFFF"/>
                </a:solidFill>
                <a:latin typeface="Roboto"/>
                <a:ea typeface="Roboto"/>
                <a:cs typeface="Roboto"/>
                <a:sym typeface="Roboto"/>
              </a:rPr>
              <a:t>Testing</a:t>
            </a:r>
            <a:endParaRPr sz="2400" dirty="0">
              <a:solidFill>
                <a:srgbClr val="FFFFFF"/>
              </a:solidFill>
              <a:latin typeface="Roboto"/>
              <a:ea typeface="Roboto"/>
              <a:cs typeface="Roboto"/>
              <a:sym typeface="Roboto"/>
            </a:endParaRPr>
          </a:p>
        </p:txBody>
      </p:sp>
      <p:sp>
        <p:nvSpPr>
          <p:cNvPr id="338" name="Google Shape;338;p43"/>
          <p:cNvSpPr/>
          <p:nvPr/>
        </p:nvSpPr>
        <p:spPr>
          <a:xfrm>
            <a:off x="5733536" y="2873137"/>
            <a:ext cx="1797840" cy="1797840"/>
          </a:xfrm>
          <a:prstGeom prst="ellipse">
            <a:avLst/>
          </a:prstGeom>
          <a:solidFill>
            <a:schemeClr val="bg1"/>
          </a:solidFill>
          <a:ln w="76200">
            <a:solidFill>
              <a:schemeClr val="bg2">
                <a:lumMod val="50000"/>
              </a:schemeClr>
            </a:solidFill>
          </a:ln>
        </p:spPr>
        <p:txBody>
          <a:bodyPr spcFirstLastPara="1" wrap="square" lIns="121900" tIns="121900" rIns="121900" bIns="121900" anchor="ctr" anchorCtr="0">
            <a:noAutofit/>
          </a:bodyPr>
          <a:lstStyle/>
          <a:p>
            <a:pPr algn="ctr"/>
            <a:r>
              <a:rPr lang="en" sz="2800" b="1"/>
              <a:t>XP Rules</a:t>
            </a:r>
            <a:endParaRPr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Agile Methodologies</a:t>
            </a:r>
            <a:endParaRPr lang="en-US" dirty="0"/>
          </a:p>
        </p:txBody>
      </p:sp>
      <p:sp>
        <p:nvSpPr>
          <p:cNvPr id="3" name="Text Placeholder 2"/>
          <p:cNvSpPr>
            <a:spLocks noGrp="1"/>
          </p:cNvSpPr>
          <p:nvPr>
            <p:ph type="body" sz="quarter" idx="24"/>
          </p:nvPr>
        </p:nvSpPr>
        <p:spPr>
          <a:xfrm>
            <a:off x="514350" y="1304995"/>
            <a:ext cx="11315700" cy="4840828"/>
          </a:xfrm>
        </p:spPr>
        <p:txBody>
          <a:bodyPr/>
          <a:lstStyle/>
          <a:p>
            <a:pPr lvl="0" algn="just">
              <a:spcAft>
                <a:spcPts val="0"/>
              </a:spcAft>
              <a:buClr>
                <a:schemeClr val="dk1"/>
              </a:buClr>
              <a:buSzPts val="1200"/>
            </a:pPr>
            <a:r>
              <a:rPr lang="en-US" sz="2400" b="1" dirty="0">
                <a:solidFill>
                  <a:schemeClr val="dk1"/>
                </a:solidFill>
              </a:rPr>
              <a:t>Dynamic Systems Development Method (DSDM)</a:t>
            </a:r>
            <a:r>
              <a:rPr lang="en-US" sz="2400" dirty="0">
                <a:solidFill>
                  <a:schemeClr val="dk1"/>
                </a:solidFill>
              </a:rPr>
              <a:t>: Developed for addressing common failures of IT projects, like budget issues, missing deadlines, and lack of user involvement. There are eight principles in DSDM, such as follows:</a:t>
            </a:r>
          </a:p>
          <a:p>
            <a:pPr marL="457200" lvl="0" indent="-298450" algn="just">
              <a:spcAft>
                <a:spcPts val="0"/>
              </a:spcAft>
              <a:buClr>
                <a:schemeClr val="dk1"/>
              </a:buClr>
              <a:buSzPts val="1100"/>
              <a:buFont typeface="Arial"/>
              <a:buChar char="●"/>
            </a:pPr>
            <a:r>
              <a:rPr lang="en-US" sz="2400" dirty="0">
                <a:solidFill>
                  <a:schemeClr val="dk1"/>
                </a:solidFill>
              </a:rPr>
              <a:t>Focus on the business need</a:t>
            </a:r>
          </a:p>
          <a:p>
            <a:pPr marL="457200" lvl="0" indent="-298450" algn="just">
              <a:spcAft>
                <a:spcPts val="0"/>
              </a:spcAft>
              <a:buClr>
                <a:schemeClr val="dk1"/>
              </a:buClr>
              <a:buSzPts val="1100"/>
              <a:buFont typeface="Arial"/>
              <a:buChar char="●"/>
            </a:pPr>
            <a:r>
              <a:rPr lang="en-US" sz="2400" dirty="0">
                <a:solidFill>
                  <a:schemeClr val="dk1"/>
                </a:solidFill>
              </a:rPr>
              <a:t>Deliver on time</a:t>
            </a:r>
          </a:p>
          <a:p>
            <a:pPr marL="457200" lvl="0" indent="-298450" algn="just">
              <a:spcAft>
                <a:spcPts val="0"/>
              </a:spcAft>
              <a:buClr>
                <a:schemeClr val="dk1"/>
              </a:buClr>
              <a:buSzPts val="1100"/>
              <a:buFont typeface="Arial"/>
              <a:buChar char="●"/>
            </a:pPr>
            <a:r>
              <a:rPr lang="en-US" sz="2400" dirty="0">
                <a:solidFill>
                  <a:schemeClr val="dk1"/>
                </a:solidFill>
              </a:rPr>
              <a:t>Collaborate</a:t>
            </a:r>
          </a:p>
          <a:p>
            <a:pPr marL="457200" lvl="0" indent="-298450" algn="just">
              <a:spcAft>
                <a:spcPts val="0"/>
              </a:spcAft>
              <a:buClr>
                <a:schemeClr val="dk1"/>
              </a:buClr>
              <a:buSzPts val="1100"/>
              <a:buFont typeface="Arial"/>
              <a:buChar char="●"/>
            </a:pPr>
            <a:r>
              <a:rPr lang="en-US" sz="2400" dirty="0">
                <a:solidFill>
                  <a:schemeClr val="dk1"/>
                </a:solidFill>
              </a:rPr>
              <a:t>Never compromise quality</a:t>
            </a:r>
          </a:p>
          <a:p>
            <a:pPr marL="457200" lvl="0" indent="-298450" algn="just">
              <a:spcAft>
                <a:spcPts val="0"/>
              </a:spcAft>
              <a:buClr>
                <a:schemeClr val="dk1"/>
              </a:buClr>
              <a:buSzPts val="1100"/>
              <a:buFont typeface="Arial"/>
              <a:buChar char="●"/>
            </a:pPr>
            <a:r>
              <a:rPr lang="en-US" sz="2400" dirty="0">
                <a:solidFill>
                  <a:schemeClr val="dk1"/>
                </a:solidFill>
              </a:rPr>
              <a:t>Build incrementally from firm foundations</a:t>
            </a:r>
          </a:p>
          <a:p>
            <a:pPr marL="457200" lvl="0" indent="-298450" algn="just">
              <a:spcAft>
                <a:spcPts val="0"/>
              </a:spcAft>
              <a:buClr>
                <a:schemeClr val="dk1"/>
              </a:buClr>
              <a:buSzPts val="1100"/>
              <a:buFont typeface="Arial"/>
              <a:buChar char="●"/>
            </a:pPr>
            <a:r>
              <a:rPr lang="en-US" sz="2400" dirty="0">
                <a:solidFill>
                  <a:schemeClr val="dk1"/>
                </a:solidFill>
              </a:rPr>
              <a:t>Develop iteratively</a:t>
            </a:r>
          </a:p>
          <a:p>
            <a:pPr marL="457200" lvl="0" indent="-298450" algn="just">
              <a:spcAft>
                <a:spcPts val="0"/>
              </a:spcAft>
              <a:buClr>
                <a:schemeClr val="dk1"/>
              </a:buClr>
              <a:buSzPts val="1100"/>
              <a:buFont typeface="Arial"/>
              <a:buChar char="●"/>
            </a:pPr>
            <a:r>
              <a:rPr lang="en-US" sz="2400" dirty="0">
                <a:solidFill>
                  <a:schemeClr val="dk1"/>
                </a:solidFill>
              </a:rPr>
              <a:t>Communicate continuously and clearly</a:t>
            </a:r>
          </a:p>
          <a:p>
            <a:pPr marL="457200" lvl="0" indent="-298450" algn="just">
              <a:spcAft>
                <a:spcPts val="0"/>
              </a:spcAft>
              <a:buClr>
                <a:schemeClr val="dk1"/>
              </a:buClr>
              <a:buSzPts val="1100"/>
              <a:buFont typeface="Arial"/>
              <a:buChar char="●"/>
            </a:pPr>
            <a:r>
              <a:rPr lang="en-US" sz="2400" dirty="0">
                <a:solidFill>
                  <a:schemeClr val="dk1"/>
                </a:solidFill>
              </a:rPr>
              <a:t>Demonstrate control</a:t>
            </a:r>
          </a:p>
          <a:p>
            <a:pPr lvl="0" algn="just">
              <a:spcAft>
                <a:spcPts val="0"/>
              </a:spcAft>
              <a:buClr>
                <a:schemeClr val="dk1"/>
              </a:buClr>
              <a:buSzPts val="1200"/>
            </a:pPr>
            <a:endParaRPr lang="en-US" sz="2400" dirty="0">
              <a:solidFill>
                <a:schemeClr val="dk1"/>
              </a:solidFill>
            </a:endParaRPr>
          </a:p>
          <a:p>
            <a:pPr lvl="0" algn="just">
              <a:spcAft>
                <a:spcPts val="0"/>
              </a:spcAft>
              <a:buClr>
                <a:schemeClr val="dk1"/>
              </a:buClr>
              <a:buSzPts val="1200"/>
            </a:pPr>
            <a:r>
              <a:rPr lang="en-US" sz="2400" dirty="0">
                <a:solidFill>
                  <a:schemeClr val="dk1"/>
                </a:solidFill>
              </a:rPr>
              <a:t>This methodology is useful in the development and delivery of software and non-IT solutions.</a:t>
            </a:r>
          </a:p>
          <a:p>
            <a:pPr lvl="0" algn="just">
              <a:spcAft>
                <a:spcPts val="0"/>
              </a:spcAft>
              <a:buClr>
                <a:schemeClr val="dk1"/>
              </a:buClr>
              <a:buSzPts val="1200"/>
            </a:pPr>
            <a:endParaRPr lang="en-US" sz="2400" dirty="0">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442745"/>
            <a:ext cx="10515600" cy="492172"/>
          </a:xfrm>
        </p:spPr>
        <p:txBody>
          <a:bodyPr/>
          <a:lstStyle/>
          <a:p>
            <a:r>
              <a:rPr lang="en-US" dirty="0"/>
              <a:t>XP Rules</a:t>
            </a:r>
          </a:p>
        </p:txBody>
      </p:sp>
      <p:sp>
        <p:nvSpPr>
          <p:cNvPr id="3" name="Text Placeholder 2"/>
          <p:cNvSpPr>
            <a:spLocks noGrp="1"/>
          </p:cNvSpPr>
          <p:nvPr>
            <p:ph type="body" sz="quarter" idx="24"/>
          </p:nvPr>
        </p:nvSpPr>
        <p:spPr>
          <a:xfrm>
            <a:off x="381000" y="885895"/>
            <a:ext cx="11430000" cy="4840828"/>
          </a:xfrm>
        </p:spPr>
        <p:txBody>
          <a:bodyPr/>
          <a:lstStyle/>
          <a:p>
            <a:pPr lvl="0" algn="just">
              <a:spcAft>
                <a:spcPts val="0"/>
              </a:spcAft>
            </a:pPr>
            <a:r>
              <a:rPr lang="en-US" sz="2400" dirty="0"/>
              <a:t>XP has defined a set of rules under five categories. These rules were published by Don Wells, the proprietor of the Extreme Programming website, in 1999. XP rules are described as follows:</a:t>
            </a:r>
          </a:p>
          <a:p>
            <a:pPr lvl="0" algn="just">
              <a:spcAft>
                <a:spcPts val="0"/>
              </a:spcAft>
            </a:pPr>
            <a:r>
              <a:rPr lang="en-US" sz="2400" b="1" dirty="0"/>
              <a:t>Planning</a:t>
            </a:r>
          </a:p>
          <a:p>
            <a:pPr marL="457200" lvl="0" indent="-298450" algn="just">
              <a:spcAft>
                <a:spcPts val="0"/>
              </a:spcAft>
              <a:buSzPts val="1100"/>
              <a:buChar char="●"/>
            </a:pPr>
            <a:r>
              <a:rPr lang="en-US" sz="2400" dirty="0"/>
              <a:t>User stories are written</a:t>
            </a:r>
          </a:p>
          <a:p>
            <a:pPr marL="457200" lvl="0" indent="-298450" algn="just">
              <a:spcAft>
                <a:spcPts val="0"/>
              </a:spcAft>
              <a:buSzPts val="1100"/>
              <a:buChar char="●"/>
            </a:pPr>
            <a:r>
              <a:rPr lang="en-US" sz="2400" dirty="0"/>
              <a:t>Release planning creates the release schedule</a:t>
            </a:r>
          </a:p>
          <a:p>
            <a:pPr marL="457200" lvl="0" indent="-298450" algn="just">
              <a:spcAft>
                <a:spcPts val="0"/>
              </a:spcAft>
              <a:buSzPts val="1100"/>
              <a:buChar char="●"/>
            </a:pPr>
            <a:r>
              <a:rPr lang="en-US" sz="2400" dirty="0"/>
              <a:t>Make frequent small releases</a:t>
            </a:r>
          </a:p>
          <a:p>
            <a:pPr marL="457200" lvl="0" indent="-298450" algn="just">
              <a:spcAft>
                <a:spcPts val="0"/>
              </a:spcAft>
              <a:buSzPts val="1100"/>
              <a:buChar char="●"/>
            </a:pPr>
            <a:r>
              <a:rPr lang="en-US" sz="2400" dirty="0"/>
              <a:t>The project is divided into iterations</a:t>
            </a:r>
          </a:p>
          <a:p>
            <a:pPr marL="457200" lvl="0" indent="-298450" algn="just">
              <a:spcAft>
                <a:spcPts val="0"/>
              </a:spcAft>
              <a:buSzPts val="1100"/>
              <a:buChar char="●"/>
            </a:pPr>
            <a:r>
              <a:rPr lang="en-US" sz="2400" dirty="0"/>
              <a:t>Iteration planning starts each iteration</a:t>
            </a:r>
          </a:p>
          <a:p>
            <a:pPr lvl="0" algn="just">
              <a:spcAft>
                <a:spcPts val="0"/>
              </a:spcAft>
            </a:pPr>
            <a:r>
              <a:rPr lang="en-US" sz="2400" b="1" dirty="0"/>
              <a:t>Managing</a:t>
            </a:r>
          </a:p>
          <a:p>
            <a:pPr marL="457200" lvl="0" indent="-298450" algn="just">
              <a:spcAft>
                <a:spcPts val="0"/>
              </a:spcAft>
              <a:buSzPts val="1100"/>
              <a:buChar char="●"/>
            </a:pPr>
            <a:r>
              <a:rPr lang="en-US" sz="2400" dirty="0"/>
              <a:t>Give the team a dedicated open work space</a:t>
            </a:r>
          </a:p>
          <a:p>
            <a:pPr marL="457200" lvl="0" indent="-298450" algn="just">
              <a:spcAft>
                <a:spcPts val="0"/>
              </a:spcAft>
              <a:buSzPts val="1100"/>
              <a:buChar char="●"/>
            </a:pPr>
            <a:r>
              <a:rPr lang="en-US" sz="2400" dirty="0"/>
              <a:t>Set a sustainable pace</a:t>
            </a:r>
          </a:p>
          <a:p>
            <a:pPr marL="457200" lvl="0" indent="-298450" algn="just">
              <a:spcAft>
                <a:spcPts val="0"/>
              </a:spcAft>
              <a:buSzPts val="1100"/>
              <a:buChar char="●"/>
            </a:pPr>
            <a:r>
              <a:rPr lang="en-US" sz="2400" dirty="0"/>
              <a:t>A stand up meeting starts each day</a:t>
            </a:r>
          </a:p>
          <a:p>
            <a:pPr marL="457200" lvl="0" indent="-298450" algn="just">
              <a:spcAft>
                <a:spcPts val="0"/>
              </a:spcAft>
              <a:buSzPts val="1100"/>
              <a:buChar char="●"/>
            </a:pPr>
            <a:r>
              <a:rPr lang="en-US" sz="2400" dirty="0"/>
              <a:t>The Project Velocity is measured</a:t>
            </a:r>
          </a:p>
          <a:p>
            <a:pPr marL="457200" lvl="0" indent="-298450" algn="just">
              <a:spcAft>
                <a:spcPts val="0"/>
              </a:spcAft>
              <a:buSzPts val="1100"/>
              <a:buChar char="●"/>
            </a:pPr>
            <a:r>
              <a:rPr lang="en-US" sz="2400" dirty="0"/>
              <a:t>Move people around</a:t>
            </a:r>
          </a:p>
          <a:p>
            <a:pPr marL="457200" lvl="0" indent="-298450" algn="just">
              <a:spcAft>
                <a:spcPts val="0"/>
              </a:spcAft>
              <a:buSzPts val="1100"/>
              <a:buChar char="●"/>
            </a:pPr>
            <a:r>
              <a:rPr lang="en-US" sz="2400" dirty="0"/>
              <a:t>Fix XP when it breaks</a:t>
            </a:r>
          </a:p>
          <a:p>
            <a:pPr lvl="0" algn="just">
              <a:spcAft>
                <a:spcPts val="0"/>
              </a:spcAft>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24"/>
          </p:nvPr>
        </p:nvSpPr>
        <p:spPr>
          <a:xfrm>
            <a:off x="514350" y="647700"/>
            <a:ext cx="10273812" cy="5498123"/>
          </a:xfrm>
        </p:spPr>
        <p:txBody>
          <a:bodyPr/>
          <a:lstStyle/>
          <a:p>
            <a:pPr lvl="0">
              <a:spcAft>
                <a:spcPts val="0"/>
              </a:spcAft>
            </a:pPr>
            <a:r>
              <a:rPr lang="en-US" sz="2400" b="1" dirty="0"/>
              <a:t>Designing</a:t>
            </a:r>
          </a:p>
          <a:p>
            <a:pPr marL="457200" lvl="0" indent="-298450">
              <a:spcAft>
                <a:spcPts val="0"/>
              </a:spcAft>
              <a:buSzPts val="1100"/>
              <a:buChar char="●"/>
            </a:pPr>
            <a:r>
              <a:rPr lang="en-US" sz="2400" dirty="0"/>
              <a:t>Simplicity</a:t>
            </a:r>
          </a:p>
          <a:p>
            <a:pPr marL="457200" lvl="0" indent="-298450">
              <a:spcAft>
                <a:spcPts val="0"/>
              </a:spcAft>
              <a:buSzPts val="1100"/>
              <a:buChar char="●"/>
            </a:pPr>
            <a:r>
              <a:rPr lang="en-US" sz="2400" dirty="0"/>
              <a:t>Choose a system metaphor</a:t>
            </a:r>
          </a:p>
          <a:p>
            <a:pPr marL="457200" lvl="0" indent="-298450">
              <a:spcAft>
                <a:spcPts val="0"/>
              </a:spcAft>
              <a:buSzPts val="1100"/>
              <a:buChar char="●"/>
            </a:pPr>
            <a:r>
              <a:rPr lang="en-US" sz="2400" dirty="0"/>
              <a:t>Use CRC (Class Responsibility Collaborator) cards for design sessions</a:t>
            </a:r>
          </a:p>
          <a:p>
            <a:pPr marL="457200" lvl="0" indent="-298450">
              <a:spcAft>
                <a:spcPts val="0"/>
              </a:spcAft>
              <a:buSzPts val="1100"/>
              <a:buChar char="●"/>
            </a:pPr>
            <a:r>
              <a:rPr lang="en-US" sz="2400" dirty="0"/>
              <a:t>Create spike solutions to reduce risk</a:t>
            </a:r>
          </a:p>
          <a:p>
            <a:pPr marL="457200" lvl="0" indent="-298450">
              <a:spcAft>
                <a:spcPts val="0"/>
              </a:spcAft>
              <a:buSzPts val="1100"/>
              <a:buChar char="●"/>
            </a:pPr>
            <a:r>
              <a:rPr lang="en-US" sz="2400" dirty="0"/>
              <a:t>No functionality is added early</a:t>
            </a:r>
          </a:p>
          <a:p>
            <a:pPr marL="457200" lvl="0" indent="-298450">
              <a:spcAft>
                <a:spcPts val="0"/>
              </a:spcAft>
              <a:buSzPts val="1100"/>
              <a:buChar char="●"/>
            </a:pPr>
            <a:r>
              <a:rPr lang="en-US" sz="2400" dirty="0" err="1"/>
              <a:t>Refactor</a:t>
            </a:r>
            <a:r>
              <a:rPr lang="en-US" sz="2400" dirty="0"/>
              <a:t> whenever and wherever possible</a:t>
            </a:r>
          </a:p>
          <a:p>
            <a:pPr lvl="0">
              <a:spcAft>
                <a:spcPts val="0"/>
              </a:spcAft>
            </a:pPr>
            <a:endParaRPr lang="en-US" sz="2400" dirty="0"/>
          </a:p>
          <a:p>
            <a:pPr lvl="0">
              <a:spcAft>
                <a:spcPts val="0"/>
              </a:spcAft>
            </a:pPr>
            <a:r>
              <a:rPr lang="en-US" sz="2400" b="1" dirty="0"/>
              <a:t>Coding</a:t>
            </a:r>
          </a:p>
          <a:p>
            <a:pPr marL="457200" lvl="0" indent="-298450">
              <a:spcAft>
                <a:spcPts val="0"/>
              </a:spcAft>
              <a:buSzPts val="1100"/>
              <a:buChar char="●"/>
            </a:pPr>
            <a:r>
              <a:rPr lang="en-US" sz="2400" dirty="0"/>
              <a:t>The customer is always available</a:t>
            </a:r>
          </a:p>
          <a:p>
            <a:pPr marL="457200" lvl="0" indent="-298450">
              <a:spcAft>
                <a:spcPts val="0"/>
              </a:spcAft>
              <a:buSzPts val="1100"/>
              <a:buChar char="●"/>
            </a:pPr>
            <a:r>
              <a:rPr lang="en-US" sz="2400" dirty="0"/>
              <a:t>Code must be written to agreed standards</a:t>
            </a:r>
          </a:p>
          <a:p>
            <a:pPr marL="457200" lvl="0" indent="-298450">
              <a:spcAft>
                <a:spcPts val="0"/>
              </a:spcAft>
              <a:buSzPts val="1100"/>
              <a:buChar char="●"/>
            </a:pPr>
            <a:r>
              <a:rPr lang="en-US" sz="2400" dirty="0"/>
              <a:t>Code the unit test first</a:t>
            </a:r>
          </a:p>
          <a:p>
            <a:pPr marL="457200" lvl="0" indent="-298450">
              <a:spcAft>
                <a:spcPts val="0"/>
              </a:spcAft>
              <a:buSzPts val="1100"/>
              <a:buChar char="●"/>
            </a:pPr>
            <a:r>
              <a:rPr lang="en-US" sz="2400" dirty="0"/>
              <a:t>All production code is pair programmed</a:t>
            </a:r>
          </a:p>
          <a:p>
            <a:pPr marL="457200" lvl="0" indent="-298450">
              <a:spcAft>
                <a:spcPts val="0"/>
              </a:spcAft>
              <a:buSzPts val="1100"/>
              <a:buChar char="●"/>
            </a:pPr>
            <a:r>
              <a:rPr lang="en-US" sz="2400" dirty="0"/>
              <a:t>Only one pair integrates code at a time</a:t>
            </a:r>
          </a:p>
          <a:p>
            <a:pPr marL="457200" lvl="0" indent="-298450">
              <a:spcAft>
                <a:spcPts val="0"/>
              </a:spcAft>
              <a:buSzPts val="1100"/>
              <a:buChar char="●"/>
            </a:pPr>
            <a:r>
              <a:rPr lang="en-US" sz="2400" dirty="0"/>
              <a:t>Integrate often</a:t>
            </a:r>
          </a:p>
          <a:p>
            <a:pPr marL="457200" lvl="0" indent="-298450">
              <a:spcAft>
                <a:spcPts val="0"/>
              </a:spcAft>
              <a:buSzPts val="1100"/>
              <a:buChar char="●"/>
            </a:pPr>
            <a:r>
              <a:rPr lang="en-US" sz="2400" dirty="0"/>
              <a:t>Set up a dedicated integration computer</a:t>
            </a:r>
          </a:p>
          <a:p>
            <a:pPr marL="457200" lvl="0" indent="-298450">
              <a:spcAft>
                <a:spcPts val="0"/>
              </a:spcAft>
              <a:buSzPts val="1100"/>
              <a:buChar char="●"/>
            </a:pPr>
            <a:r>
              <a:rPr lang="en-US" sz="2400" dirty="0"/>
              <a:t>Use collective ownership</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24"/>
          </p:nvPr>
        </p:nvSpPr>
        <p:spPr>
          <a:xfrm>
            <a:off x="514350" y="647700"/>
            <a:ext cx="10273812" cy="5498123"/>
          </a:xfrm>
        </p:spPr>
        <p:txBody>
          <a:bodyPr/>
          <a:lstStyle/>
          <a:p>
            <a:pPr lvl="0">
              <a:spcAft>
                <a:spcPts val="0"/>
              </a:spcAft>
            </a:pPr>
            <a:endParaRPr lang="en-US" sz="2400" dirty="0"/>
          </a:p>
          <a:p>
            <a:pPr lvl="0">
              <a:spcAft>
                <a:spcPts val="0"/>
              </a:spcAft>
            </a:pPr>
            <a:r>
              <a:rPr lang="en-US" sz="2400" b="1" dirty="0"/>
              <a:t>Testing</a:t>
            </a:r>
          </a:p>
          <a:p>
            <a:pPr marL="457200" lvl="0" indent="-298450">
              <a:spcAft>
                <a:spcPts val="0"/>
              </a:spcAft>
              <a:buSzPts val="1100"/>
              <a:buChar char="●"/>
            </a:pPr>
            <a:r>
              <a:rPr lang="en-US" sz="2400" dirty="0"/>
              <a:t>All code must have unit tests</a:t>
            </a:r>
          </a:p>
          <a:p>
            <a:pPr marL="457200" lvl="0" indent="-298450">
              <a:spcAft>
                <a:spcPts val="0"/>
              </a:spcAft>
              <a:buSzPts val="1100"/>
              <a:buChar char="●"/>
            </a:pPr>
            <a:r>
              <a:rPr lang="en-US" sz="2400" dirty="0"/>
              <a:t>All code must pass all unit tests before it  can be released</a:t>
            </a:r>
          </a:p>
          <a:p>
            <a:pPr marL="457200" lvl="0" indent="-298450">
              <a:spcAft>
                <a:spcPts val="0"/>
              </a:spcAft>
              <a:buSzPts val="1100"/>
              <a:buChar char="●"/>
            </a:pPr>
            <a:r>
              <a:rPr lang="en-US" sz="2400" dirty="0"/>
              <a:t>When a bug is found tests are created</a:t>
            </a:r>
          </a:p>
          <a:p>
            <a:pPr marL="457200" lvl="0" indent="-298450">
              <a:spcAft>
                <a:spcPts val="0"/>
              </a:spcAft>
              <a:buSzPts val="1100"/>
              <a:buChar char="●"/>
            </a:pPr>
            <a:r>
              <a:rPr lang="en-US" sz="2400" dirty="0"/>
              <a:t>Acceptance tests are run often and the score is published</a:t>
            </a:r>
          </a:p>
          <a:p>
            <a:endParaRPr 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p:txBody>
          <a:bodyPr/>
          <a:lstStyle/>
          <a:p>
            <a:r>
              <a:rPr lang="en-US" dirty="0"/>
              <a:t>3.5 XP Roles</a:t>
            </a:r>
          </a:p>
        </p:txBody>
      </p:sp>
      <p:sp>
        <p:nvSpPr>
          <p:cNvPr id="344" name="Google Shape;344;p44"/>
          <p:cNvSpPr txBox="1">
            <a:spLocks noGrp="1"/>
          </p:cNvSpPr>
          <p:nvPr>
            <p:ph type="body" sz="quarter" idx="24"/>
          </p:nvPr>
        </p:nvSpPr>
        <p:spPr/>
        <p:txBody>
          <a:bodyPr/>
          <a:lstStyle/>
          <a:p>
            <a:r>
              <a:rPr lang="en-US"/>
              <a:t>The picture shows the four major roles in XP:</a:t>
            </a:r>
          </a:p>
        </p:txBody>
      </p:sp>
      <p:grpSp>
        <p:nvGrpSpPr>
          <p:cNvPr id="345" name="Google Shape;345;p44"/>
          <p:cNvGrpSpPr/>
          <p:nvPr/>
        </p:nvGrpSpPr>
        <p:grpSpPr>
          <a:xfrm>
            <a:off x="3031661" y="2591800"/>
            <a:ext cx="3396000" cy="3396000"/>
            <a:chOff x="2273746" y="1258050"/>
            <a:chExt cx="2547000" cy="2547000"/>
          </a:xfrm>
        </p:grpSpPr>
        <p:sp>
          <p:nvSpPr>
            <p:cNvPr id="346" name="Google Shape;346;p44"/>
            <p:cNvSpPr/>
            <p:nvPr/>
          </p:nvSpPr>
          <p:spPr>
            <a:xfrm rot="2700000">
              <a:off x="3266383" y="1011412"/>
              <a:ext cx="561726" cy="3040276"/>
            </a:xfrm>
            <a:prstGeom prst="roundRect">
              <a:avLst>
                <a:gd name="adj" fmla="val 50000"/>
              </a:avLst>
            </a:prstGeom>
            <a:solidFill>
              <a:schemeClr val="bg2">
                <a:lumMod val="25000"/>
              </a:schemeClr>
            </a:solidFill>
            <a:ln>
              <a:noFill/>
            </a:ln>
          </p:spPr>
          <p:txBody>
            <a:bodyPr spcFirstLastPara="1" wrap="square" lIns="121900" tIns="121900" rIns="121900" bIns="121900" anchor="ctr" anchorCtr="0">
              <a:noAutofit/>
            </a:bodyPr>
            <a:lstStyle/>
            <a:p>
              <a:endParaRPr sz="2400"/>
            </a:p>
          </p:txBody>
        </p:sp>
        <p:sp>
          <p:nvSpPr>
            <p:cNvPr id="347" name="Google Shape;347;p44"/>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2</a:t>
              </a:r>
              <a:endParaRPr sz="2400" b="1" dirty="0">
                <a:solidFill>
                  <a:schemeClr val="tx1"/>
                </a:solidFill>
                <a:latin typeface="Roboto"/>
                <a:ea typeface="Roboto"/>
                <a:cs typeface="Roboto"/>
                <a:sym typeface="Roboto"/>
              </a:endParaRPr>
            </a:p>
          </p:txBody>
        </p:sp>
        <p:sp>
          <p:nvSpPr>
            <p:cNvPr id="348" name="Google Shape;348;p44"/>
            <p:cNvSpPr txBox="1"/>
            <p:nvPr/>
          </p:nvSpPr>
          <p:spPr>
            <a:xfrm rot="-2700000">
              <a:off x="2473968" y="2237954"/>
              <a:ext cx="2341513"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The Developer</a:t>
              </a:r>
              <a:endParaRPr sz="2400" b="1">
                <a:solidFill>
                  <a:srgbClr val="FFFFFF"/>
                </a:solidFill>
                <a:latin typeface="Roboto"/>
                <a:ea typeface="Roboto"/>
                <a:cs typeface="Roboto"/>
                <a:sym typeface="Roboto"/>
              </a:endParaRPr>
            </a:p>
          </p:txBody>
        </p:sp>
      </p:grpSp>
      <p:grpSp>
        <p:nvGrpSpPr>
          <p:cNvPr id="349" name="Google Shape;349;p44"/>
          <p:cNvGrpSpPr/>
          <p:nvPr/>
        </p:nvGrpSpPr>
        <p:grpSpPr>
          <a:xfrm>
            <a:off x="5591685" y="2591800"/>
            <a:ext cx="3396000" cy="3396000"/>
            <a:chOff x="4193764" y="1258050"/>
            <a:chExt cx="2547000" cy="2547000"/>
          </a:xfrm>
        </p:grpSpPr>
        <p:sp>
          <p:nvSpPr>
            <p:cNvPr id="350" name="Google Shape;350;p44"/>
            <p:cNvSpPr/>
            <p:nvPr/>
          </p:nvSpPr>
          <p:spPr>
            <a:xfrm rot="2700000">
              <a:off x="518640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endParaRPr sz="2400"/>
            </a:p>
          </p:txBody>
        </p:sp>
        <p:sp>
          <p:nvSpPr>
            <p:cNvPr id="351" name="Google Shape;351;p44"/>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3</a:t>
              </a:r>
              <a:endParaRPr sz="2400" b="1" dirty="0">
                <a:solidFill>
                  <a:schemeClr val="tx1"/>
                </a:solidFill>
                <a:latin typeface="Roboto"/>
                <a:ea typeface="Roboto"/>
                <a:cs typeface="Roboto"/>
                <a:sym typeface="Roboto"/>
              </a:endParaRPr>
            </a:p>
          </p:txBody>
        </p:sp>
        <p:sp>
          <p:nvSpPr>
            <p:cNvPr id="352" name="Google Shape;352;p44"/>
            <p:cNvSpPr txBox="1"/>
            <p:nvPr/>
          </p:nvSpPr>
          <p:spPr>
            <a:xfrm rot="-2700000">
              <a:off x="4400124" y="2240504"/>
              <a:ext cx="2334301"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The Tracker</a:t>
              </a:r>
              <a:endParaRPr sz="2400" b="1">
                <a:solidFill>
                  <a:srgbClr val="FFFFFF"/>
                </a:solidFill>
                <a:latin typeface="Roboto"/>
                <a:ea typeface="Roboto"/>
                <a:cs typeface="Roboto"/>
                <a:sym typeface="Roboto"/>
              </a:endParaRPr>
            </a:p>
          </p:txBody>
        </p:sp>
      </p:grpSp>
      <p:grpSp>
        <p:nvGrpSpPr>
          <p:cNvPr id="353" name="Google Shape;353;p44"/>
          <p:cNvGrpSpPr/>
          <p:nvPr/>
        </p:nvGrpSpPr>
        <p:grpSpPr>
          <a:xfrm>
            <a:off x="8138648" y="2591800"/>
            <a:ext cx="3396000" cy="3396000"/>
            <a:chOff x="6103986" y="1258050"/>
            <a:chExt cx="2547000" cy="2547000"/>
          </a:xfrm>
        </p:grpSpPr>
        <p:sp>
          <p:nvSpPr>
            <p:cNvPr id="354" name="Google Shape;354;p44"/>
            <p:cNvSpPr/>
            <p:nvPr/>
          </p:nvSpPr>
          <p:spPr>
            <a:xfrm rot="2700000">
              <a:off x="7096623" y="1011412"/>
              <a:ext cx="561726" cy="3040276"/>
            </a:xfrm>
            <a:prstGeom prst="roundRect">
              <a:avLst>
                <a:gd name="adj" fmla="val 50000"/>
              </a:avLst>
            </a:prstGeom>
            <a:solidFill>
              <a:schemeClr val="bg2">
                <a:lumMod val="25000"/>
              </a:schemeClr>
            </a:solidFill>
            <a:ln>
              <a:noFill/>
            </a:ln>
          </p:spPr>
          <p:txBody>
            <a:bodyPr spcFirstLastPara="1" wrap="square" lIns="121900" tIns="121900" rIns="121900" bIns="121900" anchor="ctr" anchorCtr="0">
              <a:noAutofit/>
            </a:bodyPr>
            <a:lstStyle/>
            <a:p>
              <a:endParaRPr sz="2400"/>
            </a:p>
          </p:txBody>
        </p:sp>
        <p:sp>
          <p:nvSpPr>
            <p:cNvPr id="355" name="Google Shape;355;p44"/>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4</a:t>
              </a:r>
              <a:endParaRPr sz="2400" b="1" dirty="0">
                <a:solidFill>
                  <a:schemeClr val="tx1"/>
                </a:solidFill>
                <a:latin typeface="Roboto"/>
                <a:ea typeface="Roboto"/>
                <a:cs typeface="Roboto"/>
                <a:sym typeface="Roboto"/>
              </a:endParaRPr>
            </a:p>
          </p:txBody>
        </p:sp>
        <p:sp>
          <p:nvSpPr>
            <p:cNvPr id="356" name="Google Shape;356;p44"/>
            <p:cNvSpPr txBox="1"/>
            <p:nvPr/>
          </p:nvSpPr>
          <p:spPr>
            <a:xfrm rot="-2700000">
              <a:off x="6306241" y="2238854"/>
              <a:ext cx="2338968"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The Coach</a:t>
              </a:r>
              <a:endParaRPr sz="2400" b="1">
                <a:solidFill>
                  <a:srgbClr val="FFFFFF"/>
                </a:solidFill>
                <a:latin typeface="Roboto"/>
                <a:ea typeface="Roboto"/>
                <a:cs typeface="Roboto"/>
                <a:sym typeface="Roboto"/>
              </a:endParaRPr>
            </a:p>
          </p:txBody>
        </p:sp>
      </p:grpSp>
      <p:grpSp>
        <p:nvGrpSpPr>
          <p:cNvPr id="357" name="Google Shape;357;p44"/>
          <p:cNvGrpSpPr/>
          <p:nvPr/>
        </p:nvGrpSpPr>
        <p:grpSpPr>
          <a:xfrm>
            <a:off x="484699" y="2591800"/>
            <a:ext cx="3396000" cy="3396000"/>
            <a:chOff x="363524" y="1258050"/>
            <a:chExt cx="2547000" cy="2547000"/>
          </a:xfrm>
        </p:grpSpPr>
        <p:sp>
          <p:nvSpPr>
            <p:cNvPr id="358" name="Google Shape;358;p44"/>
            <p:cNvSpPr/>
            <p:nvPr/>
          </p:nvSpPr>
          <p:spPr>
            <a:xfrm rot="2700000">
              <a:off x="135616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endParaRPr sz="2400"/>
            </a:p>
          </p:txBody>
        </p:sp>
        <p:sp>
          <p:nvSpPr>
            <p:cNvPr id="359" name="Google Shape;359;p44"/>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1</a:t>
              </a:r>
              <a:endParaRPr sz="2400" b="1" dirty="0">
                <a:solidFill>
                  <a:schemeClr val="tx1"/>
                </a:solidFill>
                <a:latin typeface="Roboto"/>
                <a:ea typeface="Roboto"/>
                <a:cs typeface="Roboto"/>
                <a:sym typeface="Roboto"/>
              </a:endParaRPr>
            </a:p>
          </p:txBody>
        </p:sp>
        <p:sp>
          <p:nvSpPr>
            <p:cNvPr id="360" name="Google Shape;360;p44"/>
            <p:cNvSpPr txBox="1"/>
            <p:nvPr/>
          </p:nvSpPr>
          <p:spPr>
            <a:xfrm rot="-2700000">
              <a:off x="567889" y="2239754"/>
              <a:ext cx="2336422"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The customer</a:t>
              </a:r>
              <a:endParaRPr sz="2400" b="1">
                <a:solidFill>
                  <a:srgbClr val="FFFFFF"/>
                </a:solidFill>
                <a:latin typeface="Roboto"/>
                <a:ea typeface="Roboto"/>
                <a:cs typeface="Roboto"/>
                <a:sym typeface="Roboto"/>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Roles</a:t>
            </a:r>
          </a:p>
        </p:txBody>
      </p:sp>
      <p:sp>
        <p:nvSpPr>
          <p:cNvPr id="3" name="Text Placeholder 2"/>
          <p:cNvSpPr>
            <a:spLocks noGrp="1"/>
          </p:cNvSpPr>
          <p:nvPr>
            <p:ph type="body" sz="quarter" idx="24"/>
          </p:nvPr>
        </p:nvSpPr>
        <p:spPr>
          <a:xfrm>
            <a:off x="514350" y="1066800"/>
            <a:ext cx="11334750" cy="5079023"/>
          </a:xfrm>
        </p:spPr>
        <p:txBody>
          <a:bodyPr/>
          <a:lstStyle/>
          <a:p>
            <a:pPr lvl="0" algn="just">
              <a:spcAft>
                <a:spcPts val="0"/>
              </a:spcAft>
              <a:buClr>
                <a:schemeClr val="dk1"/>
              </a:buClr>
              <a:buSzPts val="1100"/>
            </a:pPr>
            <a:r>
              <a:rPr lang="en-US" sz="2200" b="1" dirty="0"/>
              <a:t>The Customer</a:t>
            </a:r>
          </a:p>
          <a:p>
            <a:pPr lvl="0" algn="just">
              <a:spcAft>
                <a:spcPts val="0"/>
              </a:spcAft>
            </a:pPr>
            <a:r>
              <a:rPr lang="en-US" sz="2200" dirty="0"/>
              <a:t>Customer is responsible for all the business decisions taken regarding the project. These include:</a:t>
            </a:r>
          </a:p>
          <a:p>
            <a:pPr marL="457200" lvl="0" indent="-298450" algn="just">
              <a:spcAft>
                <a:spcPts val="0"/>
              </a:spcAft>
              <a:buSzPts val="1100"/>
              <a:buChar char="●"/>
            </a:pPr>
            <a:r>
              <a:rPr lang="en-US" sz="2200" dirty="0"/>
              <a:t>Features to be included in the system and what are the features intended to do</a:t>
            </a:r>
          </a:p>
          <a:p>
            <a:pPr marL="457200" lvl="0" indent="-298450" algn="just">
              <a:spcAft>
                <a:spcPts val="0"/>
              </a:spcAft>
              <a:buSzPts val="1100"/>
              <a:buChar char="●"/>
            </a:pPr>
            <a:r>
              <a:rPr lang="en-US" sz="2200" dirty="0"/>
              <a:t>Acceptance criteria for the features included in the system</a:t>
            </a:r>
          </a:p>
          <a:p>
            <a:pPr marL="457200" lvl="0" indent="-298450" algn="just">
              <a:spcAft>
                <a:spcPts val="0"/>
              </a:spcAft>
              <a:buSzPts val="1100"/>
              <a:buChar char="●"/>
            </a:pPr>
            <a:r>
              <a:rPr lang="en-US" sz="2200" dirty="0"/>
              <a:t>Amount to be spent by the customer to buy the product and the justification for the amount spent, from the business perspective</a:t>
            </a:r>
          </a:p>
          <a:p>
            <a:pPr marL="457200" lvl="0" indent="-298450" algn="just">
              <a:spcAft>
                <a:spcPts val="0"/>
              </a:spcAft>
              <a:buSzPts val="1100"/>
              <a:buChar char="●"/>
            </a:pPr>
            <a:r>
              <a:rPr lang="en-US" sz="2200" dirty="0"/>
              <a:t>What has to be done to deliver the features?</a:t>
            </a:r>
          </a:p>
          <a:p>
            <a:pPr lvl="0" algn="just">
              <a:spcAft>
                <a:spcPts val="0"/>
              </a:spcAft>
            </a:pPr>
            <a:r>
              <a:rPr lang="en-US" sz="2200" dirty="0"/>
              <a:t>In XP customer is considered as part of the team and is expected to engage actively throughout the project. Teams need to make sure that they get the complete picture of the business perspective. </a:t>
            </a:r>
          </a:p>
          <a:p>
            <a:pPr lvl="0" algn="just">
              <a:spcAft>
                <a:spcPts val="0"/>
              </a:spcAft>
              <a:buClr>
                <a:schemeClr val="dk1"/>
              </a:buClr>
              <a:buSzPts val="1100"/>
            </a:pPr>
            <a:r>
              <a:rPr lang="en-US" sz="2200" b="1" dirty="0"/>
              <a:t>The Developer</a:t>
            </a:r>
          </a:p>
          <a:p>
            <a:pPr lvl="0" algn="just">
              <a:spcAft>
                <a:spcPts val="0"/>
              </a:spcAft>
            </a:pPr>
            <a:r>
              <a:rPr lang="en-US" sz="2200" dirty="0"/>
              <a:t>By definition, everyone in the XP team can be a developer, excluding the customer and a few other secondary roles. Developers should give shape to the user stories identified by the customer. Like Scrum, XP teams are also cross-functional, since different projects require varied skill sets. Because of this reason, XP creators have not defined any roles.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24"/>
          </p:nvPr>
        </p:nvSpPr>
        <p:spPr>
          <a:xfrm>
            <a:off x="514350" y="733495"/>
            <a:ext cx="11315700" cy="4840828"/>
          </a:xfrm>
        </p:spPr>
        <p:txBody>
          <a:bodyPr/>
          <a:lstStyle/>
          <a:p>
            <a:pPr lvl="0" algn="just">
              <a:spcAft>
                <a:spcPts val="0"/>
              </a:spcAft>
              <a:buClr>
                <a:schemeClr val="dk1"/>
              </a:buClr>
              <a:buSzPts val="1100"/>
            </a:pPr>
            <a:r>
              <a:rPr lang="en-US" sz="2400" b="1" dirty="0"/>
              <a:t>The Tracker</a:t>
            </a:r>
          </a:p>
          <a:p>
            <a:pPr lvl="0" algn="just">
              <a:spcAft>
                <a:spcPts val="0"/>
              </a:spcAft>
              <a:buClr>
                <a:schemeClr val="dk1"/>
              </a:buClr>
              <a:buSzPts val="1100"/>
            </a:pPr>
            <a:r>
              <a:rPr lang="en-US" sz="2400" dirty="0"/>
              <a:t>The tracker is not a mandatory role, some teams have trackers as part of their team. Mostly, one of the developers plays the role of a tracker, spending additional time and effort. The tracker is  responsible for keeping track of the parameters that are required to track the performance of the team. The tracker also identifies the areas in which improvement is needed. Some of the important parameters for progress tracking are velocity, reasons for changes to velocity, amount of overtime worked, and passing and failing tests.</a:t>
            </a:r>
          </a:p>
          <a:p>
            <a:pPr lvl="0" algn="just">
              <a:spcAft>
                <a:spcPts val="0"/>
              </a:spcAft>
              <a:buClr>
                <a:schemeClr val="dk1"/>
              </a:buClr>
              <a:buSzPts val="1100"/>
            </a:pPr>
            <a:endParaRPr lang="en-US" sz="2400" dirty="0"/>
          </a:p>
          <a:p>
            <a:pPr lvl="0" algn="just">
              <a:spcAft>
                <a:spcPts val="0"/>
              </a:spcAft>
              <a:buClr>
                <a:schemeClr val="dk1"/>
              </a:buClr>
              <a:buSzPts val="1100"/>
            </a:pPr>
            <a:r>
              <a:rPr lang="en-US" sz="2400" b="1" dirty="0"/>
              <a:t>The Coach</a:t>
            </a:r>
          </a:p>
          <a:p>
            <a:pPr lvl="0" algn="just">
              <a:spcAft>
                <a:spcPts val="0"/>
              </a:spcAft>
            </a:pPr>
            <a:r>
              <a:rPr lang="en-US" sz="2400" dirty="0"/>
              <a:t>XP coach is required if the team is getting into XP. XP coach is generally a consultant or someone outside of the organization. XP coach is included in the team to provide mentorship to the team members on XP practices and help them in maintaining self discipline. Since an XP coach has a lot of prior experience in using XP, they are ideal candidates to help the team avoid mistakes and adopt the practices in a better way.</a:t>
            </a:r>
          </a:p>
          <a:p>
            <a:pPr lvl="0" algn="just">
              <a:spcAft>
                <a:spcPts val="0"/>
              </a:spcAft>
            </a:pPr>
            <a:endParaRPr lang="en-US" sz="2400" dirty="0"/>
          </a:p>
          <a:p>
            <a:pPr algn="just"/>
            <a:endParaRPr lang="en-US" sz="24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p:nvPr>
        </p:nvSpPr>
        <p:spPr/>
        <p:txBody>
          <a:bodyPr/>
          <a:lstStyle/>
          <a:p>
            <a:r>
              <a:rPr lang="en-US" dirty="0"/>
              <a:t>3.6 XP Activities</a:t>
            </a:r>
          </a:p>
        </p:txBody>
      </p:sp>
      <p:sp>
        <p:nvSpPr>
          <p:cNvPr id="366" name="Google Shape;366;p45"/>
          <p:cNvSpPr txBox="1">
            <a:spLocks noGrp="1"/>
          </p:cNvSpPr>
          <p:nvPr>
            <p:ph type="body" sz="quarter" idx="24"/>
          </p:nvPr>
        </p:nvSpPr>
        <p:spPr/>
        <p:txBody>
          <a:bodyPr/>
          <a:lstStyle/>
          <a:p>
            <a:r>
              <a:rPr lang="en-US"/>
              <a:t>XP defines four key activities as shown in the picture:</a:t>
            </a:r>
          </a:p>
        </p:txBody>
      </p:sp>
      <p:grpSp>
        <p:nvGrpSpPr>
          <p:cNvPr id="7" name="Group 6"/>
          <p:cNvGrpSpPr/>
          <p:nvPr/>
        </p:nvGrpSpPr>
        <p:grpSpPr>
          <a:xfrm>
            <a:off x="3701532" y="1219766"/>
            <a:ext cx="5661495" cy="5660136"/>
            <a:chOff x="3825307" y="1304995"/>
            <a:chExt cx="5413943" cy="5394403"/>
          </a:xfrm>
        </p:grpSpPr>
        <p:sp>
          <p:nvSpPr>
            <p:cNvPr id="367" name="Google Shape;367;p45"/>
            <p:cNvSpPr/>
            <p:nvPr/>
          </p:nvSpPr>
          <p:spPr>
            <a:xfrm>
              <a:off x="5576636" y="3053587"/>
              <a:ext cx="1903437" cy="1899167"/>
            </a:xfrm>
            <a:prstGeom prst="ellipse">
              <a:avLst/>
            </a:prstGeom>
            <a:solidFill>
              <a:schemeClr val="bg1"/>
            </a:solidFill>
            <a:ln w="76200">
              <a:solidFill>
                <a:srgbClr val="0EC07D"/>
              </a:solidFill>
            </a:ln>
          </p:spPr>
          <p:txBody>
            <a:bodyPr spcFirstLastPara="1" wrap="square" lIns="0" tIns="0" rIns="0" bIns="0" anchor="ctr" anchorCtr="0">
              <a:noAutofit/>
            </a:bodyPr>
            <a:lstStyle/>
            <a:p>
              <a:pPr algn="ctr"/>
              <a:r>
                <a:rPr lang="en-US" sz="2200" b="1" dirty="0">
                  <a:latin typeface="Arial" panose="020B0604020202020204" pitchFamily="34" charset="0"/>
                  <a:cs typeface="Arial" panose="020B0604020202020204" pitchFamily="34" charset="0"/>
                </a:rPr>
                <a:t>XP Activities</a:t>
              </a:r>
              <a:endParaRPr sz="2200" b="1" dirty="0">
                <a:latin typeface="Arial" panose="020B0604020202020204" pitchFamily="34" charset="0"/>
                <a:cs typeface="Arial" panose="020B0604020202020204" pitchFamily="34" charset="0"/>
              </a:endParaRPr>
            </a:p>
          </p:txBody>
        </p:sp>
        <p:sp>
          <p:nvSpPr>
            <p:cNvPr id="370" name="Google Shape;370;p45"/>
            <p:cNvSpPr/>
            <p:nvPr/>
          </p:nvSpPr>
          <p:spPr>
            <a:xfrm rot="18900000">
              <a:off x="3825307" y="2852300"/>
              <a:ext cx="2265716" cy="2544749"/>
            </a:xfrm>
            <a:custGeom>
              <a:avLst/>
              <a:gdLst/>
              <a:ahLst/>
              <a:cxnLst/>
              <a:rect l="l" t="t" r="r" b="b"/>
              <a:pathLst>
                <a:path w="254" h="285" extrusionOk="0">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rgbClr val="0EC07D"/>
            </a:solidFill>
            <a:ln w="9525" cap="flat" cmpd="sng">
              <a:solidFill>
                <a:srgbClr val="FFFFFF"/>
              </a:solidFill>
              <a:prstDash val="solid"/>
              <a:miter lim="8000"/>
              <a:headEnd type="none" w="sm" len="sm"/>
              <a:tailEnd type="none" w="sm" len="sm"/>
            </a:ln>
            <a:effectLst>
              <a:innerShdw blurRad="63500" dist="50800" dir="2700000">
                <a:prstClr val="black">
                  <a:alpha val="50000"/>
                </a:prstClr>
              </a:innerShdw>
            </a:effectLst>
          </p:spPr>
          <p:txBody>
            <a:bodyPr spcFirstLastPara="1" wrap="square" lIns="121900" tIns="60933" rIns="121900" bIns="60933" anchor="t" anchorCtr="0">
              <a:noAutofit/>
            </a:bodyPr>
            <a:lstStyle/>
            <a:p>
              <a:endParaRPr sz="2133">
                <a:latin typeface="Arial" panose="020B0604020202020204" pitchFamily="34" charset="0"/>
                <a:cs typeface="Arial" panose="020B0604020202020204" pitchFamily="34" charset="0"/>
              </a:endParaRPr>
            </a:p>
          </p:txBody>
        </p:sp>
        <p:sp>
          <p:nvSpPr>
            <p:cNvPr id="371" name="Google Shape;371;p45"/>
            <p:cNvSpPr txBox="1"/>
            <p:nvPr/>
          </p:nvSpPr>
          <p:spPr>
            <a:xfrm rot="16200000">
              <a:off x="3822251" y="3598394"/>
              <a:ext cx="2151336" cy="809717"/>
            </a:xfrm>
            <a:prstGeom prst="rect">
              <a:avLst/>
            </a:prstGeom>
            <a:noFill/>
            <a:ln>
              <a:noFill/>
            </a:ln>
          </p:spPr>
          <p:txBody>
            <a:bodyPr spcFirstLastPara="1" wrap="square" lIns="121900" tIns="121900" rIns="121900" bIns="121900" anchor="ctr" anchorCtr="0">
              <a:noAutofit/>
            </a:bodyPr>
            <a:lstStyle/>
            <a:p>
              <a:pPr algn="ctr"/>
              <a:r>
                <a:rPr lang="en" sz="2000" b="1" dirty="0">
                  <a:solidFill>
                    <a:srgbClr val="FFFFFF"/>
                  </a:solidFill>
                  <a:latin typeface="Arial" panose="020B0604020202020204" pitchFamily="34" charset="0"/>
                  <a:ea typeface="Roboto"/>
                  <a:cs typeface="Arial" panose="020B0604020202020204" pitchFamily="34" charset="0"/>
                  <a:sym typeface="Roboto"/>
                </a:rPr>
                <a:t>Designing</a:t>
              </a:r>
              <a:endParaRPr sz="2000" b="1" dirty="0">
                <a:solidFill>
                  <a:srgbClr val="FFFFFF"/>
                </a:solidFill>
                <a:latin typeface="Arial" panose="020B0604020202020204" pitchFamily="34" charset="0"/>
                <a:ea typeface="Roboto"/>
                <a:cs typeface="Arial" panose="020B0604020202020204" pitchFamily="34" charset="0"/>
                <a:sym typeface="Roboto"/>
              </a:endParaRPr>
            </a:p>
          </p:txBody>
        </p:sp>
        <p:sp>
          <p:nvSpPr>
            <p:cNvPr id="374" name="Google Shape;374;p45"/>
            <p:cNvSpPr/>
            <p:nvPr/>
          </p:nvSpPr>
          <p:spPr>
            <a:xfrm rot="18900000">
              <a:off x="5385063" y="4436760"/>
              <a:ext cx="2536962" cy="2262638"/>
            </a:xfrm>
            <a:custGeom>
              <a:avLst/>
              <a:gdLst/>
              <a:ahLst/>
              <a:cxnLst/>
              <a:rect l="l" t="t" r="r" b="b"/>
              <a:pathLst>
                <a:path w="285" h="254" extrusionOk="0">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rgbClr val="0EC07D"/>
            </a:solidFill>
            <a:ln w="9525" cap="flat" cmpd="sng">
              <a:solidFill>
                <a:srgbClr val="FFFFFF"/>
              </a:solidFill>
              <a:prstDash val="solid"/>
              <a:miter lim="8000"/>
              <a:headEnd type="none" w="sm" len="sm"/>
              <a:tailEnd type="none" w="sm" len="sm"/>
            </a:ln>
            <a:effectLst>
              <a:innerShdw blurRad="63500" dist="50800" dir="2700000">
                <a:prstClr val="black">
                  <a:alpha val="50000"/>
                </a:prstClr>
              </a:innerShdw>
            </a:effectLst>
          </p:spPr>
          <p:txBody>
            <a:bodyPr spcFirstLastPara="1" wrap="square" lIns="121900" tIns="60933" rIns="121900" bIns="60933" anchor="t" anchorCtr="0">
              <a:noAutofit/>
            </a:bodyPr>
            <a:lstStyle/>
            <a:p>
              <a:endParaRPr sz="2133">
                <a:latin typeface="Arial" panose="020B0604020202020204" pitchFamily="34" charset="0"/>
                <a:cs typeface="Arial" panose="020B0604020202020204" pitchFamily="34" charset="0"/>
              </a:endParaRPr>
            </a:p>
          </p:txBody>
        </p:sp>
        <p:sp>
          <p:nvSpPr>
            <p:cNvPr id="375" name="Google Shape;375;p45"/>
            <p:cNvSpPr txBox="1"/>
            <p:nvPr/>
          </p:nvSpPr>
          <p:spPr>
            <a:xfrm>
              <a:off x="5457254" y="5233397"/>
              <a:ext cx="2151337" cy="809717"/>
            </a:xfrm>
            <a:prstGeom prst="rect">
              <a:avLst/>
            </a:prstGeom>
            <a:noFill/>
            <a:ln>
              <a:noFill/>
            </a:ln>
          </p:spPr>
          <p:txBody>
            <a:bodyPr spcFirstLastPara="1" wrap="square" lIns="121900" tIns="121900" rIns="121900" bIns="121900" anchor="ctr" anchorCtr="0">
              <a:noAutofit/>
            </a:bodyPr>
            <a:lstStyle/>
            <a:p>
              <a:pPr algn="ctr"/>
              <a:r>
                <a:rPr lang="en" sz="2000" b="1" dirty="0">
                  <a:solidFill>
                    <a:srgbClr val="FFFFFF"/>
                  </a:solidFill>
                  <a:latin typeface="Arial" panose="020B0604020202020204" pitchFamily="34" charset="0"/>
                  <a:ea typeface="Roboto"/>
                  <a:cs typeface="Arial" panose="020B0604020202020204" pitchFamily="34" charset="0"/>
                  <a:sym typeface="Roboto"/>
                </a:rPr>
                <a:t>Listening </a:t>
              </a:r>
              <a:endParaRPr sz="2000" b="1" dirty="0">
                <a:solidFill>
                  <a:srgbClr val="FFFFFF"/>
                </a:solidFill>
                <a:latin typeface="Arial" panose="020B0604020202020204" pitchFamily="34" charset="0"/>
                <a:ea typeface="Roboto"/>
                <a:cs typeface="Arial" panose="020B0604020202020204" pitchFamily="34" charset="0"/>
                <a:sym typeface="Roboto"/>
              </a:endParaRPr>
            </a:p>
          </p:txBody>
        </p:sp>
        <p:sp>
          <p:nvSpPr>
            <p:cNvPr id="378" name="Google Shape;378;p45"/>
            <p:cNvSpPr/>
            <p:nvPr/>
          </p:nvSpPr>
          <p:spPr>
            <a:xfrm rot="18900000">
              <a:off x="6968219" y="2612266"/>
              <a:ext cx="2271031" cy="2538989"/>
            </a:xfrm>
            <a:custGeom>
              <a:avLst/>
              <a:gdLst/>
              <a:ahLst/>
              <a:cxnLst/>
              <a:rect l="l" t="t" r="r" b="b"/>
              <a:pathLst>
                <a:path w="254" h="285" extrusionOk="0">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rgbClr val="0EC07D"/>
            </a:solidFill>
            <a:ln w="9525" cap="flat" cmpd="sng">
              <a:solidFill>
                <a:srgbClr val="FFFFFF"/>
              </a:solidFill>
              <a:prstDash val="solid"/>
              <a:miter lim="8000"/>
              <a:headEnd type="none" w="sm" len="sm"/>
              <a:tailEnd type="none" w="sm" len="sm"/>
            </a:ln>
            <a:effectLst>
              <a:innerShdw blurRad="63500" dist="50800" dir="2700000">
                <a:prstClr val="black">
                  <a:alpha val="50000"/>
                </a:prstClr>
              </a:innerShdw>
            </a:effectLst>
          </p:spPr>
          <p:txBody>
            <a:bodyPr spcFirstLastPara="1" wrap="square" lIns="121900" tIns="60933" rIns="121900" bIns="60933" anchor="t" anchorCtr="0">
              <a:noAutofit/>
            </a:bodyPr>
            <a:lstStyle/>
            <a:p>
              <a:endParaRPr sz="2133">
                <a:latin typeface="Arial" panose="020B0604020202020204" pitchFamily="34" charset="0"/>
                <a:cs typeface="Arial" panose="020B0604020202020204" pitchFamily="34" charset="0"/>
              </a:endParaRPr>
            </a:p>
          </p:txBody>
        </p:sp>
        <p:sp>
          <p:nvSpPr>
            <p:cNvPr id="379" name="Google Shape;379;p45"/>
            <p:cNvSpPr txBox="1"/>
            <p:nvPr/>
          </p:nvSpPr>
          <p:spPr>
            <a:xfrm rot="5400000">
              <a:off x="7092261" y="3598394"/>
              <a:ext cx="2151337" cy="809717"/>
            </a:xfrm>
            <a:prstGeom prst="rect">
              <a:avLst/>
            </a:prstGeom>
            <a:noFill/>
            <a:ln>
              <a:noFill/>
            </a:ln>
          </p:spPr>
          <p:txBody>
            <a:bodyPr spcFirstLastPara="1" wrap="square" lIns="121900" tIns="121900" rIns="121900" bIns="121900" anchor="ctr" anchorCtr="0">
              <a:noAutofit/>
            </a:bodyPr>
            <a:lstStyle/>
            <a:p>
              <a:pPr algn="ctr"/>
              <a:r>
                <a:rPr lang="en" sz="2000" b="1" dirty="0">
                  <a:solidFill>
                    <a:srgbClr val="FFFFFF"/>
                  </a:solidFill>
                  <a:latin typeface="Arial" panose="020B0604020202020204" pitchFamily="34" charset="0"/>
                  <a:ea typeface="Roboto"/>
                  <a:cs typeface="Arial" panose="020B0604020202020204" pitchFamily="34" charset="0"/>
                  <a:sym typeface="Roboto"/>
                </a:rPr>
                <a:t>Testing</a:t>
              </a:r>
              <a:endParaRPr sz="2000" b="1" dirty="0">
                <a:solidFill>
                  <a:srgbClr val="FFFFFF"/>
                </a:solidFill>
                <a:latin typeface="Arial" panose="020B0604020202020204" pitchFamily="34" charset="0"/>
                <a:ea typeface="Roboto"/>
                <a:cs typeface="Arial" panose="020B0604020202020204" pitchFamily="34" charset="0"/>
                <a:sym typeface="Roboto"/>
              </a:endParaRPr>
            </a:p>
          </p:txBody>
        </p:sp>
        <p:sp>
          <p:nvSpPr>
            <p:cNvPr id="382" name="Google Shape;382;p45"/>
            <p:cNvSpPr/>
            <p:nvPr/>
          </p:nvSpPr>
          <p:spPr>
            <a:xfrm rot="18900000">
              <a:off x="5135178" y="1304995"/>
              <a:ext cx="2542283" cy="2262629"/>
            </a:xfrm>
            <a:custGeom>
              <a:avLst/>
              <a:gdLst/>
              <a:ahLst/>
              <a:cxnLst/>
              <a:rect l="l" t="t" r="r" b="b"/>
              <a:pathLst>
                <a:path w="285" h="253" extrusionOk="0">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rgbClr val="0EC07D"/>
            </a:solidFill>
            <a:ln w="9525" cap="flat" cmpd="sng">
              <a:solidFill>
                <a:srgbClr val="FFFFFF"/>
              </a:solidFill>
              <a:prstDash val="solid"/>
              <a:miter lim="8000"/>
              <a:headEnd type="none" w="sm" len="sm"/>
              <a:tailEnd type="none" w="sm" len="sm"/>
            </a:ln>
            <a:effectLst>
              <a:innerShdw blurRad="63500" dist="50800" dir="2700000">
                <a:prstClr val="black">
                  <a:alpha val="50000"/>
                </a:prstClr>
              </a:innerShdw>
            </a:effectLst>
          </p:spPr>
          <p:txBody>
            <a:bodyPr spcFirstLastPara="1" wrap="square" lIns="121900" tIns="60933" rIns="121900" bIns="60933" anchor="t" anchorCtr="0">
              <a:noAutofit/>
            </a:bodyPr>
            <a:lstStyle/>
            <a:p>
              <a:endParaRPr sz="2133">
                <a:latin typeface="Arial" panose="020B0604020202020204" pitchFamily="34" charset="0"/>
                <a:cs typeface="Arial" panose="020B0604020202020204" pitchFamily="34" charset="0"/>
              </a:endParaRPr>
            </a:p>
          </p:txBody>
        </p:sp>
        <p:sp>
          <p:nvSpPr>
            <p:cNvPr id="383" name="Google Shape;383;p45"/>
            <p:cNvSpPr txBox="1"/>
            <p:nvPr/>
          </p:nvSpPr>
          <p:spPr>
            <a:xfrm>
              <a:off x="5457221" y="1963388"/>
              <a:ext cx="2151337" cy="809717"/>
            </a:xfrm>
            <a:prstGeom prst="rect">
              <a:avLst/>
            </a:prstGeom>
            <a:noFill/>
            <a:ln>
              <a:noFill/>
            </a:ln>
          </p:spPr>
          <p:txBody>
            <a:bodyPr spcFirstLastPara="1" wrap="square" lIns="121900" tIns="121900" rIns="121900" bIns="121900" anchor="ctr" anchorCtr="0">
              <a:noAutofit/>
            </a:bodyPr>
            <a:lstStyle/>
            <a:p>
              <a:pPr algn="ctr"/>
              <a:r>
                <a:rPr lang="en" sz="2000" b="1" dirty="0">
                  <a:solidFill>
                    <a:srgbClr val="FFFFFF"/>
                  </a:solidFill>
                  <a:latin typeface="Arial" panose="020B0604020202020204" pitchFamily="34" charset="0"/>
                  <a:ea typeface="Roboto"/>
                  <a:cs typeface="Arial" panose="020B0604020202020204" pitchFamily="34" charset="0"/>
                  <a:sym typeface="Roboto"/>
                </a:rPr>
                <a:t>Coding</a:t>
              </a:r>
              <a:endParaRPr sz="2000" b="1" dirty="0">
                <a:solidFill>
                  <a:srgbClr val="FFFFFF"/>
                </a:solidFill>
                <a:latin typeface="Arial" panose="020B0604020202020204" pitchFamily="34" charset="0"/>
                <a:ea typeface="Roboto"/>
                <a:cs typeface="Arial" panose="020B0604020202020204" pitchFamily="34" charset="0"/>
                <a:sym typeface="Roboto"/>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Activities</a:t>
            </a:r>
          </a:p>
        </p:txBody>
      </p:sp>
      <p:sp>
        <p:nvSpPr>
          <p:cNvPr id="3" name="Text Placeholder 2"/>
          <p:cNvSpPr>
            <a:spLocks noGrp="1"/>
          </p:cNvSpPr>
          <p:nvPr>
            <p:ph type="body" sz="quarter" idx="24"/>
          </p:nvPr>
        </p:nvSpPr>
        <p:spPr>
          <a:xfrm>
            <a:off x="266700" y="1304995"/>
            <a:ext cx="11410950" cy="4840828"/>
          </a:xfrm>
        </p:spPr>
        <p:txBody>
          <a:bodyPr/>
          <a:lstStyle/>
          <a:p>
            <a:pPr marL="171450" lvl="0" indent="-171450" algn="just">
              <a:spcAft>
                <a:spcPts val="0"/>
              </a:spcAft>
            </a:pPr>
            <a:r>
              <a:rPr lang="en-US" sz="2000" b="1" dirty="0"/>
              <a:t>Coding: </a:t>
            </a:r>
            <a:r>
              <a:rPr lang="en-US" sz="2000" dirty="0"/>
              <a:t>Coding is the most important outcome of the development process. The working product is actually nothing but the written code. Coding also helps in communicating the thought process with better clarity. In other words, it acts as a medium of communication between two developers. Coding is considered as the heart of the development process.</a:t>
            </a:r>
          </a:p>
          <a:p>
            <a:pPr lvl="0" algn="just">
              <a:spcAft>
                <a:spcPts val="0"/>
              </a:spcAft>
            </a:pPr>
            <a:r>
              <a:rPr lang="en-US" sz="2000" dirty="0"/>
              <a:t> </a:t>
            </a:r>
          </a:p>
          <a:p>
            <a:pPr marL="171450" lvl="0" indent="-171450" algn="just">
              <a:spcAft>
                <a:spcPts val="0"/>
              </a:spcAft>
            </a:pPr>
            <a:r>
              <a:rPr lang="en-US" sz="2000" b="1" dirty="0"/>
              <a:t>Testing: </a:t>
            </a:r>
            <a:r>
              <a:rPr lang="en-US" sz="2000" dirty="0"/>
              <a:t>The approach of XP towards testing is as follows: if few tests can identify and eliminate few flaws, more tests can identify and eliminate more flaws. Testing is a way to find out if coding is complete. There are two types of tests.</a:t>
            </a:r>
          </a:p>
          <a:p>
            <a:pPr marL="457200" lvl="0" indent="-298450" algn="just">
              <a:spcAft>
                <a:spcPts val="0"/>
              </a:spcAft>
              <a:buSzPts val="1100"/>
              <a:buAutoNum type="alphaLcPeriod"/>
            </a:pPr>
            <a:r>
              <a:rPr lang="en-US" sz="2000" b="1" dirty="0"/>
              <a:t>Unit tests:</a:t>
            </a:r>
            <a:r>
              <a:rPr lang="en-US" sz="2000" dirty="0"/>
              <a:t> Unit tests are written to find out if the code works in the desired fashion. Developers write automated tests for all the scenarios that they think will break the code. The coding is complete only if the code passes all the test cases.</a:t>
            </a:r>
          </a:p>
          <a:p>
            <a:pPr marL="457200" lvl="0" indent="-298450" algn="just">
              <a:spcAft>
                <a:spcPts val="0"/>
              </a:spcAft>
              <a:buSzPts val="1100"/>
              <a:buAutoNum type="alphaLcPeriod"/>
            </a:pPr>
            <a:r>
              <a:rPr lang="en-US" sz="2000" b="1" dirty="0"/>
              <a:t>Acceptance tests: </a:t>
            </a:r>
            <a:r>
              <a:rPr lang="en-US" sz="2000" dirty="0"/>
              <a:t>Acceptance tests are used to find out if the developed product meets the customer’s requirements.</a:t>
            </a:r>
          </a:p>
          <a:p>
            <a:pPr lvl="0" algn="just">
              <a:spcAft>
                <a:spcPts val="0"/>
              </a:spcAft>
            </a:pPr>
            <a:endParaRPr lang="en-US" sz="2000" dirty="0"/>
          </a:p>
          <a:p>
            <a:pPr lvl="0" algn="just">
              <a:spcAft>
                <a:spcPts val="0"/>
              </a:spcAft>
            </a:pPr>
            <a:r>
              <a:rPr lang="en-US" sz="2000" dirty="0"/>
              <a:t>Apart from these two tests, integration tests are done system-wide, as frequently as necessary, to detect the interfaces that are incompatible and to identify the if there is any major diversion from the functionality being coherent.</a:t>
            </a:r>
          </a:p>
          <a:p>
            <a:pPr lvl="0" algn="just">
              <a:spcAft>
                <a:spcPts val="0"/>
              </a:spcAft>
            </a:pPr>
            <a:endParaRPr lang="en-US" sz="20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24"/>
          </p:nvPr>
        </p:nvSpPr>
        <p:spPr>
          <a:xfrm>
            <a:off x="514350" y="1304995"/>
            <a:ext cx="11144250" cy="4840828"/>
          </a:xfrm>
        </p:spPr>
        <p:txBody>
          <a:bodyPr/>
          <a:lstStyle/>
          <a:p>
            <a:pPr lvl="0" algn="just">
              <a:spcAft>
                <a:spcPts val="0"/>
              </a:spcAft>
            </a:pPr>
            <a:endParaRPr lang="en-US" sz="2400" dirty="0"/>
          </a:p>
          <a:p>
            <a:pPr marL="171450" lvl="0" indent="-171450" algn="just">
              <a:spcAft>
                <a:spcPts val="0"/>
              </a:spcAft>
            </a:pPr>
            <a:r>
              <a:rPr lang="en-US" sz="2400" b="1" dirty="0"/>
              <a:t>Listening: </a:t>
            </a:r>
            <a:r>
              <a:rPr lang="en-US" sz="2400" dirty="0"/>
              <a:t>Developers should listen to the customer’s requirements and the business logic behind the system to be built. Once the developers have a clear understanding of the requirements, they can explain the customer, how the given problem can be solved. </a:t>
            </a:r>
          </a:p>
          <a:p>
            <a:pPr lvl="0" algn="just">
              <a:spcAft>
                <a:spcPts val="0"/>
              </a:spcAft>
            </a:pPr>
            <a:endParaRPr lang="en-US" sz="2400" dirty="0"/>
          </a:p>
          <a:p>
            <a:pPr marL="171450" lvl="0" indent="-171450" algn="just">
              <a:spcAft>
                <a:spcPts val="0"/>
              </a:spcAft>
            </a:pPr>
            <a:r>
              <a:rPr lang="en-US" sz="2400" b="1" dirty="0"/>
              <a:t>Designing: </a:t>
            </a:r>
            <a:r>
              <a:rPr lang="en-US" sz="2400" dirty="0"/>
              <a:t>The outcome of any development process is a workable product. Designing is one of the key activities that describe how the system has to be designed. Especially as the system grows complex, dependencies within the system will also grow. Designing helps in organizing the logic in the system. A good design avoids too much of dependencies within the system, so that any issue in one part will not affect the other part.</a:t>
            </a:r>
          </a:p>
          <a:p>
            <a:pPr lvl="0" algn="just">
              <a:spcAft>
                <a:spcPts val="0"/>
              </a:spcAft>
            </a:pPr>
            <a:endParaRPr lang="en-US" sz="2400" dirty="0"/>
          </a:p>
          <a:p>
            <a:pPr algn="just"/>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p:txBody>
          <a:bodyPr/>
          <a:lstStyle/>
          <a:p>
            <a:r>
              <a:rPr lang="en-US"/>
              <a:t>What did You Grasp?</a:t>
            </a:r>
          </a:p>
        </p:txBody>
      </p:sp>
      <p:sp>
        <p:nvSpPr>
          <p:cNvPr id="389" name="Google Shape;389;p46"/>
          <p:cNvSpPr txBox="1">
            <a:spLocks noGrp="1"/>
          </p:cNvSpPr>
          <p:nvPr>
            <p:ph type="body" sz="quarter" idx="26"/>
          </p:nvPr>
        </p:nvSpPr>
        <p:spPr/>
        <p:txBody>
          <a:bodyPr/>
          <a:lstStyle/>
          <a:p>
            <a:r>
              <a:rPr lang="en-US" dirty="0"/>
              <a:t>Which of the following XP rules specifies about user stories?</a:t>
            </a:r>
          </a:p>
          <a:p>
            <a:pPr lvl="1"/>
            <a:r>
              <a:rPr lang="en-US" dirty="0"/>
              <a:t>Planning</a:t>
            </a:r>
          </a:p>
          <a:p>
            <a:pPr lvl="1"/>
            <a:r>
              <a:rPr lang="en-US" dirty="0"/>
              <a:t>Coding</a:t>
            </a:r>
          </a:p>
          <a:p>
            <a:pPr lvl="1"/>
            <a:r>
              <a:rPr lang="en-US" dirty="0"/>
              <a:t>Testing</a:t>
            </a:r>
          </a:p>
          <a:p>
            <a:pPr lvl="1"/>
            <a:r>
              <a:rPr lang="en-US" dirty="0"/>
              <a:t>Managing </a:t>
            </a:r>
            <a:br>
              <a:rPr lang="en-US" dirty="0"/>
            </a:br>
            <a:endParaRPr lang="en-US" dirty="0"/>
          </a:p>
          <a:p>
            <a:r>
              <a:rPr lang="en-US" dirty="0"/>
              <a:t>State True or False </a:t>
            </a:r>
          </a:p>
          <a:p>
            <a:pPr marL="347663" indent="0">
              <a:buNone/>
            </a:pPr>
            <a:r>
              <a:rPr lang="en-US" dirty="0"/>
              <a:t>A developer in XP team can be a tracker.</a:t>
            </a:r>
          </a:p>
          <a:p>
            <a:pPr lvl="1"/>
            <a:r>
              <a:rPr lang="en-US" dirty="0"/>
              <a:t>True</a:t>
            </a:r>
          </a:p>
          <a:p>
            <a:pPr lvl="1"/>
            <a:r>
              <a:rPr lang="en-US" dirty="0"/>
              <a:t>False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690395"/>
            <a:ext cx="10515600" cy="492172"/>
          </a:xfrm>
        </p:spPr>
        <p:txBody>
          <a:bodyPr/>
          <a:lstStyle/>
          <a:p>
            <a:r>
              <a:rPr lang="en" dirty="0"/>
              <a:t>Agile Methodologies</a:t>
            </a:r>
            <a:endParaRPr lang="en-US" dirty="0"/>
          </a:p>
        </p:txBody>
      </p:sp>
      <p:sp>
        <p:nvSpPr>
          <p:cNvPr id="3" name="Text Placeholder 2"/>
          <p:cNvSpPr>
            <a:spLocks noGrp="1"/>
          </p:cNvSpPr>
          <p:nvPr>
            <p:ph type="body" sz="quarter" idx="24"/>
          </p:nvPr>
        </p:nvSpPr>
        <p:spPr>
          <a:xfrm>
            <a:off x="285750" y="1324045"/>
            <a:ext cx="11277600" cy="4840828"/>
          </a:xfrm>
        </p:spPr>
        <p:txBody>
          <a:bodyPr/>
          <a:lstStyle/>
          <a:p>
            <a:pPr lvl="0">
              <a:spcAft>
                <a:spcPts val="0"/>
              </a:spcAft>
              <a:buClr>
                <a:schemeClr val="dk1"/>
              </a:buClr>
              <a:buSzPts val="1200"/>
            </a:pPr>
            <a:r>
              <a:rPr lang="en-US" sz="2400" b="1" dirty="0">
                <a:solidFill>
                  <a:schemeClr val="dk1"/>
                </a:solidFill>
              </a:rPr>
              <a:t>Lean Software Development (LSD)</a:t>
            </a:r>
            <a:r>
              <a:rPr lang="en-US" sz="2400" dirty="0">
                <a:solidFill>
                  <a:schemeClr val="dk1"/>
                </a:solidFill>
              </a:rPr>
              <a:t>: Lean manufacturing and lean IT principles are applied in software development.  Seven principles that govern LSD are as follows:</a:t>
            </a:r>
          </a:p>
          <a:p>
            <a:pPr marL="457200" lvl="0" indent="-298450">
              <a:spcAft>
                <a:spcPts val="0"/>
              </a:spcAft>
              <a:buClr>
                <a:schemeClr val="dk1"/>
              </a:buClr>
              <a:buSzPts val="1100"/>
              <a:buFont typeface="Arial"/>
              <a:buChar char="●"/>
            </a:pPr>
            <a:r>
              <a:rPr lang="en-US" sz="2400" dirty="0">
                <a:solidFill>
                  <a:schemeClr val="dk1"/>
                </a:solidFill>
              </a:rPr>
              <a:t>Eliminate waste</a:t>
            </a:r>
          </a:p>
          <a:p>
            <a:pPr marL="457200" lvl="0" indent="-298450">
              <a:spcAft>
                <a:spcPts val="0"/>
              </a:spcAft>
              <a:buClr>
                <a:schemeClr val="dk1"/>
              </a:buClr>
              <a:buSzPts val="1100"/>
              <a:buFont typeface="Arial"/>
              <a:buChar char="●"/>
            </a:pPr>
            <a:r>
              <a:rPr lang="en-US" sz="2400" dirty="0">
                <a:solidFill>
                  <a:schemeClr val="dk1"/>
                </a:solidFill>
              </a:rPr>
              <a:t>Amplify learning</a:t>
            </a:r>
          </a:p>
          <a:p>
            <a:pPr marL="457200" lvl="0" indent="-298450">
              <a:spcAft>
                <a:spcPts val="0"/>
              </a:spcAft>
              <a:buClr>
                <a:schemeClr val="dk1"/>
              </a:buClr>
              <a:buSzPts val="1100"/>
              <a:buFont typeface="Arial"/>
              <a:buChar char="●"/>
            </a:pPr>
            <a:r>
              <a:rPr lang="en-US" sz="2400" dirty="0">
                <a:solidFill>
                  <a:schemeClr val="dk1"/>
                </a:solidFill>
              </a:rPr>
              <a:t>Decide as late as possible</a:t>
            </a:r>
          </a:p>
          <a:p>
            <a:pPr marL="457200" lvl="0" indent="-298450">
              <a:spcAft>
                <a:spcPts val="0"/>
              </a:spcAft>
              <a:buClr>
                <a:schemeClr val="dk1"/>
              </a:buClr>
              <a:buSzPts val="1100"/>
              <a:buFont typeface="Arial"/>
              <a:buChar char="●"/>
            </a:pPr>
            <a:r>
              <a:rPr lang="en-US" sz="2400" dirty="0">
                <a:solidFill>
                  <a:schemeClr val="dk1"/>
                </a:solidFill>
              </a:rPr>
              <a:t>Deliver as fast as possible</a:t>
            </a:r>
          </a:p>
          <a:p>
            <a:pPr marL="457200" lvl="0" indent="-298450">
              <a:spcAft>
                <a:spcPts val="0"/>
              </a:spcAft>
              <a:buClr>
                <a:schemeClr val="dk1"/>
              </a:buClr>
              <a:buSzPts val="1100"/>
              <a:buFont typeface="Arial"/>
              <a:buChar char="●"/>
            </a:pPr>
            <a:r>
              <a:rPr lang="en-US" sz="2400" dirty="0">
                <a:solidFill>
                  <a:schemeClr val="dk1"/>
                </a:solidFill>
              </a:rPr>
              <a:t>Empower the team</a:t>
            </a:r>
          </a:p>
          <a:p>
            <a:pPr marL="457200" lvl="0" indent="-298450">
              <a:spcAft>
                <a:spcPts val="0"/>
              </a:spcAft>
              <a:buClr>
                <a:schemeClr val="dk1"/>
              </a:buClr>
              <a:buSzPts val="1100"/>
              <a:buFont typeface="Arial"/>
              <a:buChar char="●"/>
            </a:pPr>
            <a:r>
              <a:rPr lang="en-US" sz="2400" dirty="0">
                <a:solidFill>
                  <a:schemeClr val="dk1"/>
                </a:solidFill>
              </a:rPr>
              <a:t>Build integrity in</a:t>
            </a:r>
          </a:p>
          <a:p>
            <a:pPr marL="457200" lvl="0" indent="-298450">
              <a:spcAft>
                <a:spcPts val="0"/>
              </a:spcAft>
              <a:buClr>
                <a:schemeClr val="dk1"/>
              </a:buClr>
              <a:buSzPts val="1100"/>
              <a:buFont typeface="Arial"/>
              <a:buChar char="●"/>
            </a:pPr>
            <a:r>
              <a:rPr lang="en-US" sz="2400" dirty="0">
                <a:solidFill>
                  <a:schemeClr val="dk1"/>
                </a:solidFill>
              </a:rPr>
              <a:t>See the whole</a:t>
            </a:r>
          </a:p>
          <a:p>
            <a:pPr lvl="0">
              <a:spcAft>
                <a:spcPts val="0"/>
              </a:spcAft>
              <a:buClr>
                <a:schemeClr val="dk1"/>
              </a:buClr>
              <a:buSzPts val="1200"/>
            </a:pPr>
            <a:endParaRPr lang="en-US" sz="2400" dirty="0">
              <a:solidFill>
                <a:schemeClr val="dk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p:txBody>
          <a:bodyPr/>
          <a:lstStyle/>
          <a:p>
            <a:r>
              <a:rPr lang="en-US"/>
              <a:t>3.7 XP Practices</a:t>
            </a:r>
          </a:p>
        </p:txBody>
      </p:sp>
      <p:sp>
        <p:nvSpPr>
          <p:cNvPr id="395" name="Google Shape;395;p47"/>
          <p:cNvSpPr txBox="1">
            <a:spLocks noGrp="1"/>
          </p:cNvSpPr>
          <p:nvPr>
            <p:ph type="body" sz="quarter" idx="24"/>
          </p:nvPr>
        </p:nvSpPr>
        <p:spPr/>
        <p:txBody>
          <a:bodyPr/>
          <a:lstStyle/>
          <a:p>
            <a:r>
              <a:rPr lang="en-US"/>
              <a:t>The following picture gives an overview of XP practices:</a:t>
            </a:r>
          </a:p>
        </p:txBody>
      </p:sp>
      <p:sp>
        <p:nvSpPr>
          <p:cNvPr id="397" name="Google Shape;397;p47"/>
          <p:cNvSpPr txBox="1"/>
          <p:nvPr/>
        </p:nvSpPr>
        <p:spPr>
          <a:xfrm>
            <a:off x="56633" y="6152500"/>
            <a:ext cx="3035200" cy="443200"/>
          </a:xfrm>
          <a:prstGeom prst="rect">
            <a:avLst/>
          </a:prstGeom>
          <a:noFill/>
          <a:ln>
            <a:noFill/>
          </a:ln>
        </p:spPr>
        <p:txBody>
          <a:bodyPr spcFirstLastPara="1" wrap="square" lIns="121900" tIns="121900" rIns="121900" bIns="121900" anchor="t" anchorCtr="0">
            <a:noAutofit/>
          </a:bodyPr>
          <a:lstStyle/>
          <a:p>
            <a:r>
              <a:rPr lang="en" sz="900" i="1" dirty="0"/>
              <a:t>Credit: Ron Jeffries</a:t>
            </a:r>
            <a:endParaRPr sz="900" i="1" dirty="0"/>
          </a:p>
        </p:txBody>
      </p:sp>
      <p:grpSp>
        <p:nvGrpSpPr>
          <p:cNvPr id="10" name="Group 9"/>
          <p:cNvGrpSpPr/>
          <p:nvPr/>
        </p:nvGrpSpPr>
        <p:grpSpPr>
          <a:xfrm>
            <a:off x="1714500" y="1855688"/>
            <a:ext cx="9538324" cy="4289501"/>
            <a:chOff x="1714500" y="1855688"/>
            <a:chExt cx="9538324" cy="4289501"/>
          </a:xfrm>
        </p:grpSpPr>
        <p:grpSp>
          <p:nvGrpSpPr>
            <p:cNvPr id="8" name="Group 7"/>
            <p:cNvGrpSpPr/>
            <p:nvPr/>
          </p:nvGrpSpPr>
          <p:grpSpPr>
            <a:xfrm>
              <a:off x="1718161" y="1984754"/>
              <a:ext cx="9534663" cy="3951641"/>
              <a:chOff x="3456451" y="1825808"/>
              <a:chExt cx="6065817" cy="4346805"/>
            </a:xfrm>
          </p:grpSpPr>
          <p:sp>
            <p:nvSpPr>
              <p:cNvPr id="25" name="Oval 24"/>
              <p:cNvSpPr/>
              <p:nvPr/>
            </p:nvSpPr>
            <p:spPr>
              <a:xfrm>
                <a:off x="4530104" y="2699023"/>
                <a:ext cx="3789980" cy="2578371"/>
              </a:xfrm>
              <a:prstGeom prst="ellipse">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55470" y="3243713"/>
                <a:ext cx="2027280" cy="150729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49732" y="1972491"/>
                <a:ext cx="5407332" cy="41278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94404" y="1825808"/>
                <a:ext cx="861379" cy="338554"/>
              </a:xfrm>
              <a:prstGeom prst="rect">
                <a:avLst/>
              </a:prstGeom>
              <a:solidFill>
                <a:schemeClr val="bg1"/>
              </a:solidFill>
            </p:spPr>
            <p:txBody>
              <a:bodyPr wrap="square" rtlCol="0">
                <a:spAutoFit/>
              </a:bodyPr>
              <a:lstStyle/>
              <a:p>
                <a:pPr algn="ctr"/>
                <a:r>
                  <a:rPr lang="en-US" sz="1600" dirty="0"/>
                  <a:t>Whole Team</a:t>
                </a:r>
              </a:p>
            </p:txBody>
          </p:sp>
          <p:sp>
            <p:nvSpPr>
              <p:cNvPr id="12" name="TextBox 11"/>
              <p:cNvSpPr txBox="1"/>
              <p:nvPr/>
            </p:nvSpPr>
            <p:spPr>
              <a:xfrm>
                <a:off x="8647354" y="3611608"/>
                <a:ext cx="874914" cy="643252"/>
              </a:xfrm>
              <a:prstGeom prst="rect">
                <a:avLst/>
              </a:prstGeom>
              <a:solidFill>
                <a:schemeClr val="bg1"/>
              </a:solidFill>
            </p:spPr>
            <p:txBody>
              <a:bodyPr wrap="square" rtlCol="0">
                <a:spAutoFit/>
              </a:bodyPr>
              <a:lstStyle/>
              <a:p>
                <a:pPr algn="ctr"/>
                <a:r>
                  <a:rPr lang="en-US" sz="1600" dirty="0"/>
                  <a:t>Planning Game</a:t>
                </a:r>
              </a:p>
            </p:txBody>
          </p:sp>
          <p:sp>
            <p:nvSpPr>
              <p:cNvPr id="13" name="TextBox 12"/>
              <p:cNvSpPr txBox="1"/>
              <p:nvPr/>
            </p:nvSpPr>
            <p:spPr>
              <a:xfrm>
                <a:off x="3456451" y="3701682"/>
                <a:ext cx="740789" cy="584775"/>
              </a:xfrm>
              <a:prstGeom prst="rect">
                <a:avLst/>
              </a:prstGeom>
              <a:solidFill>
                <a:schemeClr val="bg1"/>
              </a:solidFill>
            </p:spPr>
            <p:txBody>
              <a:bodyPr wrap="square" rtlCol="0">
                <a:spAutoFit/>
              </a:bodyPr>
              <a:lstStyle/>
              <a:p>
                <a:pPr algn="ctr"/>
                <a:r>
                  <a:rPr lang="en-US" sz="1600" dirty="0"/>
                  <a:t>Customer</a:t>
                </a:r>
                <a:br>
                  <a:rPr lang="en-US" sz="1600" dirty="0"/>
                </a:br>
                <a:r>
                  <a:rPr lang="en-US" sz="1600" dirty="0"/>
                  <a:t>Tests</a:t>
                </a:r>
              </a:p>
            </p:txBody>
          </p:sp>
          <p:sp>
            <p:nvSpPr>
              <p:cNvPr id="14" name="TextBox 13"/>
              <p:cNvSpPr txBox="1"/>
              <p:nvPr/>
            </p:nvSpPr>
            <p:spPr>
              <a:xfrm>
                <a:off x="5948266" y="5859963"/>
                <a:ext cx="953654" cy="312650"/>
              </a:xfrm>
              <a:prstGeom prst="rect">
                <a:avLst/>
              </a:prstGeom>
              <a:solidFill>
                <a:schemeClr val="bg1"/>
              </a:solidFill>
            </p:spPr>
            <p:txBody>
              <a:bodyPr wrap="square" rtlCol="0">
                <a:spAutoFit/>
              </a:bodyPr>
              <a:lstStyle/>
              <a:p>
                <a:pPr algn="ctr"/>
                <a:r>
                  <a:rPr lang="en-US" sz="1600" dirty="0"/>
                  <a:t>Small Release</a:t>
                </a:r>
              </a:p>
            </p:txBody>
          </p:sp>
          <p:sp>
            <p:nvSpPr>
              <p:cNvPr id="15" name="TextBox 14"/>
              <p:cNvSpPr txBox="1"/>
              <p:nvPr/>
            </p:nvSpPr>
            <p:spPr>
              <a:xfrm>
                <a:off x="4766261" y="2719698"/>
                <a:ext cx="792528" cy="584775"/>
              </a:xfrm>
              <a:prstGeom prst="rect">
                <a:avLst/>
              </a:prstGeom>
              <a:solidFill>
                <a:schemeClr val="bg1"/>
              </a:solidFill>
            </p:spPr>
            <p:txBody>
              <a:bodyPr wrap="square" rtlCol="0">
                <a:spAutoFit/>
              </a:bodyPr>
              <a:lstStyle/>
              <a:p>
                <a:pPr algn="ctr"/>
                <a:r>
                  <a:rPr lang="en-US" sz="1600" dirty="0"/>
                  <a:t>Collective</a:t>
                </a:r>
                <a:br>
                  <a:rPr lang="en-US" sz="1600" dirty="0"/>
                </a:br>
                <a:r>
                  <a:rPr lang="en-US" sz="1600" dirty="0"/>
                  <a:t>Ownership</a:t>
                </a:r>
              </a:p>
            </p:txBody>
          </p:sp>
          <p:sp>
            <p:nvSpPr>
              <p:cNvPr id="16" name="TextBox 15"/>
              <p:cNvSpPr txBox="1"/>
              <p:nvPr/>
            </p:nvSpPr>
            <p:spPr>
              <a:xfrm>
                <a:off x="7506263" y="2746278"/>
                <a:ext cx="654982" cy="531613"/>
              </a:xfrm>
              <a:prstGeom prst="rect">
                <a:avLst/>
              </a:prstGeom>
              <a:solidFill>
                <a:schemeClr val="bg1"/>
              </a:solidFill>
            </p:spPr>
            <p:txBody>
              <a:bodyPr wrap="square" rtlCol="0">
                <a:spAutoFit/>
              </a:bodyPr>
              <a:lstStyle/>
              <a:p>
                <a:pPr algn="ctr"/>
                <a:r>
                  <a:rPr lang="en-US" sz="1600" dirty="0"/>
                  <a:t>Coding</a:t>
                </a:r>
                <a:br>
                  <a:rPr lang="en-US" sz="1600" dirty="0"/>
                </a:br>
                <a:r>
                  <a:rPr lang="en-US" sz="1600" dirty="0"/>
                  <a:t>Standard</a:t>
                </a:r>
              </a:p>
            </p:txBody>
          </p:sp>
          <p:sp>
            <p:nvSpPr>
              <p:cNvPr id="17" name="TextBox 16"/>
              <p:cNvSpPr txBox="1"/>
              <p:nvPr/>
            </p:nvSpPr>
            <p:spPr>
              <a:xfrm>
                <a:off x="6042546" y="3054183"/>
                <a:ext cx="925058" cy="584775"/>
              </a:xfrm>
              <a:prstGeom prst="rect">
                <a:avLst/>
              </a:prstGeom>
              <a:solidFill>
                <a:schemeClr val="bg1"/>
              </a:solidFill>
            </p:spPr>
            <p:txBody>
              <a:bodyPr wrap="square" lIns="0" rIns="0" rtlCol="0">
                <a:spAutoFit/>
              </a:bodyPr>
              <a:lstStyle/>
              <a:p>
                <a:pPr algn="ctr"/>
                <a:r>
                  <a:rPr lang="en-US" sz="1600" dirty="0"/>
                  <a:t>Test-Driven Development</a:t>
                </a:r>
              </a:p>
            </p:txBody>
          </p:sp>
          <p:sp>
            <p:nvSpPr>
              <p:cNvPr id="18" name="TextBox 17"/>
              <p:cNvSpPr txBox="1"/>
              <p:nvPr/>
            </p:nvSpPr>
            <p:spPr>
              <a:xfrm>
                <a:off x="4850808" y="3729747"/>
                <a:ext cx="1231253" cy="584775"/>
              </a:xfrm>
              <a:prstGeom prst="rect">
                <a:avLst/>
              </a:prstGeom>
              <a:solidFill>
                <a:schemeClr val="bg1"/>
              </a:solidFill>
            </p:spPr>
            <p:txBody>
              <a:bodyPr wrap="square" lIns="0" rIns="0" rtlCol="0">
                <a:spAutoFit/>
              </a:bodyPr>
              <a:lstStyle/>
              <a:p>
                <a:pPr algn="ctr"/>
                <a:r>
                  <a:rPr lang="en-US" sz="1600" dirty="0"/>
                  <a:t>Pair</a:t>
                </a:r>
                <a:br>
                  <a:rPr lang="en-US" sz="1600" dirty="0"/>
                </a:br>
                <a:r>
                  <a:rPr lang="en-US" sz="1600" dirty="0"/>
                  <a:t>Programming</a:t>
                </a:r>
              </a:p>
            </p:txBody>
          </p:sp>
          <p:sp>
            <p:nvSpPr>
              <p:cNvPr id="19" name="TextBox 18"/>
              <p:cNvSpPr txBox="1"/>
              <p:nvPr/>
            </p:nvSpPr>
            <p:spPr>
              <a:xfrm>
                <a:off x="6758203" y="3874046"/>
                <a:ext cx="1231253" cy="338554"/>
              </a:xfrm>
              <a:prstGeom prst="rect">
                <a:avLst/>
              </a:prstGeom>
              <a:solidFill>
                <a:schemeClr val="bg1"/>
              </a:solidFill>
            </p:spPr>
            <p:txBody>
              <a:bodyPr wrap="square" lIns="0" rIns="0" rtlCol="0">
                <a:spAutoFit/>
              </a:bodyPr>
              <a:lstStyle/>
              <a:p>
                <a:pPr algn="ctr"/>
                <a:r>
                  <a:rPr lang="en-US" sz="1600" dirty="0"/>
                  <a:t>Refactoring</a:t>
                </a:r>
              </a:p>
            </p:txBody>
          </p:sp>
          <p:sp>
            <p:nvSpPr>
              <p:cNvPr id="20" name="TextBox 19"/>
              <p:cNvSpPr txBox="1"/>
              <p:nvPr/>
            </p:nvSpPr>
            <p:spPr>
              <a:xfrm>
                <a:off x="6208026" y="4425250"/>
                <a:ext cx="522172" cy="531614"/>
              </a:xfrm>
              <a:prstGeom prst="rect">
                <a:avLst/>
              </a:prstGeom>
              <a:solidFill>
                <a:schemeClr val="bg1"/>
              </a:solidFill>
            </p:spPr>
            <p:txBody>
              <a:bodyPr wrap="square" lIns="0" rIns="0" rtlCol="0">
                <a:spAutoFit/>
              </a:bodyPr>
              <a:lstStyle/>
              <a:p>
                <a:pPr algn="ctr"/>
                <a:r>
                  <a:rPr lang="en-US" sz="1600" dirty="0"/>
                  <a:t>Simple</a:t>
                </a:r>
                <a:br>
                  <a:rPr lang="en-US" sz="1600" dirty="0"/>
                </a:br>
                <a:r>
                  <a:rPr lang="en-US" sz="1600" dirty="0"/>
                  <a:t>Design</a:t>
                </a:r>
              </a:p>
            </p:txBody>
          </p:sp>
          <p:sp>
            <p:nvSpPr>
              <p:cNvPr id="21" name="TextBox 20"/>
              <p:cNvSpPr txBox="1"/>
              <p:nvPr/>
            </p:nvSpPr>
            <p:spPr>
              <a:xfrm>
                <a:off x="4482218" y="4494100"/>
                <a:ext cx="1087267" cy="584775"/>
              </a:xfrm>
              <a:prstGeom prst="rect">
                <a:avLst/>
              </a:prstGeom>
              <a:solidFill>
                <a:schemeClr val="bg1"/>
              </a:solidFill>
            </p:spPr>
            <p:txBody>
              <a:bodyPr wrap="square" lIns="0" rIns="0" rtlCol="0">
                <a:spAutoFit/>
              </a:bodyPr>
              <a:lstStyle/>
              <a:p>
                <a:pPr algn="ctr"/>
                <a:r>
                  <a:rPr lang="en-US" sz="1600" dirty="0"/>
                  <a:t>Continuous Integration</a:t>
                </a:r>
              </a:p>
            </p:txBody>
          </p:sp>
          <p:sp>
            <p:nvSpPr>
              <p:cNvPr id="22" name="TextBox 21"/>
              <p:cNvSpPr txBox="1"/>
              <p:nvPr/>
            </p:nvSpPr>
            <p:spPr>
              <a:xfrm>
                <a:off x="6131556" y="5110636"/>
                <a:ext cx="675107" cy="307776"/>
              </a:xfrm>
              <a:prstGeom prst="rect">
                <a:avLst/>
              </a:prstGeom>
              <a:solidFill>
                <a:schemeClr val="bg1"/>
              </a:solidFill>
            </p:spPr>
            <p:txBody>
              <a:bodyPr wrap="square" lIns="0" rIns="0" rtlCol="0">
                <a:spAutoFit/>
              </a:bodyPr>
              <a:lstStyle/>
              <a:p>
                <a:pPr algn="ctr"/>
                <a:r>
                  <a:rPr lang="en-US" sz="1600" dirty="0"/>
                  <a:t>Metaphor</a:t>
                </a:r>
              </a:p>
            </p:txBody>
          </p:sp>
          <p:sp>
            <p:nvSpPr>
              <p:cNvPr id="23" name="TextBox 22"/>
              <p:cNvSpPr txBox="1"/>
              <p:nvPr/>
            </p:nvSpPr>
            <p:spPr>
              <a:xfrm>
                <a:off x="7578414" y="4494100"/>
                <a:ext cx="700893" cy="531613"/>
              </a:xfrm>
              <a:prstGeom prst="rect">
                <a:avLst/>
              </a:prstGeom>
              <a:solidFill>
                <a:schemeClr val="bg1"/>
              </a:solidFill>
            </p:spPr>
            <p:txBody>
              <a:bodyPr wrap="square" lIns="0" rIns="0" rtlCol="0">
                <a:spAutoFit/>
              </a:bodyPr>
              <a:lstStyle/>
              <a:p>
                <a:pPr algn="ctr"/>
                <a:r>
                  <a:rPr lang="en-US" sz="1600" dirty="0"/>
                  <a:t>Sustainable Pace</a:t>
                </a:r>
              </a:p>
            </p:txBody>
          </p:sp>
        </p:grpSp>
        <p:sp>
          <p:nvSpPr>
            <p:cNvPr id="9" name="Rounded Rectangle 8"/>
            <p:cNvSpPr/>
            <p:nvPr/>
          </p:nvSpPr>
          <p:spPr>
            <a:xfrm>
              <a:off x="1714500" y="1855688"/>
              <a:ext cx="9538320" cy="4289501"/>
            </a:xfrm>
            <a:prstGeom prst="roundRect">
              <a:avLst>
                <a:gd name="adj" fmla="val 4396"/>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Extreme Programming practices</a:t>
            </a:r>
            <a:br>
              <a:rPr lang="en-US" dirty="0"/>
            </a:br>
            <a:endParaRPr lang="en-US" dirty="0"/>
          </a:p>
        </p:txBody>
      </p:sp>
      <p:sp>
        <p:nvSpPr>
          <p:cNvPr id="3" name="Text Placeholder 2"/>
          <p:cNvSpPr>
            <a:spLocks noGrp="1"/>
          </p:cNvSpPr>
          <p:nvPr>
            <p:ph type="body" sz="quarter" idx="24"/>
          </p:nvPr>
        </p:nvSpPr>
        <p:spPr>
          <a:xfrm>
            <a:off x="514350" y="1304995"/>
            <a:ext cx="11201400" cy="4840828"/>
          </a:xfrm>
        </p:spPr>
        <p:txBody>
          <a:bodyPr/>
          <a:lstStyle/>
          <a:p>
            <a:pPr lvl="0" algn="just">
              <a:spcAft>
                <a:spcPts val="0"/>
              </a:spcAft>
            </a:pPr>
            <a:r>
              <a:rPr lang="en-US" sz="2400" dirty="0"/>
              <a:t>The practices of Extreme Programming have been evolving over time. These are a set of interconnected software development practices. Since they were initialized these practices have changed a little. The XP practices are grouped under four categories as follows:</a:t>
            </a:r>
          </a:p>
          <a:p>
            <a:pPr lvl="0" algn="just">
              <a:spcAft>
                <a:spcPts val="0"/>
              </a:spcAft>
            </a:pPr>
            <a:endParaRPr lang="en-US" sz="2400" dirty="0"/>
          </a:p>
          <a:p>
            <a:pPr marL="457200" lvl="0" indent="-298450" algn="just">
              <a:spcAft>
                <a:spcPts val="0"/>
              </a:spcAft>
              <a:buSzPts val="1100"/>
              <a:buAutoNum type="arabicPeriod"/>
            </a:pPr>
            <a:r>
              <a:rPr lang="en-US" sz="2400" b="1" dirty="0"/>
              <a:t>Fine-scale Feedback</a:t>
            </a:r>
          </a:p>
          <a:p>
            <a:pPr marL="914400" lvl="1" indent="-298450" algn="just">
              <a:spcAft>
                <a:spcPts val="0"/>
              </a:spcAft>
              <a:buSzPts val="1100"/>
              <a:buAutoNum type="alphaLcPeriod"/>
            </a:pPr>
            <a:r>
              <a:rPr lang="en-US" sz="2400" dirty="0"/>
              <a:t>Whole Team</a:t>
            </a:r>
          </a:p>
          <a:p>
            <a:pPr marL="914400" lvl="1" indent="-298450" algn="just">
              <a:spcAft>
                <a:spcPts val="0"/>
              </a:spcAft>
              <a:buSzPts val="1100"/>
              <a:buAutoNum type="alphaLcPeriod"/>
            </a:pPr>
            <a:r>
              <a:rPr lang="en-US" sz="2400" dirty="0"/>
              <a:t>Planning Game</a:t>
            </a:r>
          </a:p>
          <a:p>
            <a:pPr marL="914400" lvl="1" indent="-298450" algn="just">
              <a:spcAft>
                <a:spcPts val="0"/>
              </a:spcAft>
              <a:buSzPts val="1100"/>
              <a:buAutoNum type="alphaLcPeriod"/>
            </a:pPr>
            <a:r>
              <a:rPr lang="en-US" sz="2400" dirty="0"/>
              <a:t>Pair Programming</a:t>
            </a:r>
          </a:p>
          <a:p>
            <a:pPr marL="914400" lvl="1" indent="-298450" algn="just">
              <a:spcAft>
                <a:spcPts val="0"/>
              </a:spcAft>
              <a:buSzPts val="1100"/>
              <a:buAutoNum type="alphaLcPeriod"/>
            </a:pPr>
            <a:r>
              <a:rPr lang="en-US" sz="2400" dirty="0"/>
              <a:t>Test-Driven Development</a:t>
            </a:r>
          </a:p>
          <a:p>
            <a:pPr marL="914400" lvl="1" indent="-298450" algn="just">
              <a:spcAft>
                <a:spcPts val="0"/>
              </a:spcAft>
              <a:buSzPts val="1100"/>
              <a:buAutoNum type="alphaLcPeriod"/>
            </a:pPr>
            <a:r>
              <a:rPr lang="en-US" sz="2400" dirty="0"/>
              <a:t>Customer Tests</a:t>
            </a:r>
          </a:p>
          <a:p>
            <a:pPr marL="457200" lvl="0" indent="-298450" algn="just">
              <a:spcAft>
                <a:spcPts val="0"/>
              </a:spcAft>
              <a:buSzPts val="1100"/>
              <a:buAutoNum type="arabicPeriod"/>
            </a:pPr>
            <a:r>
              <a:rPr lang="en-US" sz="2400" b="1" dirty="0"/>
              <a:t>Continuous Process</a:t>
            </a:r>
          </a:p>
          <a:p>
            <a:pPr marL="914400" lvl="1" indent="-298450" algn="just">
              <a:spcAft>
                <a:spcPts val="0"/>
              </a:spcAft>
              <a:buSzPts val="1100"/>
              <a:buAutoNum type="alphaLcPeriod"/>
            </a:pPr>
            <a:r>
              <a:rPr lang="en-US" sz="2400" dirty="0"/>
              <a:t>Continuous Integration</a:t>
            </a:r>
          </a:p>
          <a:p>
            <a:pPr marL="914400" lvl="1" indent="-298450" algn="just">
              <a:spcAft>
                <a:spcPts val="0"/>
              </a:spcAft>
              <a:buSzPts val="1100"/>
              <a:buAutoNum type="alphaLcPeriod"/>
            </a:pPr>
            <a:r>
              <a:rPr lang="en-US" sz="2400" dirty="0"/>
              <a:t>Code Refactoring</a:t>
            </a:r>
          </a:p>
          <a:p>
            <a:pPr marL="914400" lvl="1" indent="-298450" algn="just">
              <a:spcAft>
                <a:spcPts val="0"/>
              </a:spcAft>
              <a:buSzPts val="1100"/>
              <a:buAutoNum type="alphaLcPeriod"/>
            </a:pPr>
            <a:r>
              <a:rPr lang="en-US" sz="2400" dirty="0"/>
              <a:t>Small Releases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Extreme Programming practices</a:t>
            </a:r>
            <a:br>
              <a:rPr lang="en-US" dirty="0"/>
            </a:br>
            <a:endParaRPr lang="en-US" dirty="0"/>
          </a:p>
        </p:txBody>
      </p:sp>
      <p:sp>
        <p:nvSpPr>
          <p:cNvPr id="3" name="Text Placeholder 2"/>
          <p:cNvSpPr>
            <a:spLocks noGrp="1"/>
          </p:cNvSpPr>
          <p:nvPr>
            <p:ph type="body" sz="quarter" idx="24"/>
          </p:nvPr>
        </p:nvSpPr>
        <p:spPr>
          <a:xfrm>
            <a:off x="514350" y="1304995"/>
            <a:ext cx="11220450" cy="4840828"/>
          </a:xfrm>
        </p:spPr>
        <p:txBody>
          <a:bodyPr/>
          <a:lstStyle/>
          <a:p>
            <a:pPr marL="457200" lvl="0" indent="-298450" algn="just">
              <a:spcAft>
                <a:spcPts val="0"/>
              </a:spcAft>
              <a:buSzPts val="1100"/>
              <a:buAutoNum type="arabicPeriod"/>
            </a:pPr>
            <a:r>
              <a:rPr lang="en-US" sz="2400" b="1" dirty="0"/>
              <a:t>Shared Understanding</a:t>
            </a:r>
          </a:p>
          <a:p>
            <a:pPr marL="914400" lvl="1" indent="-298450" algn="just">
              <a:spcAft>
                <a:spcPts val="0"/>
              </a:spcAft>
              <a:buSzPts val="1100"/>
              <a:buAutoNum type="alphaLcPeriod"/>
            </a:pPr>
            <a:r>
              <a:rPr lang="en-US" sz="2400" dirty="0"/>
              <a:t>Coding Standards</a:t>
            </a:r>
          </a:p>
          <a:p>
            <a:pPr marL="914400" lvl="1" indent="-298450" algn="just">
              <a:spcAft>
                <a:spcPts val="0"/>
              </a:spcAft>
              <a:buSzPts val="1100"/>
              <a:buAutoNum type="alphaLcPeriod"/>
            </a:pPr>
            <a:r>
              <a:rPr lang="en-US" sz="2400" dirty="0"/>
              <a:t>Collective Code Ownership</a:t>
            </a:r>
          </a:p>
          <a:p>
            <a:pPr marL="914400" lvl="1" indent="-298450" algn="just">
              <a:spcAft>
                <a:spcPts val="0"/>
              </a:spcAft>
              <a:buSzPts val="1100"/>
              <a:buAutoNum type="alphaLcPeriod"/>
            </a:pPr>
            <a:r>
              <a:rPr lang="en-US" sz="2400" dirty="0"/>
              <a:t>Simple Design</a:t>
            </a:r>
          </a:p>
          <a:p>
            <a:pPr marL="914400" lvl="1" indent="-298450" algn="just">
              <a:spcAft>
                <a:spcPts val="0"/>
              </a:spcAft>
              <a:buSzPts val="1100"/>
              <a:buAutoNum type="alphaLcPeriod"/>
            </a:pPr>
            <a:r>
              <a:rPr lang="en-US" sz="2400" dirty="0"/>
              <a:t>System Metaphor</a:t>
            </a:r>
          </a:p>
          <a:p>
            <a:pPr marL="457200" lvl="0" indent="-298450" algn="just">
              <a:spcAft>
                <a:spcPts val="0"/>
              </a:spcAft>
              <a:buSzPts val="1100"/>
              <a:buAutoNum type="arabicPeriod"/>
            </a:pPr>
            <a:r>
              <a:rPr lang="en-US" sz="2400" b="1" dirty="0"/>
              <a:t>Programmer Welfare</a:t>
            </a:r>
          </a:p>
          <a:p>
            <a:pPr marL="914400" lvl="1" indent="-298450" algn="just">
              <a:spcAft>
                <a:spcPts val="0"/>
              </a:spcAft>
              <a:buSzPts val="1100"/>
              <a:buAutoNum type="alphaLcPeriod"/>
            </a:pPr>
            <a:r>
              <a:rPr lang="en-US" sz="2400" dirty="0"/>
              <a:t>Sustainable Pace</a:t>
            </a:r>
          </a:p>
          <a:p>
            <a:pPr lvl="0" algn="just">
              <a:spcAft>
                <a:spcPts val="0"/>
              </a:spcAft>
            </a:pPr>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Google Shape;403;p48"/>
          <p:cNvSpPr txBox="1">
            <a:spLocks noGrp="1"/>
          </p:cNvSpPr>
          <p:nvPr>
            <p:ph type="body" sz="quarter" idx="24"/>
          </p:nvPr>
        </p:nvSpPr>
        <p:spPr>
          <a:xfrm>
            <a:off x="514350" y="1266895"/>
            <a:ext cx="10273812" cy="4840828"/>
          </a:xfrm>
        </p:spPr>
        <p:txBody>
          <a:bodyPr/>
          <a:lstStyle/>
          <a:p>
            <a:r>
              <a:rPr lang="en-US" dirty="0"/>
              <a:t>The practices under the category fine scale feedback are represented as follows:</a:t>
            </a:r>
          </a:p>
        </p:txBody>
      </p:sp>
      <p:sp>
        <p:nvSpPr>
          <p:cNvPr id="131" name="Google Shape;406;p48"/>
          <p:cNvSpPr txBox="1"/>
          <p:nvPr/>
        </p:nvSpPr>
        <p:spPr>
          <a:xfrm>
            <a:off x="2613388" y="2317383"/>
            <a:ext cx="2249277" cy="457200"/>
          </a:xfrm>
          <a:prstGeom prst="roundRect">
            <a:avLst/>
          </a:prstGeom>
          <a:solidFill>
            <a:schemeClr val="bg1"/>
          </a:solidFill>
          <a:ln w="19050">
            <a:solidFill>
              <a:srgbClr val="0EC07D"/>
            </a:solidFill>
            <a:prstDash val="sysDash"/>
          </a:ln>
        </p:spPr>
        <p:txBody>
          <a:bodyPr spcFirstLastPara="1" wrap="square" lIns="91425" tIns="0" rIns="91425" bIns="91425" anchor="ctr" anchorCtr="0">
            <a:noAutofit/>
          </a:bodyPr>
          <a:lstStyle/>
          <a:p>
            <a:pPr algn="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r>
              <a:rPr lang="en" sz="1800" dirty="0">
                <a:latin typeface="Arial" panose="020B0604020202020204" pitchFamily="34" charset="0"/>
                <a:ea typeface="Roboto"/>
                <a:cs typeface="Arial" panose="020B0604020202020204" pitchFamily="34" charset="0"/>
                <a:sym typeface="Roboto"/>
              </a:rPr>
              <a:t>Whole Team</a:t>
            </a:r>
            <a:endParaRPr sz="1800" dirty="0">
              <a:latin typeface="Arial" panose="020B0604020202020204" pitchFamily="34" charset="0"/>
              <a:ea typeface="Roboto"/>
              <a:cs typeface="Arial" panose="020B0604020202020204" pitchFamily="34" charset="0"/>
              <a:sym typeface="Roboto"/>
            </a:endParaRPr>
          </a:p>
          <a:p>
            <a:pPr algn="r">
              <a:spcAft>
                <a:spcPts val="1600"/>
              </a:spcAft>
            </a:pPr>
            <a:endParaRPr sz="1800" dirty="0">
              <a:latin typeface="Arial" panose="020B0604020202020204" pitchFamily="34" charset="0"/>
              <a:ea typeface="Roboto"/>
              <a:cs typeface="Arial" panose="020B0604020202020204" pitchFamily="34" charset="0"/>
              <a:sym typeface="Roboto"/>
            </a:endParaRPr>
          </a:p>
        </p:txBody>
      </p:sp>
      <p:sp>
        <p:nvSpPr>
          <p:cNvPr id="134" name="Google Shape;409;p48"/>
          <p:cNvSpPr txBox="1"/>
          <p:nvPr/>
        </p:nvSpPr>
        <p:spPr>
          <a:xfrm>
            <a:off x="2009456" y="4120935"/>
            <a:ext cx="2361251" cy="457200"/>
          </a:xfrm>
          <a:prstGeom prst="roundRect">
            <a:avLst/>
          </a:prstGeom>
          <a:solidFill>
            <a:schemeClr val="bg1"/>
          </a:solidFill>
          <a:ln w="19050">
            <a:solidFill>
              <a:srgbClr val="10E694"/>
            </a:solidFill>
            <a:prstDash val="sysDash"/>
          </a:ln>
        </p:spPr>
        <p:txBody>
          <a:bodyPr spcFirstLastPara="1" wrap="square" lIns="91425" tIns="0" rIns="91425" bIns="91425" anchor="ctr" anchorCtr="0">
            <a:noAutofit/>
          </a:bodyPr>
          <a:lstStyle/>
          <a:p>
            <a:pPr algn="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r>
              <a:rPr lang="en" sz="1800" dirty="0">
                <a:latin typeface="Arial" panose="020B0604020202020204" pitchFamily="34" charset="0"/>
                <a:ea typeface="Roboto"/>
                <a:cs typeface="Arial" panose="020B0604020202020204" pitchFamily="34" charset="0"/>
                <a:sym typeface="Roboto"/>
              </a:rPr>
              <a:t>Planning Game</a:t>
            </a:r>
            <a:endParaRPr sz="1800" dirty="0">
              <a:latin typeface="Arial" panose="020B0604020202020204" pitchFamily="34" charset="0"/>
              <a:ea typeface="Roboto"/>
              <a:cs typeface="Arial" panose="020B0604020202020204" pitchFamily="34" charset="0"/>
              <a:sym typeface="Roboto"/>
            </a:endParaRPr>
          </a:p>
          <a:p>
            <a:pPr algn="r">
              <a:spcAft>
                <a:spcPts val="1600"/>
              </a:spcAft>
            </a:pPr>
            <a:endParaRPr sz="1800" dirty="0">
              <a:latin typeface="Arial" panose="020B0604020202020204" pitchFamily="34" charset="0"/>
              <a:ea typeface="Roboto"/>
              <a:cs typeface="Arial" panose="020B0604020202020204" pitchFamily="34" charset="0"/>
              <a:sym typeface="Roboto"/>
            </a:endParaRPr>
          </a:p>
        </p:txBody>
      </p:sp>
      <p:sp>
        <p:nvSpPr>
          <p:cNvPr id="137" name="Google Shape;412;p48"/>
          <p:cNvSpPr txBox="1"/>
          <p:nvPr/>
        </p:nvSpPr>
        <p:spPr>
          <a:xfrm>
            <a:off x="5448172" y="5305854"/>
            <a:ext cx="3083211" cy="457200"/>
          </a:xfrm>
          <a:prstGeom prst="roundRect">
            <a:avLst/>
          </a:prstGeom>
          <a:solidFill>
            <a:schemeClr val="bg1"/>
          </a:solidFill>
          <a:ln w="19050">
            <a:solidFill>
              <a:srgbClr val="30F0A7"/>
            </a:solidFill>
            <a:prstDash val="sysDash"/>
          </a:ln>
        </p:spPr>
        <p:txBody>
          <a:bodyPr spcFirstLastPara="1" wrap="square" lIns="91425" tIns="91425" rIns="91425" bIns="91425" anchor="ctr" anchorCtr="0">
            <a:noAutofit/>
          </a:bodyPr>
          <a:lstStyle/>
          <a:p>
            <a:pPr algn="r"/>
            <a:r>
              <a:rPr lang="en" sz="1800" dirty="0">
                <a:latin typeface="Arial" panose="020B0604020202020204" pitchFamily="34" charset="0"/>
                <a:ea typeface="Roboto"/>
                <a:cs typeface="Arial" panose="020B0604020202020204" pitchFamily="34" charset="0"/>
                <a:sym typeface="Roboto"/>
              </a:rPr>
              <a:t>Customer Tests</a:t>
            </a:r>
            <a:endParaRPr sz="1800" dirty="0">
              <a:latin typeface="Arial" panose="020B0604020202020204" pitchFamily="34" charset="0"/>
              <a:ea typeface="Roboto"/>
              <a:cs typeface="Arial" panose="020B0604020202020204" pitchFamily="34" charset="0"/>
              <a:sym typeface="Roboto"/>
            </a:endParaRPr>
          </a:p>
        </p:txBody>
      </p:sp>
      <p:sp>
        <p:nvSpPr>
          <p:cNvPr id="139" name="Google Shape;414;p48"/>
          <p:cNvSpPr txBox="1"/>
          <p:nvPr/>
        </p:nvSpPr>
        <p:spPr>
          <a:xfrm>
            <a:off x="6384961" y="2238542"/>
            <a:ext cx="2867954" cy="457200"/>
          </a:xfrm>
          <a:prstGeom prst="roundRect">
            <a:avLst/>
          </a:prstGeom>
          <a:solidFill>
            <a:schemeClr val="bg1"/>
          </a:solidFill>
          <a:ln w="19050">
            <a:solidFill>
              <a:srgbClr val="ADF9DC"/>
            </a:solidFill>
            <a:prstDash val="sysDash"/>
          </a:ln>
        </p:spPr>
        <p:txBody>
          <a:bodyPr spcFirstLastPara="1" wrap="square" lIns="91425" tIns="0" rIns="91425" bIns="91425" anchor="ctr" anchorCtr="0">
            <a:noAutofit/>
          </a:bodyPr>
          <a:lstStyle/>
          <a:p>
            <a:pPr algn="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pPr algn="r"/>
            <a:r>
              <a:rPr lang="en" sz="1800" dirty="0">
                <a:latin typeface="Arial" panose="020B0604020202020204" pitchFamily="34" charset="0"/>
                <a:ea typeface="Roboto"/>
                <a:cs typeface="Arial" panose="020B0604020202020204" pitchFamily="34" charset="0"/>
                <a:sym typeface="Roboto"/>
              </a:rPr>
              <a:t>Pair Programming</a:t>
            </a:r>
            <a:endParaRPr sz="1800" dirty="0">
              <a:latin typeface="Arial" panose="020B0604020202020204" pitchFamily="34" charset="0"/>
              <a:ea typeface="Roboto"/>
              <a:cs typeface="Arial" panose="020B0604020202020204" pitchFamily="34" charset="0"/>
              <a:sym typeface="Roboto"/>
            </a:endParaRPr>
          </a:p>
          <a:p>
            <a:pPr algn="r"/>
            <a:endParaRPr sz="1800" dirty="0">
              <a:latin typeface="Arial" panose="020B0604020202020204" pitchFamily="34" charset="0"/>
              <a:ea typeface="Roboto"/>
              <a:cs typeface="Arial" panose="020B0604020202020204" pitchFamily="34" charset="0"/>
              <a:sym typeface="Roboto"/>
            </a:endParaRPr>
          </a:p>
          <a:p>
            <a:pPr algn="r">
              <a:spcAft>
                <a:spcPts val="1600"/>
              </a:spcAft>
            </a:pPr>
            <a:endParaRPr sz="1800" dirty="0">
              <a:latin typeface="Arial" panose="020B0604020202020204" pitchFamily="34" charset="0"/>
              <a:ea typeface="Roboto"/>
              <a:cs typeface="Arial" panose="020B0604020202020204" pitchFamily="34" charset="0"/>
              <a:sym typeface="Roboto"/>
            </a:endParaRPr>
          </a:p>
        </p:txBody>
      </p:sp>
      <p:sp>
        <p:nvSpPr>
          <p:cNvPr id="143" name="Google Shape;418;p48"/>
          <p:cNvSpPr txBox="1"/>
          <p:nvPr/>
        </p:nvSpPr>
        <p:spPr>
          <a:xfrm>
            <a:off x="7247300" y="3906579"/>
            <a:ext cx="3083211" cy="457200"/>
          </a:xfrm>
          <a:prstGeom prst="roundRect">
            <a:avLst/>
          </a:prstGeom>
          <a:solidFill>
            <a:schemeClr val="bg1"/>
          </a:solidFill>
          <a:ln w="19050">
            <a:solidFill>
              <a:srgbClr val="6FF5C2"/>
            </a:solidFill>
            <a:prstDash val="sysDash"/>
          </a:ln>
        </p:spPr>
        <p:txBody>
          <a:bodyPr spcFirstLastPara="1" wrap="square" lIns="91425" tIns="91440" rIns="91425" bIns="91425" anchor="ctr" anchorCtr="0">
            <a:noAutofit/>
          </a:bodyPr>
          <a:lstStyle/>
          <a:p>
            <a:pPr algn="r"/>
            <a:r>
              <a:rPr lang="en" sz="1800" dirty="0">
                <a:latin typeface="Arial" panose="020B0604020202020204" pitchFamily="34" charset="0"/>
                <a:ea typeface="Roboto"/>
                <a:cs typeface="Arial" panose="020B0604020202020204" pitchFamily="34" charset="0"/>
                <a:sym typeface="Roboto"/>
              </a:rPr>
              <a:t>Test-Driven Development</a:t>
            </a:r>
            <a:endParaRPr sz="1800" dirty="0">
              <a:latin typeface="Arial" panose="020B0604020202020204" pitchFamily="34" charset="0"/>
              <a:ea typeface="Roboto"/>
              <a:cs typeface="Arial" panose="020B0604020202020204" pitchFamily="34" charset="0"/>
              <a:sym typeface="Roboto"/>
            </a:endParaRPr>
          </a:p>
        </p:txBody>
      </p:sp>
      <p:sp>
        <p:nvSpPr>
          <p:cNvPr id="402" name="Google Shape;402;p48"/>
          <p:cNvSpPr txBox="1">
            <a:spLocks noGrp="1"/>
          </p:cNvSpPr>
          <p:nvPr>
            <p:ph type="title"/>
          </p:nvPr>
        </p:nvSpPr>
        <p:spPr/>
        <p:txBody>
          <a:bodyPr/>
          <a:lstStyle/>
          <a:p>
            <a:r>
              <a:rPr lang="en-US"/>
              <a:t>3.7.1 Fine Scale Feedback</a:t>
            </a:r>
          </a:p>
        </p:txBody>
      </p:sp>
      <p:grpSp>
        <p:nvGrpSpPr>
          <p:cNvPr id="19" name="Group 18"/>
          <p:cNvGrpSpPr/>
          <p:nvPr/>
        </p:nvGrpSpPr>
        <p:grpSpPr>
          <a:xfrm>
            <a:off x="3889757" y="1979715"/>
            <a:ext cx="3699764" cy="3699006"/>
            <a:chOff x="4343108" y="2432973"/>
            <a:chExt cx="2793061" cy="2792489"/>
          </a:xfrm>
        </p:grpSpPr>
        <p:sp>
          <p:nvSpPr>
            <p:cNvPr id="146" name="Google Shape;421;p48"/>
            <p:cNvSpPr/>
            <p:nvPr/>
          </p:nvSpPr>
          <p:spPr>
            <a:xfrm rot="7920309">
              <a:off x="4345330" y="2437684"/>
              <a:ext cx="2772764" cy="2777207"/>
            </a:xfrm>
            <a:prstGeom prst="blockArc">
              <a:avLst>
                <a:gd name="adj1" fmla="val 12602522"/>
                <a:gd name="adj2" fmla="val 16867657"/>
                <a:gd name="adj3" fmla="val 20844"/>
              </a:avLst>
            </a:prstGeom>
            <a:solidFill>
              <a:srgbClr val="6FF5C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47" name="Google Shape;422;p48"/>
            <p:cNvSpPr/>
            <p:nvPr/>
          </p:nvSpPr>
          <p:spPr>
            <a:xfrm rot="3600063">
              <a:off x="4348263" y="2450196"/>
              <a:ext cx="2773044" cy="2777488"/>
            </a:xfrm>
            <a:prstGeom prst="blockArc">
              <a:avLst>
                <a:gd name="adj1" fmla="val 12602522"/>
                <a:gd name="adj2" fmla="val 16867657"/>
                <a:gd name="adj3" fmla="val 20844"/>
              </a:avLst>
            </a:prstGeom>
            <a:solidFill>
              <a:srgbClr val="ADF9D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50" name="Google Shape;425;p48"/>
            <p:cNvSpPr/>
            <p:nvPr/>
          </p:nvSpPr>
          <p:spPr>
            <a:xfrm rot="12240238">
              <a:off x="4353647" y="2432973"/>
              <a:ext cx="2777287" cy="2772843"/>
            </a:xfrm>
            <a:prstGeom prst="blockArc">
              <a:avLst>
                <a:gd name="adj1" fmla="val 12602522"/>
                <a:gd name="adj2" fmla="val 16867657"/>
                <a:gd name="adj3" fmla="val 20844"/>
              </a:avLst>
            </a:prstGeom>
            <a:solidFill>
              <a:srgbClr val="30F0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53" name="Google Shape;428;p48"/>
            <p:cNvSpPr/>
            <p:nvPr/>
          </p:nvSpPr>
          <p:spPr>
            <a:xfrm rot="20999908">
              <a:off x="4358558" y="2452193"/>
              <a:ext cx="2777611" cy="2773167"/>
            </a:xfrm>
            <a:prstGeom prst="blockArc">
              <a:avLst>
                <a:gd name="adj1" fmla="val 12513247"/>
                <a:gd name="adj2" fmla="val 16867657"/>
                <a:gd name="adj3" fmla="val 20844"/>
              </a:avLst>
            </a:prstGeom>
            <a:solidFill>
              <a:srgbClr val="0EC0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grpSp>
          <p:nvGrpSpPr>
            <p:cNvPr id="18" name="Group 17"/>
            <p:cNvGrpSpPr/>
            <p:nvPr/>
          </p:nvGrpSpPr>
          <p:grpSpPr>
            <a:xfrm>
              <a:off x="4363829" y="2443223"/>
              <a:ext cx="2771960" cy="2767525"/>
              <a:chOff x="4363829" y="2443223"/>
              <a:chExt cx="2771960" cy="2767525"/>
            </a:xfrm>
          </p:grpSpPr>
          <p:sp>
            <p:nvSpPr>
              <p:cNvPr id="145" name="Google Shape;420;p48"/>
              <p:cNvSpPr/>
              <p:nvPr/>
            </p:nvSpPr>
            <p:spPr>
              <a:xfrm rot="16619979">
                <a:off x="4366046" y="2441006"/>
                <a:ext cx="2767525" cy="2771960"/>
              </a:xfrm>
              <a:prstGeom prst="blockArc">
                <a:avLst>
                  <a:gd name="adj1" fmla="val 12602522"/>
                  <a:gd name="adj2" fmla="val 16867657"/>
                  <a:gd name="adj3" fmla="val 20844"/>
                </a:avLst>
              </a:prstGeom>
              <a:solidFill>
                <a:srgbClr val="10E69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79" name="Oval 178"/>
              <p:cNvSpPr/>
              <p:nvPr/>
            </p:nvSpPr>
            <p:spPr>
              <a:xfrm>
                <a:off x="4414444" y="3190909"/>
                <a:ext cx="583495" cy="583495"/>
              </a:xfrm>
              <a:prstGeom prst="ellipse">
                <a:avLst/>
              </a:prstGeom>
              <a:solidFill>
                <a:srgbClr val="0EC07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01</a:t>
                </a:r>
              </a:p>
            </p:txBody>
          </p:sp>
          <p:sp>
            <p:nvSpPr>
              <p:cNvPr id="181" name="Oval 180"/>
              <p:cNvSpPr/>
              <p:nvPr/>
            </p:nvSpPr>
            <p:spPr>
              <a:xfrm>
                <a:off x="4811675" y="4413653"/>
                <a:ext cx="583495" cy="583495"/>
              </a:xfrm>
              <a:prstGeom prst="ellipse">
                <a:avLst/>
              </a:prstGeom>
              <a:solidFill>
                <a:srgbClr val="10E69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02</a:t>
                </a:r>
              </a:p>
            </p:txBody>
          </p:sp>
          <p:sp>
            <p:nvSpPr>
              <p:cNvPr id="183" name="Oval 182"/>
              <p:cNvSpPr/>
              <p:nvPr/>
            </p:nvSpPr>
            <p:spPr>
              <a:xfrm>
                <a:off x="6099910" y="4413653"/>
                <a:ext cx="583495" cy="583495"/>
              </a:xfrm>
              <a:prstGeom prst="ellipse">
                <a:avLst/>
              </a:prstGeom>
              <a:solidFill>
                <a:srgbClr val="30F0A7"/>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03</a:t>
                </a:r>
              </a:p>
            </p:txBody>
          </p:sp>
          <p:sp>
            <p:nvSpPr>
              <p:cNvPr id="185" name="Oval 184"/>
              <p:cNvSpPr/>
              <p:nvPr/>
            </p:nvSpPr>
            <p:spPr>
              <a:xfrm>
                <a:off x="6483877" y="3197319"/>
                <a:ext cx="583495" cy="583495"/>
              </a:xfrm>
              <a:prstGeom prst="ellipse">
                <a:avLst/>
              </a:prstGeom>
              <a:solidFill>
                <a:srgbClr val="6FF5C2"/>
              </a:solidFill>
              <a:ln>
                <a:noFill/>
              </a:ln>
              <a:effectLst>
                <a:outerShdw blurRad="50800" dist="38100" dir="150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04</a:t>
                </a:r>
              </a:p>
            </p:txBody>
          </p:sp>
          <p:sp>
            <p:nvSpPr>
              <p:cNvPr id="187" name="Oval 186"/>
              <p:cNvSpPr/>
              <p:nvPr/>
            </p:nvSpPr>
            <p:spPr>
              <a:xfrm>
                <a:off x="5466435" y="2449548"/>
                <a:ext cx="583495" cy="583495"/>
              </a:xfrm>
              <a:prstGeom prst="ellipse">
                <a:avLst/>
              </a:prstGeom>
              <a:solidFill>
                <a:srgbClr val="ADF9DC"/>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05</a:t>
                </a:r>
              </a:p>
            </p:txBody>
          </p:sp>
        </p:gr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24"/>
          </p:nvPr>
        </p:nvSpPr>
        <p:spPr>
          <a:xfrm>
            <a:off x="304800" y="1324045"/>
            <a:ext cx="11468100" cy="4840828"/>
          </a:xfrm>
        </p:spPr>
        <p:txBody>
          <a:bodyPr/>
          <a:lstStyle/>
          <a:p>
            <a:pPr marL="457200" lvl="0" indent="-298450" algn="just">
              <a:spcAft>
                <a:spcPts val="0"/>
              </a:spcAft>
              <a:buSzPts val="1100"/>
            </a:pPr>
            <a:r>
              <a:rPr lang="en-US" sz="2400" b="1" dirty="0"/>
              <a:t>Whole Team: </a:t>
            </a:r>
            <a:r>
              <a:rPr lang="en-US" sz="2400" dirty="0"/>
              <a:t>The contributors to an XP sit together, as members of one team. The team includes the customer who is responsible for providing the requirements, setting the priorities and driving the project. Teams will find it helpful if the customers are the real end users themselves, who know the domain and the requirements. The team will have developers and testers, who collaborate with the customers to define the customer acceptance tests. Analysts support the customers by defining the requirements. The XP coach facilitates the process and helps keep the process on track. In an XP team there is no defined role and the responsibilities are not restricted to one person. Anybody can contribute in any way that they can.</a:t>
            </a:r>
          </a:p>
          <a:p>
            <a:pPr marL="457200" lvl="0" indent="-298450" algn="just">
              <a:spcAft>
                <a:spcPts val="0"/>
              </a:spcAft>
              <a:buSzPts val="1100"/>
            </a:pPr>
            <a:r>
              <a:rPr lang="en-US" sz="2400" b="1" dirty="0"/>
              <a:t>Planning Game: </a:t>
            </a:r>
            <a:r>
              <a:rPr lang="en-US" sz="2400" dirty="0"/>
              <a:t>Planning in XP determines two things; what has to be achieved within the due date? What has to be done next? Importance is given to driving the project. XP planning consists of two steps of planning, Release Planning and Iteration Planning.</a:t>
            </a:r>
          </a:p>
          <a:p>
            <a:pPr marL="457200" lvl="0" algn="just">
              <a:spcAft>
                <a:spcPts val="0"/>
              </a:spcAft>
            </a:pPr>
            <a:endParaRPr lang="en-US" sz="24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24"/>
          </p:nvPr>
        </p:nvSpPr>
        <p:spPr>
          <a:xfrm>
            <a:off x="514350" y="1304995"/>
            <a:ext cx="11010900" cy="4840828"/>
          </a:xfrm>
        </p:spPr>
        <p:txBody>
          <a:bodyPr/>
          <a:lstStyle/>
          <a:p>
            <a:pPr marL="457200" lvl="0" algn="just">
              <a:spcAft>
                <a:spcPts val="0"/>
              </a:spcAft>
            </a:pPr>
            <a:r>
              <a:rPr lang="en-US" sz="2400" b="1" i="1" dirty="0"/>
              <a:t>Release Planning: </a:t>
            </a:r>
            <a:r>
              <a:rPr lang="en-US" sz="2400" dirty="0"/>
              <a:t>Release planning is about finalizing the requirements that should be met for the near-term release and the time in which it would be delivered. Release planning is done by both the developers and customers.</a:t>
            </a:r>
          </a:p>
          <a:p>
            <a:pPr marL="457200" lvl="0" algn="just">
              <a:spcAft>
                <a:spcPts val="0"/>
              </a:spcAft>
              <a:buClr>
                <a:schemeClr val="dk1"/>
              </a:buClr>
              <a:buSzPts val="1100"/>
            </a:pPr>
            <a:r>
              <a:rPr lang="en-US" sz="2400" dirty="0"/>
              <a:t>The three phases of release planning are as follows:</a:t>
            </a:r>
          </a:p>
          <a:p>
            <a:pPr marL="914400" lvl="0" indent="-298450" algn="just">
              <a:spcAft>
                <a:spcPts val="0"/>
              </a:spcAft>
              <a:buSzPts val="1100"/>
              <a:buChar char="●"/>
            </a:pPr>
            <a:r>
              <a:rPr lang="en-US" sz="2400" b="1" i="1" dirty="0"/>
              <a:t>Exploration Phase</a:t>
            </a:r>
            <a:r>
              <a:rPr lang="en-US" sz="2400" dirty="0"/>
              <a:t>: It is in this phase that the requirements are gathered from the customer and the amount of work is estimated. The high-value requirements are gathered from the customer and recorded on user story cards.</a:t>
            </a:r>
          </a:p>
          <a:p>
            <a:pPr marL="914400" lvl="0" indent="-298450" algn="just">
              <a:spcAft>
                <a:spcPts val="0"/>
              </a:spcAft>
              <a:buSzPts val="1100"/>
              <a:buChar char="●"/>
            </a:pPr>
            <a:r>
              <a:rPr lang="en-US" sz="2400" b="1" i="1" dirty="0"/>
              <a:t>Commitment Phase</a:t>
            </a:r>
            <a:r>
              <a:rPr lang="en-US" sz="2400" dirty="0"/>
              <a:t>: Both the business and the developers plan and commit to meet the requirements of the next release scheduled.</a:t>
            </a:r>
          </a:p>
          <a:p>
            <a:pPr marL="914400" lvl="0" indent="-298450" algn="just">
              <a:spcAft>
                <a:spcPts val="0"/>
              </a:spcAft>
              <a:buSzPts val="1100"/>
              <a:buChar char="●"/>
            </a:pPr>
            <a:r>
              <a:rPr lang="en-US" sz="2400" b="1" i="1" dirty="0"/>
              <a:t>Steering Phase</a:t>
            </a:r>
            <a:r>
              <a:rPr lang="en-US" sz="2400" dirty="0"/>
              <a:t>: During the steering phase, the plan is adjusted to accommodate new features and to make changes to the existing features.</a:t>
            </a:r>
          </a:p>
          <a:p>
            <a:pPr marL="1371600" lvl="0" algn="just">
              <a:spcAft>
                <a:spcPts val="0"/>
              </a:spcAft>
            </a:pPr>
            <a:endParaRPr lang="en-US"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24"/>
          </p:nvPr>
        </p:nvSpPr>
        <p:spPr>
          <a:xfrm>
            <a:off x="514350" y="1304995"/>
            <a:ext cx="11144250" cy="4840828"/>
          </a:xfrm>
        </p:spPr>
        <p:txBody>
          <a:bodyPr/>
          <a:lstStyle/>
          <a:p>
            <a:pPr marL="457200" lvl="0" algn="just">
              <a:spcAft>
                <a:spcPts val="0"/>
              </a:spcAft>
            </a:pPr>
            <a:r>
              <a:rPr lang="en-US" sz="2400" b="1" i="1" dirty="0"/>
              <a:t>Iteration Planning: </a:t>
            </a:r>
            <a:r>
              <a:rPr lang="en-US" sz="2400" dirty="0"/>
              <a:t>Iteration planning is about determining the activities and tasks of the developers. Unlike release planning, customer is not involved in iteration planning. Iteration planning also consists of three phases. </a:t>
            </a:r>
          </a:p>
          <a:p>
            <a:pPr marL="914400" lvl="0" indent="-298450" algn="just">
              <a:spcAft>
                <a:spcPts val="0"/>
              </a:spcAft>
              <a:buSzPts val="1100"/>
              <a:buChar char="●"/>
            </a:pPr>
            <a:r>
              <a:rPr lang="en-US" sz="2400" b="1" i="1" dirty="0"/>
              <a:t>Exploration Phase</a:t>
            </a:r>
            <a:r>
              <a:rPr lang="en-US" sz="2400" dirty="0"/>
              <a:t>: In this process, the requirements are broken down into different tasks.</a:t>
            </a:r>
          </a:p>
          <a:p>
            <a:pPr marL="914400" lvl="0" indent="-298450" algn="just">
              <a:spcAft>
                <a:spcPts val="0"/>
              </a:spcAft>
              <a:buSzPts val="1100"/>
              <a:buChar char="●"/>
            </a:pPr>
            <a:r>
              <a:rPr lang="en-US" sz="2400" b="1" i="1" dirty="0"/>
              <a:t>Commitment Phase</a:t>
            </a:r>
            <a:r>
              <a:rPr lang="en-US" sz="2400" dirty="0"/>
              <a:t>: In this phase, tasks are assigned to the developers and the time is also estimated and due date is set. </a:t>
            </a:r>
          </a:p>
          <a:p>
            <a:pPr marL="914400" lvl="0" indent="-298450" algn="just">
              <a:spcAft>
                <a:spcPts val="0"/>
              </a:spcAft>
              <a:buSzPts val="1100"/>
              <a:buChar char="●"/>
            </a:pPr>
            <a:r>
              <a:rPr lang="en-US" sz="2400" b="1" i="1" dirty="0"/>
              <a:t>Steering Phase</a:t>
            </a:r>
            <a:r>
              <a:rPr lang="en-US" sz="2400" dirty="0"/>
              <a:t>: Actual development happens during this phase. Once the development process is complete, and the developed iteration is compared to the requirements recorded on story cards.</a:t>
            </a:r>
          </a:p>
          <a:p>
            <a:pPr marL="457200" lvl="0" algn="just">
              <a:spcAft>
                <a:spcPts val="0"/>
              </a:spcAft>
            </a:pPr>
            <a:endParaRPr 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24"/>
          </p:nvPr>
        </p:nvSpPr>
        <p:spPr>
          <a:xfrm>
            <a:off x="514350" y="1304995"/>
            <a:ext cx="11315700" cy="4840828"/>
          </a:xfrm>
        </p:spPr>
        <p:txBody>
          <a:bodyPr/>
          <a:lstStyle/>
          <a:p>
            <a:pPr marL="457200" lvl="0" indent="-298450" algn="just">
              <a:spcAft>
                <a:spcPts val="0"/>
              </a:spcAft>
              <a:buSzPts val="1100"/>
            </a:pPr>
            <a:r>
              <a:rPr lang="en-US" sz="2400" b="1" dirty="0"/>
              <a:t>Pair Programming: </a:t>
            </a:r>
            <a:r>
              <a:rPr lang="en-US" sz="2400" dirty="0"/>
              <a:t>In XP, at all points in time, code is the output of the work done by two programmers who sit next to each other and use the same workstation. One developer writes the code and the other reviews it. After a certain period, they exchange their jobs. The makes sure that the resulting code has a better quality with minimal or no errors. From the outside, it might look as an unproductive way of development, but thorough research has gone into pair programming, which has shown more effectiveness in terms of quality.</a:t>
            </a:r>
          </a:p>
          <a:p>
            <a:pPr marL="457200" lvl="0" algn="just">
              <a:spcAft>
                <a:spcPts val="0"/>
              </a:spcAft>
            </a:pPr>
            <a:endParaRPr lang="en-US" sz="2400" dirty="0"/>
          </a:p>
          <a:p>
            <a:pPr marL="457200" lvl="0" algn="just">
              <a:spcAft>
                <a:spcPts val="0"/>
              </a:spcAft>
            </a:pPr>
            <a:r>
              <a:rPr lang="en-US" sz="2400" dirty="0"/>
              <a:t>Pair programming doesn’t mean that the same pair works together throughout the project. Developers can switch their partners frequently, which ensures that everyone is completely aware of what others are doing and are familiar with the whole system and the knowledge is also spread continuously. Even outside  XP, pair programming has proven its effectiveness.</a:t>
            </a:r>
          </a:p>
          <a:p>
            <a:pPr lvl="0" algn="just">
              <a:spcAft>
                <a:spcPts val="0"/>
              </a:spcAft>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24"/>
          </p:nvPr>
        </p:nvSpPr>
        <p:spPr>
          <a:xfrm>
            <a:off x="133350" y="771595"/>
            <a:ext cx="11296650" cy="4840828"/>
          </a:xfrm>
        </p:spPr>
        <p:txBody>
          <a:bodyPr/>
          <a:lstStyle/>
          <a:p>
            <a:pPr marL="457200" lvl="0" indent="-298450" algn="just">
              <a:spcAft>
                <a:spcPts val="0"/>
              </a:spcAft>
              <a:buSzPts val="1100"/>
            </a:pPr>
            <a:r>
              <a:rPr lang="en-US" sz="2400" b="1" dirty="0"/>
              <a:t>Test-Driven Development: </a:t>
            </a:r>
            <a:r>
              <a:rPr lang="en-US" sz="2400" dirty="0">
                <a:solidFill>
                  <a:schemeClr val="dk1"/>
                </a:solidFill>
              </a:rPr>
              <a:t>XP insists on feedback. To get a valuable feedback it is important to subject the entire code to testing. </a:t>
            </a:r>
            <a:r>
              <a:rPr lang="en-US" sz="2400" dirty="0"/>
              <a:t>Test-driven development (TDD) is to make sure that each and every requirement of the project undergoes testing before getting deployed on to production. This process encourages working in very short cycles of adding a test case and then making it work. TDD ensures 100% test coverage. After writing the tests it is important to run them. All of the unit tests should run correctly to ensure code correctness. With this, developers get immediate feedback on their code. As the software design improves, TDD provides invaluable support.</a:t>
            </a:r>
          </a:p>
          <a:p>
            <a:pPr marL="457200" lvl="0" indent="-298450" algn="just">
              <a:spcAft>
                <a:spcPts val="0"/>
              </a:spcAft>
              <a:buSzPts val="1100"/>
            </a:pPr>
            <a:r>
              <a:rPr lang="en-US" sz="2400" b="1" dirty="0"/>
              <a:t>Customer Tests: </a:t>
            </a:r>
            <a:r>
              <a:rPr lang="en-US" sz="2400" dirty="0"/>
              <a:t>Automated acceptance tests are defined by the customer to make sure that the features work as expected. Once defined, teams write these tests to prove that the feature has been implemented in the right way. Automation is critical because it saves a lot of time. XP treats its customers as important as the developers. Once the test runs, teams will keep it running in the same way thereafter. This way, the system constantly improves and moves forward.</a:t>
            </a:r>
          </a:p>
          <a:p>
            <a:pPr algn="just"/>
            <a:endParaRPr 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9"/>
          <p:cNvSpPr txBox="1">
            <a:spLocks noGrp="1"/>
          </p:cNvSpPr>
          <p:nvPr>
            <p:ph type="title"/>
          </p:nvPr>
        </p:nvSpPr>
        <p:spPr/>
        <p:txBody>
          <a:bodyPr/>
          <a:lstStyle/>
          <a:p>
            <a:r>
              <a:rPr lang="en-US"/>
              <a:t>3.7.2 Continuous Process</a:t>
            </a:r>
          </a:p>
        </p:txBody>
      </p:sp>
      <p:sp>
        <p:nvSpPr>
          <p:cNvPr id="445" name="Google Shape;445;p49"/>
          <p:cNvSpPr txBox="1">
            <a:spLocks noGrp="1"/>
          </p:cNvSpPr>
          <p:nvPr>
            <p:ph type="body" sz="quarter" idx="24"/>
          </p:nvPr>
        </p:nvSpPr>
        <p:spPr/>
        <p:txBody>
          <a:bodyPr/>
          <a:lstStyle/>
          <a:p>
            <a:r>
              <a:rPr lang="en-US" dirty="0"/>
              <a:t>The practices listed under continuous processes are illustrated in the picture:</a:t>
            </a:r>
          </a:p>
        </p:txBody>
      </p:sp>
      <p:sp>
        <p:nvSpPr>
          <p:cNvPr id="55" name="Google Shape;447;p49"/>
          <p:cNvSpPr txBox="1"/>
          <p:nvPr/>
        </p:nvSpPr>
        <p:spPr>
          <a:xfrm>
            <a:off x="1354698" y="3108133"/>
            <a:ext cx="2773937" cy="457200"/>
          </a:xfrm>
          <a:prstGeom prst="roundRect">
            <a:avLst/>
          </a:prstGeom>
          <a:noFill/>
          <a:ln w="19050">
            <a:solidFill>
              <a:srgbClr val="0EC07D"/>
            </a:solidFill>
            <a:prstDash val="sysDash"/>
          </a:ln>
        </p:spPr>
        <p:txBody>
          <a:bodyPr spcFirstLastPara="1" wrap="square" lIns="91425" tIns="91425" rIns="91425" bIns="91425" anchor="ctr" anchorCtr="0">
            <a:noAutofit/>
          </a:bodyPr>
          <a:lstStyle/>
          <a:p>
            <a:pPr marL="0" lvl="0" indent="0"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Continuous Integration</a:t>
            </a:r>
            <a:endParaRPr sz="1800" dirty="0">
              <a:latin typeface="Arial" panose="020B0604020202020204" pitchFamily="34" charset="0"/>
              <a:ea typeface="Roboto"/>
              <a:cs typeface="Arial" panose="020B0604020202020204" pitchFamily="34" charset="0"/>
              <a:sym typeface="Roboto"/>
            </a:endParaRPr>
          </a:p>
        </p:txBody>
      </p:sp>
      <p:sp>
        <p:nvSpPr>
          <p:cNvPr id="58" name="Google Shape;450;p49"/>
          <p:cNvSpPr txBox="1"/>
          <p:nvPr/>
        </p:nvSpPr>
        <p:spPr>
          <a:xfrm>
            <a:off x="6892947" y="3159190"/>
            <a:ext cx="2610669" cy="457200"/>
          </a:xfrm>
          <a:prstGeom prst="roundRect">
            <a:avLst/>
          </a:prstGeom>
          <a:noFill/>
          <a:ln w="19050">
            <a:solidFill>
              <a:srgbClr val="30F0A7"/>
            </a:solidFill>
            <a:prstDash val="sysDash"/>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Small Releases</a:t>
            </a:r>
            <a:endParaRPr sz="1800" dirty="0">
              <a:latin typeface="Arial" panose="020B0604020202020204" pitchFamily="34" charset="0"/>
              <a:ea typeface="Roboto"/>
              <a:cs typeface="Arial" panose="020B0604020202020204" pitchFamily="34" charset="0"/>
              <a:sym typeface="Roboto"/>
            </a:endParaRPr>
          </a:p>
        </p:txBody>
      </p:sp>
      <p:sp>
        <p:nvSpPr>
          <p:cNvPr id="61" name="Google Shape;453;p49"/>
          <p:cNvSpPr txBox="1"/>
          <p:nvPr/>
        </p:nvSpPr>
        <p:spPr>
          <a:xfrm>
            <a:off x="6008058" y="5088203"/>
            <a:ext cx="2827044" cy="457200"/>
          </a:xfrm>
          <a:prstGeom prst="roundRect">
            <a:avLst/>
          </a:prstGeom>
          <a:noFill/>
          <a:ln w="19050">
            <a:solidFill>
              <a:srgbClr val="10E694"/>
            </a:solidFill>
            <a:prstDash val="sysDash"/>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Code Refactoring</a:t>
            </a:r>
            <a:endParaRPr sz="1800" dirty="0">
              <a:latin typeface="Arial" panose="020B0604020202020204" pitchFamily="34" charset="0"/>
              <a:ea typeface="Roboto"/>
              <a:cs typeface="Arial" panose="020B0604020202020204" pitchFamily="34" charset="0"/>
              <a:sym typeface="Roboto"/>
            </a:endParaRPr>
          </a:p>
        </p:txBody>
      </p:sp>
      <p:grpSp>
        <p:nvGrpSpPr>
          <p:cNvPr id="8" name="Group 7"/>
          <p:cNvGrpSpPr/>
          <p:nvPr/>
        </p:nvGrpSpPr>
        <p:grpSpPr>
          <a:xfrm>
            <a:off x="3911914" y="2044847"/>
            <a:ext cx="3601406" cy="3597094"/>
            <a:chOff x="4312970" y="2445423"/>
            <a:chExt cx="2799294" cy="2795941"/>
          </a:xfrm>
        </p:grpSpPr>
        <p:sp>
          <p:nvSpPr>
            <p:cNvPr id="64" name="Google Shape;456;p49"/>
            <p:cNvSpPr/>
            <p:nvPr/>
          </p:nvSpPr>
          <p:spPr>
            <a:xfrm rot="3600185">
              <a:off x="4312970" y="2466705"/>
              <a:ext cx="2774659" cy="2774659"/>
            </a:xfrm>
            <a:prstGeom prst="blockArc">
              <a:avLst>
                <a:gd name="adj1" fmla="val 12622480"/>
                <a:gd name="adj2" fmla="val 19781569"/>
                <a:gd name="adj3" fmla="val 20773"/>
              </a:avLst>
            </a:prstGeom>
            <a:solidFill>
              <a:srgbClr val="30F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6" name="Google Shape;458;p49"/>
            <p:cNvSpPr/>
            <p:nvPr/>
          </p:nvSpPr>
          <p:spPr>
            <a:xfrm rot="17999815">
              <a:off x="4337605" y="2466308"/>
              <a:ext cx="2774659" cy="2774659"/>
            </a:xfrm>
            <a:prstGeom prst="blockArc">
              <a:avLst>
                <a:gd name="adj1" fmla="val 12622480"/>
                <a:gd name="adj2" fmla="val 19703271"/>
                <a:gd name="adj3" fmla="val 20851"/>
              </a:avLst>
            </a:prstGeom>
            <a:solidFill>
              <a:srgbClr val="0EC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7" name="Group 6"/>
            <p:cNvGrpSpPr/>
            <p:nvPr/>
          </p:nvGrpSpPr>
          <p:grpSpPr>
            <a:xfrm>
              <a:off x="4326477" y="2445423"/>
              <a:ext cx="2774700" cy="2774700"/>
              <a:chOff x="4326477" y="2445423"/>
              <a:chExt cx="2774700" cy="2774700"/>
            </a:xfrm>
          </p:grpSpPr>
          <p:sp>
            <p:nvSpPr>
              <p:cNvPr id="65" name="Google Shape;457;p49"/>
              <p:cNvSpPr/>
              <p:nvPr/>
            </p:nvSpPr>
            <p:spPr>
              <a:xfrm rot="10800000">
                <a:off x="4326477" y="2445423"/>
                <a:ext cx="2774700" cy="2774700"/>
              </a:xfrm>
              <a:prstGeom prst="blockArc">
                <a:avLst>
                  <a:gd name="adj1" fmla="val 12622480"/>
                  <a:gd name="adj2" fmla="val 19662822"/>
                  <a:gd name="adj3" fmla="val 20729"/>
                </a:avLst>
              </a:prstGeom>
              <a:solidFill>
                <a:srgbClr val="10E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 name="Oval 112"/>
              <p:cNvSpPr/>
              <p:nvPr/>
            </p:nvSpPr>
            <p:spPr>
              <a:xfrm>
                <a:off x="4481423" y="4109999"/>
                <a:ext cx="583495" cy="583495"/>
              </a:xfrm>
              <a:prstGeom prst="ellipse">
                <a:avLst/>
              </a:prstGeom>
              <a:solidFill>
                <a:srgbClr val="0EC0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01</a:t>
                </a:r>
              </a:p>
            </p:txBody>
          </p:sp>
          <p:sp>
            <p:nvSpPr>
              <p:cNvPr id="117" name="Oval 116"/>
              <p:cNvSpPr/>
              <p:nvPr/>
            </p:nvSpPr>
            <p:spPr>
              <a:xfrm>
                <a:off x="5407783" y="2461289"/>
                <a:ext cx="583495" cy="583495"/>
              </a:xfrm>
              <a:prstGeom prst="ellipse">
                <a:avLst/>
              </a:prstGeom>
              <a:solidFill>
                <a:srgbClr val="30F0A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03</a:t>
                </a:r>
              </a:p>
            </p:txBody>
          </p:sp>
          <p:sp>
            <p:nvSpPr>
              <p:cNvPr id="118" name="Oval 117"/>
              <p:cNvSpPr/>
              <p:nvPr/>
            </p:nvSpPr>
            <p:spPr>
              <a:xfrm>
                <a:off x="6373674" y="4087878"/>
                <a:ext cx="583495" cy="583495"/>
              </a:xfrm>
              <a:prstGeom prst="ellipse">
                <a:avLst/>
              </a:prstGeom>
              <a:solidFill>
                <a:srgbClr val="10E69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02</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785" y="880895"/>
            <a:ext cx="10515600" cy="492172"/>
          </a:xfrm>
        </p:spPr>
        <p:txBody>
          <a:bodyPr/>
          <a:lstStyle/>
          <a:p>
            <a:r>
              <a:rPr lang="en" dirty="0"/>
              <a:t>Agile Methodologies</a:t>
            </a:r>
            <a:endParaRPr lang="en-US" dirty="0"/>
          </a:p>
        </p:txBody>
      </p:sp>
      <p:sp>
        <p:nvSpPr>
          <p:cNvPr id="3" name="Text Placeholder 2"/>
          <p:cNvSpPr>
            <a:spLocks noGrp="1"/>
          </p:cNvSpPr>
          <p:nvPr>
            <p:ph type="body" sz="quarter" idx="24"/>
          </p:nvPr>
        </p:nvSpPr>
        <p:spPr>
          <a:xfrm>
            <a:off x="438150" y="1495495"/>
            <a:ext cx="11277600" cy="4840828"/>
          </a:xfrm>
        </p:spPr>
        <p:txBody>
          <a:bodyPr/>
          <a:lstStyle/>
          <a:p>
            <a:pPr lvl="0" algn="just">
              <a:spcAft>
                <a:spcPts val="0"/>
              </a:spcAft>
              <a:buClr>
                <a:schemeClr val="dk1"/>
              </a:buClr>
              <a:buSzPts val="1200"/>
            </a:pPr>
            <a:r>
              <a:rPr lang="en-US" sz="2400" b="1" dirty="0" err="1">
                <a:solidFill>
                  <a:schemeClr val="dk1"/>
                </a:solidFill>
              </a:rPr>
              <a:t>Kanban</a:t>
            </a:r>
            <a:r>
              <a:rPr lang="en-US" sz="2400" dirty="0">
                <a:solidFill>
                  <a:schemeClr val="dk1"/>
                </a:solidFill>
              </a:rPr>
              <a:t>:  A Japanese term, that refers to ‘a visual signal’ or ‘card’. A visual framework for implementing Agile workflow. Encourages the addition of small, but continuous changes to the system. </a:t>
            </a:r>
            <a:r>
              <a:rPr lang="en-US" sz="2400" dirty="0" err="1">
                <a:solidFill>
                  <a:schemeClr val="dk1"/>
                </a:solidFill>
              </a:rPr>
              <a:t>Kanban</a:t>
            </a:r>
            <a:r>
              <a:rPr lang="en-US" sz="2400" dirty="0">
                <a:solidFill>
                  <a:schemeClr val="dk1"/>
                </a:solidFill>
              </a:rPr>
              <a:t> works on the basis of the following principles:</a:t>
            </a:r>
          </a:p>
          <a:p>
            <a:pPr marL="457200" lvl="0" indent="-298450">
              <a:spcAft>
                <a:spcPts val="0"/>
              </a:spcAft>
              <a:buClr>
                <a:schemeClr val="dk1"/>
              </a:buClr>
              <a:buSzPts val="1100"/>
              <a:buFont typeface="Arial"/>
              <a:buChar char="●"/>
            </a:pPr>
            <a:r>
              <a:rPr lang="en-US" sz="2400" dirty="0">
                <a:solidFill>
                  <a:schemeClr val="dk1"/>
                </a:solidFill>
              </a:rPr>
              <a:t>Visualize the workflow</a:t>
            </a:r>
          </a:p>
          <a:p>
            <a:pPr marL="457200" lvl="0" indent="-298450">
              <a:spcAft>
                <a:spcPts val="0"/>
              </a:spcAft>
              <a:buClr>
                <a:schemeClr val="dk1"/>
              </a:buClr>
              <a:buSzPts val="1100"/>
              <a:buFont typeface="Arial"/>
              <a:buChar char="●"/>
            </a:pPr>
            <a:r>
              <a:rPr lang="en-US" sz="2400" dirty="0">
                <a:solidFill>
                  <a:schemeClr val="dk1"/>
                </a:solidFill>
              </a:rPr>
              <a:t>Limit work in progress</a:t>
            </a:r>
          </a:p>
          <a:p>
            <a:pPr marL="457200" lvl="0" indent="-298450">
              <a:spcAft>
                <a:spcPts val="0"/>
              </a:spcAft>
              <a:buClr>
                <a:schemeClr val="dk1"/>
              </a:buClr>
              <a:buSzPts val="1100"/>
              <a:buFont typeface="Arial"/>
              <a:buChar char="●"/>
            </a:pPr>
            <a:r>
              <a:rPr lang="en-US" sz="2400" dirty="0">
                <a:solidFill>
                  <a:schemeClr val="dk1"/>
                </a:solidFill>
              </a:rPr>
              <a:t>Manage and enhance the flow</a:t>
            </a:r>
          </a:p>
          <a:p>
            <a:pPr marL="457200" lvl="0" indent="-298450">
              <a:spcAft>
                <a:spcPts val="0"/>
              </a:spcAft>
              <a:buClr>
                <a:schemeClr val="dk1"/>
              </a:buClr>
              <a:buSzPts val="1100"/>
              <a:buFont typeface="Arial"/>
              <a:buChar char="●"/>
            </a:pPr>
            <a:r>
              <a:rPr lang="en-US" sz="2400" dirty="0">
                <a:solidFill>
                  <a:schemeClr val="dk1"/>
                </a:solidFill>
              </a:rPr>
              <a:t>Make policies explicit</a:t>
            </a:r>
          </a:p>
          <a:p>
            <a:pPr marL="457200" lvl="0" indent="-298450">
              <a:spcAft>
                <a:spcPts val="0"/>
              </a:spcAft>
              <a:buClr>
                <a:schemeClr val="dk1"/>
              </a:buClr>
              <a:buSzPts val="1100"/>
              <a:buFont typeface="Arial"/>
              <a:buChar char="●"/>
            </a:pPr>
            <a:r>
              <a:rPr lang="en-US" sz="2400" dirty="0">
                <a:solidFill>
                  <a:schemeClr val="dk1"/>
                </a:solidFill>
              </a:rPr>
              <a:t>Continuously improve</a:t>
            </a:r>
          </a:p>
          <a:p>
            <a:pPr marL="457200" lvl="0" indent="-298450">
              <a:spcAft>
                <a:spcPts val="0"/>
              </a:spcAft>
              <a:buClr>
                <a:schemeClr val="dk1"/>
              </a:buClr>
              <a:buSzPts val="1100"/>
              <a:buFont typeface="Arial"/>
              <a:buChar char="●"/>
            </a:pPr>
            <a:endParaRPr lang="en-US" sz="2400" dirty="0">
              <a:solidFill>
                <a:schemeClr val="dk1"/>
              </a:solidFill>
            </a:endParaRPr>
          </a:p>
          <a:p>
            <a:pPr lvl="0" algn="just">
              <a:spcAft>
                <a:spcPts val="0"/>
              </a:spcAft>
              <a:buClr>
                <a:schemeClr val="dk1"/>
              </a:buClr>
              <a:buSzPts val="1200"/>
            </a:pPr>
            <a:r>
              <a:rPr lang="en-US" sz="2400" dirty="0">
                <a:solidFill>
                  <a:schemeClr val="dk1"/>
                </a:solidFill>
              </a:rPr>
              <a:t>This methodology is helpful in visualizing the build-up of work, roadblocks, reducing waste and maximizing value.</a:t>
            </a:r>
          </a:p>
          <a:p>
            <a:pPr lvl="0">
              <a:spcAft>
                <a:spcPts val="0"/>
              </a:spcAft>
              <a:buClr>
                <a:schemeClr val="dk1"/>
              </a:buClr>
              <a:buSzPts val="1200"/>
            </a:pPr>
            <a:endParaRPr lang="en-US" sz="2400" dirty="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rPr>
              <a:t>Continuous Integration</a:t>
            </a:r>
            <a:endParaRPr lang="en-US" dirty="0"/>
          </a:p>
        </p:txBody>
      </p:sp>
      <p:sp>
        <p:nvSpPr>
          <p:cNvPr id="3" name="Text Placeholder 2"/>
          <p:cNvSpPr>
            <a:spLocks noGrp="1"/>
          </p:cNvSpPr>
          <p:nvPr>
            <p:ph type="body" sz="quarter" idx="24"/>
          </p:nvPr>
        </p:nvSpPr>
        <p:spPr>
          <a:xfrm>
            <a:off x="133350" y="1304995"/>
            <a:ext cx="11582400" cy="4840828"/>
          </a:xfrm>
        </p:spPr>
        <p:txBody>
          <a:bodyPr/>
          <a:lstStyle/>
          <a:p>
            <a:pPr marL="457200" lvl="0" indent="-298450" algn="just">
              <a:spcAft>
                <a:spcPts val="0"/>
              </a:spcAft>
              <a:buClr>
                <a:schemeClr val="dk1"/>
              </a:buClr>
              <a:buSzPts val="1100"/>
            </a:pPr>
            <a:r>
              <a:rPr lang="en-US" sz="2400" dirty="0">
                <a:solidFill>
                  <a:schemeClr val="dk1"/>
                </a:solidFill>
              </a:rPr>
              <a:t>     XP is about keeping the system fully integrated at all points in time. Builds are done multiple times a day. An XP team with around 40 members build around eight to ten times a day. Less frequent builds will create an overhead during integration, there is a possibility of build failure. Figuring out the reason for the failure itself is a time consuming task. </a:t>
            </a:r>
          </a:p>
          <a:p>
            <a:pPr marL="457200" lvl="0" algn="just">
              <a:spcAft>
                <a:spcPts val="0"/>
              </a:spcAft>
            </a:pPr>
            <a:endParaRPr lang="en-US" sz="2400" dirty="0">
              <a:solidFill>
                <a:schemeClr val="dk1"/>
              </a:solidFill>
            </a:endParaRPr>
          </a:p>
          <a:p>
            <a:pPr marL="457200" lvl="0" algn="just">
              <a:spcAft>
                <a:spcPts val="0"/>
              </a:spcAft>
            </a:pPr>
            <a:r>
              <a:rPr lang="en-US" sz="2400" dirty="0">
                <a:solidFill>
                  <a:schemeClr val="dk1"/>
                </a:solidFill>
              </a:rPr>
              <a:t>Continuous integration is about merging the code developed by all the developers across the organization into one single common repository. Infrequent integration leads to serious issues. Mostly the task is assigned to people who are not aware of the whole system. Bugs will get accumulated in infrequently integrated code. New bugs may also arise at integration. Infrequent integration is also the reason for long code freezes. This means that the important features developers are held back without getting shipped. This increases the time to market and the market value of the product may reduce.</a:t>
            </a:r>
          </a:p>
          <a:p>
            <a:pPr marL="457200" lvl="0" algn="just">
              <a:spcAft>
                <a:spcPts val="0"/>
              </a:spcAft>
            </a:pPr>
            <a:endParaRPr lang="en-US" sz="2400" dirty="0">
              <a:solidFill>
                <a:schemeClr val="dk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a:spcAft>
                <a:spcPts val="0"/>
              </a:spcAft>
            </a:pPr>
            <a:r>
              <a:rPr lang="en-US" dirty="0">
                <a:solidFill>
                  <a:schemeClr val="dk1"/>
                </a:solidFill>
              </a:rPr>
              <a:t>Small Releases</a:t>
            </a:r>
            <a:endParaRPr lang="en-US" dirty="0"/>
          </a:p>
        </p:txBody>
      </p:sp>
      <p:sp>
        <p:nvSpPr>
          <p:cNvPr id="3" name="Text Placeholder 2"/>
          <p:cNvSpPr>
            <a:spLocks noGrp="1"/>
          </p:cNvSpPr>
          <p:nvPr>
            <p:ph type="body" sz="quarter" idx="24"/>
          </p:nvPr>
        </p:nvSpPr>
        <p:spPr>
          <a:xfrm>
            <a:off x="514350" y="1304995"/>
            <a:ext cx="11125200" cy="4840828"/>
          </a:xfrm>
        </p:spPr>
        <p:txBody>
          <a:bodyPr/>
          <a:lstStyle/>
          <a:p>
            <a:pPr marL="457200" lvl="0" indent="-298450" algn="just">
              <a:spcAft>
                <a:spcPts val="0"/>
              </a:spcAft>
              <a:buClr>
                <a:schemeClr val="dk1"/>
              </a:buClr>
              <a:buSzPts val="1100"/>
            </a:pPr>
            <a:r>
              <a:rPr lang="en-US" sz="2400" dirty="0">
                <a:solidFill>
                  <a:schemeClr val="dk1"/>
                </a:solidFill>
              </a:rPr>
              <a:t>Small releases are done in two important ways in XP.</a:t>
            </a:r>
          </a:p>
          <a:p>
            <a:pPr marL="914400" lvl="0" indent="-298450" algn="just">
              <a:spcAft>
                <a:spcPts val="0"/>
              </a:spcAft>
              <a:buClr>
                <a:schemeClr val="dk1"/>
              </a:buClr>
              <a:buSzPts val="1100"/>
              <a:buAutoNum type="alphaLcPeriod"/>
            </a:pPr>
            <a:r>
              <a:rPr lang="en-US" sz="2400" dirty="0">
                <a:solidFill>
                  <a:schemeClr val="dk1"/>
                </a:solidFill>
              </a:rPr>
              <a:t>During every iteration, the team delivers tested, workable software that satisfies the business requirements specified by the customer. A customer is free to use the software for any purpose and they can also release it to their end users for effective feedback. This process adds an advantage that every iteration is delivered to the customer for feedback and thus transparency is maintained.</a:t>
            </a:r>
          </a:p>
          <a:p>
            <a:pPr marL="914400" lvl="0" indent="-298450" algn="just">
              <a:spcAft>
                <a:spcPts val="0"/>
              </a:spcAft>
              <a:buClr>
                <a:schemeClr val="dk1"/>
              </a:buClr>
              <a:buSzPts val="1100"/>
              <a:buAutoNum type="alphaLcPeriod"/>
            </a:pPr>
            <a:r>
              <a:rPr lang="en-US" sz="2400" dirty="0">
                <a:solidFill>
                  <a:schemeClr val="dk1"/>
                </a:solidFill>
              </a:rPr>
              <a:t>Release is also done to the end users frequently. In most cases there is a daily release in case of web projects and monthly or even more frequent release in case of in-house projects. </a:t>
            </a:r>
          </a:p>
          <a:p>
            <a:pPr lvl="0" algn="just">
              <a:spcAft>
                <a:spcPts val="0"/>
              </a:spcAft>
            </a:pPr>
            <a:endParaRPr lang="en-US" sz="2400" dirty="0">
              <a:solidFill>
                <a:schemeClr val="dk1"/>
              </a:solidFill>
            </a:endParaRPr>
          </a:p>
          <a:p>
            <a:pPr lvl="0" algn="just">
              <a:spcAft>
                <a:spcPts val="0"/>
              </a:spcAft>
            </a:pPr>
            <a:r>
              <a:rPr lang="en-US" sz="2400" dirty="0">
                <a:solidFill>
                  <a:schemeClr val="dk1"/>
                </a:solidFill>
              </a:rPr>
              <a:t>From outside, it may look impossible to release as frequently as stated above, but XP teams have been doing this all the time. </a:t>
            </a:r>
          </a:p>
          <a:p>
            <a:pPr marL="457200" lvl="0" algn="just">
              <a:spcAft>
                <a:spcPts val="0"/>
              </a:spcAft>
            </a:pPr>
            <a:endParaRPr lang="en-US" sz="2400" dirty="0">
              <a:solidFill>
                <a:schemeClr val="dk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5" y="347495"/>
            <a:ext cx="10515600" cy="492172"/>
          </a:xfrm>
        </p:spPr>
        <p:txBody>
          <a:bodyPr/>
          <a:lstStyle/>
          <a:p>
            <a:pPr marL="457200" lvl="0">
              <a:spcAft>
                <a:spcPts val="0"/>
              </a:spcAft>
            </a:pPr>
            <a:r>
              <a:rPr lang="en-US" dirty="0">
                <a:solidFill>
                  <a:schemeClr val="dk1"/>
                </a:solidFill>
              </a:rPr>
              <a:t>Code Refactoring</a:t>
            </a:r>
            <a:endParaRPr lang="en-US" dirty="0"/>
          </a:p>
        </p:txBody>
      </p:sp>
      <p:sp>
        <p:nvSpPr>
          <p:cNvPr id="3" name="Text Placeholder 2"/>
          <p:cNvSpPr>
            <a:spLocks noGrp="1"/>
          </p:cNvSpPr>
          <p:nvPr>
            <p:ph type="body" sz="quarter" idx="24"/>
          </p:nvPr>
        </p:nvSpPr>
        <p:spPr>
          <a:xfrm>
            <a:off x="266700" y="714444"/>
            <a:ext cx="11582400" cy="5267255"/>
          </a:xfrm>
        </p:spPr>
        <p:txBody>
          <a:bodyPr/>
          <a:lstStyle/>
          <a:p>
            <a:pPr marL="457200" lvl="0" indent="-298450" algn="just">
              <a:spcAft>
                <a:spcPts val="0"/>
              </a:spcAft>
              <a:buClr>
                <a:schemeClr val="dk1"/>
              </a:buClr>
              <a:buSzPts val="1100"/>
            </a:pPr>
            <a:r>
              <a:rPr lang="en-US" sz="2200" dirty="0">
                <a:solidFill>
                  <a:schemeClr val="dk1"/>
                </a:solidFill>
              </a:rPr>
              <a:t>XP insists that business value is delivered to the customer at the end of every iteration. The software must be well-designed, in order to achieve this goal. XP makes this possible by means of adopting a continuous design improvement process called Refactoring. Martin Fowler, one of the Agile authors has given a detailed note of this in his book </a:t>
            </a:r>
            <a:r>
              <a:rPr lang="en-US" sz="2200" i="1" dirty="0">
                <a:solidFill>
                  <a:schemeClr val="dk1"/>
                </a:solidFill>
              </a:rPr>
              <a:t>Refactoring: Improving the Design of Existing Code</a:t>
            </a:r>
            <a:r>
              <a:rPr lang="en-US" sz="2200" dirty="0">
                <a:solidFill>
                  <a:schemeClr val="dk1"/>
                </a:solidFill>
              </a:rPr>
              <a:t>.</a:t>
            </a:r>
          </a:p>
          <a:p>
            <a:pPr marL="457200" lvl="0" algn="just">
              <a:spcAft>
                <a:spcPts val="0"/>
              </a:spcAft>
            </a:pPr>
            <a:endParaRPr lang="en-US" sz="2200" dirty="0">
              <a:solidFill>
                <a:schemeClr val="dk1"/>
              </a:solidFill>
            </a:endParaRPr>
          </a:p>
          <a:p>
            <a:pPr marL="457200" lvl="0" algn="just">
              <a:spcAft>
                <a:spcPts val="0"/>
              </a:spcAft>
            </a:pPr>
            <a:r>
              <a:rPr lang="en-US" sz="2200" dirty="0">
                <a:solidFill>
                  <a:schemeClr val="dk1"/>
                </a:solidFill>
              </a:rPr>
              <a:t>Refactoring does not alter the fundamental behavior of the code, but improves and redesigns the structure of the existing code. Some examples of refactoring include fixing improperly named variables or methods, and reducing repeated code down to a single method or function.</a:t>
            </a:r>
          </a:p>
          <a:p>
            <a:pPr marL="457200" lvl="0" algn="just">
              <a:spcAft>
                <a:spcPts val="0"/>
              </a:spcAft>
            </a:pPr>
            <a:endParaRPr lang="en-US" sz="2200" dirty="0">
              <a:solidFill>
                <a:schemeClr val="dk1"/>
              </a:solidFill>
            </a:endParaRPr>
          </a:p>
          <a:p>
            <a:pPr marL="457200" lvl="0" algn="just">
              <a:spcAft>
                <a:spcPts val="0"/>
              </a:spcAft>
            </a:pPr>
            <a:r>
              <a:rPr lang="en-US" sz="2200" dirty="0">
                <a:solidFill>
                  <a:schemeClr val="dk1"/>
                </a:solidFill>
              </a:rPr>
              <a:t>During refactoring, duplicate code, which is an indicator of poor design, is removed. Cohesion of the code is improved, while the coupling is reduced, since high cohesion and low coupling are the standards followed by well-designed code. XP teams start the process with a well thought, put simple design and maintain this simplicity throughout the project. Thus, the development speed is sustained and it even increases over a period. By refactoring we can make sure that nothing breaks during the evolution of the design. Unit tests and customer tests act as an enabler to this.</a:t>
            </a:r>
          </a:p>
          <a:p>
            <a:pPr algn="just"/>
            <a:endParaRPr lang="en-US" sz="22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83" name="Google Shape;499;p50"/>
          <p:cNvSpPr txBox="1"/>
          <p:nvPr/>
        </p:nvSpPr>
        <p:spPr>
          <a:xfrm>
            <a:off x="1938311" y="2685267"/>
            <a:ext cx="2640273" cy="457200"/>
          </a:xfrm>
          <a:prstGeom prst="roundRect">
            <a:avLst/>
          </a:prstGeom>
          <a:noFill/>
          <a:ln w="19050">
            <a:solidFill>
              <a:srgbClr val="0EC07D"/>
            </a:solidFill>
            <a:prstDash val="sysDash"/>
          </a:ln>
        </p:spPr>
        <p:txBody>
          <a:bodyPr spcFirstLastPara="1" wrap="square" lIns="91425" tIns="91425" rIns="91425" bIns="91425" anchor="ctr" anchorCtr="0">
            <a:noAutofit/>
          </a:bodyPr>
          <a:lstStyle/>
          <a:p>
            <a:pPr marL="0" lvl="0" indent="0"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Coding Standards</a:t>
            </a:r>
            <a:endParaRPr sz="1800" dirty="0">
              <a:latin typeface="Arial" panose="020B0604020202020204" pitchFamily="34" charset="0"/>
              <a:ea typeface="Roboto"/>
              <a:cs typeface="Arial" panose="020B0604020202020204" pitchFamily="34" charset="0"/>
              <a:sym typeface="Roboto"/>
            </a:endParaRPr>
          </a:p>
        </p:txBody>
      </p:sp>
      <p:sp>
        <p:nvSpPr>
          <p:cNvPr id="86" name="Google Shape;502;p50"/>
          <p:cNvSpPr txBox="1"/>
          <p:nvPr/>
        </p:nvSpPr>
        <p:spPr>
          <a:xfrm>
            <a:off x="1157861" y="4723379"/>
            <a:ext cx="3420723" cy="457200"/>
          </a:xfrm>
          <a:prstGeom prst="roundRect">
            <a:avLst/>
          </a:prstGeom>
          <a:noFill/>
          <a:ln w="19050">
            <a:solidFill>
              <a:srgbClr val="10E694"/>
            </a:solidFill>
            <a:prstDash val="sysDash"/>
          </a:ln>
        </p:spPr>
        <p:txBody>
          <a:bodyPr spcFirstLastPara="1" wrap="square" lIns="91425" tIns="91425" rIns="91425" bIns="91425" anchor="ctr" anchorCtr="0">
            <a:noAutofit/>
          </a:bodyPr>
          <a:lstStyle/>
          <a:p>
            <a:pPr marL="0" lvl="0" indent="0"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Collective Code Ownership</a:t>
            </a:r>
            <a:endParaRPr sz="1800" dirty="0">
              <a:latin typeface="Arial" panose="020B0604020202020204" pitchFamily="34" charset="0"/>
              <a:ea typeface="Roboto"/>
              <a:cs typeface="Arial" panose="020B0604020202020204" pitchFamily="34" charset="0"/>
              <a:sym typeface="Roboto"/>
            </a:endParaRPr>
          </a:p>
        </p:txBody>
      </p:sp>
      <p:sp>
        <p:nvSpPr>
          <p:cNvPr id="89" name="Google Shape;505;p50"/>
          <p:cNvSpPr txBox="1"/>
          <p:nvPr/>
        </p:nvSpPr>
        <p:spPr>
          <a:xfrm>
            <a:off x="6976726" y="2658899"/>
            <a:ext cx="2386210" cy="457200"/>
          </a:xfrm>
          <a:prstGeom prst="roundRect">
            <a:avLst/>
          </a:prstGeom>
          <a:noFill/>
          <a:ln w="19050">
            <a:solidFill>
              <a:srgbClr val="6FF5C2"/>
            </a:solidFill>
            <a:prstDash val="sysDash"/>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System Metaphor</a:t>
            </a:r>
            <a:endParaRPr sz="1800" dirty="0">
              <a:latin typeface="Arial" panose="020B0604020202020204" pitchFamily="34" charset="0"/>
              <a:ea typeface="Roboto"/>
              <a:cs typeface="Arial" panose="020B0604020202020204" pitchFamily="34" charset="0"/>
              <a:sym typeface="Roboto"/>
            </a:endParaRPr>
          </a:p>
        </p:txBody>
      </p:sp>
      <p:sp>
        <p:nvSpPr>
          <p:cNvPr id="92" name="Google Shape;508;p50"/>
          <p:cNvSpPr txBox="1"/>
          <p:nvPr/>
        </p:nvSpPr>
        <p:spPr>
          <a:xfrm>
            <a:off x="6993690" y="4542343"/>
            <a:ext cx="2285491" cy="457200"/>
          </a:xfrm>
          <a:prstGeom prst="roundRect">
            <a:avLst/>
          </a:prstGeom>
          <a:noFill/>
          <a:ln w="19050">
            <a:solidFill>
              <a:srgbClr val="30F0A7"/>
            </a:solidFill>
            <a:prstDash val="sysDash"/>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latin typeface="Arial" panose="020B0604020202020204" pitchFamily="34" charset="0"/>
                <a:ea typeface="Roboto"/>
                <a:cs typeface="Arial" panose="020B0604020202020204" pitchFamily="34" charset="0"/>
                <a:sym typeface="Roboto"/>
              </a:rPr>
              <a:t>Simple Design</a:t>
            </a:r>
            <a:endParaRPr sz="1800" dirty="0">
              <a:latin typeface="Arial" panose="020B0604020202020204" pitchFamily="34" charset="0"/>
              <a:ea typeface="Roboto"/>
              <a:cs typeface="Arial" panose="020B0604020202020204" pitchFamily="34" charset="0"/>
              <a:sym typeface="Roboto"/>
            </a:endParaRPr>
          </a:p>
        </p:txBody>
      </p:sp>
      <p:sp>
        <p:nvSpPr>
          <p:cNvPr id="475" name="Google Shape;475;p50"/>
          <p:cNvSpPr txBox="1">
            <a:spLocks noGrp="1"/>
          </p:cNvSpPr>
          <p:nvPr>
            <p:ph type="title"/>
          </p:nvPr>
        </p:nvSpPr>
        <p:spPr/>
        <p:txBody>
          <a:bodyPr/>
          <a:lstStyle/>
          <a:p>
            <a:r>
              <a:rPr lang="en-US"/>
              <a:t>3.7.3 Shared Understanding</a:t>
            </a:r>
          </a:p>
        </p:txBody>
      </p:sp>
      <p:sp>
        <p:nvSpPr>
          <p:cNvPr id="476" name="Google Shape;476;p50"/>
          <p:cNvSpPr txBox="1">
            <a:spLocks noGrp="1"/>
          </p:cNvSpPr>
          <p:nvPr>
            <p:ph type="body" sz="quarter" idx="24"/>
          </p:nvPr>
        </p:nvSpPr>
        <p:spPr/>
        <p:txBody>
          <a:bodyPr/>
          <a:lstStyle/>
          <a:p>
            <a:r>
              <a:rPr lang="en-US" dirty="0"/>
              <a:t>The practices listed under shared understanding are illustrated in the picture:</a:t>
            </a:r>
          </a:p>
        </p:txBody>
      </p:sp>
      <p:grpSp>
        <p:nvGrpSpPr>
          <p:cNvPr id="12" name="Group 11"/>
          <p:cNvGrpSpPr/>
          <p:nvPr/>
        </p:nvGrpSpPr>
        <p:grpSpPr>
          <a:xfrm>
            <a:off x="3894914" y="2000317"/>
            <a:ext cx="3679366" cy="3676602"/>
            <a:chOff x="4344530" y="2449595"/>
            <a:chExt cx="2780134" cy="2778045"/>
          </a:xfrm>
        </p:grpSpPr>
        <p:sp>
          <p:nvSpPr>
            <p:cNvPr id="62" name="Google Shape;478;p50"/>
            <p:cNvSpPr/>
            <p:nvPr/>
          </p:nvSpPr>
          <p:spPr>
            <a:xfrm rot="14400185">
              <a:off x="4351706" y="2456704"/>
              <a:ext cx="2763006" cy="2756068"/>
            </a:xfrm>
            <a:prstGeom prst="blockArc">
              <a:avLst>
                <a:gd name="adj1" fmla="val 12622480"/>
                <a:gd name="adj2" fmla="val 18176457"/>
                <a:gd name="adj3" fmla="val 20786"/>
              </a:avLst>
            </a:prstGeom>
            <a:solidFill>
              <a:srgbClr val="10E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3" name="Google Shape;479;p50"/>
            <p:cNvSpPr/>
            <p:nvPr/>
          </p:nvSpPr>
          <p:spPr>
            <a:xfrm rot="19800185">
              <a:off x="4355175" y="2453107"/>
              <a:ext cx="2756068" cy="2763006"/>
            </a:xfrm>
            <a:prstGeom prst="blockArc">
              <a:avLst>
                <a:gd name="adj1" fmla="val 12622480"/>
                <a:gd name="adj2" fmla="val 18176457"/>
                <a:gd name="adj3" fmla="val 20786"/>
              </a:avLst>
            </a:prstGeom>
            <a:solidFill>
              <a:srgbClr val="0EC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4" name="Google Shape;480;p50"/>
            <p:cNvSpPr/>
            <p:nvPr/>
          </p:nvSpPr>
          <p:spPr>
            <a:xfrm rot="3600185">
              <a:off x="4355423" y="2456658"/>
              <a:ext cx="2763006" cy="2756068"/>
            </a:xfrm>
            <a:prstGeom prst="blockArc">
              <a:avLst>
                <a:gd name="adj1" fmla="val 12564381"/>
                <a:gd name="adj2" fmla="val 18346131"/>
                <a:gd name="adj3" fmla="val 20844"/>
              </a:avLst>
            </a:prstGeom>
            <a:solidFill>
              <a:srgbClr val="6FF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5" name="Google Shape;481;p50"/>
            <p:cNvSpPr/>
            <p:nvPr/>
          </p:nvSpPr>
          <p:spPr>
            <a:xfrm rot="9000185">
              <a:off x="4357782" y="2453235"/>
              <a:ext cx="2756068" cy="2763006"/>
            </a:xfrm>
            <a:prstGeom prst="blockArc">
              <a:avLst>
                <a:gd name="adj1" fmla="val 12622480"/>
                <a:gd name="adj2" fmla="val 18081133"/>
                <a:gd name="adj3" fmla="val 20809"/>
              </a:avLst>
            </a:prstGeom>
            <a:solidFill>
              <a:srgbClr val="30F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5" name="Oval 134"/>
            <p:cNvSpPr/>
            <p:nvPr/>
          </p:nvSpPr>
          <p:spPr>
            <a:xfrm>
              <a:off x="4344530" y="3539771"/>
              <a:ext cx="583495" cy="583495"/>
            </a:xfrm>
            <a:prstGeom prst="ellipse">
              <a:avLst/>
            </a:prstGeom>
            <a:solidFill>
              <a:srgbClr val="0EC07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01</a:t>
              </a:r>
            </a:p>
          </p:txBody>
        </p:sp>
        <p:sp>
          <p:nvSpPr>
            <p:cNvPr id="136" name="Oval 135"/>
            <p:cNvSpPr/>
            <p:nvPr/>
          </p:nvSpPr>
          <p:spPr>
            <a:xfrm>
              <a:off x="5426285" y="2449595"/>
              <a:ext cx="583495" cy="583495"/>
            </a:xfrm>
            <a:prstGeom prst="ellipse">
              <a:avLst/>
            </a:prstGeom>
            <a:solidFill>
              <a:srgbClr val="6FF5C2"/>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04</a:t>
              </a:r>
            </a:p>
          </p:txBody>
        </p:sp>
        <p:sp>
          <p:nvSpPr>
            <p:cNvPr id="137" name="Oval 136"/>
            <p:cNvSpPr/>
            <p:nvPr/>
          </p:nvSpPr>
          <p:spPr>
            <a:xfrm>
              <a:off x="6541169" y="3539770"/>
              <a:ext cx="583495" cy="583495"/>
            </a:xfrm>
            <a:prstGeom prst="ellipse">
              <a:avLst/>
            </a:prstGeom>
            <a:solidFill>
              <a:srgbClr val="30F0A7"/>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03</a:t>
              </a:r>
            </a:p>
          </p:txBody>
        </p:sp>
        <p:sp>
          <p:nvSpPr>
            <p:cNvPr id="138" name="Oval 137"/>
            <p:cNvSpPr/>
            <p:nvPr/>
          </p:nvSpPr>
          <p:spPr>
            <a:xfrm>
              <a:off x="5442765" y="4644145"/>
              <a:ext cx="583495" cy="583495"/>
            </a:xfrm>
            <a:prstGeom prst="ellipse">
              <a:avLst/>
            </a:prstGeom>
            <a:solidFill>
              <a:srgbClr val="10E69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latin typeface="Arial" panose="020B0604020202020204" pitchFamily="34" charset="0"/>
                  <a:cs typeface="Arial" panose="020B0604020202020204" pitchFamily="34" charset="0"/>
                </a:rPr>
                <a:t>02</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Aft>
                <a:spcPts val="0"/>
              </a:spcAft>
            </a:pPr>
            <a:r>
              <a:rPr lang="en-US" dirty="0">
                <a:solidFill>
                  <a:schemeClr val="dk1"/>
                </a:solidFill>
              </a:rPr>
              <a:t>Coding Standards</a:t>
            </a:r>
            <a:endParaRPr lang="en-US" dirty="0"/>
          </a:p>
        </p:txBody>
      </p:sp>
      <p:sp>
        <p:nvSpPr>
          <p:cNvPr id="3" name="Text Placeholder 2"/>
          <p:cNvSpPr>
            <a:spLocks noGrp="1"/>
          </p:cNvSpPr>
          <p:nvPr>
            <p:ph type="body" sz="quarter" idx="24"/>
          </p:nvPr>
        </p:nvSpPr>
        <p:spPr>
          <a:xfrm>
            <a:off x="514350" y="1304995"/>
            <a:ext cx="11201400" cy="4840828"/>
          </a:xfrm>
        </p:spPr>
        <p:txBody>
          <a:bodyPr/>
          <a:lstStyle/>
          <a:p>
            <a:pPr lvl="0" algn="just">
              <a:spcAft>
                <a:spcPts val="0"/>
              </a:spcAft>
            </a:pPr>
            <a:r>
              <a:rPr lang="en-US" sz="2400" dirty="0">
                <a:solidFill>
                  <a:schemeClr val="dk1"/>
                </a:solidFill>
              </a:rPr>
              <a:t>Coding standards are nothing but a set of best practices to be followed while writing the code, like code formatting and style. Coding standards have to be adopted by the entire team throughout the duration of the project. Following these standards will help in better understanding and the readability of code. This will not only help the current developers, but also the ones who will be working on the project in future.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rPr>
              <a:t>Collective Code Ownership</a:t>
            </a:r>
            <a:endParaRPr lang="en-US" dirty="0"/>
          </a:p>
        </p:txBody>
      </p:sp>
      <p:sp>
        <p:nvSpPr>
          <p:cNvPr id="3" name="Text Placeholder 2"/>
          <p:cNvSpPr>
            <a:spLocks noGrp="1"/>
          </p:cNvSpPr>
          <p:nvPr>
            <p:ph type="body" sz="quarter" idx="24"/>
          </p:nvPr>
        </p:nvSpPr>
        <p:spPr>
          <a:xfrm>
            <a:off x="514350" y="1304995"/>
            <a:ext cx="11220450" cy="4840828"/>
          </a:xfrm>
        </p:spPr>
        <p:txBody>
          <a:bodyPr/>
          <a:lstStyle/>
          <a:p>
            <a:pPr marL="457200" lvl="0" indent="-298450" algn="just">
              <a:spcAft>
                <a:spcPts val="0"/>
              </a:spcAft>
              <a:buClr>
                <a:schemeClr val="dk1"/>
              </a:buClr>
              <a:buSzPts val="1100"/>
            </a:pPr>
            <a:r>
              <a:rPr lang="en-US" sz="2400" dirty="0">
                <a:solidFill>
                  <a:schemeClr val="dk1"/>
                </a:solidFill>
              </a:rPr>
              <a:t>XP encourages to have a collective ownership of the code. This practice allows any developer from the team to modify any portion of the code, if the need arises. This process ensures that the entire code gets the attention of multiple people, hence the code quality improves, with reduced errors. When individuals own the code, they will place the features in a place that might not be the right one. When another programmer needs the feature, and if the owner is not available, then the programmer will end up adding it in his code. This will create code that does not meet the standards and will become hard to maintain.</a:t>
            </a:r>
          </a:p>
          <a:p>
            <a:pPr marL="457200" lvl="0" algn="just">
              <a:spcAft>
                <a:spcPts val="0"/>
              </a:spcAft>
            </a:pPr>
            <a:r>
              <a:rPr lang="en-US" sz="2400" dirty="0">
                <a:solidFill>
                  <a:schemeClr val="dk1"/>
                </a:solidFill>
              </a:rPr>
              <a:t>XP achieves collective code ownership by means of pair programming. If a programmer is could not understand any particular portion of code, he/she can pair with an expert to understand the part better. This also ensures that the knowledge is spread throughout the organization.</a:t>
            </a:r>
          </a:p>
          <a:p>
            <a:pPr marL="457200" lvl="0" algn="just">
              <a:spcAft>
                <a:spcPts val="0"/>
              </a:spcAft>
            </a:pPr>
            <a:endParaRPr lang="en-US" sz="2400" dirty="0">
              <a:solidFill>
                <a:schemeClr val="dk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rPr>
              <a:t>System Metaphor</a:t>
            </a:r>
            <a:endParaRPr lang="en-US" dirty="0"/>
          </a:p>
        </p:txBody>
      </p:sp>
      <p:sp>
        <p:nvSpPr>
          <p:cNvPr id="3" name="Text Placeholder 2"/>
          <p:cNvSpPr>
            <a:spLocks noGrp="1"/>
          </p:cNvSpPr>
          <p:nvPr>
            <p:ph type="body" sz="quarter" idx="24"/>
          </p:nvPr>
        </p:nvSpPr>
        <p:spPr>
          <a:xfrm>
            <a:off x="514350" y="1304995"/>
            <a:ext cx="11010900" cy="4840828"/>
          </a:xfrm>
        </p:spPr>
        <p:txBody>
          <a:bodyPr/>
          <a:lstStyle/>
          <a:p>
            <a:pPr marL="457200" lvl="0" indent="-298450" algn="just">
              <a:spcAft>
                <a:spcPts val="0"/>
              </a:spcAft>
              <a:buClr>
                <a:schemeClr val="dk1"/>
              </a:buClr>
              <a:buSzPts val="1100"/>
            </a:pPr>
            <a:r>
              <a:rPr lang="en-US" sz="2400" dirty="0">
                <a:solidFill>
                  <a:schemeClr val="dk1"/>
                </a:solidFill>
              </a:rPr>
              <a:t>In XP it the responsibility of the team to develop a common vision on how the code will work. This is termed as metaphor. A metaphor is a simple description of the working mechanism of the code by means of simple examples or metaphors or analogies. XP teams use a common system of names just to make sure that everyone understands the way the code works and the right place to look at for finding any functionality or to add a new functionality.</a:t>
            </a:r>
          </a:p>
          <a:p>
            <a:pPr marL="457200" lvl="0" algn="just">
              <a:spcAft>
                <a:spcPts val="0"/>
              </a:spcAft>
            </a:pPr>
            <a:endParaRPr lang="en-US" sz="2400" dirty="0">
              <a:solidFill>
                <a:schemeClr val="dk1"/>
              </a:solidFill>
            </a:endParaRPr>
          </a:p>
          <a:p>
            <a:pPr algn="just"/>
            <a:endParaRPr 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a:spcAft>
                <a:spcPts val="0"/>
              </a:spcAft>
            </a:pPr>
            <a:r>
              <a:rPr lang="en-US" dirty="0">
                <a:solidFill>
                  <a:schemeClr val="dk1"/>
                </a:solidFill>
              </a:rPr>
              <a:t>Simple Design</a:t>
            </a:r>
            <a:endParaRPr lang="en-US" dirty="0"/>
          </a:p>
        </p:txBody>
      </p:sp>
      <p:sp>
        <p:nvSpPr>
          <p:cNvPr id="3" name="Text Placeholder 2"/>
          <p:cNvSpPr>
            <a:spLocks noGrp="1"/>
          </p:cNvSpPr>
          <p:nvPr>
            <p:ph type="body" sz="quarter" idx="24"/>
          </p:nvPr>
        </p:nvSpPr>
        <p:spPr>
          <a:xfrm>
            <a:off x="514350" y="1304995"/>
            <a:ext cx="11277600" cy="4840828"/>
          </a:xfrm>
        </p:spPr>
        <p:txBody>
          <a:bodyPr/>
          <a:lstStyle/>
          <a:p>
            <a:pPr marL="457200" lvl="0" algn="just">
              <a:spcAft>
                <a:spcPts val="0"/>
              </a:spcAft>
            </a:pPr>
            <a:r>
              <a:rPr lang="en-US" sz="2400" dirty="0">
                <a:solidFill>
                  <a:schemeClr val="dk1"/>
                </a:solidFill>
              </a:rPr>
              <a:t>It is the responsibility of the XP teams to build software with simple, but adequate design. Designs often start simple, but they evolve with unit tests and design improvements and refactoring. Teams have to make sure that the design suits the current functionalities of the system. Design is not a one-time activity, but it keeps evolving as the project grows. Design steps are included in release planning and iteration planning. Apart from this, teams engage in frequent design sessions and design revisions through refactoring throughout the entire course of the project. XP considers good design as an essential process, hence the importance throughout the project.</a:t>
            </a:r>
          </a:p>
          <a:p>
            <a:pPr algn="just"/>
            <a:endParaRPr 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5" name="Google Shape;515;p51"/>
          <p:cNvSpPr txBox="1">
            <a:spLocks noGrp="1"/>
          </p:cNvSpPr>
          <p:nvPr>
            <p:ph type="title"/>
          </p:nvPr>
        </p:nvSpPr>
        <p:spPr/>
        <p:txBody>
          <a:bodyPr/>
          <a:lstStyle/>
          <a:p>
            <a:r>
              <a:rPr lang="en-US"/>
              <a:t>3.7.4 Programmer Welfare</a:t>
            </a:r>
          </a:p>
        </p:txBody>
      </p:sp>
      <p:sp>
        <p:nvSpPr>
          <p:cNvPr id="514" name="Google Shape;514;p51"/>
          <p:cNvSpPr txBox="1">
            <a:spLocks noGrp="1"/>
          </p:cNvSpPr>
          <p:nvPr>
            <p:ph type="body" sz="quarter" idx="24"/>
          </p:nvPr>
        </p:nvSpPr>
        <p:spPr/>
        <p:txBody>
          <a:bodyPr/>
          <a:lstStyle/>
          <a:p>
            <a:pPr lvl="1"/>
            <a:r>
              <a:rPr lang="en-US" dirty="0"/>
              <a:t> </a:t>
            </a:r>
          </a:p>
        </p:txBody>
      </p:sp>
      <p:sp>
        <p:nvSpPr>
          <p:cNvPr id="9" name="Rounded Rectangle 8"/>
          <p:cNvSpPr/>
          <p:nvPr/>
        </p:nvSpPr>
        <p:spPr>
          <a:xfrm>
            <a:off x="76201" y="1152600"/>
            <a:ext cx="11963400" cy="555299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practice under programmer welfare is termed as Sustainable Pace, which was originally termed as Forty Hour Week.</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core concept of this practice is that developers or programmers should not work for more than 40 hours a week, which is considered as a sustainable pace.</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The practice emphasizes the fact that the number of hours worked is not a measure of productivity and over-working programmers are less productive than well-rested ones.</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Accelerated pace, i.e., more than 50 hours a week should not be sustained over more than 2 weeks. Well-rested people are more creative and perform well. </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Frequent code-merging to have the executable and high quality code is one of the key ways of achieving sustainable pace.</a:t>
            </a:r>
          </a:p>
          <a:p>
            <a:pPr marL="342900" lvl="1" indent="-342900" algn="just">
              <a:spcBef>
                <a:spcPts val="600"/>
              </a:spcBef>
              <a:buFont typeface="Wingdings 3" panose="05040102010807070707" pitchFamily="18" charset="2"/>
              <a:buChar char="*"/>
            </a:pPr>
            <a:r>
              <a:rPr lang="en-US" sz="2400" dirty="0">
                <a:solidFill>
                  <a:schemeClr val="tx1"/>
                </a:solidFill>
                <a:latin typeface="Arial" panose="020B0604020202020204" pitchFamily="34" charset="0"/>
                <a:cs typeface="Arial" panose="020B0604020202020204" pitchFamily="34" charset="0"/>
              </a:rPr>
              <a:t>Other ways of avoiding problems that require weekend work and overtime are: testing, continuous integration, frequently deployed code and the environments.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2"/>
          <p:cNvSpPr txBox="1">
            <a:spLocks noGrp="1"/>
          </p:cNvSpPr>
          <p:nvPr>
            <p:ph type="title"/>
          </p:nvPr>
        </p:nvSpPr>
        <p:spPr/>
        <p:txBody>
          <a:bodyPr/>
          <a:lstStyle/>
          <a:p>
            <a:r>
              <a:rPr lang="en-US"/>
              <a:t>What did You Grasp?</a:t>
            </a:r>
          </a:p>
        </p:txBody>
      </p:sp>
      <p:sp>
        <p:nvSpPr>
          <p:cNvPr id="521" name="Google Shape;521;p52"/>
          <p:cNvSpPr txBox="1">
            <a:spLocks noGrp="1"/>
          </p:cNvSpPr>
          <p:nvPr>
            <p:ph type="body" sz="quarter" idx="26"/>
          </p:nvPr>
        </p:nvSpPr>
        <p:spPr/>
        <p:txBody>
          <a:bodyPr/>
          <a:lstStyle/>
          <a:p>
            <a:r>
              <a:rPr lang="en-US" dirty="0"/>
              <a:t>In which of the following phases, customer requirements are gathered?</a:t>
            </a:r>
          </a:p>
          <a:p>
            <a:pPr lvl="1"/>
            <a:r>
              <a:rPr lang="en-US" dirty="0"/>
              <a:t>Exploration phase of Iteration planning</a:t>
            </a:r>
          </a:p>
          <a:p>
            <a:pPr lvl="1"/>
            <a:r>
              <a:rPr lang="en-US" dirty="0"/>
              <a:t>Commitment phase of iteration planning</a:t>
            </a:r>
          </a:p>
          <a:p>
            <a:pPr lvl="1"/>
            <a:r>
              <a:rPr lang="en-US" dirty="0"/>
              <a:t>Exploration phase of release planning</a:t>
            </a:r>
          </a:p>
          <a:p>
            <a:pPr lvl="1"/>
            <a:r>
              <a:rPr lang="en-US" dirty="0"/>
              <a:t>Commitment phase of release planning</a:t>
            </a:r>
          </a:p>
          <a:p>
            <a:pPr marL="346075" lvl="1" indent="0">
              <a:buNone/>
            </a:pPr>
            <a:endParaRPr lang="en-US" dirty="0"/>
          </a:p>
          <a:p>
            <a:r>
              <a:rPr lang="en-US" dirty="0"/>
              <a:t>State True or False</a:t>
            </a:r>
          </a:p>
          <a:p>
            <a:pPr marL="347663" indent="0">
              <a:buNone/>
            </a:pPr>
            <a:r>
              <a:rPr lang="en-US" dirty="0"/>
              <a:t>In pair programming the same pair of developers works throughout the project.</a:t>
            </a:r>
          </a:p>
          <a:p>
            <a:pPr lvl="1"/>
            <a:r>
              <a:rPr lang="en-US" dirty="0"/>
              <a:t>True</a:t>
            </a:r>
          </a:p>
          <a:p>
            <a:pPr lvl="1"/>
            <a:r>
              <a:rPr lang="en-US" dirty="0"/>
              <a:t>False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TE_Sem 2_ Module 02_PPT">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DTE_Sem 2_ Module 02_PPT</Template>
  <TotalTime>5392</TotalTime>
  <Words>19747</Words>
  <Application>Microsoft Office PowerPoint</Application>
  <PresentationFormat>Widescreen</PresentationFormat>
  <Paragraphs>1477</Paragraphs>
  <Slides>100</Slides>
  <Notes>43</Notes>
  <HiddenSlides>0</HiddenSlides>
  <MMClips>0</MMClips>
  <ScaleCrop>false</ScaleCrop>
  <HeadingPairs>
    <vt:vector size="4" baseType="variant">
      <vt:variant>
        <vt:lpstr>Theme</vt:lpstr>
      </vt:variant>
      <vt:variant>
        <vt:i4>2</vt:i4>
      </vt:variant>
      <vt:variant>
        <vt:lpstr>Slide Titles</vt:lpstr>
      </vt:variant>
      <vt:variant>
        <vt:i4>100</vt:i4>
      </vt:variant>
    </vt:vector>
  </HeadingPairs>
  <TitlesOfParts>
    <vt:vector size="102" baseType="lpstr">
      <vt:lpstr>DTE_Sem 2_ Module 02_PPT</vt:lpstr>
      <vt:lpstr>Custom Design</vt:lpstr>
      <vt:lpstr>PowerPoint Presentation</vt:lpstr>
      <vt:lpstr>Module Objectives</vt:lpstr>
      <vt:lpstr>Module Topics</vt:lpstr>
      <vt:lpstr>1.1 Agile Methodologies: An introduction</vt:lpstr>
      <vt:lpstr>Agile Methodologies</vt:lpstr>
      <vt:lpstr>Agile Methodologies</vt:lpstr>
      <vt:lpstr>Agile Methodologies</vt:lpstr>
      <vt:lpstr>Agile Methodologies</vt:lpstr>
      <vt:lpstr>Agile Methodologies</vt:lpstr>
      <vt:lpstr>Agile Methodologies</vt:lpstr>
      <vt:lpstr>What did You Grasp?</vt:lpstr>
      <vt:lpstr>2.1 Scrum: An Introduction</vt:lpstr>
      <vt:lpstr>Scrum</vt:lpstr>
      <vt:lpstr>Scrum</vt:lpstr>
      <vt:lpstr>2.2 Why Scrum?</vt:lpstr>
      <vt:lpstr>Why Scrum is needed?</vt:lpstr>
      <vt:lpstr>Why Scrum is needed?</vt:lpstr>
      <vt:lpstr>2.3 Scrum Theory</vt:lpstr>
      <vt:lpstr>The three pillars of the Scrum theory</vt:lpstr>
      <vt:lpstr>2.4 Scrum Values</vt:lpstr>
      <vt:lpstr>What did You Grasp?</vt:lpstr>
      <vt:lpstr>2.5 Scrum Roles</vt:lpstr>
      <vt:lpstr>Three scrum roles</vt:lpstr>
      <vt:lpstr>2.5.1 Scrum Master</vt:lpstr>
      <vt:lpstr>Scrum Master’s Service to the Product Owner</vt:lpstr>
      <vt:lpstr>Scrum Master’s Service to the Development Team</vt:lpstr>
      <vt:lpstr>Scrum Master’s Service to the Organization</vt:lpstr>
      <vt:lpstr>2.5.2 Product Owner</vt:lpstr>
      <vt:lpstr>The Product Owner</vt:lpstr>
      <vt:lpstr>2.5.3 Scrum Development Team</vt:lpstr>
      <vt:lpstr>Development team</vt:lpstr>
      <vt:lpstr>Characteristics of the Development Team</vt:lpstr>
      <vt:lpstr>Size of the Development Team  </vt:lpstr>
      <vt:lpstr>What did You Grasp?</vt:lpstr>
      <vt:lpstr>2.6 Scrum Sprints</vt:lpstr>
      <vt:lpstr>Sprint</vt:lpstr>
      <vt:lpstr>Sprint</vt:lpstr>
      <vt:lpstr>Sprint Cancellation</vt:lpstr>
      <vt:lpstr>2.7 Scrum Ceremonies or Events</vt:lpstr>
      <vt:lpstr>2.7.1 Sprint Planning</vt:lpstr>
      <vt:lpstr>Sprint Planning Meeting</vt:lpstr>
      <vt:lpstr>Sprint Goal </vt:lpstr>
      <vt:lpstr>2.7.2 Daily Scrum</vt:lpstr>
      <vt:lpstr>Daily Scrum</vt:lpstr>
      <vt:lpstr>2.7.3 Sprint Review</vt:lpstr>
      <vt:lpstr>Sprint Review</vt:lpstr>
      <vt:lpstr>Sprint Review</vt:lpstr>
      <vt:lpstr>Sprint Review</vt:lpstr>
      <vt:lpstr>2.7.4 Sprint Retrospective</vt:lpstr>
      <vt:lpstr>Sprint Retrospective </vt:lpstr>
      <vt:lpstr>What did You Grasp?</vt:lpstr>
      <vt:lpstr>2.9 Scrum Artifacts</vt:lpstr>
      <vt:lpstr>2.9.1 Product Backlog</vt:lpstr>
      <vt:lpstr>Product Backlog</vt:lpstr>
      <vt:lpstr>Product Backlog</vt:lpstr>
      <vt:lpstr>Product Backlog Refinement</vt:lpstr>
      <vt:lpstr>2.9.2 Sprint Backlog</vt:lpstr>
      <vt:lpstr>Sprint backlog</vt:lpstr>
      <vt:lpstr>Sprint backlog</vt:lpstr>
      <vt:lpstr>2.9.3 Increment</vt:lpstr>
      <vt:lpstr>Increment</vt:lpstr>
      <vt:lpstr>What did You Grasp?</vt:lpstr>
      <vt:lpstr>2.10 Benefits of Scrum</vt:lpstr>
      <vt:lpstr>3.1 Extreme Programming (XP)</vt:lpstr>
      <vt:lpstr>Extreme Programming (XP)</vt:lpstr>
      <vt:lpstr>3.2 XP Values</vt:lpstr>
      <vt:lpstr>XP Values</vt:lpstr>
      <vt:lpstr>XP Values</vt:lpstr>
      <vt:lpstr>3.3 XP Rules</vt:lpstr>
      <vt:lpstr>XP Rules</vt:lpstr>
      <vt:lpstr>PowerPoint Presentation</vt:lpstr>
      <vt:lpstr>PowerPoint Presentation</vt:lpstr>
      <vt:lpstr>3.5 XP Roles</vt:lpstr>
      <vt:lpstr>XP Roles</vt:lpstr>
      <vt:lpstr>PowerPoint Presentation</vt:lpstr>
      <vt:lpstr>3.6 XP Activities</vt:lpstr>
      <vt:lpstr>XP Activities</vt:lpstr>
      <vt:lpstr>PowerPoint Presentation</vt:lpstr>
      <vt:lpstr>What did You Grasp?</vt:lpstr>
      <vt:lpstr>3.7 XP Practices</vt:lpstr>
      <vt:lpstr>Extreme Programming practices </vt:lpstr>
      <vt:lpstr>Extreme Programming practices </vt:lpstr>
      <vt:lpstr>3.7.1 Fine Scale Feedback</vt:lpstr>
      <vt:lpstr>PowerPoint Presentation</vt:lpstr>
      <vt:lpstr>PowerPoint Presentation</vt:lpstr>
      <vt:lpstr>PowerPoint Presentation</vt:lpstr>
      <vt:lpstr>PowerPoint Presentation</vt:lpstr>
      <vt:lpstr>PowerPoint Presentation</vt:lpstr>
      <vt:lpstr>3.7.2 Continuous Process</vt:lpstr>
      <vt:lpstr>Continuous Integration</vt:lpstr>
      <vt:lpstr>Small Releases</vt:lpstr>
      <vt:lpstr>Code Refactoring</vt:lpstr>
      <vt:lpstr>3.7.3 Shared Understanding</vt:lpstr>
      <vt:lpstr>Coding Standards</vt:lpstr>
      <vt:lpstr>Collective Code Ownership</vt:lpstr>
      <vt:lpstr>System Metaphor</vt:lpstr>
      <vt:lpstr>Simple Design</vt:lpstr>
      <vt:lpstr>3.7.4 Programmer Welfare</vt:lpstr>
      <vt:lpstr>What did You Grasp?</vt:lpstr>
      <vt:lpstr>In a nutshell, we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hanu bhardwaj</cp:lastModifiedBy>
  <cp:revision>60</cp:revision>
  <dcterms:modified xsi:type="dcterms:W3CDTF">2020-03-25T17:56:29Z</dcterms:modified>
</cp:coreProperties>
</file>