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5" r:id="rId8"/>
    <p:sldId id="266" r:id="rId9"/>
    <p:sldId id="262" r:id="rId10"/>
    <p:sldId id="263" r:id="rId11"/>
    <p:sldId id="264"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5/11/2021</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7916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5/11/2021</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5928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5/11/2021</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5986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5/11/2021</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9597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5/11/2021</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9616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5/11/2021</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7708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5/11/2021</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5834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5/11/2021</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3973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5/11/2021</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094636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5/11/2021</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631820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5/11/2021</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3464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5/11/2021</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737609213"/>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Cloudy sky">
            <a:extLst>
              <a:ext uri="{FF2B5EF4-FFF2-40B4-BE49-F238E27FC236}">
                <a16:creationId xmlns:a16="http://schemas.microsoft.com/office/drawing/2014/main" id="{A1B26B71-B3AE-4A9B-B9EA-D0CA24B26AB2}"/>
              </a:ext>
            </a:extLst>
          </p:cNvPr>
          <p:cNvPicPr>
            <a:picLocks noChangeAspect="1"/>
          </p:cNvPicPr>
          <p:nvPr/>
        </p:nvPicPr>
        <p:blipFill rotWithShape="1">
          <a:blip r:embed="rId2">
            <a:alphaModFix amt="60000"/>
          </a:blip>
          <a:srcRect t="12001" r="-1" b="3707"/>
          <a:stretch/>
        </p:blipFill>
        <p:spPr>
          <a:xfrm>
            <a:off x="20" y="10"/>
            <a:ext cx="12188921" cy="6857990"/>
          </a:xfrm>
          <a:prstGeom prst="rect">
            <a:avLst/>
          </a:prstGeom>
        </p:spPr>
      </p:pic>
      <p:sp>
        <p:nvSpPr>
          <p:cNvPr id="2" name="Title 1">
            <a:extLst>
              <a:ext uri="{FF2B5EF4-FFF2-40B4-BE49-F238E27FC236}">
                <a16:creationId xmlns:a16="http://schemas.microsoft.com/office/drawing/2014/main" id="{802E2762-8846-4ADF-A075-9C94002CBF75}"/>
              </a:ext>
            </a:extLst>
          </p:cNvPr>
          <p:cNvSpPr>
            <a:spLocks noGrp="1"/>
          </p:cNvSpPr>
          <p:nvPr>
            <p:ph type="ctrTitle"/>
          </p:nvPr>
        </p:nvSpPr>
        <p:spPr>
          <a:xfrm>
            <a:off x="394233" y="686020"/>
            <a:ext cx="8630138" cy="2742980"/>
          </a:xfrm>
        </p:spPr>
        <p:txBody>
          <a:bodyPr>
            <a:normAutofit/>
          </a:bodyPr>
          <a:lstStyle/>
          <a:p>
            <a:r>
              <a:rPr lang="en-US" dirty="0">
                <a:solidFill>
                  <a:srgbClr val="FFFFFF"/>
                </a:solidFill>
              </a:rPr>
              <a:t>MWMF Presentation – Web Accessibility</a:t>
            </a:r>
            <a:endParaRPr lang="en-IN" dirty="0">
              <a:solidFill>
                <a:srgbClr val="FFFFFF"/>
              </a:solidFill>
            </a:endParaRPr>
          </a:p>
        </p:txBody>
      </p:sp>
      <p:sp>
        <p:nvSpPr>
          <p:cNvPr id="3" name="Subtitle 2">
            <a:extLst>
              <a:ext uri="{FF2B5EF4-FFF2-40B4-BE49-F238E27FC236}">
                <a16:creationId xmlns:a16="http://schemas.microsoft.com/office/drawing/2014/main" id="{B3C79F63-89ED-46A0-8D46-AA1CBF4EE1EC}"/>
              </a:ext>
            </a:extLst>
          </p:cNvPr>
          <p:cNvSpPr>
            <a:spLocks noGrp="1"/>
          </p:cNvSpPr>
          <p:nvPr>
            <p:ph type="subTitle" idx="1"/>
          </p:nvPr>
        </p:nvSpPr>
        <p:spPr>
          <a:xfrm>
            <a:off x="394233" y="3602038"/>
            <a:ext cx="8630138" cy="2569942"/>
          </a:xfrm>
        </p:spPr>
        <p:txBody>
          <a:bodyPr>
            <a:normAutofit/>
          </a:bodyPr>
          <a:lstStyle/>
          <a:p>
            <a:r>
              <a:rPr lang="en-US" dirty="0">
                <a:solidFill>
                  <a:srgbClr val="FFFFFF"/>
                </a:solidFill>
              </a:rPr>
              <a:t>Done by – Aritra Chatterjee, CSE4DTE, 2K19CSUN3004</a:t>
            </a:r>
          </a:p>
          <a:p>
            <a:r>
              <a:rPr lang="en-US" dirty="0">
                <a:solidFill>
                  <a:srgbClr val="FFFFFF"/>
                </a:solidFill>
              </a:rPr>
              <a:t>Submitted to Mr. Ankur Aggarwal</a:t>
            </a:r>
            <a:endParaRPr lang="en-IN" dirty="0">
              <a:solidFill>
                <a:srgbClr val="FFFFFF"/>
              </a:solidFill>
            </a:endParaRPr>
          </a:p>
        </p:txBody>
      </p:sp>
      <p:grpSp>
        <p:nvGrpSpPr>
          <p:cNvPr id="11" name="Group 10">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486361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C4B16-21D3-47DA-9DE4-8F733FB8CCB0}"/>
              </a:ext>
            </a:extLst>
          </p:cNvPr>
          <p:cNvSpPr>
            <a:spLocks noGrp="1"/>
          </p:cNvSpPr>
          <p:nvPr>
            <p:ph type="title"/>
          </p:nvPr>
        </p:nvSpPr>
        <p:spPr/>
        <p:txBody>
          <a:bodyPr/>
          <a:lstStyle/>
          <a:p>
            <a:r>
              <a:rPr lang="en-US" dirty="0"/>
              <a:t>Example of good alt text:</a:t>
            </a:r>
            <a:endParaRPr lang="en-IN" dirty="0"/>
          </a:p>
        </p:txBody>
      </p:sp>
      <p:pic>
        <p:nvPicPr>
          <p:cNvPr id="2050" name="Picture 2" descr="pancake alt tag example">
            <a:extLst>
              <a:ext uri="{FF2B5EF4-FFF2-40B4-BE49-F238E27FC236}">
                <a16:creationId xmlns:a16="http://schemas.microsoft.com/office/drawing/2014/main" id="{2EEC6E52-CA2B-442B-8011-24E18FA2AE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9001" y="2362724"/>
            <a:ext cx="2019048" cy="20666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D53A59-897B-474D-88D8-61C28820366E}"/>
              </a:ext>
            </a:extLst>
          </p:cNvPr>
          <p:cNvSpPr txBox="1"/>
          <p:nvPr/>
        </p:nvSpPr>
        <p:spPr>
          <a:xfrm>
            <a:off x="1694576" y="4798503"/>
            <a:ext cx="6048463" cy="1754326"/>
          </a:xfrm>
          <a:prstGeom prst="rect">
            <a:avLst/>
          </a:prstGeom>
          <a:noFill/>
        </p:spPr>
        <p:txBody>
          <a:bodyPr wrap="square" rtlCol="0">
            <a:spAutoFit/>
          </a:bodyPr>
          <a:lstStyle/>
          <a:p>
            <a:r>
              <a:rPr lang="en-US" b="0" i="0" dirty="0">
                <a:solidFill>
                  <a:srgbClr val="E94A93"/>
                </a:solidFill>
                <a:effectLst/>
                <a:latin typeface="SFMono-Regular"/>
              </a:rPr>
              <a:t>&lt;img src="pancakes.png" alt="Stack of blueberry pancakes with powdered sugar"&gt;</a:t>
            </a:r>
          </a:p>
          <a:p>
            <a:endParaRPr lang="en-US" dirty="0">
              <a:solidFill>
                <a:srgbClr val="E94A93"/>
              </a:solidFill>
              <a:latin typeface="SFMono-Regular"/>
            </a:endParaRPr>
          </a:p>
          <a:p>
            <a:r>
              <a:rPr lang="en-US" dirty="0">
                <a:solidFill>
                  <a:srgbClr val="E94A93"/>
                </a:solidFill>
                <a:latin typeface="SFMono-Regular"/>
              </a:rPr>
              <a:t>This is a good description as it makes sure to take into account every relevant aspect of the image without being lengthy or superfluous in its over all description.</a:t>
            </a:r>
            <a:endParaRPr lang="en-IN" dirty="0"/>
          </a:p>
        </p:txBody>
      </p:sp>
    </p:spTree>
    <p:extLst>
      <p:ext uri="{BB962C8B-B14F-4D97-AF65-F5344CB8AC3E}">
        <p14:creationId xmlns:p14="http://schemas.microsoft.com/office/powerpoint/2010/main" val="215281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4CD1-DADF-4835-80D9-7A76F152F3C4}"/>
              </a:ext>
            </a:extLst>
          </p:cNvPr>
          <p:cNvSpPr>
            <a:spLocks noGrp="1"/>
          </p:cNvSpPr>
          <p:nvPr>
            <p:ph type="title"/>
          </p:nvPr>
        </p:nvSpPr>
        <p:spPr/>
        <p:txBody>
          <a:bodyPr/>
          <a:lstStyle/>
          <a:p>
            <a:r>
              <a:rPr lang="en-US" dirty="0"/>
              <a:t>Using proper color contrast</a:t>
            </a:r>
            <a:endParaRPr lang="en-IN" dirty="0"/>
          </a:p>
        </p:txBody>
      </p:sp>
      <p:sp>
        <p:nvSpPr>
          <p:cNvPr id="3" name="Content Placeholder 2">
            <a:extLst>
              <a:ext uri="{FF2B5EF4-FFF2-40B4-BE49-F238E27FC236}">
                <a16:creationId xmlns:a16="http://schemas.microsoft.com/office/drawing/2014/main" id="{093DACF3-C641-437B-9B74-9959F4BAE572}"/>
              </a:ext>
            </a:extLst>
          </p:cNvPr>
          <p:cNvSpPr>
            <a:spLocks noGrp="1"/>
          </p:cNvSpPr>
          <p:nvPr>
            <p:ph idx="1"/>
          </p:nvPr>
        </p:nvSpPr>
        <p:spPr/>
        <p:txBody>
          <a:bodyPr>
            <a:normAutofit fontScale="92500" lnSpcReduction="10000"/>
          </a:bodyPr>
          <a:lstStyle/>
          <a:p>
            <a:r>
              <a:rPr lang="en-US" dirty="0"/>
              <a:t>Color contrast refers to the difference of hue and saturation when one colored component is compared to another. The measure of contrast is generally used to determine whether a particular color matches well with another color as either the top content or the background. Text color against background color is a common example of this when taking the readability of text into account. If the color contrast is very low, </a:t>
            </a:r>
            <a:r>
              <a:rPr lang="en-US" dirty="0" err="1"/>
              <a:t>i.e</a:t>
            </a:r>
            <a:r>
              <a:rPr lang="en-US" dirty="0"/>
              <a:t> the hue and saturation (and lightness) is very similar to that of the background, the text will suffer in terms of readability. The background should have a contrast that is significantly different from that of the text in order for the text to be properly readable. Having dark blue text on a blue background has less contrast and is thus hard to read. Dark Blue text on a beige background has a significant difference and is therefore much more readable. Accounting for visual impairments and color blindness is also a part of color contrast. Even if the background color may not the visible, the text color should be neutral to all forms of color blindness. Wave WebAIM, the accessibility checker website has a contrast checker which scores webpages based on their color contrast.</a:t>
            </a:r>
            <a:endParaRPr lang="en-IN" dirty="0"/>
          </a:p>
        </p:txBody>
      </p:sp>
    </p:spTree>
    <p:extLst>
      <p:ext uri="{BB962C8B-B14F-4D97-AF65-F5344CB8AC3E}">
        <p14:creationId xmlns:p14="http://schemas.microsoft.com/office/powerpoint/2010/main" val="373794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B066-DDEB-4E67-BDAE-D5CFFA6D8E6B}"/>
              </a:ext>
            </a:extLst>
          </p:cNvPr>
          <p:cNvSpPr>
            <a:spLocks noGrp="1"/>
          </p:cNvSpPr>
          <p:nvPr>
            <p:ph type="title"/>
          </p:nvPr>
        </p:nvSpPr>
        <p:spPr/>
        <p:txBody>
          <a:bodyPr/>
          <a:lstStyle/>
          <a:p>
            <a:r>
              <a:rPr lang="en-US" dirty="0"/>
              <a:t>Color contrast example:</a:t>
            </a:r>
            <a:endParaRPr lang="en-IN" dirty="0"/>
          </a:p>
        </p:txBody>
      </p:sp>
      <p:pic>
        <p:nvPicPr>
          <p:cNvPr id="5" name="Content Placeholder 4">
            <a:extLst>
              <a:ext uri="{FF2B5EF4-FFF2-40B4-BE49-F238E27FC236}">
                <a16:creationId xmlns:a16="http://schemas.microsoft.com/office/drawing/2014/main" id="{427692C9-F5E3-4D54-8511-570798BFD1D5}"/>
              </a:ext>
            </a:extLst>
          </p:cNvPr>
          <p:cNvPicPr>
            <a:picLocks noGrp="1" noChangeAspect="1"/>
          </p:cNvPicPr>
          <p:nvPr>
            <p:ph idx="1"/>
          </p:nvPr>
        </p:nvPicPr>
        <p:blipFill>
          <a:blip r:embed="rId2"/>
          <a:stretch>
            <a:fillRect/>
          </a:stretch>
        </p:blipFill>
        <p:spPr>
          <a:xfrm>
            <a:off x="1338044" y="2228490"/>
            <a:ext cx="6522440" cy="890832"/>
          </a:xfrm>
        </p:spPr>
      </p:pic>
      <p:sp>
        <p:nvSpPr>
          <p:cNvPr id="6" name="TextBox 5">
            <a:extLst>
              <a:ext uri="{FF2B5EF4-FFF2-40B4-BE49-F238E27FC236}">
                <a16:creationId xmlns:a16="http://schemas.microsoft.com/office/drawing/2014/main" id="{52AF0897-5D9E-424C-97E4-1E38B6234073}"/>
              </a:ext>
            </a:extLst>
          </p:cNvPr>
          <p:cNvSpPr txBox="1"/>
          <p:nvPr/>
        </p:nvSpPr>
        <p:spPr>
          <a:xfrm>
            <a:off x="3070370" y="3244334"/>
            <a:ext cx="2912400" cy="369332"/>
          </a:xfrm>
          <a:prstGeom prst="rect">
            <a:avLst/>
          </a:prstGeom>
          <a:noFill/>
        </p:spPr>
        <p:txBody>
          <a:bodyPr wrap="none" rtlCol="0">
            <a:spAutoFit/>
          </a:bodyPr>
          <a:lstStyle/>
          <a:p>
            <a:r>
              <a:rPr lang="en-US" dirty="0"/>
              <a:t>Low Contrast (Hard to read)</a:t>
            </a:r>
            <a:endParaRPr lang="en-IN" dirty="0"/>
          </a:p>
        </p:txBody>
      </p:sp>
      <p:pic>
        <p:nvPicPr>
          <p:cNvPr id="8" name="Picture 7">
            <a:extLst>
              <a:ext uri="{FF2B5EF4-FFF2-40B4-BE49-F238E27FC236}">
                <a16:creationId xmlns:a16="http://schemas.microsoft.com/office/drawing/2014/main" id="{C12D0C5D-93E0-4DE5-BEEC-E9CA4C7987E0}"/>
              </a:ext>
            </a:extLst>
          </p:cNvPr>
          <p:cNvPicPr>
            <a:picLocks noChangeAspect="1"/>
          </p:cNvPicPr>
          <p:nvPr/>
        </p:nvPicPr>
        <p:blipFill>
          <a:blip r:embed="rId3"/>
          <a:stretch>
            <a:fillRect/>
          </a:stretch>
        </p:blipFill>
        <p:spPr>
          <a:xfrm>
            <a:off x="1338044" y="3875773"/>
            <a:ext cx="6590732" cy="776540"/>
          </a:xfrm>
          <a:prstGeom prst="rect">
            <a:avLst/>
          </a:prstGeom>
        </p:spPr>
      </p:pic>
      <p:sp>
        <p:nvSpPr>
          <p:cNvPr id="9" name="TextBox 8">
            <a:extLst>
              <a:ext uri="{FF2B5EF4-FFF2-40B4-BE49-F238E27FC236}">
                <a16:creationId xmlns:a16="http://schemas.microsoft.com/office/drawing/2014/main" id="{BBFF0B83-CA0B-4D16-9D99-CCB95CD4CD32}"/>
              </a:ext>
            </a:extLst>
          </p:cNvPr>
          <p:cNvSpPr txBox="1"/>
          <p:nvPr/>
        </p:nvSpPr>
        <p:spPr>
          <a:xfrm>
            <a:off x="3134247" y="5037903"/>
            <a:ext cx="2930033" cy="369332"/>
          </a:xfrm>
          <a:prstGeom prst="rect">
            <a:avLst/>
          </a:prstGeom>
          <a:noFill/>
        </p:spPr>
        <p:txBody>
          <a:bodyPr wrap="none" rtlCol="0">
            <a:spAutoFit/>
          </a:bodyPr>
          <a:lstStyle/>
          <a:p>
            <a:r>
              <a:rPr lang="en-US" dirty="0"/>
              <a:t>High Contrast (Easy to Read)</a:t>
            </a:r>
            <a:endParaRPr lang="en-IN" dirty="0"/>
          </a:p>
        </p:txBody>
      </p:sp>
    </p:spTree>
    <p:extLst>
      <p:ext uri="{BB962C8B-B14F-4D97-AF65-F5344CB8AC3E}">
        <p14:creationId xmlns:p14="http://schemas.microsoft.com/office/powerpoint/2010/main" val="3573486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C9F2-048B-4CEF-AF2D-7433B249F37B}"/>
              </a:ext>
            </a:extLst>
          </p:cNvPr>
          <p:cNvSpPr>
            <a:spLocks noGrp="1"/>
          </p:cNvSpPr>
          <p:nvPr>
            <p:ph type="title"/>
          </p:nvPr>
        </p:nvSpPr>
        <p:spPr/>
        <p:txBody>
          <a:bodyPr/>
          <a:lstStyle/>
          <a:p>
            <a:r>
              <a:rPr lang="en-US" dirty="0"/>
              <a:t>Using semantic tags meaningfully</a:t>
            </a:r>
            <a:endParaRPr lang="en-IN" dirty="0"/>
          </a:p>
        </p:txBody>
      </p:sp>
      <p:sp>
        <p:nvSpPr>
          <p:cNvPr id="3" name="Content Placeholder 2">
            <a:extLst>
              <a:ext uri="{FF2B5EF4-FFF2-40B4-BE49-F238E27FC236}">
                <a16:creationId xmlns:a16="http://schemas.microsoft.com/office/drawing/2014/main" id="{600C028F-7AA3-461A-9FD6-35E76C81B640}"/>
              </a:ext>
            </a:extLst>
          </p:cNvPr>
          <p:cNvSpPr>
            <a:spLocks noGrp="1"/>
          </p:cNvSpPr>
          <p:nvPr>
            <p:ph idx="1"/>
          </p:nvPr>
        </p:nvSpPr>
        <p:spPr/>
        <p:txBody>
          <a:bodyPr>
            <a:normAutofit lnSpcReduction="10000"/>
          </a:bodyPr>
          <a:lstStyle/>
          <a:p>
            <a:r>
              <a:rPr lang="en-US" dirty="0"/>
              <a:t>HTML5’s vision to separate the content from the tags has lead to the creation of semantic tags, that is tags which have meaning to both the user and the browser have been introduced. The 6 different heading tags have been reworked to have special meaning for marking of only headings. Previously, they were misused for making the size of text larger dynamically but this meant that the tags used for actual headings with the special purpose of headings was ambiguated and thus was lost in the process. Hence, heading tags should only be used for their purpose, that is marking off sections, giving the page a name, starting sections for sub-content etc. Ideally, only one H1 tag should be used as the main heading of the page. This can also lead to screen-readers correctly identifying parts of the page as content with different sectional significance. The table tags should only be used for tabular content as well and not for laying out content. Laying out content should only be done with the help of CSS.</a:t>
            </a:r>
            <a:endParaRPr lang="en-IN" dirty="0"/>
          </a:p>
        </p:txBody>
      </p:sp>
    </p:spTree>
    <p:extLst>
      <p:ext uri="{BB962C8B-B14F-4D97-AF65-F5344CB8AC3E}">
        <p14:creationId xmlns:p14="http://schemas.microsoft.com/office/powerpoint/2010/main" val="2799008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57E0-23CE-4766-BCB9-F198513F536B}"/>
              </a:ext>
            </a:extLst>
          </p:cNvPr>
          <p:cNvSpPr>
            <a:spLocks noGrp="1"/>
          </p:cNvSpPr>
          <p:nvPr>
            <p:ph type="title"/>
          </p:nvPr>
        </p:nvSpPr>
        <p:spPr/>
        <p:txBody>
          <a:bodyPr/>
          <a:lstStyle/>
          <a:p>
            <a:r>
              <a:rPr lang="en-US" dirty="0"/>
              <a:t>Provide the option for flexible font sizes:</a:t>
            </a:r>
            <a:endParaRPr lang="en-IN" dirty="0"/>
          </a:p>
        </p:txBody>
      </p:sp>
      <p:sp>
        <p:nvSpPr>
          <p:cNvPr id="3" name="Content Placeholder 2">
            <a:extLst>
              <a:ext uri="{FF2B5EF4-FFF2-40B4-BE49-F238E27FC236}">
                <a16:creationId xmlns:a16="http://schemas.microsoft.com/office/drawing/2014/main" id="{2D399DD4-87D9-4567-9332-A7F77296E917}"/>
              </a:ext>
            </a:extLst>
          </p:cNvPr>
          <p:cNvSpPr>
            <a:spLocks noGrp="1"/>
          </p:cNvSpPr>
          <p:nvPr>
            <p:ph idx="1"/>
          </p:nvPr>
        </p:nvSpPr>
        <p:spPr/>
        <p:txBody>
          <a:bodyPr/>
          <a:lstStyle/>
          <a:p>
            <a:r>
              <a:rPr lang="en-US" dirty="0"/>
              <a:t>Flexible font sizes means when the font on the page can be manually resized by an end user according to their needs. Making sure that the font properties are set up on the page in such a manner that any resizing done by the end user does not end up breaking the behaviour of the page within proper limits. Font Sizes should not have hardcoded values, for </a:t>
            </a:r>
            <a:r>
              <a:rPr lang="en-US" dirty="0" err="1"/>
              <a:t>eg</a:t>
            </a:r>
            <a:r>
              <a:rPr lang="en-US" dirty="0"/>
              <a:t>: in terms of pixels. They should always use dynamic measurement units so that no matter which device or which windows size or font resizing is done, the content will scale naturally with everything else around it, preserving the integrity of the page’s structure. User scalability should also never be turned off as it will only inconvenience the user in their need.</a:t>
            </a:r>
            <a:endParaRPr lang="en-IN" dirty="0"/>
          </a:p>
        </p:txBody>
      </p:sp>
    </p:spTree>
    <p:extLst>
      <p:ext uri="{BB962C8B-B14F-4D97-AF65-F5344CB8AC3E}">
        <p14:creationId xmlns:p14="http://schemas.microsoft.com/office/powerpoint/2010/main" val="264086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ED28-DBCF-4BA7-A8ED-158BF92BA3DD}"/>
              </a:ext>
            </a:extLst>
          </p:cNvPr>
          <p:cNvSpPr>
            <a:spLocks noGrp="1"/>
          </p:cNvSpPr>
          <p:nvPr>
            <p:ph type="title"/>
          </p:nvPr>
        </p:nvSpPr>
        <p:spPr/>
        <p:txBody>
          <a:bodyPr/>
          <a:lstStyle/>
          <a:p>
            <a:r>
              <a:rPr lang="en-US" dirty="0"/>
              <a:t>Avoiding auto playing content:</a:t>
            </a:r>
            <a:endParaRPr lang="en-IN" dirty="0"/>
          </a:p>
        </p:txBody>
      </p:sp>
      <p:sp>
        <p:nvSpPr>
          <p:cNvPr id="3" name="Content Placeholder 2">
            <a:extLst>
              <a:ext uri="{FF2B5EF4-FFF2-40B4-BE49-F238E27FC236}">
                <a16:creationId xmlns:a16="http://schemas.microsoft.com/office/drawing/2014/main" id="{BE861E09-6A81-45C7-97CE-535E9ED76053}"/>
              </a:ext>
            </a:extLst>
          </p:cNvPr>
          <p:cNvSpPr>
            <a:spLocks noGrp="1"/>
          </p:cNvSpPr>
          <p:nvPr>
            <p:ph idx="1"/>
          </p:nvPr>
        </p:nvSpPr>
        <p:spPr/>
        <p:txBody>
          <a:bodyPr/>
          <a:lstStyle/>
          <a:p>
            <a:r>
              <a:rPr lang="en-US" dirty="0"/>
              <a:t>Auto playing content on a page can not only be annoying and distracting, it takes away from the page purpose of page design. Accessibility is as much about focus as it is about ease. Auto play content can take away from both and make basic navigation harder for the end user. Accessibility is also about giving the end user choice of action and if we take that away right as the website loads, we defeat the purpose of making things easier for everybody. Hence, avoiding auto play content is the best course of action to take one step further towards a properly accessible website.</a:t>
            </a:r>
            <a:endParaRPr lang="en-IN" dirty="0"/>
          </a:p>
        </p:txBody>
      </p:sp>
    </p:spTree>
    <p:extLst>
      <p:ext uri="{BB962C8B-B14F-4D97-AF65-F5344CB8AC3E}">
        <p14:creationId xmlns:p14="http://schemas.microsoft.com/office/powerpoint/2010/main" val="342727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81D4-F019-46A0-BE97-7EA9422011AF}"/>
              </a:ext>
            </a:extLst>
          </p:cNvPr>
          <p:cNvSpPr>
            <a:spLocks noGrp="1"/>
          </p:cNvSpPr>
          <p:nvPr>
            <p:ph type="title"/>
          </p:nvPr>
        </p:nvSpPr>
        <p:spPr/>
        <p:txBody>
          <a:bodyPr/>
          <a:lstStyle/>
          <a:p>
            <a:r>
              <a:rPr lang="en-US" dirty="0"/>
              <a:t>Make external website content with accessibility in mind</a:t>
            </a:r>
            <a:endParaRPr lang="en-IN" dirty="0"/>
          </a:p>
        </p:txBody>
      </p:sp>
      <p:sp>
        <p:nvSpPr>
          <p:cNvPr id="3" name="Content Placeholder 2">
            <a:extLst>
              <a:ext uri="{FF2B5EF4-FFF2-40B4-BE49-F238E27FC236}">
                <a16:creationId xmlns:a16="http://schemas.microsoft.com/office/drawing/2014/main" id="{24DBBC08-0889-4F30-B2D6-DD7EC4280EDF}"/>
              </a:ext>
            </a:extLst>
          </p:cNvPr>
          <p:cNvSpPr>
            <a:spLocks noGrp="1"/>
          </p:cNvSpPr>
          <p:nvPr>
            <p:ph idx="1"/>
          </p:nvPr>
        </p:nvSpPr>
        <p:spPr/>
        <p:txBody>
          <a:bodyPr/>
          <a:lstStyle/>
          <a:p>
            <a:r>
              <a:rPr lang="en-US" dirty="0"/>
              <a:t>Making sure any external content follows the same principles that we have discussed so far will make sure that the experience is consistent throughout as a whole with no problems. For example, if we embed any video content on the website, it should not only be provided with proper alt text, but also have the option to adjust volume, playback speed and have proper closed captioning of the video content or subtitles for hearing-impaired individuals as well. If something like a graph is embedded, then proper labelling and identification should exist. If content is to be made shareable, then the options for sharing it and how to share it out should be made clear.</a:t>
            </a:r>
            <a:endParaRPr lang="en-IN" dirty="0"/>
          </a:p>
        </p:txBody>
      </p:sp>
    </p:spTree>
    <p:extLst>
      <p:ext uri="{BB962C8B-B14F-4D97-AF65-F5344CB8AC3E}">
        <p14:creationId xmlns:p14="http://schemas.microsoft.com/office/powerpoint/2010/main" val="1000547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010751-516E-411A-8603-8C26C036E94C}"/>
              </a:ext>
            </a:extLst>
          </p:cNvPr>
          <p:cNvSpPr txBox="1"/>
          <p:nvPr/>
        </p:nvSpPr>
        <p:spPr>
          <a:xfrm>
            <a:off x="3397541" y="2967335"/>
            <a:ext cx="3540154" cy="923330"/>
          </a:xfrm>
          <a:prstGeom prst="rect">
            <a:avLst/>
          </a:prstGeom>
          <a:noFill/>
        </p:spPr>
        <p:txBody>
          <a:bodyPr wrap="square" rtlCol="0">
            <a:spAutoFit/>
          </a:bodyPr>
          <a:lstStyle/>
          <a:p>
            <a:pPr algn="ctr"/>
            <a:r>
              <a:rPr lang="en-US" sz="5400" dirty="0"/>
              <a:t>Thank You!</a:t>
            </a:r>
            <a:endParaRPr lang="en-IN" sz="5400" dirty="0"/>
          </a:p>
        </p:txBody>
      </p:sp>
    </p:spTree>
    <p:extLst>
      <p:ext uri="{BB962C8B-B14F-4D97-AF65-F5344CB8AC3E}">
        <p14:creationId xmlns:p14="http://schemas.microsoft.com/office/powerpoint/2010/main" val="191608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4C6A-591F-487B-9E11-90497018EA1B}"/>
              </a:ext>
            </a:extLst>
          </p:cNvPr>
          <p:cNvSpPr>
            <a:spLocks noGrp="1"/>
          </p:cNvSpPr>
          <p:nvPr>
            <p:ph type="title"/>
          </p:nvPr>
        </p:nvSpPr>
        <p:spPr/>
        <p:txBody>
          <a:bodyPr/>
          <a:lstStyle/>
          <a:p>
            <a:r>
              <a:rPr lang="en-US" dirty="0"/>
              <a:t>An introduction to accessibility:</a:t>
            </a:r>
            <a:endParaRPr lang="en-IN" dirty="0"/>
          </a:p>
        </p:txBody>
      </p:sp>
      <p:sp>
        <p:nvSpPr>
          <p:cNvPr id="3" name="Content Placeholder 2">
            <a:extLst>
              <a:ext uri="{FF2B5EF4-FFF2-40B4-BE49-F238E27FC236}">
                <a16:creationId xmlns:a16="http://schemas.microsoft.com/office/drawing/2014/main" id="{720CF4FB-73FD-403C-9034-8193D80815F6}"/>
              </a:ext>
            </a:extLst>
          </p:cNvPr>
          <p:cNvSpPr>
            <a:spLocks noGrp="1"/>
          </p:cNvSpPr>
          <p:nvPr>
            <p:ph idx="1"/>
          </p:nvPr>
        </p:nvSpPr>
        <p:spPr/>
        <p:txBody>
          <a:bodyPr>
            <a:normAutofit fontScale="77500" lnSpcReduction="20000"/>
          </a:bodyPr>
          <a:lstStyle/>
          <a:p>
            <a:r>
              <a:rPr lang="en-US" dirty="0"/>
              <a:t>Definition: Accessibility in the sense considered here refers to the design of products, devices, services, or environments so as to be usable by people with disabilities. The concept of accessible design and practice of accessible development ensures both "direct access" (i.e. unassisted) and "indirect access" meaning compatibility with a person's assistive technology (for example, computer screen readers).</a:t>
            </a:r>
          </a:p>
          <a:p>
            <a:endParaRPr lang="en-US" dirty="0"/>
          </a:p>
          <a:p>
            <a:r>
              <a:rPr lang="en-US" dirty="0"/>
              <a:t>Accessibility can be viewed as the "ability to access" and benefit from some system or entity. The concept focuses on enabling access for people with disabilities, or special needs, or enabling access through the use of assistive technology; however, research and development in accessibility brings benefits to everyone.</a:t>
            </a:r>
          </a:p>
          <a:p>
            <a:r>
              <a:rPr lang="en-US" dirty="0"/>
              <a:t>Accessibility is not to be confused with usability, which is the extent to which a product (such as a device, service, or environment) can be used by specified users to achieve specified goals with effectiveness, efficiency, convenience satisfaction in a specified context of use.</a:t>
            </a:r>
          </a:p>
          <a:p>
            <a:endParaRPr lang="en-US" dirty="0"/>
          </a:p>
          <a:p>
            <a:r>
              <a:rPr lang="en-US" dirty="0"/>
              <a:t>Accessibility is strongly related to universal design which is the process of creating products that are usable by people with the widest possible range of abilities, operating within the widest possible range of situations. This is about making things accessible to all people (whether they have a disability or not).</a:t>
            </a:r>
            <a:endParaRPr lang="en-IN" dirty="0"/>
          </a:p>
        </p:txBody>
      </p:sp>
      <p:pic>
        <p:nvPicPr>
          <p:cNvPr id="1026" name="Picture 2" descr="white line figure of a person seated over the axis of a wheel, blue background">
            <a:extLst>
              <a:ext uri="{FF2B5EF4-FFF2-40B4-BE49-F238E27FC236}">
                <a16:creationId xmlns:a16="http://schemas.microsoft.com/office/drawing/2014/main" id="{BF138F9C-AD5E-4BCB-8A18-C512C1986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7520" y="1348181"/>
            <a:ext cx="20955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DB906A9-C925-42D1-9B12-70C35CC301D2}"/>
              </a:ext>
            </a:extLst>
          </p:cNvPr>
          <p:cNvPicPr>
            <a:picLocks noChangeAspect="1"/>
          </p:cNvPicPr>
          <p:nvPr/>
        </p:nvPicPr>
        <p:blipFill>
          <a:blip r:embed="rId3"/>
          <a:stretch>
            <a:fillRect/>
          </a:stretch>
        </p:blipFill>
        <p:spPr>
          <a:xfrm>
            <a:off x="9110444" y="4583883"/>
            <a:ext cx="2004969" cy="2004969"/>
          </a:xfrm>
          <a:prstGeom prst="rect">
            <a:avLst/>
          </a:prstGeom>
        </p:spPr>
      </p:pic>
    </p:spTree>
    <p:extLst>
      <p:ext uri="{BB962C8B-B14F-4D97-AF65-F5344CB8AC3E}">
        <p14:creationId xmlns:p14="http://schemas.microsoft.com/office/powerpoint/2010/main" val="275612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1C62-E5C8-4039-8755-AA547BAE3479}"/>
              </a:ext>
            </a:extLst>
          </p:cNvPr>
          <p:cNvSpPr>
            <a:spLocks noGrp="1"/>
          </p:cNvSpPr>
          <p:nvPr>
            <p:ph type="title"/>
          </p:nvPr>
        </p:nvSpPr>
        <p:spPr/>
        <p:txBody>
          <a:bodyPr/>
          <a:lstStyle/>
          <a:p>
            <a:r>
              <a:rPr lang="en-US" dirty="0"/>
              <a:t>What is web accessibility?</a:t>
            </a:r>
            <a:endParaRPr lang="en-IN" dirty="0"/>
          </a:p>
        </p:txBody>
      </p:sp>
      <p:sp>
        <p:nvSpPr>
          <p:cNvPr id="3" name="Content Placeholder 2">
            <a:extLst>
              <a:ext uri="{FF2B5EF4-FFF2-40B4-BE49-F238E27FC236}">
                <a16:creationId xmlns:a16="http://schemas.microsoft.com/office/drawing/2014/main" id="{49072DCC-ADB4-41EF-A06F-98AB84BF8D46}"/>
              </a:ext>
            </a:extLst>
          </p:cNvPr>
          <p:cNvSpPr>
            <a:spLocks noGrp="1"/>
          </p:cNvSpPr>
          <p:nvPr>
            <p:ph idx="1"/>
          </p:nvPr>
        </p:nvSpPr>
        <p:spPr/>
        <p:txBody>
          <a:bodyPr>
            <a:normAutofit fontScale="92500" lnSpcReduction="20000"/>
          </a:bodyPr>
          <a:lstStyle/>
          <a:p>
            <a:r>
              <a:rPr lang="en-US" dirty="0"/>
              <a:t>Web accessibility means that websites, tools, and technologies are designed and developed so that people with disabilities can use them. More specifically, people can:</a:t>
            </a:r>
          </a:p>
          <a:p>
            <a:r>
              <a:rPr lang="en-US" dirty="0"/>
              <a:t>perceive, understand, navigate, and interact with the Web</a:t>
            </a:r>
          </a:p>
          <a:p>
            <a:r>
              <a:rPr lang="en-US" dirty="0"/>
              <a:t>contribute to the Web</a:t>
            </a:r>
          </a:p>
          <a:p>
            <a:r>
              <a:rPr lang="en-US" dirty="0"/>
              <a:t>Web accessibility encompasses all disabilities that affect access to the Web, including:</a:t>
            </a:r>
          </a:p>
          <a:p>
            <a:r>
              <a:rPr lang="en-US" dirty="0"/>
              <a:t>auditory</a:t>
            </a:r>
          </a:p>
          <a:p>
            <a:r>
              <a:rPr lang="en-US" dirty="0"/>
              <a:t>cognitive</a:t>
            </a:r>
          </a:p>
          <a:p>
            <a:r>
              <a:rPr lang="en-US" dirty="0"/>
              <a:t>neurological</a:t>
            </a:r>
          </a:p>
          <a:p>
            <a:r>
              <a:rPr lang="en-US" dirty="0"/>
              <a:t>physical</a:t>
            </a:r>
          </a:p>
          <a:p>
            <a:r>
              <a:rPr lang="en-US" dirty="0"/>
              <a:t>speech</a:t>
            </a:r>
          </a:p>
          <a:p>
            <a:r>
              <a:rPr lang="en-US" dirty="0"/>
              <a:t>visual</a:t>
            </a:r>
            <a:endParaRPr lang="en-IN" dirty="0"/>
          </a:p>
        </p:txBody>
      </p:sp>
    </p:spTree>
    <p:extLst>
      <p:ext uri="{BB962C8B-B14F-4D97-AF65-F5344CB8AC3E}">
        <p14:creationId xmlns:p14="http://schemas.microsoft.com/office/powerpoint/2010/main" val="1727772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58F0-3532-4046-B29C-9BE681C5AF9F}"/>
              </a:ext>
            </a:extLst>
          </p:cNvPr>
          <p:cNvSpPr>
            <a:spLocks noGrp="1"/>
          </p:cNvSpPr>
          <p:nvPr>
            <p:ph type="title"/>
          </p:nvPr>
        </p:nvSpPr>
        <p:spPr/>
        <p:txBody>
          <a:bodyPr/>
          <a:lstStyle/>
          <a:p>
            <a:r>
              <a:rPr lang="en-US" dirty="0"/>
              <a:t>Need to understand web accessibility:</a:t>
            </a:r>
            <a:endParaRPr lang="en-IN" dirty="0"/>
          </a:p>
        </p:txBody>
      </p:sp>
      <p:sp>
        <p:nvSpPr>
          <p:cNvPr id="3" name="Content Placeholder 2">
            <a:extLst>
              <a:ext uri="{FF2B5EF4-FFF2-40B4-BE49-F238E27FC236}">
                <a16:creationId xmlns:a16="http://schemas.microsoft.com/office/drawing/2014/main" id="{F8ACCF6E-C8FE-4C99-82C6-B2FE25AFCE0E}"/>
              </a:ext>
            </a:extLst>
          </p:cNvPr>
          <p:cNvSpPr>
            <a:spLocks noGrp="1"/>
          </p:cNvSpPr>
          <p:nvPr>
            <p:ph idx="1"/>
          </p:nvPr>
        </p:nvSpPr>
        <p:spPr/>
        <p:txBody>
          <a:bodyPr>
            <a:normAutofit fontScale="92500" lnSpcReduction="20000"/>
          </a:bodyPr>
          <a:lstStyle/>
          <a:p>
            <a:pPr algn="just"/>
            <a:r>
              <a:rPr lang="en-US" b="0" i="0" dirty="0">
                <a:solidFill>
                  <a:srgbClr val="E8E6E3"/>
                </a:solidFill>
                <a:effectLst/>
                <a:latin typeface="Roboto" panose="02000000000000000000" pitchFamily="2" charset="0"/>
              </a:rPr>
              <a:t>Around 15 per cent of the world’s population, or estimated 1 billion people, live with disabilities. They are the world’s largest minority.</a:t>
            </a:r>
          </a:p>
          <a:p>
            <a:pPr algn="just"/>
            <a:r>
              <a:rPr lang="en-US" dirty="0"/>
              <a:t>Eighty per cent of persons with disabilities live in developing countries, according to the UN Development Programme. </a:t>
            </a:r>
          </a:p>
          <a:p>
            <a:pPr algn="just"/>
            <a:r>
              <a:rPr lang="en-US" dirty="0"/>
              <a:t>Disability rates are significantly higher among groups with lower educational attainment in the countries of the Organization for Economic Co-operation and Development (OECD), says the OECD Secretariat. On average, 19 per cent of less educated people have disabilities, compared to 11 per cent among the better educated.</a:t>
            </a:r>
          </a:p>
          <a:p>
            <a:pPr algn="just"/>
            <a:r>
              <a:rPr lang="en-US" dirty="0"/>
              <a:t>At a time when many people are using the web as one of their main sources of education attainment, especially in developing countries where the general impact of having disabilities on any person is higher on average than in developed countries. Education is one way to deal with discriminatory financial situations and online platforms on the web therefore have to account for accessibility features on their platforms to make sure they reach a wide and inclusive audience.</a:t>
            </a:r>
            <a:endParaRPr lang="en-IN" dirty="0"/>
          </a:p>
        </p:txBody>
      </p:sp>
    </p:spTree>
    <p:extLst>
      <p:ext uri="{BB962C8B-B14F-4D97-AF65-F5344CB8AC3E}">
        <p14:creationId xmlns:p14="http://schemas.microsoft.com/office/powerpoint/2010/main" val="2828919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FFBC2-A76A-4A97-8F63-FD52C4380E7A}"/>
              </a:ext>
            </a:extLst>
          </p:cNvPr>
          <p:cNvSpPr>
            <a:spLocks noGrp="1"/>
          </p:cNvSpPr>
          <p:nvPr>
            <p:ph type="title"/>
          </p:nvPr>
        </p:nvSpPr>
        <p:spPr/>
        <p:txBody>
          <a:bodyPr/>
          <a:lstStyle/>
          <a:p>
            <a:r>
              <a:rPr lang="en-US" dirty="0"/>
              <a:t>Need to understand web accessibility continued:</a:t>
            </a:r>
            <a:endParaRPr lang="en-IN" dirty="0"/>
          </a:p>
        </p:txBody>
      </p:sp>
      <p:sp>
        <p:nvSpPr>
          <p:cNvPr id="3" name="Content Placeholder 2">
            <a:extLst>
              <a:ext uri="{FF2B5EF4-FFF2-40B4-BE49-F238E27FC236}">
                <a16:creationId xmlns:a16="http://schemas.microsoft.com/office/drawing/2014/main" id="{B0B5C0E9-6893-4F45-896A-409E08B0B922}"/>
              </a:ext>
            </a:extLst>
          </p:cNvPr>
          <p:cNvSpPr>
            <a:spLocks noGrp="1"/>
          </p:cNvSpPr>
          <p:nvPr>
            <p:ph idx="1"/>
          </p:nvPr>
        </p:nvSpPr>
        <p:spPr/>
        <p:txBody>
          <a:bodyPr>
            <a:normAutofit fontScale="85000" lnSpcReduction="20000"/>
          </a:bodyPr>
          <a:lstStyle/>
          <a:p>
            <a:pPr algn="just"/>
            <a:r>
              <a:rPr lang="en-US" dirty="0"/>
              <a:t>Web accessibility also benefits people without disabilities, for example:</a:t>
            </a:r>
          </a:p>
          <a:p>
            <a:pPr algn="just"/>
            <a:r>
              <a:rPr lang="en-US" dirty="0"/>
              <a:t>people using mobile phones, smart watches, smart TVs, and other devices with small screens, different input modes, etc.</a:t>
            </a:r>
          </a:p>
          <a:p>
            <a:pPr algn="just"/>
            <a:r>
              <a:rPr lang="en-US" dirty="0"/>
              <a:t>older people with changing abilities due to ageing</a:t>
            </a:r>
          </a:p>
          <a:p>
            <a:pPr algn="just"/>
            <a:r>
              <a:rPr lang="en-US" dirty="0"/>
              <a:t>people with “temporary disabilities” such as a broken arm or lost glasses</a:t>
            </a:r>
          </a:p>
          <a:p>
            <a:pPr algn="just"/>
            <a:r>
              <a:rPr lang="en-US" dirty="0"/>
              <a:t>people with “situational limitations” such as in bright sunlight or in an environment where they cannot listen to audio</a:t>
            </a:r>
          </a:p>
          <a:p>
            <a:pPr algn="just"/>
            <a:r>
              <a:rPr lang="en-US" dirty="0"/>
              <a:t>people using a slow Internet connection, or who have limited or expensive bandwidth</a:t>
            </a:r>
          </a:p>
          <a:p>
            <a:pPr algn="just"/>
            <a:r>
              <a:rPr lang="en-US" b="1" dirty="0"/>
              <a:t>Thus the impact of disability is radically changed on the Web because the Web removes barriers to communication and interaction that many people face in the physical world. However, when websites, applications, technologies, or tools are badly designed, they can create barriers that exclude people from using the Web.</a:t>
            </a:r>
          </a:p>
          <a:p>
            <a:pPr algn="just"/>
            <a:r>
              <a:rPr lang="en-US" b="1" dirty="0"/>
              <a:t>Accessibility is essential for developers and organizations that want to create high-quality websites and web tools, and not exclude people from using their products and services.</a:t>
            </a:r>
            <a:endParaRPr lang="en-IN" b="1" dirty="0"/>
          </a:p>
        </p:txBody>
      </p:sp>
    </p:spTree>
    <p:extLst>
      <p:ext uri="{BB962C8B-B14F-4D97-AF65-F5344CB8AC3E}">
        <p14:creationId xmlns:p14="http://schemas.microsoft.com/office/powerpoint/2010/main" val="345368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4B60-33E0-49DD-9E6E-95BFF6292EBE}"/>
              </a:ext>
            </a:extLst>
          </p:cNvPr>
          <p:cNvSpPr>
            <a:spLocks noGrp="1"/>
          </p:cNvSpPr>
          <p:nvPr>
            <p:ph type="title"/>
          </p:nvPr>
        </p:nvSpPr>
        <p:spPr/>
        <p:txBody>
          <a:bodyPr/>
          <a:lstStyle/>
          <a:p>
            <a:r>
              <a:rPr lang="en-US" dirty="0"/>
              <a:t>Ways to make the web more accessible</a:t>
            </a:r>
            <a:endParaRPr lang="en-IN" dirty="0"/>
          </a:p>
        </p:txBody>
      </p:sp>
      <p:sp>
        <p:nvSpPr>
          <p:cNvPr id="3" name="Content Placeholder 2">
            <a:extLst>
              <a:ext uri="{FF2B5EF4-FFF2-40B4-BE49-F238E27FC236}">
                <a16:creationId xmlns:a16="http://schemas.microsoft.com/office/drawing/2014/main" id="{631C2670-6EEC-4ADC-99AF-E376CF265483}"/>
              </a:ext>
            </a:extLst>
          </p:cNvPr>
          <p:cNvSpPr>
            <a:spLocks noGrp="1"/>
          </p:cNvSpPr>
          <p:nvPr>
            <p:ph idx="1"/>
          </p:nvPr>
        </p:nvSpPr>
        <p:spPr/>
        <p:txBody>
          <a:bodyPr>
            <a:normAutofit fontScale="85000" lnSpcReduction="10000"/>
          </a:bodyPr>
          <a:lstStyle/>
          <a:p>
            <a:pPr algn="just"/>
            <a:r>
              <a:rPr lang="en-US" dirty="0"/>
              <a:t>As websites grow more and more complex, both visually and content-wise, we need to make sure that the main core purpose of the pages does not get lost with the over-abundance of content. Reduction of clutter and having coherently divided sections for different forms of content can make sure that the person viewing the page can get the most out of it without wasting too much time trying to fight with the overall content to get to the content they want to. Also, things like text size and the color contrast of different elements and parts of the web page can have a profound effect on the viewing/readability experience of the page as a whole. Line and paragraph spacing, the font used, the type of the font whether serif or sans-serif, the background of the element, text color used with its contrast to the background element color, alignment of text and the justification of text, and the spacing of text related to its content container and other content containers, having clear alternative text provided for the most significant elements of note and providing aria labels on items which are significant but do not have the option of alternative text are only some of the many aspects of making sure that our page meets a good chunk of the parameters for inclusive design and accessibility, some of these will be discussed in more detail in the further slides.</a:t>
            </a:r>
            <a:endParaRPr lang="en-IN" dirty="0"/>
          </a:p>
        </p:txBody>
      </p:sp>
    </p:spTree>
    <p:extLst>
      <p:ext uri="{BB962C8B-B14F-4D97-AF65-F5344CB8AC3E}">
        <p14:creationId xmlns:p14="http://schemas.microsoft.com/office/powerpoint/2010/main" val="190309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4FB7-713D-46AF-84A3-C88D5D6BADB2}"/>
              </a:ext>
            </a:extLst>
          </p:cNvPr>
          <p:cNvSpPr>
            <a:spLocks noGrp="1"/>
          </p:cNvSpPr>
          <p:nvPr>
            <p:ph type="title"/>
          </p:nvPr>
        </p:nvSpPr>
        <p:spPr/>
        <p:txBody>
          <a:bodyPr/>
          <a:lstStyle/>
          <a:p>
            <a:r>
              <a:rPr lang="en-US" dirty="0"/>
              <a:t>POUR principles</a:t>
            </a:r>
            <a:endParaRPr lang="en-IN" dirty="0"/>
          </a:p>
        </p:txBody>
      </p:sp>
      <p:sp>
        <p:nvSpPr>
          <p:cNvPr id="3" name="Content Placeholder 2">
            <a:extLst>
              <a:ext uri="{FF2B5EF4-FFF2-40B4-BE49-F238E27FC236}">
                <a16:creationId xmlns:a16="http://schemas.microsoft.com/office/drawing/2014/main" id="{EE6734DE-3BD3-4258-8BEC-68D34BE78875}"/>
              </a:ext>
            </a:extLst>
          </p:cNvPr>
          <p:cNvSpPr>
            <a:spLocks noGrp="1"/>
          </p:cNvSpPr>
          <p:nvPr>
            <p:ph idx="1"/>
          </p:nvPr>
        </p:nvSpPr>
        <p:spPr/>
        <p:txBody>
          <a:bodyPr/>
          <a:lstStyle/>
          <a:p>
            <a:pPr algn="just"/>
            <a:r>
              <a:rPr lang="en-US" dirty="0"/>
              <a:t>POUR is an acronym for four high-level principles that describe functional accessibility.  Accessible technology is Perceivable, Operable, Understandable, and Robust. In addition to websites, most other information technology can be made accessible by applying the POUR principles. Many of the technology challenges faced by people with disabilities can be described using one of the POUR principles. </a:t>
            </a:r>
          </a:p>
          <a:p>
            <a:pPr algn="just"/>
            <a:r>
              <a:rPr lang="en-US" dirty="0"/>
              <a:t>Perceivable</a:t>
            </a:r>
          </a:p>
          <a:p>
            <a:pPr algn="just"/>
            <a:r>
              <a:rPr lang="en-US" dirty="0"/>
              <a:t>Perceivability means the user can identify content and interface elements by means of the senses.  For many users, this means perceiving a system primarily visually, while for others, perceivability may be a matter of sound or touch. New and emerging technologies may include sensory cues for smell and taste; these would also be considered examples of "perceivable" technology.</a:t>
            </a:r>
            <a:endParaRPr lang="en-IN" dirty="0"/>
          </a:p>
        </p:txBody>
      </p:sp>
    </p:spTree>
    <p:extLst>
      <p:ext uri="{BB962C8B-B14F-4D97-AF65-F5344CB8AC3E}">
        <p14:creationId xmlns:p14="http://schemas.microsoft.com/office/powerpoint/2010/main" val="87932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1002-14FD-44F9-BE0F-5FAC99715E49}"/>
              </a:ext>
            </a:extLst>
          </p:cNvPr>
          <p:cNvSpPr>
            <a:spLocks noGrp="1"/>
          </p:cNvSpPr>
          <p:nvPr>
            <p:ph type="title"/>
          </p:nvPr>
        </p:nvSpPr>
        <p:spPr/>
        <p:txBody>
          <a:bodyPr/>
          <a:lstStyle/>
          <a:p>
            <a:r>
              <a:rPr lang="en-US" dirty="0"/>
              <a:t>POUR PRINCIPLES Continued</a:t>
            </a:r>
            <a:endParaRPr lang="en-IN" dirty="0"/>
          </a:p>
        </p:txBody>
      </p:sp>
      <p:sp>
        <p:nvSpPr>
          <p:cNvPr id="3" name="Content Placeholder 2">
            <a:extLst>
              <a:ext uri="{FF2B5EF4-FFF2-40B4-BE49-F238E27FC236}">
                <a16:creationId xmlns:a16="http://schemas.microsoft.com/office/drawing/2014/main" id="{38C2B02A-49B3-4152-83C1-D11DF49C6281}"/>
              </a:ext>
            </a:extLst>
          </p:cNvPr>
          <p:cNvSpPr>
            <a:spLocks noGrp="1"/>
          </p:cNvSpPr>
          <p:nvPr>
            <p:ph idx="1"/>
          </p:nvPr>
        </p:nvSpPr>
        <p:spPr/>
        <p:txBody>
          <a:bodyPr>
            <a:normAutofit fontScale="85000" lnSpcReduction="10000"/>
          </a:bodyPr>
          <a:lstStyle/>
          <a:p>
            <a:pPr algn="just"/>
            <a:r>
              <a:rPr lang="en-US" dirty="0"/>
              <a:t>Operable</a:t>
            </a:r>
          </a:p>
          <a:p>
            <a:pPr algn="just"/>
            <a:r>
              <a:rPr lang="en-US" dirty="0"/>
              <a:t>Operability means that a user can successfully use controls, buttons, navigation, and other necessary interactive elements.  For many users, this means identifying an interface control visually, and then clicking, tapping, or swiping.  For other users, using a computer keyboard or voice commands may be the only means by which they can operate and control the interface.</a:t>
            </a:r>
          </a:p>
          <a:p>
            <a:pPr algn="just"/>
            <a:r>
              <a:rPr lang="en-US" dirty="0"/>
              <a:t>Understandable</a:t>
            </a:r>
          </a:p>
          <a:p>
            <a:pPr algn="just"/>
            <a:r>
              <a:rPr lang="en-US" dirty="0"/>
              <a:t>Understandable technology is consistent in its presentation and format, predictable in its design and usage patterns, concise, multimodal, and appropriate to the audience in its voice and tone.  Users should be able to comprehend the content, and learn and remember how to use the interface.</a:t>
            </a:r>
          </a:p>
          <a:p>
            <a:pPr algn="just"/>
            <a:r>
              <a:rPr lang="en-US" dirty="0"/>
              <a:t>Robust</a:t>
            </a:r>
          </a:p>
          <a:p>
            <a:pPr algn="just"/>
            <a:r>
              <a:rPr lang="en-US" dirty="0"/>
              <a:t>Robust I.T. is standards-compliant, and designed to function on all appropriate technologies.  Users should be able to choose the technology they use to interact with websites, online documents, multimedia, and other information formats.</a:t>
            </a:r>
            <a:endParaRPr lang="en-IN" dirty="0"/>
          </a:p>
        </p:txBody>
      </p:sp>
    </p:spTree>
    <p:extLst>
      <p:ext uri="{BB962C8B-B14F-4D97-AF65-F5344CB8AC3E}">
        <p14:creationId xmlns:p14="http://schemas.microsoft.com/office/powerpoint/2010/main" val="319201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EB40-3AD8-4015-8747-EF6231054B81}"/>
              </a:ext>
            </a:extLst>
          </p:cNvPr>
          <p:cNvSpPr>
            <a:spLocks noGrp="1"/>
          </p:cNvSpPr>
          <p:nvPr>
            <p:ph type="title"/>
          </p:nvPr>
        </p:nvSpPr>
        <p:spPr/>
        <p:txBody>
          <a:bodyPr/>
          <a:lstStyle/>
          <a:p>
            <a:r>
              <a:rPr lang="en-US" dirty="0"/>
              <a:t>Adding Alt text to All Images:</a:t>
            </a:r>
            <a:endParaRPr lang="en-IN" dirty="0"/>
          </a:p>
        </p:txBody>
      </p:sp>
      <p:sp>
        <p:nvSpPr>
          <p:cNvPr id="3" name="Content Placeholder 2">
            <a:extLst>
              <a:ext uri="{FF2B5EF4-FFF2-40B4-BE49-F238E27FC236}">
                <a16:creationId xmlns:a16="http://schemas.microsoft.com/office/drawing/2014/main" id="{058B6991-8FF7-4A3D-9E63-EE915FBB1271}"/>
              </a:ext>
            </a:extLst>
          </p:cNvPr>
          <p:cNvSpPr>
            <a:spLocks noGrp="1"/>
          </p:cNvSpPr>
          <p:nvPr>
            <p:ph idx="1"/>
          </p:nvPr>
        </p:nvSpPr>
        <p:spPr/>
        <p:txBody>
          <a:bodyPr>
            <a:normAutofit fontScale="85000" lnSpcReduction="10000"/>
          </a:bodyPr>
          <a:lstStyle/>
          <a:p>
            <a:pPr algn="just"/>
            <a:r>
              <a:rPr lang="en-US" dirty="0"/>
              <a:t>This is an aspect of accessibility that is fundamental to cater to clear website design. While alt text on an image can make sure that it will display descriptive text when the image cannot be loaded for some reason, the alt text has more far reaching design consequences than just that. Alt text can prove to be crucial for visually-impaired persons using screen-readers to access the content on their webpage. Since the image is not going to be visible to them, it is crucial to include alt text which can get picked up by the screen-reader to present the descriptive text information back to the user. For this reason, it is crucial to have well made, descriptive alt text which can give the best possible description of the image without being too long, superfluous or irrelevant. Alt text can also help with the SEO of the page, helping to improve its visibility to search engine web crawlers and making sure more visitors come to your page. Avoid using terms like “image of” or “picture of” within the text as the information is already presumed. Use relevant descriptive keywords but do not overfill it with them. Keep it under 125 characters preferably. </a:t>
            </a:r>
            <a:r>
              <a:rPr lang="en-US" dirty="0" err="1"/>
              <a:t>Longdesc</a:t>
            </a:r>
            <a:r>
              <a:rPr lang="en-US" dirty="0"/>
              <a:t>= can be used for images or figures requiring a length description. Add alternative text to form buttons as well for their proper identification. Certain links or icons which may not have the possibility of having alt text can use the aria-label feature to add proper descriptions as and when needed.</a:t>
            </a:r>
            <a:endParaRPr lang="en-IN" dirty="0"/>
          </a:p>
        </p:txBody>
      </p:sp>
    </p:spTree>
    <p:extLst>
      <p:ext uri="{BB962C8B-B14F-4D97-AF65-F5344CB8AC3E}">
        <p14:creationId xmlns:p14="http://schemas.microsoft.com/office/powerpoint/2010/main" val="2802378195"/>
      </p:ext>
    </p:extLst>
  </p:cSld>
  <p:clrMapOvr>
    <a:masterClrMapping/>
  </p:clrMapOvr>
</p:sld>
</file>

<file path=ppt/theme/theme1.xml><?xml version="1.0" encoding="utf-8"?>
<a:theme xmlns:a="http://schemas.openxmlformats.org/drawingml/2006/main" name="TropicVTI">
  <a:themeElements>
    <a:clrScheme name="AnalogousFromLightSeedLeftStep">
      <a:dk1>
        <a:srgbClr val="000000"/>
      </a:dk1>
      <a:lt1>
        <a:srgbClr val="FFFFFF"/>
      </a:lt1>
      <a:dk2>
        <a:srgbClr val="243341"/>
      </a:dk2>
      <a:lt2>
        <a:srgbClr val="E8E7E2"/>
      </a:lt2>
      <a:accent1>
        <a:srgbClr val="7D86DF"/>
      </a:accent1>
      <a:accent2>
        <a:srgbClr val="609DD8"/>
      </a:accent2>
      <a:accent3>
        <a:srgbClr val="55B0B8"/>
      </a:accent3>
      <a:accent4>
        <a:srgbClr val="51B594"/>
      </a:accent4>
      <a:accent5>
        <a:srgbClr val="55B86E"/>
      </a:accent5>
      <a:accent6>
        <a:srgbClr val="63B751"/>
      </a:accent6>
      <a:hlink>
        <a:srgbClr val="898453"/>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Circuit</Template>
  <TotalTime>0</TotalTime>
  <Words>2431</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Gill Sans Nova</vt:lpstr>
      <vt:lpstr>Roboto</vt:lpstr>
      <vt:lpstr>SFMono-Regular</vt:lpstr>
      <vt:lpstr>TropicVTI</vt:lpstr>
      <vt:lpstr>MWMF Presentation – Web Accessibility</vt:lpstr>
      <vt:lpstr>An introduction to accessibility:</vt:lpstr>
      <vt:lpstr>What is web accessibility?</vt:lpstr>
      <vt:lpstr>Need to understand web accessibility:</vt:lpstr>
      <vt:lpstr>Need to understand web accessibility continued:</vt:lpstr>
      <vt:lpstr>Ways to make the web more accessible</vt:lpstr>
      <vt:lpstr>POUR principles</vt:lpstr>
      <vt:lpstr>POUR PRINCIPLES Continued</vt:lpstr>
      <vt:lpstr>Adding Alt text to All Images:</vt:lpstr>
      <vt:lpstr>Example of good alt text:</vt:lpstr>
      <vt:lpstr>Using proper color contrast</vt:lpstr>
      <vt:lpstr>Color contrast example:</vt:lpstr>
      <vt:lpstr>Using semantic tags meaningfully</vt:lpstr>
      <vt:lpstr>Provide the option for flexible font sizes:</vt:lpstr>
      <vt:lpstr>Avoiding auto playing content:</vt:lpstr>
      <vt:lpstr>Make external website content with accessibility in mind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aritra chatterjee _mr</dc:creator>
  <cp:lastModifiedBy>aritra chatterjee _mr</cp:lastModifiedBy>
  <cp:revision>40</cp:revision>
  <dcterms:created xsi:type="dcterms:W3CDTF">2021-05-11T13:38:34Z</dcterms:created>
  <dcterms:modified xsi:type="dcterms:W3CDTF">2021-05-12T01:30:22Z</dcterms:modified>
</cp:coreProperties>
</file>