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0"/>
  </p:notesMasterIdLst>
  <p:sldIdLst>
    <p:sldId id="258" r:id="rId3"/>
    <p:sldId id="278" r:id="rId4"/>
    <p:sldId id="279" r:id="rId5"/>
    <p:sldId id="280" r:id="rId6"/>
    <p:sldId id="281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81" d="100"/>
          <a:sy n="81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49E5C-AB70-4CC7-AD71-346E21FB5F7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3A8A1-5E68-430C-8F62-AEF77114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711504" y="859537"/>
            <a:ext cx="8608152" cy="147002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711503" y="2872230"/>
            <a:ext cx="8608155" cy="761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711504" y="4410131"/>
            <a:ext cx="8608155" cy="3402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3828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bIns="1463040" anchor="ctr" anchorCtr="0"/>
          <a:lstStyle>
            <a:lvl1pPr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5109" y="0"/>
            <a:ext cx="2889504" cy="3675888"/>
          </a:xfrm>
          <a:solidFill>
            <a:schemeClr val="accent3">
              <a:alpha val="95000"/>
            </a:schemeClr>
          </a:solidFill>
        </p:spPr>
        <p:txBody>
          <a:bodyPr lIns="182880" tIns="182880" bIns="18288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itle 2"/>
          <p:cNvSpPr txBox="1">
            <a:spLocks/>
          </p:cNvSpPr>
          <p:nvPr userDrawn="1"/>
        </p:nvSpPr>
        <p:spPr bwMode="gray">
          <a:xfrm>
            <a:off x="12481019" y="0"/>
            <a:ext cx="2889504" cy="3675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>
                <a:solidFill>
                  <a:srgbClr val="20343A"/>
                </a:solidFill>
                <a:ea typeface="+mj-ea"/>
                <a:cs typeface="+mj-cs"/>
              </a:rPr>
              <a:t>  </a:t>
            </a:r>
            <a:endParaRPr lang="en-US" sz="2800" dirty="0">
              <a:solidFill>
                <a:srgbClr val="20343A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569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_r_1cr_grey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7189" y="2757919"/>
            <a:ext cx="1621536" cy="1344845"/>
          </a:xfrm>
          <a:prstGeom prst="rect">
            <a:avLst/>
          </a:prstGeom>
        </p:spPr>
      </p:pic>
      <p:pic>
        <p:nvPicPr>
          <p:cNvPr id="15" name="Picture Placeholder 2"/>
          <p:cNvPicPr>
            <a:picLocks noChangeAspect="1"/>
          </p:cNvPicPr>
          <p:nvPr userDrawn="1"/>
        </p:nvPicPr>
        <p:blipFill>
          <a:blip r:embed="rId3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6129503" y="3202475"/>
            <a:ext cx="26416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Placeholder 6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6129503" y="3541516"/>
            <a:ext cx="26416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Placeholder 11"/>
          <p:cNvPicPr>
            <a:picLocks noChangeAspect="1"/>
          </p:cNvPicPr>
          <p:nvPr userDrawn="1"/>
        </p:nvPicPr>
        <p:blipFill>
          <a:blip r:embed="rId5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6129503" y="3880559"/>
            <a:ext cx="26416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128668" y="2521843"/>
            <a:ext cx="4710808" cy="225703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128668" y="2770573"/>
            <a:ext cx="4710808" cy="225703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First.Last@ca.com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128668" y="2173619"/>
            <a:ext cx="4710808" cy="328295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baseline="0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517046" y="3215870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517046" y="3551833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slideshare.net</a:t>
            </a:r>
            <a:r>
              <a:rPr lang="en-US" dirty="0"/>
              <a:t>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517046" y="3887797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/company/</a:t>
            </a:r>
            <a:r>
              <a:rPr lang="en-US" dirty="0" err="1"/>
              <a:t>ca</a:t>
            </a:r>
            <a:r>
              <a:rPr lang="en-US" dirty="0"/>
              <a:t>-technologies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128668" y="4332744"/>
            <a:ext cx="4710808" cy="287259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baseline="0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ca.com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5295813" y="1781769"/>
            <a:ext cx="0" cy="3294465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5052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4"/>
            <a:ext cx="10972800" cy="86793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4236" y="1335571"/>
            <a:ext cx="10893499" cy="4366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79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12679" y="1395004"/>
            <a:ext cx="10966643" cy="4726396"/>
          </a:xfrm>
          <a:prstGeom prst="rect">
            <a:avLst/>
          </a:prstGeom>
        </p:spPr>
        <p:txBody>
          <a:bodyPr/>
          <a:lstStyle>
            <a:lvl1pPr>
              <a:lnSpc>
                <a:spcPts val="3840"/>
              </a:lnSpc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0433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12679" y="1395004"/>
            <a:ext cx="10966643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3840"/>
              </a:lnSpc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tx2"/>
                </a:solidFill>
              </a:defRPr>
            </a:lvl1pPr>
            <a:lvl2pPr marL="524920" indent="0">
              <a:buNone/>
              <a:defRPr sz="1467"/>
            </a:lvl2pPr>
            <a:lvl3pPr marL="999042" indent="0">
              <a:buNone/>
              <a:defRPr sz="1467"/>
            </a:lvl3pPr>
            <a:lvl4pPr marL="1456230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98354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60933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12679" y="1395004"/>
            <a:ext cx="10966643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3840"/>
              </a:lnSpc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612991" y="865881"/>
            <a:ext cx="10966028" cy="338555"/>
          </a:xfrm>
        </p:spPr>
        <p:txBody>
          <a:bodyPr tIns="0" bIns="0" anchor="t">
            <a:sp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>
              <a:defRPr lang="en-US" sz="1333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90499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5004"/>
            <a:ext cx="5384800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3840"/>
              </a:lnSpc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5004"/>
            <a:ext cx="5384800" cy="4513783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7803084"/>
            <a:ext cx="10966360" cy="3153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</a:defRPr>
            </a:lvl1pPr>
            <a:lvl2pPr marL="524920" indent="0">
              <a:buNone/>
              <a:defRPr sz="1467"/>
            </a:lvl2pPr>
            <a:lvl3pPr marL="999042" indent="0">
              <a:buNone/>
              <a:defRPr sz="1467"/>
            </a:lvl3pPr>
            <a:lvl4pPr marL="1456230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1"/>
          </p:nvPr>
        </p:nvSpPr>
        <p:spPr>
          <a:xfrm>
            <a:off x="816020" y="8006284"/>
            <a:ext cx="10966360" cy="3153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</a:defRPr>
            </a:lvl1pPr>
            <a:lvl2pPr marL="524920" indent="0">
              <a:buNone/>
              <a:defRPr sz="1467"/>
            </a:lvl2pPr>
            <a:lvl3pPr marL="999042" indent="0">
              <a:buNone/>
              <a:defRPr sz="1467"/>
            </a:lvl3pPr>
            <a:lvl4pPr marL="1456230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tx2"/>
                </a:solidFill>
              </a:defRPr>
            </a:lvl1pPr>
            <a:lvl2pPr marL="524920" indent="0">
              <a:buNone/>
              <a:defRPr sz="1467"/>
            </a:lvl2pPr>
            <a:lvl3pPr marL="999042" indent="0">
              <a:buNone/>
              <a:defRPr sz="1467"/>
            </a:lvl3pPr>
            <a:lvl4pPr marL="1456230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46733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34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60933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/>
          </p:nvPr>
        </p:nvSpPr>
        <p:spPr>
          <a:xfrm>
            <a:off x="612991" y="865881"/>
            <a:ext cx="10966028" cy="338555"/>
          </a:xfrm>
        </p:spPr>
        <p:txBody>
          <a:bodyPr tIns="0" bIns="0" anchor="t">
            <a:sp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5004"/>
            <a:ext cx="5384800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3840"/>
              </a:lnSpc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5004"/>
            <a:ext cx="5384800" cy="4513783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>
              <a:defRPr lang="en-US" sz="1333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90962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>
              <a:defRPr lang="en-US" sz="1333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87456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60933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12991" y="865881"/>
            <a:ext cx="10966028" cy="338555"/>
          </a:xfrm>
        </p:spPr>
        <p:txBody>
          <a:bodyPr tIns="0" bIns="0" anchor="t">
            <a:sp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>
              <a:defRPr lang="en-US" sz="1333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72640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lIns="274320" tIns="365760" bIns="1280160" anchor="t" anchorCtr="0"/>
          <a:lstStyle>
            <a:lvl1pPr algn="l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47716" y="2"/>
            <a:ext cx="2889504" cy="4896649"/>
          </a:xfrm>
          <a:solidFill>
            <a:schemeClr val="accent3">
              <a:alpha val="95000"/>
            </a:schemeClr>
          </a:solidFill>
        </p:spPr>
        <p:txBody>
          <a:bodyPr lIns="182880" tIns="182880" bIns="182880" anchor="b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6461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88037" y="1321935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588037" y="2103354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88037" y="5229030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588037" y="2884773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588037" y="3666191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588037" y="4447611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4431762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921600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24"/>
            <a:ext cx="10972800" cy="487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4235" y="1335571"/>
            <a:ext cx="10893499" cy="43668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92687" y="685797"/>
            <a:ext cx="10905071" cy="3857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20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1157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893" y="1306893"/>
            <a:ext cx="10972800" cy="4469535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781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1157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893" y="1306893"/>
            <a:ext cx="10972800" cy="4469535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82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1157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893" y="1306893"/>
            <a:ext cx="10972800" cy="4469535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0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138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bg>
      <p:bgPr>
        <a:solidFill>
          <a:srgbClr val="223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372675" y="2293282"/>
            <a:ext cx="2548128" cy="2271437"/>
          </a:xfrm>
          <a:prstGeom prst="rect">
            <a:avLst/>
          </a:prstGeom>
        </p:spPr>
      </p:pic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128668" y="2521843"/>
            <a:ext cx="4710808" cy="225703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128668" y="2770573"/>
            <a:ext cx="4710808" cy="225703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First.Last@ca.com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128668" y="2173619"/>
            <a:ext cx="4710808" cy="328295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baseline="0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517046" y="3215870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517046" y="3551833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slideshare.net</a:t>
            </a:r>
            <a:r>
              <a:rPr lang="en-US" dirty="0"/>
              <a:t>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517046" y="3887797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/company/</a:t>
            </a:r>
            <a:r>
              <a:rPr lang="en-US" dirty="0" err="1"/>
              <a:t>ca</a:t>
            </a:r>
            <a:r>
              <a:rPr lang="en-US" dirty="0"/>
              <a:t>-technologies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128668" y="4332744"/>
            <a:ext cx="4710808" cy="287259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baseline="0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ca.com</a:t>
            </a:r>
            <a:endParaRPr lang="en-US" dirty="0"/>
          </a:p>
        </p:txBody>
      </p:sp>
      <p:pic>
        <p:nvPicPr>
          <p:cNvPr id="27" name="Picture Placeholder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129503" y="3202475"/>
            <a:ext cx="26416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Placeholder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129503" y="3541516"/>
            <a:ext cx="26416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Placeholder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6129503" y="3880559"/>
            <a:ext cx="264160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Connector 13"/>
          <p:cNvCxnSpPr/>
          <p:nvPr userDrawn="1"/>
        </p:nvCxnSpPr>
        <p:spPr>
          <a:xfrm>
            <a:off x="5295813" y="1781769"/>
            <a:ext cx="0" cy="3294465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1157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893" y="1306893"/>
            <a:ext cx="10972800" cy="4469535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3342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1157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893" y="1306893"/>
            <a:ext cx="10972800" cy="4469535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8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583A-D2A2-4576-98AF-780708C6376A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09550"/>
            <a:ext cx="10972800" cy="1166813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39382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Bullet 1, Calibri regular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Sub-bullet, Calibri regular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Sub-sub-bullet, Calibri regular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Sub-sub-sub bullet, Calibri regular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Sub-sub-sub-sub bullet, Calibri regular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028" name="TextBox 8"/>
          <p:cNvSpPr txBox="1">
            <a:spLocks noChangeArrowheads="1"/>
          </p:cNvSpPr>
          <p:nvPr/>
        </p:nvSpPr>
        <p:spPr bwMode="black">
          <a:xfrm>
            <a:off x="525463" y="6469063"/>
            <a:ext cx="7016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08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BA96F71-67F9-45AA-AEA6-F7B3FC5C28DE}" type="slidenum">
              <a:rPr lang="en-US" altLang="en-US" sz="1200">
                <a:solidFill>
                  <a:srgbClr val="58676D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‹#›</a:t>
            </a:fld>
            <a:endParaRPr lang="en-US" altLang="en-US" sz="1200">
              <a:solidFill>
                <a:srgbClr val="58676D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1668463" y="6469063"/>
            <a:ext cx="8866187" cy="334962"/>
          </a:xfrm>
          <a:prstGeom prst="rect">
            <a:avLst/>
          </a:prstGeom>
          <a:noFill/>
        </p:spPr>
        <p:txBody>
          <a:bodyPr anchor="b"/>
          <a:lstStyle/>
          <a:p>
            <a:pPr algn="ctr" defTabSz="609585">
              <a:defRPr/>
            </a:pPr>
            <a:r>
              <a:rPr lang="en-US" sz="933" cap="all" dirty="0">
                <a:solidFill>
                  <a:srgbClr val="58676D"/>
                </a:solidFill>
                <a:ea typeface="Arial Unicode MS" pitchFamily="34" charset="-128"/>
                <a:cs typeface="Arial Unicode MS" pitchFamily="34" charset="-128"/>
              </a:rPr>
              <a:t>© 2018 CA. All rights reserved.</a:t>
            </a:r>
          </a:p>
        </p:txBody>
      </p:sp>
      <p:pic>
        <p:nvPicPr>
          <p:cNvPr id="1030" name="Picture 10" descr="ca_r_1cr_grey.eps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50" y="6237288"/>
            <a:ext cx="6826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9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7" r:id="rId11"/>
    <p:sldLayoutId id="2147483678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ransition spd="med">
    <p:fade/>
  </p:transition>
  <p:txStyles>
    <p:titleStyle>
      <a:lvl1pPr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7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2pPr>
      <a:lvl3pPr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3pPr>
      <a:lvl4pPr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4pPr>
      <a:lvl5pPr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5pPr>
      <a:lvl6pPr marL="457200"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6pPr>
      <a:lvl7pPr marL="914400"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7pPr>
      <a:lvl8pPr marL="1371600"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8pPr>
      <a:lvl9pPr marL="1828800"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55613" indent="-455613" algn="l" defTabSz="608013" rtl="0" eaLnBrk="1" fontAlgn="base" hangingPunct="1">
        <a:lnSpc>
          <a:spcPts val="3838"/>
        </a:lnSpc>
        <a:spcBef>
          <a:spcPts val="1600"/>
        </a:spcBef>
        <a:spcAft>
          <a:spcPts val="263"/>
        </a:spcAft>
        <a:buClr>
          <a:schemeClr val="tx1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4875" indent="-379413" algn="l" defTabSz="608013" rtl="0" eaLnBrk="1" fontAlgn="base" hangingPunct="1">
        <a:lnSpc>
          <a:spcPts val="2938"/>
        </a:lnSpc>
        <a:spcBef>
          <a:spcPct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338" indent="-303213" algn="l" defTabSz="608013" rtl="0" eaLnBrk="1" fontAlgn="base" hangingPunct="1">
        <a:lnSpc>
          <a:spcPts val="2938"/>
        </a:lnSpc>
        <a:spcBef>
          <a:spcPct val="0"/>
        </a:spcBef>
        <a:spcAft>
          <a:spcPts val="80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538" indent="-303213" algn="l" defTabSz="608013" rtl="0" eaLnBrk="1" fontAlgn="base" hangingPunct="1">
        <a:lnSpc>
          <a:spcPts val="2938"/>
        </a:lnSpc>
        <a:spcBef>
          <a:spcPct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2013" indent="-303213" algn="l" defTabSz="608013" rtl="0" eaLnBrk="1" fontAlgn="base" hangingPunct="1">
        <a:lnSpc>
          <a:spcPts val="2938"/>
        </a:lnSpc>
        <a:spcBef>
          <a:spcPct val="0"/>
        </a:spcBef>
        <a:spcAft>
          <a:spcPts val="800"/>
        </a:spcAft>
        <a:buClr>
          <a:schemeClr val="tx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padlock_icon.svg" TargetMode="External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8.png"/><Relationship Id="rId21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hyperlink" Target="http://commons.wikimedia.org/wiki/File:User_icon_2.svg" TargetMode="External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sharingame.org/duolingo-2/?lang=en" TargetMode="External"/><Relationship Id="rId11" Type="http://schemas.openxmlformats.org/officeDocument/2006/relationships/image" Target="../media/image12.svg"/><Relationship Id="rId5" Type="http://schemas.openxmlformats.org/officeDocument/2006/relationships/image" Target="../media/image9.png"/><Relationship Id="rId15" Type="http://schemas.openxmlformats.org/officeDocument/2006/relationships/hyperlink" Target="http://commons.wikimedia.org/wiki/File:Golden_key_icon.svg" TargetMode="External"/><Relationship Id="rId10" Type="http://schemas.openxmlformats.org/officeDocument/2006/relationships/image" Target="../media/image11.png"/><Relationship Id="rId19" Type="http://schemas.openxmlformats.org/officeDocument/2006/relationships/hyperlink" Target="https://en.wikipedia.org/wiki/QR_code" TargetMode="External"/><Relationship Id="rId4" Type="http://schemas.openxmlformats.org/officeDocument/2006/relationships/hyperlink" Target="http://commons.wikimedia.org/wiki/File:Fully-connected_mesh_network.svg" TargetMode="External"/><Relationship Id="rId9" Type="http://schemas.openxmlformats.org/officeDocument/2006/relationships/hyperlink" Target="https://creativecommons.org/licenses/by-sa/3.0/" TargetMode="External"/><Relationship Id="rId14" Type="http://schemas.openxmlformats.org/officeDocument/2006/relationships/image" Target="../media/image15.png"/><Relationship Id="rId22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Authentication Using </a:t>
            </a:r>
            <a:r>
              <a:rPr lang="en-US"/>
              <a:t>Blockchain Tech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Nikhil Ahuja</a:t>
            </a:r>
          </a:p>
          <a:p>
            <a:r>
              <a:rPr lang="en-US" dirty="0"/>
              <a:t>Aritra Chatterjee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May 2018</a:t>
            </a:r>
          </a:p>
        </p:txBody>
      </p:sp>
    </p:spTree>
    <p:extLst>
      <p:ext uri="{BB962C8B-B14F-4D97-AF65-F5344CB8AC3E}">
        <p14:creationId xmlns:p14="http://schemas.microsoft.com/office/powerpoint/2010/main" val="11884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604781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BFEA4-89D0-497F-83A1-8F7F43554B40}"/>
              </a:ext>
            </a:extLst>
          </p:cNvPr>
          <p:cNvSpPr txBox="1"/>
          <p:nvPr/>
        </p:nvSpPr>
        <p:spPr>
          <a:xfrm>
            <a:off x="609601" y="1129004"/>
            <a:ext cx="11109648" cy="4992396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Security is of utmost importance in all our products for keeping customer trust, keeping that in </a:t>
            </a:r>
          </a:p>
          <a:p>
            <a:r>
              <a:rPr lang="en-US" sz="2100" dirty="0"/>
              <a:t>      mind, we have come up with an idea that encompasses usage of blockchain in implementation of </a:t>
            </a:r>
          </a:p>
          <a:p>
            <a:r>
              <a:rPr lang="en-US" sz="2100" dirty="0"/>
              <a:t>      user authentication to 3rd party apps.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In OAuth </a:t>
            </a:r>
            <a:r>
              <a:rPr lang="en-US" sz="2100" dirty="0"/>
              <a:t>use cases, the identity provider stores all user related information. The user tells the </a:t>
            </a:r>
          </a:p>
          <a:p>
            <a:r>
              <a:rPr lang="en-US" sz="2100" dirty="0"/>
              <a:t>      IP what information to share with 3rd parties using a confirmation UI. In our case, the IP does not </a:t>
            </a:r>
          </a:p>
          <a:p>
            <a:r>
              <a:rPr lang="en-US" sz="2100" dirty="0"/>
              <a:t>      store the user data, it is secure on the user’s phone. An important aspect is if a hacker </a:t>
            </a:r>
          </a:p>
          <a:p>
            <a:r>
              <a:rPr lang="en-US" sz="2100" dirty="0"/>
              <a:t>      tries to maliciously alter the user hashed data, the blockchain will query other nodes on the </a:t>
            </a:r>
          </a:p>
          <a:p>
            <a:r>
              <a:rPr lang="en-US" sz="2100" dirty="0"/>
              <a:t>      network whether this update is authentic. Hence such attacks are averted.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 does have IAM solutions in place, but it currently does not have this implementation. The </a:t>
            </a:r>
          </a:p>
          <a:p>
            <a:r>
              <a:rPr lang="en-US" sz="2100" dirty="0"/>
              <a:t>      value add is the user data stored on such products can be more secure and this will let us up our </a:t>
            </a:r>
          </a:p>
          <a:p>
            <a:r>
              <a:rPr lang="en-US" sz="2100" dirty="0"/>
              <a:t>      NPS score of the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9077352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472A6B-5F81-45C5-8364-D90D02E10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1" y="218865"/>
            <a:ext cx="1133685" cy="1133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7F8F1-3384-4758-B0D5-7D47AC87F758}"/>
              </a:ext>
            </a:extLst>
          </p:cNvPr>
          <p:cNvSpPr txBox="1"/>
          <p:nvPr/>
        </p:nvSpPr>
        <p:spPr>
          <a:xfrm>
            <a:off x="1695450" y="342900"/>
            <a:ext cx="22076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The app on the mobile device</a:t>
            </a:r>
          </a:p>
          <a:p>
            <a:r>
              <a:rPr lang="en-US" sz="900" dirty="0"/>
              <a:t>will store user personal data such as </a:t>
            </a:r>
          </a:p>
          <a:p>
            <a:r>
              <a:rPr lang="en-US" sz="900" dirty="0"/>
              <a:t>email </a:t>
            </a:r>
            <a:r>
              <a:rPr lang="en-US" sz="900" dirty="0" err="1"/>
              <a:t>aadhaar</a:t>
            </a:r>
            <a:r>
              <a:rPr lang="en-US" sz="900" dirty="0"/>
              <a:t> number and so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AC887-6CB0-4A42-BA10-B6A133F9805E}"/>
              </a:ext>
            </a:extLst>
          </p:cNvPr>
          <p:cNvSpPr txBox="1"/>
          <p:nvPr/>
        </p:nvSpPr>
        <p:spPr>
          <a:xfrm>
            <a:off x="162508" y="4599476"/>
            <a:ext cx="10348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Registration:</a:t>
            </a:r>
            <a:br>
              <a:rPr lang="en-US" sz="900" dirty="0"/>
            </a:br>
            <a:r>
              <a:rPr lang="en-US" sz="900" dirty="0"/>
              <a:t>Identity Servers </a:t>
            </a:r>
          </a:p>
          <a:p>
            <a:r>
              <a:rPr lang="en-US" sz="900" dirty="0"/>
              <a:t>In P2P mode </a:t>
            </a:r>
          </a:p>
          <a:p>
            <a:r>
              <a:rPr lang="en-US" sz="900" dirty="0"/>
              <a:t>In blockchain. The personal user info will not be stored here, only hashed data will be stored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D28E59-BB77-4C8C-98AA-E203FC48B93D}"/>
              </a:ext>
            </a:extLst>
          </p:cNvPr>
          <p:cNvSpPr/>
          <p:nvPr/>
        </p:nvSpPr>
        <p:spPr>
          <a:xfrm>
            <a:off x="1213560" y="2925157"/>
            <a:ext cx="4210696" cy="409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3FB204-AE3D-4136-A721-E5DE29F8BE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23386" y="3667145"/>
            <a:ext cx="3725663" cy="28046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73E02D-090E-4511-813B-F1F5A0395D57}"/>
              </a:ext>
            </a:extLst>
          </p:cNvPr>
          <p:cNvSpPr/>
          <p:nvPr/>
        </p:nvSpPr>
        <p:spPr>
          <a:xfrm>
            <a:off x="1213560" y="3551068"/>
            <a:ext cx="4210696" cy="308942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2D2BE9-1C48-4751-A732-9FBB65EAB7B7}"/>
              </a:ext>
            </a:extLst>
          </p:cNvPr>
          <p:cNvCxnSpPr>
            <a:cxnSpLocks/>
          </p:cNvCxnSpPr>
          <p:nvPr/>
        </p:nvCxnSpPr>
        <p:spPr>
          <a:xfrm>
            <a:off x="1213560" y="1216241"/>
            <a:ext cx="1917567" cy="157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EA260-04B5-4F28-A005-C78BDA0B2826}"/>
              </a:ext>
            </a:extLst>
          </p:cNvPr>
          <p:cNvSpPr/>
          <p:nvPr/>
        </p:nvSpPr>
        <p:spPr>
          <a:xfrm rot="5400000">
            <a:off x="4262619" y="4728888"/>
            <a:ext cx="3101654" cy="746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04267-8544-43E8-A818-8F62D92280E1}"/>
              </a:ext>
            </a:extLst>
          </p:cNvPr>
          <p:cNvCxnSpPr>
            <a:cxnSpLocks/>
          </p:cNvCxnSpPr>
          <p:nvPr/>
        </p:nvCxnSpPr>
        <p:spPr>
          <a:xfrm>
            <a:off x="2370338" y="3382391"/>
            <a:ext cx="0" cy="16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671F6E-5FC4-4486-A8DE-8BFE26808F27}"/>
              </a:ext>
            </a:extLst>
          </p:cNvPr>
          <p:cNvCxnSpPr>
            <a:cxnSpLocks/>
          </p:cNvCxnSpPr>
          <p:nvPr/>
        </p:nvCxnSpPr>
        <p:spPr>
          <a:xfrm flipV="1">
            <a:off x="4195439" y="3334409"/>
            <a:ext cx="0" cy="179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6C4FC60-B848-4FCB-8838-9242389228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65941" y="642974"/>
            <a:ext cx="914400" cy="77679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82FC1D-D585-460A-B2F5-C15DD5EC6779}"/>
              </a:ext>
            </a:extLst>
          </p:cNvPr>
          <p:cNvSpPr txBox="1"/>
          <p:nvPr/>
        </p:nvSpPr>
        <p:spPr>
          <a:xfrm>
            <a:off x="10377996" y="706219"/>
            <a:ext cx="158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Third party application which needs access to User personal information for authorization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86C305-4383-4E5B-9BBE-C7B32E26A2E6}"/>
              </a:ext>
            </a:extLst>
          </p:cNvPr>
          <p:cNvCxnSpPr>
            <a:cxnSpLocks/>
          </p:cNvCxnSpPr>
          <p:nvPr/>
        </p:nvCxnSpPr>
        <p:spPr>
          <a:xfrm flipH="1" flipV="1">
            <a:off x="1409532" y="834197"/>
            <a:ext cx="2479720" cy="2008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2A21160E-3FD8-42EE-9A28-FC63A4BCDC6E}"/>
              </a:ext>
            </a:extLst>
          </p:cNvPr>
          <p:cNvSpPr/>
          <p:nvPr/>
        </p:nvSpPr>
        <p:spPr>
          <a:xfrm rot="16200000">
            <a:off x="5539041" y="-1594775"/>
            <a:ext cx="226149" cy="5332521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90B1C8-9414-4775-BC73-FCFD2D7C05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362115" y="467162"/>
            <a:ext cx="395796" cy="3957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EEBC18-1D12-469D-B524-F7AEA9C4D67C}"/>
              </a:ext>
            </a:extLst>
          </p:cNvPr>
          <p:cNvSpPr txBox="1"/>
          <p:nvPr/>
        </p:nvSpPr>
        <p:spPr>
          <a:xfrm>
            <a:off x="2667000" y="7043112"/>
            <a:ext cx="3957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commons.wikimedia.org/wiki/file:padlock_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604BFF7-BEA9-4AA3-A94B-D6D59785EB92}"/>
              </a:ext>
            </a:extLst>
          </p:cNvPr>
          <p:cNvSpPr/>
          <p:nvPr/>
        </p:nvSpPr>
        <p:spPr>
          <a:xfrm rot="2502569">
            <a:off x="7944025" y="1997953"/>
            <a:ext cx="224365" cy="289360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B73A0A91-DC4A-4A1E-94AC-D6F3E0FD2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7453" y="1718528"/>
            <a:ext cx="572888" cy="572888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1FF88644-A3CB-499F-A445-106FCD793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68108" y="1717147"/>
            <a:ext cx="572888" cy="5728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48C8B25-56CD-4799-9496-82A0CDBDEAA5}"/>
              </a:ext>
            </a:extLst>
          </p:cNvPr>
          <p:cNvSpPr txBox="1"/>
          <p:nvPr/>
        </p:nvSpPr>
        <p:spPr>
          <a:xfrm>
            <a:off x="9507990" y="2290035"/>
            <a:ext cx="1029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SHA256 hash generated by 3</a:t>
            </a:r>
            <a:r>
              <a:rPr lang="en-US" sz="900" baseline="30000" dirty="0"/>
              <a:t>rd</a:t>
            </a:r>
            <a:r>
              <a:rPr lang="en-US" sz="900" dirty="0"/>
              <a:t> party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6E61B0-DEE8-4F66-B175-39827DE91211}"/>
              </a:ext>
            </a:extLst>
          </p:cNvPr>
          <p:cNvSpPr txBox="1"/>
          <p:nvPr/>
        </p:nvSpPr>
        <p:spPr>
          <a:xfrm>
            <a:off x="10972802" y="2299313"/>
            <a:ext cx="10386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Stored SHA256 hash returned</a:t>
            </a:r>
          </a:p>
          <a:p>
            <a:r>
              <a:rPr lang="en-US" sz="900" dirty="0"/>
              <a:t>By Blockchain 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BDEB36E-ABF0-4A52-B36E-53F0E58B44A5}"/>
              </a:ext>
            </a:extLst>
          </p:cNvPr>
          <p:cNvSpPr/>
          <p:nvPr/>
        </p:nvSpPr>
        <p:spPr>
          <a:xfrm rot="16200000">
            <a:off x="10579347" y="2128747"/>
            <a:ext cx="320018" cy="1896083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87EB5-6CE3-4C62-A959-964461306ABB}"/>
              </a:ext>
            </a:extLst>
          </p:cNvPr>
          <p:cNvSpPr txBox="1"/>
          <p:nvPr/>
        </p:nvSpPr>
        <p:spPr>
          <a:xfrm>
            <a:off x="10049530" y="3355756"/>
            <a:ext cx="16795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Both the hashes should match</a:t>
            </a:r>
          </a:p>
          <a:p>
            <a:r>
              <a:rPr lang="en-US" sz="900" dirty="0"/>
              <a:t>To provide user access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AA800B-0B83-4260-925F-D5EAC86E160E}"/>
              </a:ext>
            </a:extLst>
          </p:cNvPr>
          <p:cNvCxnSpPr/>
          <p:nvPr/>
        </p:nvCxnSpPr>
        <p:spPr>
          <a:xfrm flipH="1">
            <a:off x="1855433" y="1074198"/>
            <a:ext cx="1029810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C8AF28-E2C2-46BA-8931-3B458BB6FC72}"/>
              </a:ext>
            </a:extLst>
          </p:cNvPr>
          <p:cNvCxnSpPr>
            <a:cxnSpLocks/>
          </p:cNvCxnSpPr>
          <p:nvPr/>
        </p:nvCxnSpPr>
        <p:spPr>
          <a:xfrm>
            <a:off x="8407151" y="1071485"/>
            <a:ext cx="861135" cy="364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786A3E-AEC3-4236-ABA5-AE00015FAC01}"/>
              </a:ext>
            </a:extLst>
          </p:cNvPr>
          <p:cNvCxnSpPr>
            <a:cxnSpLocks/>
          </p:cNvCxnSpPr>
          <p:nvPr/>
        </p:nvCxnSpPr>
        <p:spPr>
          <a:xfrm flipV="1">
            <a:off x="9077035" y="1533149"/>
            <a:ext cx="714279" cy="77695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9E813B-ECEA-4DC8-BDEA-0FE34FE929BE}"/>
              </a:ext>
            </a:extLst>
          </p:cNvPr>
          <p:cNvCxnSpPr>
            <a:cxnSpLocks/>
          </p:cNvCxnSpPr>
          <p:nvPr/>
        </p:nvCxnSpPr>
        <p:spPr>
          <a:xfrm flipH="1">
            <a:off x="6409678" y="4599476"/>
            <a:ext cx="600147" cy="656105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16829AF-741D-4432-B01E-2EE77CD4E1A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213560" y="1618610"/>
            <a:ext cx="504497" cy="4736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8B118E0-8507-443D-ADDD-357DE0CDA28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892976" y="1515468"/>
            <a:ext cx="504497" cy="4736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AAE352F-AF74-4CC6-85FC-C36DBDB26F3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9333539" y="5477520"/>
            <a:ext cx="737904" cy="7723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6BD3E64-A096-4D0D-BE14-ED30CA8474FD}"/>
              </a:ext>
            </a:extLst>
          </p:cNvPr>
          <p:cNvSpPr txBox="1"/>
          <p:nvPr/>
        </p:nvSpPr>
        <p:spPr>
          <a:xfrm>
            <a:off x="10123651" y="5477520"/>
            <a:ext cx="104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Intruder who wants to replace users stored SHA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40FD3C-38DE-4D95-BB7B-C4B247EAC204}"/>
              </a:ext>
            </a:extLst>
          </p:cNvPr>
          <p:cNvCxnSpPr/>
          <p:nvPr/>
        </p:nvCxnSpPr>
        <p:spPr>
          <a:xfrm flipH="1">
            <a:off x="6613864" y="5863700"/>
            <a:ext cx="24887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EBA1A536-6427-4128-884C-4E619A0D4FAA}"/>
              </a:ext>
            </a:extLst>
          </p:cNvPr>
          <p:cNvSpPr/>
          <p:nvPr/>
        </p:nvSpPr>
        <p:spPr>
          <a:xfrm>
            <a:off x="7622969" y="5670610"/>
            <a:ext cx="470516" cy="3861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763820-7B90-4409-A6C7-F4AFDBDE1486}"/>
              </a:ext>
            </a:extLst>
          </p:cNvPr>
          <p:cNvSpPr txBox="1"/>
          <p:nvPr/>
        </p:nvSpPr>
        <p:spPr>
          <a:xfrm>
            <a:off x="6689046" y="5184315"/>
            <a:ext cx="250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Blockchain will not allow the replace to happen as the change has to be agreed upon by other blockchain nodes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CBE170-6BDC-438B-9CFE-39BA912F4CBC}"/>
              </a:ext>
            </a:extLst>
          </p:cNvPr>
          <p:cNvSpPr txBox="1"/>
          <p:nvPr/>
        </p:nvSpPr>
        <p:spPr>
          <a:xfrm>
            <a:off x="2297941" y="395368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7C6402-3EFD-4DB8-A30B-992CCBD3E1D3}"/>
              </a:ext>
            </a:extLst>
          </p:cNvPr>
          <p:cNvSpPr txBox="1"/>
          <p:nvPr/>
        </p:nvSpPr>
        <p:spPr>
          <a:xfrm>
            <a:off x="3733141" y="3942712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796CA2-9E5B-4D23-BADE-D21CC4931958}"/>
              </a:ext>
            </a:extLst>
          </p:cNvPr>
          <p:cNvSpPr txBox="1"/>
          <p:nvPr/>
        </p:nvSpPr>
        <p:spPr>
          <a:xfrm>
            <a:off x="4416606" y="495348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458A46-E316-49E2-9ACE-79909588B945}"/>
              </a:ext>
            </a:extLst>
          </p:cNvPr>
          <p:cNvSpPr txBox="1"/>
          <p:nvPr/>
        </p:nvSpPr>
        <p:spPr>
          <a:xfrm>
            <a:off x="3706405" y="6008435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EE838D-C99B-400C-BEDE-8006BBDB1903}"/>
              </a:ext>
            </a:extLst>
          </p:cNvPr>
          <p:cNvSpPr txBox="1"/>
          <p:nvPr/>
        </p:nvSpPr>
        <p:spPr>
          <a:xfrm>
            <a:off x="2267378" y="6008435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042962-F34D-4414-B547-301265DC6669}"/>
              </a:ext>
            </a:extLst>
          </p:cNvPr>
          <p:cNvSpPr txBox="1"/>
          <p:nvPr/>
        </p:nvSpPr>
        <p:spPr>
          <a:xfrm>
            <a:off x="1557915" y="4941300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6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4919054-9228-462E-BD78-45BC198350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82931" y="2994768"/>
            <a:ext cx="395796" cy="395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52634B7-1BE0-4C9B-A5E0-4E26F076A4B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212216" y="3464939"/>
            <a:ext cx="553068" cy="5530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550109A-8BA5-4761-8FEA-28552B66E0DF}"/>
              </a:ext>
            </a:extLst>
          </p:cNvPr>
          <p:cNvSpPr txBox="1"/>
          <p:nvPr/>
        </p:nvSpPr>
        <p:spPr>
          <a:xfrm>
            <a:off x="7409021" y="4345012"/>
            <a:ext cx="26933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Identity Server sends the </a:t>
            </a:r>
            <a:r>
              <a:rPr lang="en-US" sz="900" dirty="0" err="1"/>
              <a:t>QRCode</a:t>
            </a:r>
            <a:r>
              <a:rPr lang="en-US" sz="900" dirty="0"/>
              <a:t> to the 3</a:t>
            </a:r>
            <a:r>
              <a:rPr lang="en-US" sz="900" baseline="30000" dirty="0"/>
              <a:t>rd</a:t>
            </a:r>
            <a:r>
              <a:rPr lang="en-US" sz="900" dirty="0"/>
              <a:t> party app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FF87D8-2B01-4D53-9DE5-D75D7B4FBACA}"/>
              </a:ext>
            </a:extLst>
          </p:cNvPr>
          <p:cNvSpPr txBox="1"/>
          <p:nvPr/>
        </p:nvSpPr>
        <p:spPr>
          <a:xfrm>
            <a:off x="1072662" y="1945355"/>
            <a:ext cx="109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Registration:</a:t>
            </a:r>
            <a:br>
              <a:rPr lang="en-US" sz="900" dirty="0"/>
            </a:br>
            <a:r>
              <a:rPr lang="en-US" sz="900" dirty="0"/>
              <a:t>Email and Public key of user sent to blockchain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7D05A9-9CCD-4DF4-8DE5-317597193E08}"/>
              </a:ext>
            </a:extLst>
          </p:cNvPr>
          <p:cNvSpPr txBox="1"/>
          <p:nvPr/>
        </p:nvSpPr>
        <p:spPr>
          <a:xfrm>
            <a:off x="3378398" y="1483382"/>
            <a:ext cx="101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Registration:</a:t>
            </a:r>
            <a:br>
              <a:rPr lang="en-US" sz="900" dirty="0"/>
            </a:br>
            <a:r>
              <a:rPr lang="en-US" sz="900" dirty="0"/>
              <a:t>User id and server public key sent back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55378C5-AD27-4352-83A8-426C44BDC4B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99165" y="6194071"/>
            <a:ext cx="463590" cy="393826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B216F2-2B4A-4EDF-8F7A-9B58E668F675}"/>
              </a:ext>
            </a:extLst>
          </p:cNvPr>
          <p:cNvCxnSpPr/>
          <p:nvPr/>
        </p:nvCxnSpPr>
        <p:spPr>
          <a:xfrm flipH="1">
            <a:off x="5192102" y="6396901"/>
            <a:ext cx="24887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41A558-06D1-4C94-BF89-104A74953F9F}"/>
              </a:ext>
            </a:extLst>
          </p:cNvPr>
          <p:cNvSpPr txBox="1"/>
          <p:nvPr/>
        </p:nvSpPr>
        <p:spPr>
          <a:xfrm>
            <a:off x="7809509" y="6008435"/>
            <a:ext cx="11791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3</a:t>
            </a:r>
            <a:r>
              <a:rPr lang="en-US" sz="900" baseline="30000" dirty="0"/>
              <a:t>rd</a:t>
            </a:r>
            <a:r>
              <a:rPr lang="en-US" sz="900" dirty="0"/>
              <a:t> party service provider is registered with the Blockchain with </a:t>
            </a:r>
            <a:r>
              <a:rPr lang="en-US" sz="900" dirty="0" err="1"/>
              <a:t>appid</a:t>
            </a:r>
            <a:endParaRPr lang="en-US" sz="900" dirty="0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845C71AD-C7C0-4370-B164-F2667159A329}"/>
              </a:ext>
            </a:extLst>
          </p:cNvPr>
          <p:cNvSpPr/>
          <p:nvPr/>
        </p:nvSpPr>
        <p:spPr>
          <a:xfrm rot="19074328">
            <a:off x="4543198" y="5569109"/>
            <a:ext cx="195259" cy="62114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Download from cloud">
            <a:extLst>
              <a:ext uri="{FF2B5EF4-FFF2-40B4-BE49-F238E27FC236}">
                <a16:creationId xmlns:a16="http://schemas.microsoft.com/office/drawing/2014/main" id="{D7FC7231-CD92-416B-B080-7C67F3308E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94541" y="132855"/>
            <a:ext cx="457200" cy="3607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D4D3626-68C0-4CE0-861B-D011A299E6B9}"/>
              </a:ext>
            </a:extLst>
          </p:cNvPr>
          <p:cNvSpPr txBox="1"/>
          <p:nvPr/>
        </p:nvSpPr>
        <p:spPr>
          <a:xfrm>
            <a:off x="8690482" y="32159"/>
            <a:ext cx="1100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Endpoint to accept email and </a:t>
            </a:r>
            <a:r>
              <a:rPr lang="en-US" sz="900" dirty="0" err="1"/>
              <a:t>txnid</a:t>
            </a:r>
            <a:endParaRPr lang="en-US" sz="9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ECDB5B5-23D9-42F5-B2C1-0AD33817F80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457006" y="349425"/>
            <a:ext cx="553068" cy="55306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ADEE100-ACAC-479F-8CA5-998295C4ABE3}"/>
              </a:ext>
            </a:extLst>
          </p:cNvPr>
          <p:cNvSpPr txBox="1"/>
          <p:nvPr/>
        </p:nvSpPr>
        <p:spPr>
          <a:xfrm>
            <a:off x="6969645" y="467789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QRCode</a:t>
            </a:r>
            <a:r>
              <a:rPr lang="en-US" sz="900" dirty="0"/>
              <a:t> scanned by the app</a:t>
            </a:r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7AC38560-9BF7-4E70-AAD1-27A56FEAA06B}"/>
              </a:ext>
            </a:extLst>
          </p:cNvPr>
          <p:cNvSpPr/>
          <p:nvPr/>
        </p:nvSpPr>
        <p:spPr>
          <a:xfrm rot="16200000">
            <a:off x="6006924" y="332401"/>
            <a:ext cx="195259" cy="62114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B658E0-1A10-4946-820F-E16EC17908E6}"/>
              </a:ext>
            </a:extLst>
          </p:cNvPr>
          <p:cNvCxnSpPr>
            <a:cxnSpLocks/>
          </p:cNvCxnSpPr>
          <p:nvPr/>
        </p:nvCxnSpPr>
        <p:spPr>
          <a:xfrm>
            <a:off x="1423386" y="336645"/>
            <a:ext cx="8136524" cy="5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CB583E-92F8-4D01-B9CF-601BD73CC447}"/>
              </a:ext>
            </a:extLst>
          </p:cNvPr>
          <p:cNvSpPr txBox="1"/>
          <p:nvPr/>
        </p:nvSpPr>
        <p:spPr>
          <a:xfrm>
            <a:off x="4003922" y="132855"/>
            <a:ext cx="3405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 app sends the email and </a:t>
            </a:r>
            <a:r>
              <a:rPr lang="en-US" sz="900" dirty="0" err="1"/>
              <a:t>txId</a:t>
            </a:r>
            <a:r>
              <a:rPr lang="en-US" sz="900" dirty="0"/>
              <a:t> to the service endpoint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BF67031-F34F-431D-845F-99114EEBE6CD}"/>
              </a:ext>
            </a:extLst>
          </p:cNvPr>
          <p:cNvCxnSpPr/>
          <p:nvPr/>
        </p:nvCxnSpPr>
        <p:spPr>
          <a:xfrm rot="16200000" flipH="1">
            <a:off x="-448897" y="2635327"/>
            <a:ext cx="2716549" cy="412660"/>
          </a:xfrm>
          <a:prstGeom prst="bentConnector3">
            <a:avLst>
              <a:gd name="adj1" fmla="val 10032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692F8BF-A39F-4DC8-A107-D4707E2F02A4}"/>
              </a:ext>
            </a:extLst>
          </p:cNvPr>
          <p:cNvSpPr txBox="1"/>
          <p:nvPr/>
        </p:nvSpPr>
        <p:spPr>
          <a:xfrm>
            <a:off x="72739" y="1860731"/>
            <a:ext cx="735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App from </a:t>
            </a:r>
            <a:r>
              <a:rPr lang="en-US" sz="900" dirty="0" err="1"/>
              <a:t>QRCode</a:t>
            </a:r>
            <a:r>
              <a:rPr lang="en-US" sz="900" dirty="0"/>
              <a:t> contacts blockchain to find out what info to send back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AA7759-D81B-4036-8622-E4AA48922A25}"/>
              </a:ext>
            </a:extLst>
          </p:cNvPr>
          <p:cNvSpPr/>
          <p:nvPr/>
        </p:nvSpPr>
        <p:spPr>
          <a:xfrm>
            <a:off x="10997363" y="424228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C3A4D06-ED2A-4C9E-81E4-8CAB716D8E08}"/>
              </a:ext>
            </a:extLst>
          </p:cNvPr>
          <p:cNvSpPr/>
          <p:nvPr/>
        </p:nvSpPr>
        <p:spPr>
          <a:xfrm>
            <a:off x="8353977" y="4084170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sz="1200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2CF8AC-A467-445B-87E4-7237793BDF1C}"/>
              </a:ext>
            </a:extLst>
          </p:cNvPr>
          <p:cNvSpPr/>
          <p:nvPr/>
        </p:nvSpPr>
        <p:spPr>
          <a:xfrm>
            <a:off x="7545479" y="672593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sz="1200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B8A11E2-A143-4697-BFDA-B93497E3B87D}"/>
              </a:ext>
            </a:extLst>
          </p:cNvPr>
          <p:cNvSpPr/>
          <p:nvPr/>
        </p:nvSpPr>
        <p:spPr>
          <a:xfrm>
            <a:off x="248129" y="1623908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4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2ECDFC7-9CFF-4A49-B181-536C6E2A89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93480" y="2620334"/>
            <a:ext cx="2511037" cy="210988"/>
          </a:xfrm>
          <a:prstGeom prst="bentConnector3">
            <a:avLst>
              <a:gd name="adj1" fmla="val -20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3F6BB295-A912-4E6F-8E3C-D432DF68FA44}"/>
              </a:ext>
            </a:extLst>
          </p:cNvPr>
          <p:cNvSpPr/>
          <p:nvPr/>
        </p:nvSpPr>
        <p:spPr>
          <a:xfrm>
            <a:off x="3830681" y="52206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sz="1200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C4304B0-F0EE-4802-A745-1AF51B756E00}"/>
              </a:ext>
            </a:extLst>
          </p:cNvPr>
          <p:cNvSpPr/>
          <p:nvPr/>
        </p:nvSpPr>
        <p:spPr>
          <a:xfrm>
            <a:off x="7700241" y="1780807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3BDBAC-CBB3-4708-B459-D6A5ED42C138}"/>
              </a:ext>
            </a:extLst>
          </p:cNvPr>
          <p:cNvSpPr txBox="1"/>
          <p:nvPr/>
        </p:nvSpPr>
        <p:spPr>
          <a:xfrm>
            <a:off x="7307421" y="2069462"/>
            <a:ext cx="122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</a:t>
            </a:r>
            <a:r>
              <a:rPr lang="en-US" sz="900" baseline="30000" dirty="0"/>
              <a:t>rd</a:t>
            </a:r>
            <a:r>
              <a:rPr lang="en-US" sz="900" dirty="0"/>
              <a:t> Party hashes the user info and sends it to Blockchain server for verification. It verifies the and sends the result.</a:t>
            </a:r>
          </a:p>
        </p:txBody>
      </p:sp>
    </p:spTree>
    <p:extLst>
      <p:ext uri="{BB962C8B-B14F-4D97-AF65-F5344CB8AC3E}">
        <p14:creationId xmlns:p14="http://schemas.microsoft.com/office/powerpoint/2010/main" val="403647464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17229"/>
          </a:xfrm>
        </p:spPr>
        <p:txBody>
          <a:bodyPr/>
          <a:lstStyle/>
          <a:p>
            <a:r>
              <a:rPr lang="en-US" dirty="0"/>
              <a:t>What is done so far?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79" y="1395004"/>
            <a:ext cx="10966643" cy="46232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Creation of the android app which will store the user data (email).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Creation of a sample blockchain implementation which will serve as user registry. Block authenticity verification logic.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Creation of the application layer which also has </a:t>
            </a:r>
            <a:r>
              <a:rPr lang="en-US" sz="2000" dirty="0" err="1">
                <a:solidFill>
                  <a:prstClr val="black"/>
                </a:solidFill>
              </a:rPr>
              <a:t>QRCode</a:t>
            </a:r>
            <a:r>
              <a:rPr lang="en-US" sz="2000" dirty="0">
                <a:solidFill>
                  <a:prstClr val="black"/>
                </a:solidFill>
              </a:rPr>
              <a:t> implementation which exposes RESTful endpoints for interaction with the android app and 3rd Party apps. It is also responsible for pushing data into the blockchain.	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A sample Spring Boot 3rd party app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QR Code generation, decoding and encoding logic in Application Layer and Android App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Implementation of JWT tokens for authentication.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Connecting the Blockchain to the Application Layer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33949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604781"/>
          </a:xfrm>
        </p:spPr>
        <p:txBody>
          <a:bodyPr/>
          <a:lstStyle/>
          <a:p>
            <a:r>
              <a:rPr lang="en-US" dirty="0"/>
              <a:t>What more needs to be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78" y="1171069"/>
            <a:ext cx="10966643" cy="49871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Switching to production ready blockchain implementation such as bitcoin or </a:t>
            </a:r>
            <a:r>
              <a:rPr lang="en-US" sz="2000" dirty="0" err="1">
                <a:solidFill>
                  <a:prstClr val="black"/>
                </a:solidFill>
              </a:rPr>
              <a:t>ethereum</a:t>
            </a:r>
            <a:r>
              <a:rPr lang="en-US" sz="2000" dirty="0">
                <a:solidFill>
                  <a:prstClr val="black"/>
                </a:solidFill>
              </a:rPr>
              <a:t> or any other lightweight implementation. A blockchain expert to help us achieve this would be helpful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Switching the sample 3rd party service implementation to an actual service which customers will use.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Incorporating the AL + Blockchain into an existing CA SaaS or </a:t>
            </a:r>
            <a:r>
              <a:rPr lang="en-US" sz="2000" dirty="0" err="1">
                <a:solidFill>
                  <a:prstClr val="black"/>
                </a:solidFill>
              </a:rPr>
              <a:t>OnPrem</a:t>
            </a:r>
            <a:r>
              <a:rPr lang="en-US" sz="2000" dirty="0">
                <a:solidFill>
                  <a:prstClr val="black"/>
                </a:solidFill>
              </a:rPr>
              <a:t> product. An expert on that particular product to help us integrate the same will be of great help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A market survey of existing or new customers who might be interested in such a solution.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Making the integration actionable insights driven with some form of Blockchain analytics monitoring solution.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Integration of product metrics to any Performance Monitoring solution that CA provides.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Making certain parts of the implementation open source for more collaboration on the blockchain.</a:t>
            </a:r>
          </a:p>
        </p:txBody>
      </p:sp>
    </p:spTree>
    <p:extLst>
      <p:ext uri="{BB962C8B-B14F-4D97-AF65-F5344CB8AC3E}">
        <p14:creationId xmlns:p14="http://schemas.microsoft.com/office/powerpoint/2010/main" val="81261736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122" name="Picture 2" descr="better question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r="5630"/>
          <a:stretch>
            <a:fillRect/>
          </a:stretch>
        </p:blipFill>
        <p:spPr bwMode="auto">
          <a:xfrm>
            <a:off x="3000499" y="1650670"/>
            <a:ext cx="4093029" cy="306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Senior Software Engineer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Nikhil.Ahuja@ca.com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Nikhil Ahuja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_Corp_and_Event_Template_16x9_Jan_2016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882ED05-258A-4D08-9B50-D4EFA94A746A}" vid="{915482D8-7772-4597-A019-14A220C336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626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Wingdings</vt:lpstr>
      <vt:lpstr>Office Theme</vt:lpstr>
      <vt:lpstr>CA_Corp_and_Event_Template_16x9_Jan_2016</vt:lpstr>
      <vt:lpstr>Secure Authentication Using Blockchain Tech</vt:lpstr>
      <vt:lpstr>Business Problem</vt:lpstr>
      <vt:lpstr>PowerPoint Presentation</vt:lpstr>
      <vt:lpstr>What is done so far? </vt:lpstr>
      <vt:lpstr>What more needs to be done?</vt:lpstr>
      <vt:lpstr>Questions?</vt:lpstr>
      <vt:lpstr>PowerPoint Presentation</vt:lpstr>
    </vt:vector>
  </TitlesOfParts>
  <Company>CA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CSDP Escalation Service using CA NIM SM</dc:title>
  <dc:creator>Bandi, Thirumal</dc:creator>
  <cp:lastModifiedBy>Aritra Chatterjee</cp:lastModifiedBy>
  <cp:revision>197</cp:revision>
  <dcterms:created xsi:type="dcterms:W3CDTF">2015-02-24T17:01:29Z</dcterms:created>
  <dcterms:modified xsi:type="dcterms:W3CDTF">2018-05-12T12:18:07Z</dcterms:modified>
</cp:coreProperties>
</file>