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>
        <p:scale>
          <a:sx n="75" d="100"/>
          <a:sy n="75" d="100"/>
        </p:scale>
        <p:origin x="53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5F330-DC13-4D7E-9BB4-97CFBD9A349B}" type="datetimeFigureOut">
              <a:rPr lang="en-US" smtClean="0"/>
              <a:t>10-Nov-14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41A85-CE70-42B6-96D4-23DFA413E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771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5F330-DC13-4D7E-9BB4-97CFBD9A349B}" type="datetimeFigureOut">
              <a:rPr lang="en-US" smtClean="0"/>
              <a:t>10-Nov-14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41A85-CE70-42B6-96D4-23DFA413E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024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5F330-DC13-4D7E-9BB4-97CFBD9A349B}" type="datetimeFigureOut">
              <a:rPr lang="en-US" smtClean="0"/>
              <a:t>10-Nov-14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41A85-CE70-42B6-96D4-23DFA413E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069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5F330-DC13-4D7E-9BB4-97CFBD9A349B}" type="datetimeFigureOut">
              <a:rPr lang="en-US" smtClean="0"/>
              <a:t>10-Nov-14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41A85-CE70-42B6-96D4-23DFA413E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772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5F330-DC13-4D7E-9BB4-97CFBD9A349B}" type="datetimeFigureOut">
              <a:rPr lang="en-US" smtClean="0"/>
              <a:t>10-Nov-14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41A85-CE70-42B6-96D4-23DFA413E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445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5F330-DC13-4D7E-9BB4-97CFBD9A349B}" type="datetimeFigureOut">
              <a:rPr lang="en-US" smtClean="0"/>
              <a:t>10-Nov-14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41A85-CE70-42B6-96D4-23DFA413E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238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5F330-DC13-4D7E-9BB4-97CFBD9A349B}" type="datetimeFigureOut">
              <a:rPr lang="en-US" smtClean="0"/>
              <a:t>10-Nov-14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41A85-CE70-42B6-96D4-23DFA413E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474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5F330-DC13-4D7E-9BB4-97CFBD9A349B}" type="datetimeFigureOut">
              <a:rPr lang="en-US" smtClean="0"/>
              <a:t>10-Nov-14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41A85-CE70-42B6-96D4-23DFA413E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342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5F330-DC13-4D7E-9BB4-97CFBD9A349B}" type="datetimeFigureOut">
              <a:rPr lang="en-US" smtClean="0"/>
              <a:t>10-Nov-14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41A85-CE70-42B6-96D4-23DFA413E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204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5F330-DC13-4D7E-9BB4-97CFBD9A349B}" type="datetimeFigureOut">
              <a:rPr lang="en-US" smtClean="0"/>
              <a:t>10-Nov-14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41A85-CE70-42B6-96D4-23DFA413E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40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5F330-DC13-4D7E-9BB4-97CFBD9A349B}" type="datetimeFigureOut">
              <a:rPr lang="en-US" smtClean="0"/>
              <a:t>10-Nov-14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41A85-CE70-42B6-96D4-23DFA413E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017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95F330-DC13-4D7E-9BB4-97CFBD9A349B}" type="datetimeFigureOut">
              <a:rPr lang="en-US" smtClean="0"/>
              <a:t>10-Nov-14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241A85-CE70-42B6-96D4-23DFA413E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493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1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914525" y="1551328"/>
            <a:ext cx="2257425" cy="1334747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Start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8296275" y="1551328"/>
            <a:ext cx="2257425" cy="1334747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Array access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5276850" y="4999378"/>
            <a:ext cx="2257425" cy="1334747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Error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5" name="Curved Connector 14"/>
          <p:cNvCxnSpPr>
            <a:stCxn id="4" idx="3"/>
            <a:endCxn id="6" idx="2"/>
          </p:cNvCxnSpPr>
          <p:nvPr/>
        </p:nvCxnSpPr>
        <p:spPr>
          <a:xfrm rot="16200000" flipH="1">
            <a:off x="2272910" y="2662812"/>
            <a:ext cx="2976146" cy="3031733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stCxn id="5" idx="5"/>
            <a:endCxn id="6" idx="6"/>
          </p:cNvCxnSpPr>
          <p:nvPr/>
        </p:nvCxnSpPr>
        <p:spPr>
          <a:xfrm rot="5400000">
            <a:off x="7390619" y="2834263"/>
            <a:ext cx="2976146" cy="2688833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urved Connector 19"/>
          <p:cNvCxnSpPr>
            <a:stCxn id="4" idx="1"/>
            <a:endCxn id="4" idx="7"/>
          </p:cNvCxnSpPr>
          <p:nvPr/>
        </p:nvCxnSpPr>
        <p:spPr>
          <a:xfrm rot="5400000" flipH="1" flipV="1">
            <a:off x="3043237" y="948677"/>
            <a:ext cx="12700" cy="1596241"/>
          </a:xfrm>
          <a:prstGeom prst="curvedConnector3">
            <a:avLst>
              <a:gd name="adj1" fmla="val 7089126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urved Connector 23"/>
          <p:cNvCxnSpPr>
            <a:stCxn id="5" idx="1"/>
            <a:endCxn id="5" idx="7"/>
          </p:cNvCxnSpPr>
          <p:nvPr/>
        </p:nvCxnSpPr>
        <p:spPr>
          <a:xfrm rot="5400000" flipH="1" flipV="1">
            <a:off x="9424987" y="948677"/>
            <a:ext cx="12700" cy="1596241"/>
          </a:xfrm>
          <a:prstGeom prst="curvedConnector3">
            <a:avLst>
              <a:gd name="adj1" fmla="val 7989126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4" idx="6"/>
            <a:endCxn id="5" idx="2"/>
          </p:cNvCxnSpPr>
          <p:nvPr/>
        </p:nvCxnSpPr>
        <p:spPr>
          <a:xfrm>
            <a:off x="4171950" y="2218702"/>
            <a:ext cx="412432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urved Connector 29"/>
          <p:cNvCxnSpPr>
            <a:stCxn id="5" idx="4"/>
            <a:endCxn id="4" idx="4"/>
          </p:cNvCxnSpPr>
          <p:nvPr/>
        </p:nvCxnSpPr>
        <p:spPr>
          <a:xfrm rot="5400000">
            <a:off x="6234113" y="-304800"/>
            <a:ext cx="12700" cy="6381750"/>
          </a:xfrm>
          <a:prstGeom prst="curvedConnector3">
            <a:avLst>
              <a:gd name="adj1" fmla="val 8175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4646807" y="1838566"/>
                <a:ext cx="31746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𝑖𝑛𝑑𝑒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≥0 &amp;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𝑖𝑛𝑑𝑒𝑥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𝑀𝑎𝑥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6807" y="1838566"/>
                <a:ext cx="3174609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6775400" y="313186"/>
                <a:ext cx="5569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𝑖𝑛𝑑𝑒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≥0 &amp;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𝑖𝑛𝑑𝑒𝑥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𝑀𝑎𝑥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&amp;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𝑚𝑢𝑙𝑡𝑖𝑝𝑙𝑒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𝑡h𝑟𝑒𝑎𝑑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𝑎𝑐𝑐𝑒𝑠𝑠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5400" y="313186"/>
                <a:ext cx="5569000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1455932" y="497852"/>
                <a:ext cx="31746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𝑎𝑟𝑟𝑎𝑦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𝑖𝑛𝑖𝑡𝑖𝑎𝑙𝑖𝑧𝑒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5932" y="497852"/>
                <a:ext cx="3174609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4818257" y="3449336"/>
                <a:ext cx="31746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𝑎𝑟𝑟𝑎𝑦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𝑟𝑒𝑖𝑛𝑖𝑡𝑖𝑎𝑙𝑖𝑧𝑒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8257" y="3449336"/>
                <a:ext cx="3174609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4061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1300767" y="476519"/>
            <a:ext cx="759851" cy="51515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4159877" y="476519"/>
            <a:ext cx="759851" cy="51515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7018988" y="476519"/>
            <a:ext cx="759852" cy="51515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arr1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730322" y="476519"/>
            <a:ext cx="759851" cy="51515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589432" y="476519"/>
            <a:ext cx="759852" cy="51515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8448542" y="476519"/>
            <a:ext cx="759852" cy="51515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arr2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9878097" y="476519"/>
            <a:ext cx="746973" cy="51515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arr3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329471" y="1635616"/>
            <a:ext cx="875760" cy="51515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temp0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6500618" y="2479182"/>
            <a:ext cx="875760" cy="51515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temp1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4" name="Straight Arrow Connector 13"/>
          <p:cNvCxnSpPr>
            <a:stCxn id="11" idx="0"/>
            <a:endCxn id="3" idx="2"/>
          </p:cNvCxnSpPr>
          <p:nvPr/>
        </p:nvCxnSpPr>
        <p:spPr>
          <a:xfrm flipH="1" flipV="1">
            <a:off x="1680693" y="991674"/>
            <a:ext cx="1086658" cy="643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1" idx="0"/>
            <a:endCxn id="6" idx="2"/>
          </p:cNvCxnSpPr>
          <p:nvPr/>
        </p:nvCxnSpPr>
        <p:spPr>
          <a:xfrm flipV="1">
            <a:off x="2767351" y="991674"/>
            <a:ext cx="342897" cy="643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" idx="0"/>
            <a:endCxn id="4" idx="2"/>
          </p:cNvCxnSpPr>
          <p:nvPr/>
        </p:nvCxnSpPr>
        <p:spPr>
          <a:xfrm flipH="1" flipV="1">
            <a:off x="4539803" y="991674"/>
            <a:ext cx="2398695" cy="1487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2" idx="0"/>
            <a:endCxn id="7" idx="2"/>
          </p:cNvCxnSpPr>
          <p:nvPr/>
        </p:nvCxnSpPr>
        <p:spPr>
          <a:xfrm flipH="1" flipV="1">
            <a:off x="5969358" y="991674"/>
            <a:ext cx="969140" cy="1487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4905247" y="2926709"/>
            <a:ext cx="875760" cy="51515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temp3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7" name="Straight Arrow Connector 26"/>
          <p:cNvCxnSpPr>
            <a:stCxn id="26" idx="0"/>
            <a:endCxn id="11" idx="2"/>
          </p:cNvCxnSpPr>
          <p:nvPr/>
        </p:nvCxnSpPr>
        <p:spPr>
          <a:xfrm flipH="1" flipV="1">
            <a:off x="2767351" y="2150771"/>
            <a:ext cx="2575776" cy="775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6" idx="0"/>
            <a:endCxn id="5" idx="2"/>
          </p:cNvCxnSpPr>
          <p:nvPr/>
        </p:nvCxnSpPr>
        <p:spPr>
          <a:xfrm flipV="1">
            <a:off x="5343127" y="991674"/>
            <a:ext cx="2055787" cy="1935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Rounded Rectangle 39"/>
          <p:cNvSpPr/>
          <p:nvPr/>
        </p:nvSpPr>
        <p:spPr>
          <a:xfrm>
            <a:off x="8770514" y="2479181"/>
            <a:ext cx="875760" cy="51515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temp4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41" name="Straight Arrow Connector 40"/>
          <p:cNvCxnSpPr>
            <a:stCxn id="40" idx="1"/>
            <a:endCxn id="12" idx="3"/>
          </p:cNvCxnSpPr>
          <p:nvPr/>
        </p:nvCxnSpPr>
        <p:spPr>
          <a:xfrm flipH="1">
            <a:off x="7376378" y="2736759"/>
            <a:ext cx="139413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40" idx="0"/>
            <a:endCxn id="8" idx="2"/>
          </p:cNvCxnSpPr>
          <p:nvPr/>
        </p:nvCxnSpPr>
        <p:spPr>
          <a:xfrm flipH="1" flipV="1">
            <a:off x="8828468" y="991674"/>
            <a:ext cx="379926" cy="1487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Rounded Rectangle 48"/>
          <p:cNvSpPr/>
          <p:nvPr/>
        </p:nvSpPr>
        <p:spPr>
          <a:xfrm>
            <a:off x="9813703" y="3348524"/>
            <a:ext cx="875760" cy="51515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emp5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50" name="Straight Arrow Connector 49"/>
          <p:cNvCxnSpPr>
            <a:stCxn id="49" idx="1"/>
            <a:endCxn id="26" idx="3"/>
          </p:cNvCxnSpPr>
          <p:nvPr/>
        </p:nvCxnSpPr>
        <p:spPr>
          <a:xfrm flipH="1" flipV="1">
            <a:off x="5781007" y="3184287"/>
            <a:ext cx="4032696" cy="421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9" idx="0"/>
            <a:endCxn id="10" idx="2"/>
          </p:cNvCxnSpPr>
          <p:nvPr/>
        </p:nvCxnSpPr>
        <p:spPr>
          <a:xfrm flipV="1">
            <a:off x="10251583" y="991674"/>
            <a:ext cx="1" cy="2356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Rounded Rectangle 62"/>
          <p:cNvSpPr/>
          <p:nvPr/>
        </p:nvSpPr>
        <p:spPr>
          <a:xfrm>
            <a:off x="6992428" y="4288665"/>
            <a:ext cx="875760" cy="51515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emp6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64" name="Straight Arrow Connector 63"/>
          <p:cNvCxnSpPr>
            <a:stCxn id="63" idx="0"/>
            <a:endCxn id="40" idx="2"/>
          </p:cNvCxnSpPr>
          <p:nvPr/>
        </p:nvCxnSpPr>
        <p:spPr>
          <a:xfrm flipV="1">
            <a:off x="7430308" y="2994336"/>
            <a:ext cx="1778086" cy="1294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63" idx="3"/>
            <a:endCxn id="49" idx="1"/>
          </p:cNvCxnSpPr>
          <p:nvPr/>
        </p:nvCxnSpPr>
        <p:spPr>
          <a:xfrm flipV="1">
            <a:off x="7868188" y="3606102"/>
            <a:ext cx="1945515" cy="940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Rounded Rectangle 73"/>
          <p:cNvSpPr/>
          <p:nvPr/>
        </p:nvSpPr>
        <p:spPr>
          <a:xfrm>
            <a:off x="1188072" y="5032441"/>
            <a:ext cx="1745091" cy="51515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rr1[Temp6]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75" name="Straight Arrow Connector 74"/>
          <p:cNvCxnSpPr>
            <a:stCxn id="74" idx="0"/>
            <a:endCxn id="3" idx="2"/>
          </p:cNvCxnSpPr>
          <p:nvPr/>
        </p:nvCxnSpPr>
        <p:spPr>
          <a:xfrm flipH="1" flipV="1">
            <a:off x="1680693" y="991674"/>
            <a:ext cx="379925" cy="4040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74" idx="0"/>
            <a:endCxn id="89" idx="1"/>
          </p:cNvCxnSpPr>
          <p:nvPr/>
        </p:nvCxnSpPr>
        <p:spPr>
          <a:xfrm flipV="1">
            <a:off x="2060618" y="4546243"/>
            <a:ext cx="1983350" cy="486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Rounded Rectangle 88"/>
          <p:cNvSpPr/>
          <p:nvPr/>
        </p:nvSpPr>
        <p:spPr>
          <a:xfrm>
            <a:off x="4043968" y="4288665"/>
            <a:ext cx="875760" cy="51515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emp7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90" name="Straight Arrow Connector 89"/>
          <p:cNvCxnSpPr>
            <a:stCxn id="89" idx="0"/>
            <a:endCxn id="26" idx="2"/>
          </p:cNvCxnSpPr>
          <p:nvPr/>
        </p:nvCxnSpPr>
        <p:spPr>
          <a:xfrm flipV="1">
            <a:off x="4481848" y="3441864"/>
            <a:ext cx="861279" cy="846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89" idx="3"/>
            <a:endCxn id="63" idx="1"/>
          </p:cNvCxnSpPr>
          <p:nvPr/>
        </p:nvCxnSpPr>
        <p:spPr>
          <a:xfrm>
            <a:off x="4919728" y="4546243"/>
            <a:ext cx="20727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stCxn id="74" idx="0"/>
            <a:endCxn id="7" idx="2"/>
          </p:cNvCxnSpPr>
          <p:nvPr/>
        </p:nvCxnSpPr>
        <p:spPr>
          <a:xfrm flipV="1">
            <a:off x="2060618" y="991674"/>
            <a:ext cx="3908740" cy="4040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Rounded Rectangle 123"/>
          <p:cNvSpPr/>
          <p:nvPr/>
        </p:nvSpPr>
        <p:spPr>
          <a:xfrm>
            <a:off x="8879979" y="5376944"/>
            <a:ext cx="1745091" cy="51515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arr2[Temp7]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25" name="Straight Arrow Connector 124"/>
          <p:cNvCxnSpPr>
            <a:stCxn id="124" idx="0"/>
            <a:endCxn id="40" idx="2"/>
          </p:cNvCxnSpPr>
          <p:nvPr/>
        </p:nvCxnSpPr>
        <p:spPr>
          <a:xfrm flipH="1" flipV="1">
            <a:off x="9208394" y="2994336"/>
            <a:ext cx="544131" cy="2382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>
            <a:stCxn id="124" idx="1"/>
            <a:endCxn id="89" idx="3"/>
          </p:cNvCxnSpPr>
          <p:nvPr/>
        </p:nvCxnSpPr>
        <p:spPr>
          <a:xfrm flipH="1" flipV="1">
            <a:off x="4919728" y="4546243"/>
            <a:ext cx="3960251" cy="1088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7596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4118153"/>
              </p:ext>
            </p:extLst>
          </p:nvPr>
        </p:nvGraphicFramePr>
        <p:xfrm>
          <a:off x="362464" y="2416660"/>
          <a:ext cx="9778314" cy="16878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96902"/>
                <a:gridCol w="1396902"/>
                <a:gridCol w="1396902"/>
                <a:gridCol w="1396902"/>
                <a:gridCol w="1396902"/>
                <a:gridCol w="1396902"/>
                <a:gridCol w="1396902"/>
              </a:tblGrid>
              <a:tr h="843906">
                <a:tc>
                  <a:txBody>
                    <a:bodyPr/>
                    <a:lstStyle/>
                    <a:p>
                      <a:pPr algn="ctr"/>
                      <a:r>
                        <a:rPr lang="en-US" sz="3100" dirty="0" smtClean="0"/>
                        <a:t>a</a:t>
                      </a:r>
                      <a:endParaRPr lang="en-US" sz="31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88942" marR="88942" marT="44471" marB="444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100" dirty="0" smtClean="0"/>
                        <a:t>b</a:t>
                      </a:r>
                      <a:endParaRPr lang="en-US" sz="31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88942" marR="88942" marT="44471" marB="444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100" dirty="0" smtClean="0"/>
                        <a:t>c</a:t>
                      </a:r>
                      <a:endParaRPr lang="en-US" sz="31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88942" marR="88942" marT="44471" marB="444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100" dirty="0" smtClean="0"/>
                        <a:t>d</a:t>
                      </a:r>
                      <a:endParaRPr lang="en-US" sz="31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88942" marR="88942" marT="44471" marB="444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100" dirty="0" smtClean="0"/>
                        <a:t>arr1</a:t>
                      </a:r>
                      <a:endParaRPr lang="en-US" sz="31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88942" marR="88942" marT="44471" marB="444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100" dirty="0" smtClean="0"/>
                        <a:t>arr2</a:t>
                      </a:r>
                      <a:endParaRPr lang="en-US" sz="31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88942" marR="88942" marT="44471" marB="444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100" dirty="0" smtClean="0"/>
                        <a:t>arr3</a:t>
                      </a:r>
                      <a:endParaRPr lang="en-US" sz="31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88942" marR="88942" marT="44471" marB="44471"/>
                </a:tc>
              </a:tr>
              <a:tr h="84390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&lt;snapshot&gt;</a:t>
                      </a:r>
                      <a:endParaRPr lang="en-US" sz="1800" dirty="0"/>
                    </a:p>
                  </a:txBody>
                  <a:tcPr marL="88942" marR="88942" marT="44471" marB="444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…</a:t>
                      </a:r>
                      <a:endParaRPr lang="en-US" sz="1800" dirty="0"/>
                    </a:p>
                  </a:txBody>
                  <a:tcPr marL="88942" marR="88942" marT="44471" marB="444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…</a:t>
                      </a:r>
                      <a:endParaRPr lang="en-US" sz="1800" dirty="0"/>
                    </a:p>
                  </a:txBody>
                  <a:tcPr marL="88942" marR="88942" marT="44471" marB="444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…</a:t>
                      </a:r>
                      <a:endParaRPr lang="en-US" sz="1800" dirty="0"/>
                    </a:p>
                  </a:txBody>
                  <a:tcPr marL="88942" marR="88942" marT="44471" marB="444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…</a:t>
                      </a:r>
                      <a:endParaRPr lang="en-US" sz="1800" dirty="0"/>
                    </a:p>
                  </a:txBody>
                  <a:tcPr marL="88942" marR="88942" marT="44471" marB="444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…</a:t>
                      </a:r>
                      <a:endParaRPr lang="en-US" sz="1800" dirty="0"/>
                    </a:p>
                  </a:txBody>
                  <a:tcPr marL="88942" marR="88942" marT="44471" marB="444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…</a:t>
                      </a:r>
                      <a:endParaRPr lang="en-US" sz="1800" dirty="0"/>
                    </a:p>
                  </a:txBody>
                  <a:tcPr marL="88942" marR="88942" marT="44471" marB="44471"/>
                </a:tc>
              </a:tr>
            </a:tbl>
          </a:graphicData>
        </a:graphic>
      </p:graphicFrame>
      <p:cxnSp>
        <p:nvCxnSpPr>
          <p:cNvPr id="6" name="Straight Arrow Connector 5"/>
          <p:cNvCxnSpPr/>
          <p:nvPr/>
        </p:nvCxnSpPr>
        <p:spPr>
          <a:xfrm>
            <a:off x="313037" y="1894703"/>
            <a:ext cx="982774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0445578" y="2430162"/>
            <a:ext cx="0" cy="17711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421925" y="1268626"/>
            <a:ext cx="54521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Global variables and parameters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412627" y="2734961"/>
            <a:ext cx="18947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Successful runs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1366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477047" y="3141911"/>
            <a:ext cx="2266205" cy="1339938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7880352" y="3141911"/>
            <a:ext cx="2266205" cy="1339938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rror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6" name="Curved Connector 5"/>
          <p:cNvCxnSpPr>
            <a:stCxn id="4" idx="1"/>
            <a:endCxn id="4" idx="7"/>
          </p:cNvCxnSpPr>
          <p:nvPr/>
        </p:nvCxnSpPr>
        <p:spPr>
          <a:xfrm rot="5400000" flipH="1" flipV="1">
            <a:off x="3610150" y="2536916"/>
            <a:ext cx="16648" cy="1602449"/>
          </a:xfrm>
          <a:prstGeom prst="curvedConnector3">
            <a:avLst>
              <a:gd name="adj1" fmla="val 583278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4" idx="6"/>
            <a:endCxn id="5" idx="2"/>
          </p:cNvCxnSpPr>
          <p:nvPr/>
        </p:nvCxnSpPr>
        <p:spPr>
          <a:xfrm>
            <a:off x="4743252" y="3811880"/>
            <a:ext cx="31371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817250" y="1888784"/>
            <a:ext cx="1602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</a:t>
            </a:r>
            <a:r>
              <a:rPr lang="en-US" sz="2400" dirty="0" smtClean="0"/>
              <a:t>afe values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5409211" y="3255001"/>
            <a:ext cx="18051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</a:t>
            </a:r>
            <a:r>
              <a:rPr lang="en-US" sz="2400" dirty="0" smtClean="0"/>
              <a:t>llegal values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14294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3020326"/>
              </p:ext>
            </p:extLst>
          </p:nvPr>
        </p:nvGraphicFramePr>
        <p:xfrm>
          <a:off x="3016380" y="182006"/>
          <a:ext cx="5354550" cy="65097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" name="Visio" r:id="rId3" imgW="3752882" imgH="4562496" progId="Visio.Drawing.15">
                  <p:embed/>
                </p:oleObj>
              </mc:Choice>
              <mc:Fallback>
                <p:oleObj name="Visio" r:id="rId3" imgW="3752882" imgH="4562496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16380" y="182006"/>
                        <a:ext cx="5354550" cy="65097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75036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850" y="1368643"/>
            <a:ext cx="9837788" cy="410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815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29108" y="2830211"/>
            <a:ext cx="1328762" cy="7825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Find program points for patching</a:t>
            </a:r>
            <a:endParaRPr lang="en-US" sz="1600" dirty="0"/>
          </a:p>
        </p:txBody>
      </p:sp>
      <p:sp>
        <p:nvSpPr>
          <p:cNvPr id="5" name="Rectangle 4"/>
          <p:cNvSpPr/>
          <p:nvPr/>
        </p:nvSpPr>
        <p:spPr>
          <a:xfrm>
            <a:off x="4839758" y="2830211"/>
            <a:ext cx="1288759" cy="7825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Static Constraint Analysis</a:t>
            </a:r>
            <a:endParaRPr lang="en-US" sz="1600" dirty="0"/>
          </a:p>
        </p:txBody>
      </p:sp>
      <p:sp>
        <p:nvSpPr>
          <p:cNvPr id="6" name="Rounded Rectangle 5"/>
          <p:cNvSpPr/>
          <p:nvPr/>
        </p:nvSpPr>
        <p:spPr>
          <a:xfrm>
            <a:off x="2031736" y="2927006"/>
            <a:ext cx="915484" cy="589006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Input program</a:t>
            </a:r>
            <a:endParaRPr lang="en-US" sz="1400" dirty="0"/>
          </a:p>
        </p:txBody>
      </p:sp>
      <p:sp>
        <p:nvSpPr>
          <p:cNvPr id="38" name="Rectangle 37"/>
          <p:cNvSpPr/>
          <p:nvPr/>
        </p:nvSpPr>
        <p:spPr>
          <a:xfrm>
            <a:off x="6450408" y="2830211"/>
            <a:ext cx="1035161" cy="7825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Patching</a:t>
            </a:r>
            <a:endParaRPr lang="en-US" sz="1600" dirty="0"/>
          </a:p>
        </p:txBody>
      </p:sp>
      <p:sp>
        <p:nvSpPr>
          <p:cNvPr id="61" name="Rectangle 60"/>
          <p:cNvSpPr/>
          <p:nvPr/>
        </p:nvSpPr>
        <p:spPr>
          <a:xfrm>
            <a:off x="7186005" y="3783532"/>
            <a:ext cx="1955745" cy="7166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Dynamic constraint </a:t>
            </a:r>
            <a:endParaRPr lang="en-US" sz="1600" dirty="0"/>
          </a:p>
        </p:txBody>
      </p:sp>
      <p:cxnSp>
        <p:nvCxnSpPr>
          <p:cNvPr id="89" name="Straight Arrow Connector 88"/>
          <p:cNvCxnSpPr>
            <a:stCxn id="6" idx="3"/>
            <a:endCxn id="4" idx="1"/>
          </p:cNvCxnSpPr>
          <p:nvPr/>
        </p:nvCxnSpPr>
        <p:spPr>
          <a:xfrm>
            <a:off x="2947220" y="3221509"/>
            <a:ext cx="281888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4" idx="3"/>
            <a:endCxn id="5" idx="1"/>
          </p:cNvCxnSpPr>
          <p:nvPr/>
        </p:nvCxnSpPr>
        <p:spPr>
          <a:xfrm>
            <a:off x="4557870" y="3221509"/>
            <a:ext cx="281888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5" idx="3"/>
            <a:endCxn id="38" idx="1"/>
          </p:cNvCxnSpPr>
          <p:nvPr/>
        </p:nvCxnSpPr>
        <p:spPr>
          <a:xfrm>
            <a:off x="6128517" y="3221509"/>
            <a:ext cx="32189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>
          <a:xfrm>
            <a:off x="7733666" y="2927006"/>
            <a:ext cx="1159987" cy="589006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Repaired program</a:t>
            </a:r>
            <a:endParaRPr lang="en-US" sz="1400" dirty="0"/>
          </a:p>
        </p:txBody>
      </p:sp>
      <p:sp>
        <p:nvSpPr>
          <p:cNvPr id="19" name="Oval 18"/>
          <p:cNvSpPr/>
          <p:nvPr/>
        </p:nvSpPr>
        <p:spPr>
          <a:xfrm>
            <a:off x="9141750" y="2861182"/>
            <a:ext cx="708338" cy="70833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Run</a:t>
            </a:r>
            <a:endParaRPr lang="en-US" sz="1400" dirty="0"/>
          </a:p>
        </p:txBody>
      </p:sp>
      <p:cxnSp>
        <p:nvCxnSpPr>
          <p:cNvPr id="35" name="Straight Arrow Connector 34"/>
          <p:cNvCxnSpPr>
            <a:stCxn id="38" idx="3"/>
            <a:endCxn id="33" idx="1"/>
          </p:cNvCxnSpPr>
          <p:nvPr/>
        </p:nvCxnSpPr>
        <p:spPr>
          <a:xfrm>
            <a:off x="7485569" y="3221509"/>
            <a:ext cx="248097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3" idx="3"/>
            <a:endCxn id="19" idx="2"/>
          </p:cNvCxnSpPr>
          <p:nvPr/>
        </p:nvCxnSpPr>
        <p:spPr>
          <a:xfrm flipV="1">
            <a:off x="8893653" y="3215351"/>
            <a:ext cx="248097" cy="615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19" idx="4"/>
            <a:endCxn id="61" idx="3"/>
          </p:cNvCxnSpPr>
          <p:nvPr/>
        </p:nvCxnSpPr>
        <p:spPr>
          <a:xfrm rot="5400000">
            <a:off x="9032656" y="3678615"/>
            <a:ext cx="572358" cy="35416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endCxn id="61" idx="1"/>
          </p:cNvCxnSpPr>
          <p:nvPr/>
        </p:nvCxnSpPr>
        <p:spPr>
          <a:xfrm>
            <a:off x="6269583" y="4141878"/>
            <a:ext cx="91642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endCxn id="38" idx="1"/>
          </p:cNvCxnSpPr>
          <p:nvPr/>
        </p:nvCxnSpPr>
        <p:spPr>
          <a:xfrm rot="5400000" flipH="1" flipV="1">
            <a:off x="5899806" y="3591287"/>
            <a:ext cx="920379" cy="180825"/>
          </a:xfrm>
          <a:prstGeom prst="bentConnector2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351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740490" y="1109175"/>
            <a:ext cx="3441359" cy="3735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Static Constraint analysis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740489" y="52873"/>
            <a:ext cx="1256011" cy="57365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Byte code</a:t>
            </a:r>
            <a:endParaRPr lang="en-US" sz="1600" dirty="0"/>
          </a:p>
        </p:txBody>
      </p:sp>
      <p:sp>
        <p:nvSpPr>
          <p:cNvPr id="7" name="Rounded Rectangle 6"/>
          <p:cNvSpPr/>
          <p:nvPr/>
        </p:nvSpPr>
        <p:spPr>
          <a:xfrm>
            <a:off x="5925834" y="52873"/>
            <a:ext cx="1370316" cy="57366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Output from taint analysis</a:t>
            </a:r>
            <a:endParaRPr lang="en-US" sz="1600" dirty="0"/>
          </a:p>
        </p:txBody>
      </p:sp>
      <p:cxnSp>
        <p:nvCxnSpPr>
          <p:cNvPr id="9" name="Straight Arrow Connector 8"/>
          <p:cNvCxnSpPr>
            <a:endCxn id="5" idx="0"/>
          </p:cNvCxnSpPr>
          <p:nvPr/>
        </p:nvCxnSpPr>
        <p:spPr>
          <a:xfrm>
            <a:off x="4368495" y="626532"/>
            <a:ext cx="1092675" cy="48264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5" idx="0"/>
          </p:cNvCxnSpPr>
          <p:nvPr/>
        </p:nvCxnSpPr>
        <p:spPr>
          <a:xfrm flipH="1">
            <a:off x="5461170" y="626533"/>
            <a:ext cx="1092671" cy="48264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3740489" y="1778568"/>
            <a:ext cx="3441359" cy="3735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Skip the Unit if tagged unsafe</a:t>
            </a:r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3740489" y="2447962"/>
            <a:ext cx="3441359" cy="5015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Determine if the Unit can throw runtime exception</a:t>
            </a:r>
            <a:endParaRPr lang="en-US" dirty="0"/>
          </a:p>
        </p:txBody>
      </p:sp>
      <p:sp>
        <p:nvSpPr>
          <p:cNvPr id="66" name="Rectangle 65"/>
          <p:cNvSpPr/>
          <p:nvPr/>
        </p:nvSpPr>
        <p:spPr>
          <a:xfrm>
            <a:off x="3740489" y="3304107"/>
            <a:ext cx="3441359" cy="5015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Instrument the object by solving the </a:t>
            </a:r>
            <a:r>
              <a:rPr lang="en-US" dirty="0" smtClean="0"/>
              <a:t>static constraints</a:t>
            </a:r>
            <a:endParaRPr lang="en-US" dirty="0"/>
          </a:p>
        </p:txBody>
      </p:sp>
      <p:cxnSp>
        <p:nvCxnSpPr>
          <p:cNvPr id="67" name="Straight Arrow Connector 66"/>
          <p:cNvCxnSpPr>
            <a:stCxn id="5" idx="2"/>
            <a:endCxn id="61" idx="0"/>
          </p:cNvCxnSpPr>
          <p:nvPr/>
        </p:nvCxnSpPr>
        <p:spPr>
          <a:xfrm flipH="1">
            <a:off x="5461169" y="1482678"/>
            <a:ext cx="1" cy="29589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61" idx="2"/>
            <a:endCxn id="65" idx="0"/>
          </p:cNvCxnSpPr>
          <p:nvPr/>
        </p:nvCxnSpPr>
        <p:spPr>
          <a:xfrm>
            <a:off x="5461169" y="2152071"/>
            <a:ext cx="0" cy="29589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65" idx="2"/>
            <a:endCxn id="66" idx="0"/>
          </p:cNvCxnSpPr>
          <p:nvPr/>
        </p:nvCxnSpPr>
        <p:spPr>
          <a:xfrm>
            <a:off x="5461169" y="2949528"/>
            <a:ext cx="0" cy="35457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5461168" y="2949528"/>
            <a:ext cx="457882" cy="338554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600" dirty="0" smtClean="0"/>
              <a:t>yes</a:t>
            </a:r>
            <a:endParaRPr lang="en-US" sz="1600" dirty="0"/>
          </a:p>
        </p:txBody>
      </p:sp>
      <p:cxnSp>
        <p:nvCxnSpPr>
          <p:cNvPr id="78" name="Elbow Connector 77"/>
          <p:cNvCxnSpPr>
            <a:stCxn id="5" idx="1"/>
            <a:endCxn id="66" idx="1"/>
          </p:cNvCxnSpPr>
          <p:nvPr/>
        </p:nvCxnSpPr>
        <p:spPr>
          <a:xfrm rot="10800000" flipV="1">
            <a:off x="3740490" y="1295926"/>
            <a:ext cx="1" cy="2258963"/>
          </a:xfrm>
          <a:prstGeom prst="bentConnector3">
            <a:avLst>
              <a:gd name="adj1" fmla="val 2286010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 rot="16200000">
            <a:off x="2904353" y="1593237"/>
            <a:ext cx="1147564" cy="58477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    Set of constraints</a:t>
            </a:r>
            <a:endParaRPr lang="en-US" sz="1600" dirty="0"/>
          </a:p>
        </p:txBody>
      </p:sp>
      <p:sp>
        <p:nvSpPr>
          <p:cNvPr id="86" name="Rectangle 85"/>
          <p:cNvSpPr/>
          <p:nvPr/>
        </p:nvSpPr>
        <p:spPr>
          <a:xfrm>
            <a:off x="3740489" y="4160252"/>
            <a:ext cx="3441359" cy="5015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Instrument the object by modifying its properties</a:t>
            </a:r>
            <a:endParaRPr lang="en-US" dirty="0"/>
          </a:p>
        </p:txBody>
      </p:sp>
      <p:cxnSp>
        <p:nvCxnSpPr>
          <p:cNvPr id="88" name="Elbow Connector 87"/>
          <p:cNvCxnSpPr>
            <a:stCxn id="65" idx="3"/>
            <a:endCxn id="86" idx="3"/>
          </p:cNvCxnSpPr>
          <p:nvPr/>
        </p:nvCxnSpPr>
        <p:spPr>
          <a:xfrm>
            <a:off x="7181848" y="2698745"/>
            <a:ext cx="12700" cy="1712290"/>
          </a:xfrm>
          <a:prstGeom prst="bentConnector3">
            <a:avLst>
              <a:gd name="adj1" fmla="val 180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 rot="5400000">
            <a:off x="7336313" y="2918888"/>
            <a:ext cx="457882" cy="338554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600" dirty="0" smtClean="0"/>
              <a:t>yes</a:t>
            </a:r>
            <a:endParaRPr lang="en-US" sz="1600" dirty="0"/>
          </a:p>
        </p:txBody>
      </p:sp>
      <p:sp>
        <p:nvSpPr>
          <p:cNvPr id="92" name="Rectangle 91"/>
          <p:cNvSpPr/>
          <p:nvPr/>
        </p:nvSpPr>
        <p:spPr>
          <a:xfrm>
            <a:off x="3740489" y="5016397"/>
            <a:ext cx="3441359" cy="762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Wrap the statement with try-catch block and the patching code in catch block</a:t>
            </a:r>
            <a:endParaRPr lang="en-US" dirty="0"/>
          </a:p>
        </p:txBody>
      </p:sp>
      <p:cxnSp>
        <p:nvCxnSpPr>
          <p:cNvPr id="94" name="Elbow Connector 93"/>
          <p:cNvCxnSpPr>
            <a:stCxn id="65" idx="1"/>
            <a:endCxn id="92" idx="1"/>
          </p:cNvCxnSpPr>
          <p:nvPr/>
        </p:nvCxnSpPr>
        <p:spPr>
          <a:xfrm rot="10800000" flipV="1">
            <a:off x="3740489" y="2698745"/>
            <a:ext cx="12700" cy="2698680"/>
          </a:xfrm>
          <a:prstGeom prst="bentConnector3">
            <a:avLst>
              <a:gd name="adj1" fmla="val 25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 rot="16200000">
            <a:off x="2185163" y="3901774"/>
            <a:ext cx="2243048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Runtime Exception type</a:t>
            </a:r>
            <a:endParaRPr lang="en-US" sz="1600" dirty="0"/>
          </a:p>
        </p:txBody>
      </p:sp>
      <p:cxnSp>
        <p:nvCxnSpPr>
          <p:cNvPr id="97" name="Straight Arrow Connector 96"/>
          <p:cNvCxnSpPr>
            <a:stCxn id="86" idx="2"/>
            <a:endCxn id="92" idx="0"/>
          </p:cNvCxnSpPr>
          <p:nvPr/>
        </p:nvCxnSpPr>
        <p:spPr>
          <a:xfrm>
            <a:off x="5461169" y="4661818"/>
            <a:ext cx="0" cy="35457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Elbow Connector 100"/>
          <p:cNvCxnSpPr>
            <a:stCxn id="66" idx="3"/>
            <a:endCxn id="92" idx="3"/>
          </p:cNvCxnSpPr>
          <p:nvPr/>
        </p:nvCxnSpPr>
        <p:spPr>
          <a:xfrm>
            <a:off x="7181848" y="3554890"/>
            <a:ext cx="12700" cy="1842535"/>
          </a:xfrm>
          <a:prstGeom prst="bentConnector3">
            <a:avLst>
              <a:gd name="adj1" fmla="val 2475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3740489" y="6133031"/>
            <a:ext cx="3441359" cy="6318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Instrument the statement to collect dynamic constraints</a:t>
            </a:r>
            <a:endParaRPr lang="en-US" dirty="0"/>
          </a:p>
        </p:txBody>
      </p:sp>
      <p:cxnSp>
        <p:nvCxnSpPr>
          <p:cNvPr id="28" name="Straight Arrow Connector 27"/>
          <p:cNvCxnSpPr>
            <a:stCxn id="92" idx="2"/>
            <a:endCxn id="27" idx="0"/>
          </p:cNvCxnSpPr>
          <p:nvPr/>
        </p:nvCxnSpPr>
        <p:spPr>
          <a:xfrm>
            <a:off x="5461169" y="5778453"/>
            <a:ext cx="0" cy="35457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27" idx="3"/>
            <a:endCxn id="92" idx="3"/>
          </p:cNvCxnSpPr>
          <p:nvPr/>
        </p:nvCxnSpPr>
        <p:spPr>
          <a:xfrm flipV="1">
            <a:off x="7181848" y="5397425"/>
            <a:ext cx="12700" cy="1051512"/>
          </a:xfrm>
          <a:prstGeom prst="bentConnector3">
            <a:avLst>
              <a:gd name="adj1" fmla="val 4436614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 rot="5400000">
            <a:off x="7145323" y="5375482"/>
            <a:ext cx="1250081" cy="1077218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Fallback </a:t>
            </a:r>
          </a:p>
          <a:p>
            <a:pPr algn="ctr"/>
            <a:r>
              <a:rPr lang="en-US" sz="1600" dirty="0" smtClean="0"/>
              <a:t>insufficient </a:t>
            </a:r>
          </a:p>
          <a:p>
            <a:pPr algn="ctr"/>
            <a:r>
              <a:rPr lang="en-US" sz="1600" dirty="0" smtClean="0"/>
              <a:t>Constraint</a:t>
            </a:r>
          </a:p>
          <a:p>
            <a:pPr algn="ctr"/>
            <a:r>
              <a:rPr lang="en-US" sz="1600" dirty="0" smtClean="0"/>
              <a:t> information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4234758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4418</TotalTime>
  <Words>162</Words>
  <Application>Microsoft Office PowerPoint</Application>
  <PresentationFormat>Widescreen</PresentationFormat>
  <Paragraphs>67</Paragraphs>
  <Slides>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Consolas</vt:lpstr>
      <vt:lpstr>Office Theme</vt:lpstr>
      <vt:lpstr>Visio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Aritra Dhar</dc:creator>
  <cp:lastModifiedBy>Aritra Dhar</cp:lastModifiedBy>
  <cp:revision>51</cp:revision>
  <dcterms:created xsi:type="dcterms:W3CDTF">2014-06-15T07:35:25Z</dcterms:created>
  <dcterms:modified xsi:type="dcterms:W3CDTF">2014-11-11T11:38:52Z</dcterms:modified>
</cp:coreProperties>
</file>