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6"/>
  </p:notesMasterIdLst>
  <p:sldIdLst>
    <p:sldId id="300" r:id="rId2"/>
    <p:sldId id="303" r:id="rId3"/>
    <p:sldId id="305" r:id="rId4"/>
    <p:sldId id="269" r:id="rId5"/>
    <p:sldId id="306" r:id="rId6"/>
    <p:sldId id="308" r:id="rId7"/>
    <p:sldId id="311" r:id="rId8"/>
    <p:sldId id="266" r:id="rId9"/>
    <p:sldId id="309" r:id="rId10"/>
    <p:sldId id="312" r:id="rId11"/>
    <p:sldId id="310" r:id="rId12"/>
    <p:sldId id="277" r:id="rId13"/>
    <p:sldId id="280" r:id="rId14"/>
    <p:sldId id="281" r:id="rId15"/>
    <p:sldId id="282" r:id="rId16"/>
    <p:sldId id="284" r:id="rId17"/>
    <p:sldId id="285" r:id="rId18"/>
    <p:sldId id="286" r:id="rId19"/>
    <p:sldId id="287" r:id="rId20"/>
    <p:sldId id="288" r:id="rId21"/>
    <p:sldId id="316" r:id="rId22"/>
    <p:sldId id="315" r:id="rId23"/>
    <p:sldId id="317" r:id="rId24"/>
    <p:sldId id="322" r:id="rId25"/>
    <p:sldId id="320" r:id="rId26"/>
    <p:sldId id="291" r:id="rId27"/>
    <p:sldId id="292" r:id="rId28"/>
    <p:sldId id="293" r:id="rId29"/>
    <p:sldId id="294" r:id="rId30"/>
    <p:sldId id="265" r:id="rId31"/>
    <p:sldId id="275" r:id="rId32"/>
    <p:sldId id="276" r:id="rId33"/>
    <p:sldId id="267" r:id="rId34"/>
    <p:sldId id="323" r:id="rId35"/>
    <p:sldId id="273" r:id="rId36"/>
    <p:sldId id="279" r:id="rId37"/>
    <p:sldId id="262" r:id="rId38"/>
    <p:sldId id="295" r:id="rId39"/>
    <p:sldId id="301" r:id="rId40"/>
    <p:sldId id="302" r:id="rId41"/>
    <p:sldId id="296" r:id="rId42"/>
    <p:sldId id="313" r:id="rId43"/>
    <p:sldId id="321" r:id="rId44"/>
    <p:sldId id="297"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ACA7"/>
    <a:srgbClr val="FF997F"/>
    <a:srgbClr val="0036FF"/>
    <a:srgbClr val="855FFF"/>
    <a:srgbClr val="9003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82406" autoAdjust="0"/>
  </p:normalViewPr>
  <p:slideViewPr>
    <p:cSldViewPr snapToGrid="0">
      <p:cViewPr varScale="1">
        <p:scale>
          <a:sx n="74" d="100"/>
          <a:sy n="74" d="100"/>
        </p:scale>
        <p:origin x="12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dirty="0" smtClean="0">
                <a:effectLst/>
              </a:rPr>
              <a:t>Proprietary systems</a:t>
            </a:r>
            <a:endParaRPr lang="en-US" dirty="0">
              <a:effectLst/>
            </a:endParaRP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1"/>
        <c:ser>
          <c:idx val="0"/>
          <c:order val="0"/>
          <c:tx>
            <c:strRef>
              <c:f>Sheet1!$B$1</c:f>
              <c:strCache>
                <c:ptCount val="1"/>
                <c:pt idx="0">
                  <c:v>Series 1</c:v>
                </c:pt>
              </c:strCache>
            </c:strRef>
          </c:tx>
          <c:invertIfNegative val="0"/>
          <c:dPt>
            <c:idx val="0"/>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dPt>
          <c:dPt>
            <c:idx val="1"/>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dPt>
          <c:dPt>
            <c:idx val="2"/>
            <c:invertIfNegative val="0"/>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dPt>
          <c:dPt>
            <c:idx val="3"/>
            <c:invertIfNegative val="0"/>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dPt>
          <c:dPt>
            <c:idx val="4"/>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Pt>
          <c:dPt>
            <c:idx val="5"/>
            <c:invertIfNegative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dPt>
          <c:dPt>
            <c:idx val="6"/>
            <c:invertIfNegative val="0"/>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sp3d/>
            </c:spPr>
          </c:dPt>
          <c:dPt>
            <c:idx val="7"/>
            <c:invertIfNegative val="0"/>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sp3d/>
            </c:spPr>
          </c:dPt>
          <c:dPt>
            <c:idx val="8"/>
            <c:invertIfNegative val="0"/>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sp3d/>
            </c:spPr>
          </c:dPt>
          <c:dPt>
            <c:idx val="9"/>
            <c:invertIfNegative val="0"/>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sp3d/>
            </c:spPr>
          </c:dPt>
          <c:cat>
            <c:strRef>
              <c:f>Sheet1!$A$2:$A$11</c:f>
              <c:strCache>
                <c:ptCount val="10"/>
                <c:pt idx="0">
                  <c:v>org.apache.log4j</c:v>
                </c:pt>
                <c:pt idx="1">
                  <c:v>org.apache.commons.lang</c:v>
                </c:pt>
                <c:pt idx="2">
                  <c:v>org.springframework</c:v>
                </c:pt>
                <c:pt idx="3">
                  <c:v>org.hibernate</c:v>
                </c:pt>
                <c:pt idx="4">
                  <c:v>org.apache.commons.beanutils</c:v>
                </c:pt>
                <c:pt idx="5">
                  <c:v>org.apache.commons.collections</c:v>
                </c:pt>
                <c:pt idx="6">
                  <c:v>org.apache.commons.logging</c:v>
                </c:pt>
                <c:pt idx="7">
                  <c:v>org.joda.time</c:v>
                </c:pt>
                <c:pt idx="8">
                  <c:v>org.apache.commons.io</c:v>
                </c:pt>
                <c:pt idx="9">
                  <c:v>org.apache.xmlbeans</c:v>
                </c:pt>
              </c:strCache>
            </c:strRef>
          </c:cat>
          <c:val>
            <c:numRef>
              <c:f>Sheet1!$B$2:$B$11</c:f>
              <c:numCache>
                <c:formatCode>General</c:formatCode>
                <c:ptCount val="10"/>
                <c:pt idx="0">
                  <c:v>45</c:v>
                </c:pt>
                <c:pt idx="1">
                  <c:v>38.200000000000003</c:v>
                </c:pt>
                <c:pt idx="2">
                  <c:v>32.6</c:v>
                </c:pt>
                <c:pt idx="3">
                  <c:v>20.8</c:v>
                </c:pt>
                <c:pt idx="4">
                  <c:v>16.899999999999999</c:v>
                </c:pt>
                <c:pt idx="5">
                  <c:v>16.899999999999999</c:v>
                </c:pt>
                <c:pt idx="6">
                  <c:v>16.3</c:v>
                </c:pt>
                <c:pt idx="7">
                  <c:v>16.3</c:v>
                </c:pt>
                <c:pt idx="8">
                  <c:v>11.2</c:v>
                </c:pt>
                <c:pt idx="9">
                  <c:v>11.2</c:v>
                </c:pt>
              </c:numCache>
            </c:numRef>
          </c:val>
        </c:ser>
        <c:dLbls>
          <c:showLegendKey val="0"/>
          <c:showVal val="0"/>
          <c:showCatName val="0"/>
          <c:showSerName val="0"/>
          <c:showPercent val="0"/>
          <c:showBubbleSize val="0"/>
        </c:dLbls>
        <c:gapWidth val="111"/>
        <c:gapDepth val="43"/>
        <c:shape val="box"/>
        <c:axId val="170584424"/>
        <c:axId val="170584816"/>
        <c:axId val="0"/>
      </c:bar3DChart>
      <c:catAx>
        <c:axId val="17058442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70584816"/>
        <c:crosses val="autoZero"/>
        <c:auto val="1"/>
        <c:lblAlgn val="ctr"/>
        <c:lblOffset val="100"/>
        <c:noMultiLvlLbl val="0"/>
      </c:catAx>
      <c:valAx>
        <c:axId val="17058481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705844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dirty="0" smtClean="0">
                <a:solidFill>
                  <a:schemeClr val="tx1"/>
                </a:solidFill>
                <a:effectLst/>
              </a:rPr>
              <a:t>Open source systems</a:t>
            </a:r>
            <a:endParaRPr lang="en-US" dirty="0">
              <a:solidFill>
                <a:schemeClr val="tx1"/>
              </a:solidFill>
              <a:effectLst/>
            </a:endParaRP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1"/>
        <c:ser>
          <c:idx val="0"/>
          <c:order val="0"/>
          <c:tx>
            <c:strRef>
              <c:f>Sheet1!$B$1</c:f>
              <c:strCache>
                <c:ptCount val="1"/>
                <c:pt idx="0">
                  <c:v>Series 1</c:v>
                </c:pt>
              </c:strCache>
            </c:strRef>
          </c:tx>
          <c:invertIfNegative val="0"/>
          <c:dPt>
            <c:idx val="0"/>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dPt>
          <c:dPt>
            <c:idx val="1"/>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dPt>
          <c:dPt>
            <c:idx val="2"/>
            <c:invertIfNegative val="0"/>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dPt>
          <c:dPt>
            <c:idx val="3"/>
            <c:invertIfNegative val="0"/>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dPt>
          <c:dPt>
            <c:idx val="4"/>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Pt>
          <c:dPt>
            <c:idx val="5"/>
            <c:invertIfNegative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dPt>
          <c:dPt>
            <c:idx val="6"/>
            <c:invertIfNegative val="0"/>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sp3d/>
            </c:spPr>
          </c:dPt>
          <c:dPt>
            <c:idx val="7"/>
            <c:invertIfNegative val="0"/>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sp3d/>
            </c:spPr>
          </c:dPt>
          <c:dPt>
            <c:idx val="8"/>
            <c:invertIfNegative val="0"/>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sp3d/>
            </c:spPr>
          </c:dPt>
          <c:dPt>
            <c:idx val="9"/>
            <c:invertIfNegative val="0"/>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sp3d/>
            </c:spPr>
          </c:dPt>
          <c:cat>
            <c:strRef>
              <c:f>Sheet1!$A$2:$A$11</c:f>
              <c:strCache>
                <c:ptCount val="10"/>
                <c:pt idx="0">
                  <c:v>org.apache.tools.ant</c:v>
                </c:pt>
                <c:pt idx="1">
                  <c:v>org.apache.commons.logging</c:v>
                </c:pt>
                <c:pt idx="2">
                  <c:v>org.apache.log4j</c:v>
                </c:pt>
                <c:pt idx="3">
                  <c:v>org.apache.commons.collections</c:v>
                </c:pt>
                <c:pt idx="4">
                  <c:v>org.apache.commons.httpclient</c:v>
                </c:pt>
                <c:pt idx="5">
                  <c:v>org.apache.commons.lang</c:v>
                </c:pt>
                <c:pt idx="6">
                  <c:v>org.apache.xml</c:v>
                </c:pt>
                <c:pt idx="7">
                  <c:v>org.apache.commons.beanutils</c:v>
                </c:pt>
                <c:pt idx="8">
                  <c:v>org.apache.commons.codec</c:v>
                </c:pt>
                <c:pt idx="9">
                  <c:v>org.dom4j</c:v>
                </c:pt>
              </c:strCache>
            </c:strRef>
          </c:cat>
          <c:val>
            <c:numRef>
              <c:f>Sheet1!$B$2:$B$11</c:f>
              <c:numCache>
                <c:formatCode>General</c:formatCode>
                <c:ptCount val="10"/>
                <c:pt idx="0">
                  <c:v>30.1</c:v>
                </c:pt>
                <c:pt idx="1">
                  <c:v>28.2</c:v>
                </c:pt>
                <c:pt idx="2">
                  <c:v>24.3</c:v>
                </c:pt>
                <c:pt idx="3">
                  <c:v>17.5</c:v>
                </c:pt>
                <c:pt idx="4">
                  <c:v>16.5</c:v>
                </c:pt>
                <c:pt idx="5">
                  <c:v>14.6</c:v>
                </c:pt>
                <c:pt idx="6">
                  <c:v>14.6</c:v>
                </c:pt>
                <c:pt idx="7">
                  <c:v>13.6</c:v>
                </c:pt>
                <c:pt idx="8">
                  <c:v>13.6</c:v>
                </c:pt>
                <c:pt idx="9">
                  <c:v>13.6</c:v>
                </c:pt>
              </c:numCache>
            </c:numRef>
          </c:val>
        </c:ser>
        <c:dLbls>
          <c:showLegendKey val="0"/>
          <c:showVal val="0"/>
          <c:showCatName val="0"/>
          <c:showSerName val="0"/>
          <c:showPercent val="0"/>
          <c:showBubbleSize val="0"/>
        </c:dLbls>
        <c:gapWidth val="111"/>
        <c:gapDepth val="43"/>
        <c:shape val="box"/>
        <c:axId val="170585600"/>
        <c:axId val="206154912"/>
        <c:axId val="0"/>
      </c:bar3DChart>
      <c:catAx>
        <c:axId val="17058560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206154912"/>
        <c:crosses val="autoZero"/>
        <c:auto val="1"/>
        <c:lblAlgn val="ctr"/>
        <c:lblOffset val="100"/>
        <c:noMultiLvlLbl val="0"/>
      </c:catAx>
      <c:valAx>
        <c:axId val="206154912"/>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705856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Bugs</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Lbls>
            <c:dLbl>
              <c:idx val="0"/>
              <c:layout>
                <c:manualLayout>
                  <c:x val="6.5439444148888857E-3"/>
                  <c:y val="0"/>
                </c:manualLayout>
              </c:layout>
              <c:showLegendKey val="0"/>
              <c:showVal val="0"/>
              <c:showCatName val="1"/>
              <c:showSerName val="0"/>
              <c:showPercent val="1"/>
              <c:showBubbleSize val="0"/>
              <c:extLst>
                <c:ext xmlns:c15="http://schemas.microsoft.com/office/drawing/2012/chart" uri="{CE6537A1-D6FC-4f65-9D91-7224C49458BB}">
                  <c15:layout/>
                </c:ext>
              </c:extLst>
            </c:dLbl>
            <c:dLbl>
              <c:idx val="1"/>
              <c:layout>
                <c:manualLayout>
                  <c:x val="0.16914791350298042"/>
                  <c:y val="8.6027243292293096E-2"/>
                </c:manualLayout>
              </c:layout>
              <c:showLegendKey val="0"/>
              <c:showVal val="0"/>
              <c:showCatName val="1"/>
              <c:showSerName val="0"/>
              <c:showPercent val="1"/>
              <c:showBubbleSize val="0"/>
              <c:extLst>
                <c:ext xmlns:c15="http://schemas.microsoft.com/office/drawing/2012/chart" uri="{CE6537A1-D6FC-4f65-9D91-7224C49458BB}">
                  <c15:layout/>
                </c:ext>
              </c:extLst>
            </c:dLbl>
            <c:dLbl>
              <c:idx val="3"/>
              <c:layout>
                <c:manualLayout>
                  <c:x val="-0.20662189250010388"/>
                  <c:y val="3.1892321529203654E-2"/>
                </c:manualLayout>
              </c:layout>
              <c:showLegendKey val="0"/>
              <c:showVal val="0"/>
              <c:showCatName val="1"/>
              <c:showSerName val="0"/>
              <c:showPercent val="1"/>
              <c:showBubbleSize val="0"/>
              <c:extLst>
                <c:ext xmlns:c15="http://schemas.microsoft.com/office/drawing/2012/chart" uri="{CE6537A1-D6FC-4f65-9D91-7224C49458BB}">
                  <c15:layout/>
                </c:ext>
              </c:extLst>
            </c:dLbl>
            <c:dLbl>
              <c:idx val="4"/>
              <c:layout>
                <c:manualLayout>
                  <c:x val="-2.584472752829085E-2"/>
                  <c:y val="-2.1310235848887967E-2"/>
                </c:manualLayout>
              </c:layout>
              <c:showLegendKey val="0"/>
              <c:showVal val="0"/>
              <c:showCatName val="1"/>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22225" cap="flat" cmpd="sng" algn="ctr">
                  <a:solidFill>
                    <a:schemeClr val="tx1"/>
                  </a:solidFill>
                  <a:round/>
                </a:ln>
                <a:effectLst/>
              </c:spPr>
            </c:leaderLines>
            <c:extLst>
              <c:ext xmlns:c15="http://schemas.microsoft.com/office/drawing/2012/chart" uri="{CE6537A1-D6FC-4f65-9D91-7224C49458BB}">
                <c15:layout/>
              </c:ext>
            </c:extLst>
          </c:dLbls>
          <c:cat>
            <c:strRef>
              <c:f>Sheet1!$A$2:$A$6</c:f>
              <c:strCache>
                <c:ptCount val="5"/>
                <c:pt idx="0">
                  <c:v>Blocker</c:v>
                </c:pt>
                <c:pt idx="1">
                  <c:v>Critical</c:v>
                </c:pt>
                <c:pt idx="2">
                  <c:v>Major</c:v>
                </c:pt>
                <c:pt idx="3">
                  <c:v>Minor</c:v>
                </c:pt>
                <c:pt idx="4">
                  <c:v>Trivial</c:v>
                </c:pt>
              </c:strCache>
            </c:strRef>
          </c:cat>
          <c:val>
            <c:numRef>
              <c:f>Sheet1!$B$2:$B$6</c:f>
              <c:numCache>
                <c:formatCode>General</c:formatCode>
                <c:ptCount val="5"/>
                <c:pt idx="0">
                  <c:v>1</c:v>
                </c:pt>
                <c:pt idx="1">
                  <c:v>3</c:v>
                </c:pt>
                <c:pt idx="2">
                  <c:v>23</c:v>
                </c:pt>
                <c:pt idx="3">
                  <c:v>2</c:v>
                </c:pt>
                <c:pt idx="4">
                  <c:v>1</c:v>
                </c:pt>
              </c:numCache>
            </c:numRef>
          </c:val>
        </c:ser>
        <c:dLbls>
          <c:showLegendKey val="0"/>
          <c:showVal val="0"/>
          <c:showCatName val="1"/>
          <c:showSerName val="0"/>
          <c:showPercent val="1"/>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 Success Before Patch</c:v>
                </c:pt>
              </c:strCache>
            </c:strRef>
          </c:tx>
          <c:spPr>
            <a:solidFill>
              <a:schemeClr val="accent1"/>
            </a:solidFill>
            <a:ln>
              <a:noFill/>
            </a:ln>
            <a:effectLst/>
            <a:sp3d/>
          </c:spPr>
          <c:invertIfNegative val="0"/>
          <c:cat>
            <c:strRef>
              <c:f>Sheet1!$A$2:$A$31</c:f>
              <c:strCache>
                <c:ptCount val="30"/>
                <c:pt idx="0">
                  <c:v>Aries</c:v>
                </c:pt>
                <c:pt idx="1">
                  <c:v>CLI1.x</c:v>
                </c:pt>
                <c:pt idx="2">
                  <c:v>CLI2.x</c:v>
                </c:pt>
                <c:pt idx="3">
                  <c:v>Compress</c:v>
                </c:pt>
                <c:pt idx="4">
                  <c:v>IO</c:v>
                </c:pt>
                <c:pt idx="5">
                  <c:v>Lang</c:v>
                </c:pt>
                <c:pt idx="6">
                  <c:v>Math</c:v>
                </c:pt>
                <c:pt idx="7">
                  <c:v>Net</c:v>
                </c:pt>
                <c:pt idx="8">
                  <c:v>VFS</c:v>
                </c:pt>
                <c:pt idx="9">
                  <c:v>Derby</c:v>
                </c:pt>
                <c:pt idx="10">
                  <c:v>AJ Weaver</c:v>
                </c:pt>
                <c:pt idx="11">
                  <c:v>AJ </c:v>
                </c:pt>
                <c:pt idx="12">
                  <c:v>Flex</c:v>
                </c:pt>
                <c:pt idx="13">
                  <c:v>Hama</c:v>
                </c:pt>
                <c:pt idx="14">
                  <c:v>Hbase</c:v>
                </c:pt>
                <c:pt idx="15">
                  <c:v>Hive</c:v>
                </c:pt>
                <c:pt idx="16">
                  <c:v>HTTP Client</c:v>
                </c:pt>
                <c:pt idx="17">
                  <c:v>Juddi</c:v>
                </c:pt>
                <c:pt idx="18">
                  <c:v>Log4j</c:v>
                </c:pt>
                <c:pt idx="19">
                  <c:v>MyFace</c:v>
                </c:pt>
                <c:pt idx="20">
                  <c:v>Nutch</c:v>
                </c:pt>
                <c:pt idx="21">
                  <c:v>Ofbiz</c:v>
                </c:pt>
                <c:pt idx="22">
                  <c:v>PDFBox</c:v>
                </c:pt>
                <c:pt idx="23">
                  <c:v>Sling</c:v>
                </c:pt>
                <c:pt idx="24">
                  <c:v>SOAP</c:v>
                </c:pt>
                <c:pt idx="25">
                  <c:v>SOLR</c:v>
                </c:pt>
                <c:pt idx="26">
                  <c:v>Struts</c:v>
                </c:pt>
                <c:pt idx="27">
                  <c:v>Tapestry</c:v>
                </c:pt>
                <c:pt idx="28">
                  <c:v>Wicket</c:v>
                </c:pt>
                <c:pt idx="29">
                  <c:v>XalanJ2</c:v>
                </c:pt>
              </c:strCache>
            </c:strRef>
          </c:cat>
          <c:val>
            <c:numRef>
              <c:f>Sheet1!$B$2:$B$31</c:f>
              <c:numCache>
                <c:formatCode>General</c:formatCode>
                <c:ptCount val="30"/>
                <c:pt idx="0">
                  <c:v>90</c:v>
                </c:pt>
                <c:pt idx="1">
                  <c:v>87.5</c:v>
                </c:pt>
                <c:pt idx="2">
                  <c:v>81.25</c:v>
                </c:pt>
                <c:pt idx="3">
                  <c:v>96</c:v>
                </c:pt>
                <c:pt idx="4">
                  <c:v>96</c:v>
                </c:pt>
                <c:pt idx="5">
                  <c:v>88</c:v>
                </c:pt>
                <c:pt idx="6">
                  <c:v>90.47</c:v>
                </c:pt>
                <c:pt idx="7">
                  <c:v>95.65</c:v>
                </c:pt>
                <c:pt idx="8">
                  <c:v>94.73</c:v>
                </c:pt>
                <c:pt idx="9">
                  <c:v>93.75</c:v>
                </c:pt>
                <c:pt idx="10">
                  <c:v>89.47</c:v>
                </c:pt>
                <c:pt idx="11">
                  <c:v>87.5</c:v>
                </c:pt>
                <c:pt idx="12">
                  <c:v>86.66</c:v>
                </c:pt>
                <c:pt idx="13">
                  <c:v>92.85</c:v>
                </c:pt>
                <c:pt idx="14">
                  <c:v>95</c:v>
                </c:pt>
                <c:pt idx="15">
                  <c:v>94.73</c:v>
                </c:pt>
                <c:pt idx="16">
                  <c:v>86.95</c:v>
                </c:pt>
                <c:pt idx="17">
                  <c:v>96.55</c:v>
                </c:pt>
                <c:pt idx="18">
                  <c:v>72</c:v>
                </c:pt>
                <c:pt idx="19">
                  <c:v>78.569999999999993</c:v>
                </c:pt>
                <c:pt idx="20">
                  <c:v>72.72</c:v>
                </c:pt>
                <c:pt idx="21">
                  <c:v>86.95</c:v>
                </c:pt>
                <c:pt idx="22">
                  <c:v>83.33</c:v>
                </c:pt>
                <c:pt idx="23">
                  <c:v>83.33</c:v>
                </c:pt>
                <c:pt idx="24">
                  <c:v>85.71</c:v>
                </c:pt>
                <c:pt idx="25" formatCode="0.00">
                  <c:v>85.714285714285694</c:v>
                </c:pt>
                <c:pt idx="26" formatCode="0.00">
                  <c:v>84.615384615384599</c:v>
                </c:pt>
                <c:pt idx="27" formatCode="0.00">
                  <c:v>85</c:v>
                </c:pt>
                <c:pt idx="28" formatCode="0.00">
                  <c:v>86.956521739130395</c:v>
                </c:pt>
                <c:pt idx="29" formatCode="0.00">
                  <c:v>78.571428571428598</c:v>
                </c:pt>
              </c:numCache>
            </c:numRef>
          </c:val>
        </c:ser>
        <c:dLbls>
          <c:showLegendKey val="0"/>
          <c:showVal val="0"/>
          <c:showCatName val="0"/>
          <c:showSerName val="0"/>
          <c:showPercent val="0"/>
          <c:showBubbleSize val="0"/>
        </c:dLbls>
        <c:gapWidth val="150"/>
        <c:shape val="box"/>
        <c:axId val="210371000"/>
        <c:axId val="210371392"/>
        <c:axId val="0"/>
      </c:bar3DChart>
      <c:catAx>
        <c:axId val="2103710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210371392"/>
        <c:crosses val="autoZero"/>
        <c:auto val="1"/>
        <c:lblAlgn val="ctr"/>
        <c:lblOffset val="100"/>
        <c:noMultiLvlLbl val="0"/>
      </c:catAx>
      <c:valAx>
        <c:axId val="210371392"/>
        <c:scaling>
          <c:orientation val="minMax"/>
          <c:max val="100"/>
          <c:min val="7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210371000"/>
        <c:crosses val="autoZero"/>
        <c:crossBetween val="between"/>
        <c:majorUnit val="5"/>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 Success After Patch</c:v>
                </c:pt>
              </c:strCache>
            </c:strRef>
          </c:tx>
          <c:spPr>
            <a:solidFill>
              <a:schemeClr val="accent1"/>
            </a:solidFill>
            <a:ln>
              <a:noFill/>
            </a:ln>
            <a:effectLst/>
            <a:sp3d/>
          </c:spPr>
          <c:invertIfNegative val="0"/>
          <c:cat>
            <c:strRef>
              <c:f>Sheet1!$A$2:$A$31</c:f>
              <c:strCache>
                <c:ptCount val="30"/>
                <c:pt idx="0">
                  <c:v>Aries</c:v>
                </c:pt>
                <c:pt idx="1">
                  <c:v>CLI1.x</c:v>
                </c:pt>
                <c:pt idx="2">
                  <c:v>CLI2.x</c:v>
                </c:pt>
                <c:pt idx="3">
                  <c:v>Compress</c:v>
                </c:pt>
                <c:pt idx="4">
                  <c:v>IO</c:v>
                </c:pt>
                <c:pt idx="5">
                  <c:v>Lang</c:v>
                </c:pt>
                <c:pt idx="6">
                  <c:v>Math</c:v>
                </c:pt>
                <c:pt idx="7">
                  <c:v>Net</c:v>
                </c:pt>
                <c:pt idx="8">
                  <c:v>VFS</c:v>
                </c:pt>
                <c:pt idx="9">
                  <c:v>Derby</c:v>
                </c:pt>
                <c:pt idx="10">
                  <c:v>AJ Weaver</c:v>
                </c:pt>
                <c:pt idx="11">
                  <c:v>AJ Weaver</c:v>
                </c:pt>
                <c:pt idx="12">
                  <c:v>Flex</c:v>
                </c:pt>
                <c:pt idx="13">
                  <c:v>Hama</c:v>
                </c:pt>
                <c:pt idx="14">
                  <c:v>Hbase</c:v>
                </c:pt>
                <c:pt idx="15">
                  <c:v>Hive</c:v>
                </c:pt>
                <c:pt idx="16">
                  <c:v>HTTP Client</c:v>
                </c:pt>
                <c:pt idx="17">
                  <c:v>Juddi</c:v>
                </c:pt>
                <c:pt idx="18">
                  <c:v>Log4j</c:v>
                </c:pt>
                <c:pt idx="19">
                  <c:v>MyFace</c:v>
                </c:pt>
                <c:pt idx="20">
                  <c:v>Nutch</c:v>
                </c:pt>
                <c:pt idx="21">
                  <c:v>Ofbiz</c:v>
                </c:pt>
                <c:pt idx="22">
                  <c:v>PDFBox</c:v>
                </c:pt>
                <c:pt idx="23">
                  <c:v>Sling</c:v>
                </c:pt>
                <c:pt idx="24">
                  <c:v>SOAP</c:v>
                </c:pt>
                <c:pt idx="25">
                  <c:v>SOLR</c:v>
                </c:pt>
                <c:pt idx="26">
                  <c:v>Struts</c:v>
                </c:pt>
                <c:pt idx="27">
                  <c:v>Tapestry</c:v>
                </c:pt>
                <c:pt idx="28">
                  <c:v>Wicket</c:v>
                </c:pt>
                <c:pt idx="29">
                  <c:v>XalanJ2</c:v>
                </c:pt>
              </c:strCache>
            </c:strRef>
          </c:cat>
          <c:val>
            <c:numRef>
              <c:f>Sheet1!$B$2:$B$31</c:f>
              <c:numCache>
                <c:formatCode>General</c:formatCode>
                <c:ptCount val="30"/>
                <c:pt idx="0">
                  <c:v>100</c:v>
                </c:pt>
                <c:pt idx="1">
                  <c:v>100</c:v>
                </c:pt>
                <c:pt idx="2">
                  <c:v>81</c:v>
                </c:pt>
                <c:pt idx="3">
                  <c:v>100</c:v>
                </c:pt>
                <c:pt idx="4">
                  <c:v>100</c:v>
                </c:pt>
                <c:pt idx="5">
                  <c:v>100</c:v>
                </c:pt>
                <c:pt idx="6">
                  <c:v>90.5</c:v>
                </c:pt>
                <c:pt idx="7">
                  <c:v>100</c:v>
                </c:pt>
                <c:pt idx="8">
                  <c:v>100</c:v>
                </c:pt>
                <c:pt idx="9">
                  <c:v>100</c:v>
                </c:pt>
                <c:pt idx="10">
                  <c:v>100</c:v>
                </c:pt>
                <c:pt idx="11">
                  <c:v>100</c:v>
                </c:pt>
                <c:pt idx="12">
                  <c:v>100</c:v>
                </c:pt>
                <c:pt idx="13">
                  <c:v>100</c:v>
                </c:pt>
                <c:pt idx="14">
                  <c:v>100</c:v>
                </c:pt>
                <c:pt idx="15">
                  <c:v>100</c:v>
                </c:pt>
                <c:pt idx="16">
                  <c:v>100</c:v>
                </c:pt>
                <c:pt idx="17">
                  <c:v>100</c:v>
                </c:pt>
                <c:pt idx="18">
                  <c:v>100</c:v>
                </c:pt>
                <c:pt idx="19">
                  <c:v>100</c:v>
                </c:pt>
                <c:pt idx="20">
                  <c:v>100</c:v>
                </c:pt>
                <c:pt idx="21">
                  <c:v>86</c:v>
                </c:pt>
                <c:pt idx="22">
                  <c:v>100</c:v>
                </c:pt>
                <c:pt idx="23">
                  <c:v>100</c:v>
                </c:pt>
                <c:pt idx="24">
                  <c:v>85</c:v>
                </c:pt>
                <c:pt idx="25">
                  <c:v>100</c:v>
                </c:pt>
                <c:pt idx="26">
                  <c:v>100</c:v>
                </c:pt>
                <c:pt idx="27">
                  <c:v>100</c:v>
                </c:pt>
                <c:pt idx="28">
                  <c:v>100</c:v>
                </c:pt>
                <c:pt idx="29">
                  <c:v>100</c:v>
                </c:pt>
              </c:numCache>
            </c:numRef>
          </c:val>
        </c:ser>
        <c:ser>
          <c:idx val="1"/>
          <c:order val="1"/>
          <c:tx>
            <c:strRef>
              <c:f>Sheet1!$C$1</c:f>
              <c:strCache>
                <c:ptCount val="1"/>
                <c:pt idx="0">
                  <c:v>% Success After Force Patch (FCI = 1)</c:v>
                </c:pt>
              </c:strCache>
            </c:strRef>
          </c:tx>
          <c:spPr>
            <a:solidFill>
              <a:schemeClr val="accent2"/>
            </a:solidFill>
            <a:ln>
              <a:noFill/>
            </a:ln>
            <a:effectLst/>
            <a:sp3d/>
          </c:spPr>
          <c:invertIfNegative val="0"/>
          <c:cat>
            <c:strRef>
              <c:f>Sheet1!$A$2:$A$31</c:f>
              <c:strCache>
                <c:ptCount val="30"/>
                <c:pt idx="0">
                  <c:v>Aries</c:v>
                </c:pt>
                <c:pt idx="1">
                  <c:v>CLI1.x</c:v>
                </c:pt>
                <c:pt idx="2">
                  <c:v>CLI2.x</c:v>
                </c:pt>
                <c:pt idx="3">
                  <c:v>Compress</c:v>
                </c:pt>
                <c:pt idx="4">
                  <c:v>IO</c:v>
                </c:pt>
                <c:pt idx="5">
                  <c:v>Lang</c:v>
                </c:pt>
                <c:pt idx="6">
                  <c:v>Math</c:v>
                </c:pt>
                <c:pt idx="7">
                  <c:v>Net</c:v>
                </c:pt>
                <c:pt idx="8">
                  <c:v>VFS</c:v>
                </c:pt>
                <c:pt idx="9">
                  <c:v>Derby</c:v>
                </c:pt>
                <c:pt idx="10">
                  <c:v>AJ Weaver</c:v>
                </c:pt>
                <c:pt idx="11">
                  <c:v>AJ Weaver</c:v>
                </c:pt>
                <c:pt idx="12">
                  <c:v>Flex</c:v>
                </c:pt>
                <c:pt idx="13">
                  <c:v>Hama</c:v>
                </c:pt>
                <c:pt idx="14">
                  <c:v>Hbase</c:v>
                </c:pt>
                <c:pt idx="15">
                  <c:v>Hive</c:v>
                </c:pt>
                <c:pt idx="16">
                  <c:v>HTTP Client</c:v>
                </c:pt>
                <c:pt idx="17">
                  <c:v>Juddi</c:v>
                </c:pt>
                <c:pt idx="18">
                  <c:v>Log4j</c:v>
                </c:pt>
                <c:pt idx="19">
                  <c:v>MyFace</c:v>
                </c:pt>
                <c:pt idx="20">
                  <c:v>Nutch</c:v>
                </c:pt>
                <c:pt idx="21">
                  <c:v>Ofbiz</c:v>
                </c:pt>
                <c:pt idx="22">
                  <c:v>PDFBox</c:v>
                </c:pt>
                <c:pt idx="23">
                  <c:v>Sling</c:v>
                </c:pt>
                <c:pt idx="24">
                  <c:v>SOAP</c:v>
                </c:pt>
                <c:pt idx="25">
                  <c:v>SOLR</c:v>
                </c:pt>
                <c:pt idx="26">
                  <c:v>Struts</c:v>
                </c:pt>
                <c:pt idx="27">
                  <c:v>Tapestry</c:v>
                </c:pt>
                <c:pt idx="28">
                  <c:v>Wicket</c:v>
                </c:pt>
                <c:pt idx="29">
                  <c:v>XalanJ2</c:v>
                </c:pt>
              </c:strCache>
            </c:strRef>
          </c:cat>
          <c:val>
            <c:numRef>
              <c:f>Sheet1!$C$2:$C$31</c:f>
              <c:numCache>
                <c:formatCode>General</c:formatCode>
                <c:ptCount val="30"/>
                <c:pt idx="0">
                  <c:v>0</c:v>
                </c:pt>
                <c:pt idx="1">
                  <c:v>0</c:v>
                </c:pt>
                <c:pt idx="2">
                  <c:v>12</c:v>
                </c:pt>
                <c:pt idx="6">
                  <c:v>9.5</c:v>
                </c:pt>
                <c:pt idx="21">
                  <c:v>14</c:v>
                </c:pt>
                <c:pt idx="24">
                  <c:v>15</c:v>
                </c:pt>
              </c:numCache>
            </c:numRef>
          </c:val>
        </c:ser>
        <c:dLbls>
          <c:showLegendKey val="0"/>
          <c:showVal val="0"/>
          <c:showCatName val="0"/>
          <c:showSerName val="0"/>
          <c:showPercent val="0"/>
          <c:showBubbleSize val="0"/>
        </c:dLbls>
        <c:gapWidth val="150"/>
        <c:gapDepth val="210"/>
        <c:shape val="box"/>
        <c:axId val="210372568"/>
        <c:axId val="210372960"/>
        <c:axId val="0"/>
      </c:bar3DChart>
      <c:catAx>
        <c:axId val="2103725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210372960"/>
        <c:crosses val="autoZero"/>
        <c:auto val="1"/>
        <c:lblAlgn val="ctr"/>
        <c:lblOffset val="100"/>
        <c:noMultiLvlLbl val="0"/>
      </c:catAx>
      <c:valAx>
        <c:axId val="210372960"/>
        <c:scaling>
          <c:orientation val="minMax"/>
          <c:max val="100"/>
          <c:min val="70"/>
        </c:scaling>
        <c:delete val="0"/>
        <c:axPos val="b"/>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2103725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2225" cap="rnd">
              <a:solidFill>
                <a:schemeClr val="accent1">
                  <a:lumMod val="60000"/>
                  <a:lumOff val="40000"/>
                </a:schemeClr>
              </a:solidFill>
              <a:round/>
            </a:ln>
            <a:effectLst/>
          </c:spPr>
          <c:marker>
            <c:symbol val="circle"/>
            <c:size val="5"/>
            <c:spPr>
              <a:solidFill>
                <a:schemeClr val="tx1"/>
              </a:solidFill>
              <a:ln w="60325">
                <a:solidFill>
                  <a:schemeClr val="tx1"/>
                </a:solidFill>
              </a:ln>
              <a:effectLst/>
            </c:spPr>
          </c:marker>
          <c:cat>
            <c:strRef>
              <c:f>Sheet1!$A$2:$A$31</c:f>
              <c:strCache>
                <c:ptCount val="30"/>
                <c:pt idx="0">
                  <c:v>Aries</c:v>
                </c:pt>
                <c:pt idx="1">
                  <c:v>CLI1.x</c:v>
                </c:pt>
                <c:pt idx="2">
                  <c:v>CLI2.x</c:v>
                </c:pt>
                <c:pt idx="3">
                  <c:v>Compress</c:v>
                </c:pt>
                <c:pt idx="4">
                  <c:v>IO</c:v>
                </c:pt>
                <c:pt idx="5">
                  <c:v>Lang</c:v>
                </c:pt>
                <c:pt idx="6">
                  <c:v>Math</c:v>
                </c:pt>
                <c:pt idx="7">
                  <c:v>Net</c:v>
                </c:pt>
                <c:pt idx="8">
                  <c:v>VFS</c:v>
                </c:pt>
                <c:pt idx="9">
                  <c:v>Derby</c:v>
                </c:pt>
                <c:pt idx="10">
                  <c:v>AJ Weaver</c:v>
                </c:pt>
                <c:pt idx="11">
                  <c:v>AJ Weaver</c:v>
                </c:pt>
                <c:pt idx="12">
                  <c:v>Flex</c:v>
                </c:pt>
                <c:pt idx="13">
                  <c:v>Hama</c:v>
                </c:pt>
                <c:pt idx="14">
                  <c:v>Hbase</c:v>
                </c:pt>
                <c:pt idx="15">
                  <c:v>Hive</c:v>
                </c:pt>
                <c:pt idx="16">
                  <c:v>HTTP Client</c:v>
                </c:pt>
                <c:pt idx="17">
                  <c:v>Juddi</c:v>
                </c:pt>
                <c:pt idx="18">
                  <c:v>Log4j</c:v>
                </c:pt>
                <c:pt idx="19">
                  <c:v>MyFace</c:v>
                </c:pt>
                <c:pt idx="20">
                  <c:v>Nutch</c:v>
                </c:pt>
                <c:pt idx="21">
                  <c:v>Ofbiz</c:v>
                </c:pt>
                <c:pt idx="22">
                  <c:v>PDFBox</c:v>
                </c:pt>
                <c:pt idx="23">
                  <c:v>Sling</c:v>
                </c:pt>
                <c:pt idx="24">
                  <c:v>SOAP</c:v>
                </c:pt>
                <c:pt idx="25">
                  <c:v>SOLR</c:v>
                </c:pt>
                <c:pt idx="26">
                  <c:v>Struts</c:v>
                </c:pt>
                <c:pt idx="27">
                  <c:v>Tapestry</c:v>
                </c:pt>
                <c:pt idx="28">
                  <c:v>Wicket</c:v>
                </c:pt>
                <c:pt idx="29">
                  <c:v>XalanJ2</c:v>
                </c:pt>
              </c:strCache>
            </c:strRef>
          </c:cat>
          <c:val>
            <c:numRef>
              <c:f>Sheet1!$B$2:$B$31</c:f>
              <c:numCache>
                <c:formatCode>General</c:formatCode>
                <c:ptCount val="30"/>
                <c:pt idx="0">
                  <c:v>0.83</c:v>
                </c:pt>
                <c:pt idx="1">
                  <c:v>0.74</c:v>
                </c:pt>
                <c:pt idx="2">
                  <c:v>0.62</c:v>
                </c:pt>
                <c:pt idx="3">
                  <c:v>0.74</c:v>
                </c:pt>
                <c:pt idx="4">
                  <c:v>0.77</c:v>
                </c:pt>
                <c:pt idx="5">
                  <c:v>0.59</c:v>
                </c:pt>
                <c:pt idx="6">
                  <c:v>0.89</c:v>
                </c:pt>
                <c:pt idx="7">
                  <c:v>0.84</c:v>
                </c:pt>
                <c:pt idx="8">
                  <c:v>0.65</c:v>
                </c:pt>
                <c:pt idx="9">
                  <c:v>0.46</c:v>
                </c:pt>
                <c:pt idx="10">
                  <c:v>0.98</c:v>
                </c:pt>
                <c:pt idx="11">
                  <c:v>0.87</c:v>
                </c:pt>
                <c:pt idx="12">
                  <c:v>0.74</c:v>
                </c:pt>
                <c:pt idx="13">
                  <c:v>0.55000000000000004</c:v>
                </c:pt>
                <c:pt idx="14">
                  <c:v>0.83</c:v>
                </c:pt>
                <c:pt idx="15">
                  <c:v>0.75</c:v>
                </c:pt>
                <c:pt idx="16">
                  <c:v>0.89</c:v>
                </c:pt>
                <c:pt idx="17">
                  <c:v>0.85</c:v>
                </c:pt>
                <c:pt idx="18">
                  <c:v>0.74</c:v>
                </c:pt>
                <c:pt idx="19">
                  <c:v>0.83</c:v>
                </c:pt>
                <c:pt idx="20">
                  <c:v>0.68</c:v>
                </c:pt>
                <c:pt idx="21">
                  <c:v>0.45</c:v>
                </c:pt>
                <c:pt idx="22">
                  <c:v>0.87</c:v>
                </c:pt>
                <c:pt idx="23">
                  <c:v>0.59</c:v>
                </c:pt>
                <c:pt idx="24">
                  <c:v>0.84</c:v>
                </c:pt>
                <c:pt idx="25">
                  <c:v>0.89</c:v>
                </c:pt>
                <c:pt idx="26">
                  <c:v>0.76</c:v>
                </c:pt>
                <c:pt idx="27">
                  <c:v>0.7</c:v>
                </c:pt>
                <c:pt idx="28">
                  <c:v>0.81</c:v>
                </c:pt>
                <c:pt idx="29">
                  <c:v>0.72</c:v>
                </c:pt>
              </c:numCache>
            </c:numRef>
          </c:val>
          <c:smooth val="0"/>
        </c:ser>
        <c:dLbls>
          <c:showLegendKey val="0"/>
          <c:showVal val="0"/>
          <c:showCatName val="0"/>
          <c:showSerName val="0"/>
          <c:showPercent val="0"/>
          <c:showBubbleSize val="0"/>
        </c:dLbls>
        <c:marker val="1"/>
        <c:smooth val="0"/>
        <c:axId val="210374136"/>
        <c:axId val="211045576"/>
      </c:lineChart>
      <c:catAx>
        <c:axId val="210374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211045576"/>
        <c:crosses val="autoZero"/>
        <c:auto val="1"/>
        <c:lblAlgn val="ctr"/>
        <c:lblOffset val="100"/>
        <c:noMultiLvlLbl val="0"/>
      </c:catAx>
      <c:valAx>
        <c:axId val="211045576"/>
        <c:scaling>
          <c:orientation val="minMax"/>
          <c:max val="1"/>
          <c:min val="0.4"/>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210374136"/>
        <c:crosses val="autoZero"/>
        <c:crossBetween val="between"/>
        <c:majorUnit val="0.1"/>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968352988915746E-2"/>
          <c:y val="0.11001623528734911"/>
          <c:w val="0.92186631888093118"/>
          <c:h val="0.79700524471612977"/>
        </c:manualLayout>
      </c:layout>
      <c:lineChart>
        <c:grouping val="standard"/>
        <c:varyColors val="0"/>
        <c:ser>
          <c:idx val="0"/>
          <c:order val="0"/>
          <c:tx>
            <c:strRef>
              <c:f>Sheet1!$B$1</c:f>
              <c:strCache>
                <c:ptCount val="1"/>
                <c:pt idx="0">
                  <c:v>Before Optimization</c:v>
                </c:pt>
              </c:strCache>
            </c:strRef>
          </c:tx>
          <c:spPr>
            <a:ln w="28575" cap="rnd">
              <a:solidFill>
                <a:schemeClr val="accent1"/>
              </a:solidFill>
              <a:round/>
            </a:ln>
            <a:effectLst/>
          </c:spPr>
          <c:marker>
            <c:symbol val="circle"/>
            <c:size val="5"/>
            <c:spPr>
              <a:solidFill>
                <a:schemeClr val="accent1"/>
              </a:solidFill>
              <a:ln w="22225">
                <a:solidFill>
                  <a:schemeClr val="accent1"/>
                </a:solidFill>
              </a:ln>
              <a:effectLst/>
            </c:spPr>
          </c:marker>
          <c:dLbls>
            <c:dLbl>
              <c:idx val="1"/>
              <c:layout>
                <c:manualLayout>
                  <c:x val="-7.6723316458603991E-3"/>
                  <c:y val="-7.3290605587489205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1.4386327452544029E-2"/>
                  <c:y val="-5.4062615285932668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3.3928975025733318E-2"/>
                  <c:y val="-4.0090275666801678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3.524565551886593E-2"/>
                  <c:y val="-4.5516841818574238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1.3248982120979153E-2"/>
                  <c:y val="-4.0090275666801602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1.3173209758524988E-2"/>
                  <c:y val="-0.11913868023986708"/>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manualLayout>
                  <c:x val="-3.2571043103184372E-2"/>
                  <c:y val="-5.3384336572932879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1.3173209758524988E-2"/>
                  <c:y val="-6.3591152702037315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1"/>
              <c:layout>
                <c:manualLayout>
                  <c:x val="-2.8338537888678076E-2"/>
                  <c:y val="-0.1041835766719898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3"/>
              <c:layout>
                <c:manualLayout>
                  <c:x val="-3.5983187654273214E-3"/>
                  <c:y val="-4.8636049134160142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4"/>
              <c:layout>
                <c:manualLayout>
                  <c:x val="-1.4648382585730884E-2"/>
                  <c:y val="-4.483856310557445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22"/>
              <c:layout>
                <c:manualLayout>
                  <c:x val="-2.8338537888678024E-2"/>
                  <c:y val="-5.2908935867839277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23"/>
              <c:layout>
                <c:manualLayout>
                  <c:x val="-4.3600372652386581E-2"/>
                  <c:y val="-3.8429233005055595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26"/>
              <c:layout>
                <c:manualLayout>
                  <c:x val="-1.6027048779381159E-2"/>
                  <c:y val="-6.8339440140810156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27"/>
              <c:layout>
                <c:manualLayout>
                  <c:x val="-8.6172064922802297E-4"/>
                  <c:y val="-4.9111449839253668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28"/>
              <c:layout>
                <c:manualLayout>
                  <c:x val="-1.4627648314629428E-2"/>
                  <c:y val="-5.7181822601518488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accent1">
                        <a:lumMod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solidFill>
                      <a:round/>
                    </a:ln>
                    <a:effectLst/>
                  </c:spPr>
                </c15:leaderLines>
              </c:ext>
            </c:extLst>
          </c:dLbls>
          <c:cat>
            <c:strRef>
              <c:f>Sheet1!$A$2:$A$31</c:f>
              <c:strCache>
                <c:ptCount val="30"/>
                <c:pt idx="0">
                  <c:v>Aries</c:v>
                </c:pt>
                <c:pt idx="1">
                  <c:v>CLI1.x</c:v>
                </c:pt>
                <c:pt idx="2">
                  <c:v>CLI2.x</c:v>
                </c:pt>
                <c:pt idx="3">
                  <c:v>Compress</c:v>
                </c:pt>
                <c:pt idx="4">
                  <c:v>IO</c:v>
                </c:pt>
                <c:pt idx="5">
                  <c:v>Lang</c:v>
                </c:pt>
                <c:pt idx="6">
                  <c:v>Math</c:v>
                </c:pt>
                <c:pt idx="7">
                  <c:v>Net</c:v>
                </c:pt>
                <c:pt idx="8">
                  <c:v>VFS</c:v>
                </c:pt>
                <c:pt idx="9">
                  <c:v>Derby</c:v>
                </c:pt>
                <c:pt idx="10">
                  <c:v>AJ Weaver</c:v>
                </c:pt>
                <c:pt idx="11">
                  <c:v>AJ Weaver</c:v>
                </c:pt>
                <c:pt idx="12">
                  <c:v>Flex</c:v>
                </c:pt>
                <c:pt idx="13">
                  <c:v>Hama</c:v>
                </c:pt>
                <c:pt idx="14">
                  <c:v>Hbase</c:v>
                </c:pt>
                <c:pt idx="15">
                  <c:v>Hive</c:v>
                </c:pt>
                <c:pt idx="16">
                  <c:v>HTTP Client</c:v>
                </c:pt>
                <c:pt idx="17">
                  <c:v>Juddi</c:v>
                </c:pt>
                <c:pt idx="18">
                  <c:v>Log4j</c:v>
                </c:pt>
                <c:pt idx="19">
                  <c:v>MyFace</c:v>
                </c:pt>
                <c:pt idx="20">
                  <c:v>Nutch</c:v>
                </c:pt>
                <c:pt idx="21">
                  <c:v>Ofbiz</c:v>
                </c:pt>
                <c:pt idx="22">
                  <c:v>PDFBox</c:v>
                </c:pt>
                <c:pt idx="23">
                  <c:v>Sling</c:v>
                </c:pt>
                <c:pt idx="24">
                  <c:v>SOAP</c:v>
                </c:pt>
                <c:pt idx="25">
                  <c:v>SOLR</c:v>
                </c:pt>
                <c:pt idx="26">
                  <c:v>Struts</c:v>
                </c:pt>
                <c:pt idx="27">
                  <c:v>Tapestry</c:v>
                </c:pt>
                <c:pt idx="28">
                  <c:v>Wicket</c:v>
                </c:pt>
                <c:pt idx="29">
                  <c:v>XalanJ2</c:v>
                </c:pt>
              </c:strCache>
            </c:strRef>
          </c:cat>
          <c:val>
            <c:numRef>
              <c:f>Sheet1!$B$2:$B$31</c:f>
              <c:numCache>
                <c:formatCode>General</c:formatCode>
                <c:ptCount val="30"/>
                <c:pt idx="0">
                  <c:v>42</c:v>
                </c:pt>
                <c:pt idx="1">
                  <c:v>19</c:v>
                </c:pt>
                <c:pt idx="2">
                  <c:v>13</c:v>
                </c:pt>
                <c:pt idx="3">
                  <c:v>46</c:v>
                </c:pt>
                <c:pt idx="4">
                  <c:v>76</c:v>
                </c:pt>
                <c:pt idx="5">
                  <c:v>168</c:v>
                </c:pt>
                <c:pt idx="6">
                  <c:v>36</c:v>
                </c:pt>
                <c:pt idx="7">
                  <c:v>6</c:v>
                </c:pt>
                <c:pt idx="8">
                  <c:v>20</c:v>
                </c:pt>
                <c:pt idx="9">
                  <c:v>47</c:v>
                </c:pt>
                <c:pt idx="10">
                  <c:v>4</c:v>
                </c:pt>
                <c:pt idx="11">
                  <c:v>6</c:v>
                </c:pt>
                <c:pt idx="12">
                  <c:v>207</c:v>
                </c:pt>
                <c:pt idx="13">
                  <c:v>28</c:v>
                </c:pt>
                <c:pt idx="14">
                  <c:v>13</c:v>
                </c:pt>
                <c:pt idx="15">
                  <c:v>8</c:v>
                </c:pt>
                <c:pt idx="16">
                  <c:v>6</c:v>
                </c:pt>
                <c:pt idx="17">
                  <c:v>10</c:v>
                </c:pt>
                <c:pt idx="18">
                  <c:v>6</c:v>
                </c:pt>
                <c:pt idx="19">
                  <c:v>4</c:v>
                </c:pt>
                <c:pt idx="20">
                  <c:v>8</c:v>
                </c:pt>
                <c:pt idx="21">
                  <c:v>6</c:v>
                </c:pt>
                <c:pt idx="22">
                  <c:v>8</c:v>
                </c:pt>
                <c:pt idx="23">
                  <c:v>39</c:v>
                </c:pt>
                <c:pt idx="24">
                  <c:v>32</c:v>
                </c:pt>
                <c:pt idx="25">
                  <c:v>25</c:v>
                </c:pt>
                <c:pt idx="26">
                  <c:v>25</c:v>
                </c:pt>
                <c:pt idx="27">
                  <c:v>31</c:v>
                </c:pt>
                <c:pt idx="28">
                  <c:v>16</c:v>
                </c:pt>
                <c:pt idx="29">
                  <c:v>13</c:v>
                </c:pt>
              </c:numCache>
            </c:numRef>
          </c:val>
          <c:smooth val="0"/>
        </c:ser>
        <c:ser>
          <c:idx val="1"/>
          <c:order val="1"/>
          <c:tx>
            <c:strRef>
              <c:f>Sheet1!$C$1</c:f>
              <c:strCache>
                <c:ptCount val="1"/>
                <c:pt idx="0">
                  <c:v>After Optimization</c:v>
                </c:pt>
              </c:strCache>
            </c:strRef>
          </c:tx>
          <c:spPr>
            <a:ln w="28575" cap="rnd">
              <a:solidFill>
                <a:srgbClr val="FF0000"/>
              </a:solidFill>
              <a:round/>
            </a:ln>
            <a:effectLst/>
          </c:spPr>
          <c:marker>
            <c:symbol val="circle"/>
            <c:size val="5"/>
            <c:spPr>
              <a:solidFill>
                <a:schemeClr val="accent2"/>
              </a:solidFill>
              <a:ln w="22225">
                <a:solidFill>
                  <a:srgbClr val="FF0000"/>
                </a:solidFill>
              </a:ln>
              <a:effectLst/>
            </c:spPr>
          </c:marker>
          <c:dLbls>
            <c:dLbl>
              <c:idx val="0"/>
              <c:layout>
                <c:manualLayout>
                  <c:x val="-2.0066540726776369E-2"/>
                  <c:y val="1.9730138604707341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5.7304314617270334E-2"/>
                  <c:y val="4.4213779588689155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3.9336820309424814E-2"/>
                  <c:y val="-3.2698181617536758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5.8638147020528691E-2"/>
                  <c:y val="-3.2698181617536758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1.1115523325403651E-2"/>
                  <c:y val="-4.483856310557445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5.1744816052277334E-2"/>
                  <c:y val="-2.6288851517017781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3.5231868856929402E-2"/>
                  <c:y val="-2.0862285365245179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3.6579487922124301E-2"/>
                  <c:y val="-3.2698181617536758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1"/>
              <c:layout>
                <c:manualLayout>
                  <c:x val="1.8567159823886792E-2"/>
                  <c:y val="-4.1243955084895027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2.152097928288086E-2"/>
                  <c:y val="-3.5817388933122425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3"/>
              <c:layout>
                <c:manualLayout>
                  <c:x val="-6.2798787902736079E-3"/>
                  <c:y val="-3.5817388933122501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4"/>
              <c:layout>
                <c:manualLayout>
                  <c:x val="-6.2798787902736079E-3"/>
                  <c:y val="-4.8636049134160066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8"/>
              <c:layout>
                <c:manualLayout>
                  <c:x val="-1.8008854293655032E-2"/>
                  <c:y val="-6.8339440140810129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20"/>
              <c:layout>
                <c:manualLayout>
                  <c:x val="-1.3872855712704203E-2"/>
                  <c:y val="-5.5520779939772481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22"/>
              <c:layout>
                <c:manualLayout>
                  <c:x val="1.0943135773000765E-2"/>
                  <c:y val="-3.842923300505563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26"/>
              <c:layout>
                <c:manualLayout>
                  <c:x val="-1.5930542145825642E-2"/>
                  <c:y val="-6.1454709335197699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28"/>
              <c:layout>
                <c:manualLayout>
                  <c:x val="-1.5899495017370108E-2"/>
                  <c:y val="-6.0471945386451481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rgbClr val="FF000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solidFill>
                      <a:round/>
                    </a:ln>
                    <a:effectLst/>
                  </c:spPr>
                </c15:leaderLines>
              </c:ext>
            </c:extLst>
          </c:dLbls>
          <c:cat>
            <c:strRef>
              <c:f>Sheet1!$A$2:$A$31</c:f>
              <c:strCache>
                <c:ptCount val="30"/>
                <c:pt idx="0">
                  <c:v>Aries</c:v>
                </c:pt>
                <c:pt idx="1">
                  <c:v>CLI1.x</c:v>
                </c:pt>
                <c:pt idx="2">
                  <c:v>CLI2.x</c:v>
                </c:pt>
                <c:pt idx="3">
                  <c:v>Compress</c:v>
                </c:pt>
                <c:pt idx="4">
                  <c:v>IO</c:v>
                </c:pt>
                <c:pt idx="5">
                  <c:v>Lang</c:v>
                </c:pt>
                <c:pt idx="6">
                  <c:v>Math</c:v>
                </c:pt>
                <c:pt idx="7">
                  <c:v>Net</c:v>
                </c:pt>
                <c:pt idx="8">
                  <c:v>VFS</c:v>
                </c:pt>
                <c:pt idx="9">
                  <c:v>Derby</c:v>
                </c:pt>
                <c:pt idx="10">
                  <c:v>AJ Weaver</c:v>
                </c:pt>
                <c:pt idx="11">
                  <c:v>AJ Weaver</c:v>
                </c:pt>
                <c:pt idx="12">
                  <c:v>Flex</c:v>
                </c:pt>
                <c:pt idx="13">
                  <c:v>Hama</c:v>
                </c:pt>
                <c:pt idx="14">
                  <c:v>Hbase</c:v>
                </c:pt>
                <c:pt idx="15">
                  <c:v>Hive</c:v>
                </c:pt>
                <c:pt idx="16">
                  <c:v>HTTP Client</c:v>
                </c:pt>
                <c:pt idx="17">
                  <c:v>Juddi</c:v>
                </c:pt>
                <c:pt idx="18">
                  <c:v>Log4j</c:v>
                </c:pt>
                <c:pt idx="19">
                  <c:v>MyFace</c:v>
                </c:pt>
                <c:pt idx="20">
                  <c:v>Nutch</c:v>
                </c:pt>
                <c:pt idx="21">
                  <c:v>Ofbiz</c:v>
                </c:pt>
                <c:pt idx="22">
                  <c:v>PDFBox</c:v>
                </c:pt>
                <c:pt idx="23">
                  <c:v>Sling</c:v>
                </c:pt>
                <c:pt idx="24">
                  <c:v>SOAP</c:v>
                </c:pt>
                <c:pt idx="25">
                  <c:v>SOLR</c:v>
                </c:pt>
                <c:pt idx="26">
                  <c:v>Struts</c:v>
                </c:pt>
                <c:pt idx="27">
                  <c:v>Tapestry</c:v>
                </c:pt>
                <c:pt idx="28">
                  <c:v>Wicket</c:v>
                </c:pt>
                <c:pt idx="29">
                  <c:v>XalanJ2</c:v>
                </c:pt>
              </c:strCache>
            </c:strRef>
          </c:cat>
          <c:val>
            <c:numRef>
              <c:f>Sheet1!$C$2:$C$31</c:f>
              <c:numCache>
                <c:formatCode>General</c:formatCode>
                <c:ptCount val="30"/>
                <c:pt idx="0">
                  <c:v>5</c:v>
                </c:pt>
                <c:pt idx="1">
                  <c:v>19</c:v>
                </c:pt>
                <c:pt idx="2">
                  <c:v>2</c:v>
                </c:pt>
                <c:pt idx="3">
                  <c:v>4</c:v>
                </c:pt>
                <c:pt idx="4">
                  <c:v>1</c:v>
                </c:pt>
                <c:pt idx="5">
                  <c:v>8</c:v>
                </c:pt>
                <c:pt idx="6">
                  <c:v>2</c:v>
                </c:pt>
                <c:pt idx="7">
                  <c:v>1</c:v>
                </c:pt>
                <c:pt idx="8">
                  <c:v>2</c:v>
                </c:pt>
                <c:pt idx="9">
                  <c:v>6</c:v>
                </c:pt>
                <c:pt idx="10">
                  <c:v>1</c:v>
                </c:pt>
                <c:pt idx="11">
                  <c:v>1</c:v>
                </c:pt>
                <c:pt idx="12">
                  <c:v>25</c:v>
                </c:pt>
                <c:pt idx="13">
                  <c:v>5</c:v>
                </c:pt>
                <c:pt idx="14">
                  <c:v>2</c:v>
                </c:pt>
                <c:pt idx="15">
                  <c:v>1</c:v>
                </c:pt>
                <c:pt idx="16">
                  <c:v>1</c:v>
                </c:pt>
                <c:pt idx="17">
                  <c:v>2</c:v>
                </c:pt>
                <c:pt idx="18">
                  <c:v>1</c:v>
                </c:pt>
                <c:pt idx="19">
                  <c:v>2</c:v>
                </c:pt>
                <c:pt idx="20">
                  <c:v>1</c:v>
                </c:pt>
                <c:pt idx="21">
                  <c:v>1</c:v>
                </c:pt>
                <c:pt idx="22">
                  <c:v>1</c:v>
                </c:pt>
                <c:pt idx="23">
                  <c:v>6</c:v>
                </c:pt>
                <c:pt idx="24">
                  <c:v>5</c:v>
                </c:pt>
                <c:pt idx="25">
                  <c:v>4</c:v>
                </c:pt>
                <c:pt idx="26">
                  <c:v>2</c:v>
                </c:pt>
                <c:pt idx="27">
                  <c:v>5</c:v>
                </c:pt>
                <c:pt idx="28">
                  <c:v>1</c:v>
                </c:pt>
                <c:pt idx="29">
                  <c:v>2</c:v>
                </c:pt>
              </c:numCache>
            </c:numRef>
          </c:val>
          <c:smooth val="0"/>
        </c:ser>
        <c:dLbls>
          <c:showLegendKey val="0"/>
          <c:showVal val="0"/>
          <c:showCatName val="0"/>
          <c:showSerName val="0"/>
          <c:showPercent val="0"/>
          <c:showBubbleSize val="0"/>
        </c:dLbls>
        <c:marker val="1"/>
        <c:smooth val="0"/>
        <c:axId val="211047144"/>
        <c:axId val="211047536"/>
      </c:lineChart>
      <c:catAx>
        <c:axId val="211047144"/>
        <c:scaling>
          <c:orientation val="minMax"/>
        </c:scaling>
        <c:delete val="1"/>
        <c:axPos val="b"/>
        <c:numFmt formatCode="General" sourceLinked="1"/>
        <c:majorTickMark val="none"/>
        <c:minorTickMark val="none"/>
        <c:tickLblPos val="nextTo"/>
        <c:crossAx val="211047536"/>
        <c:crosses val="autoZero"/>
        <c:auto val="1"/>
        <c:lblAlgn val="ctr"/>
        <c:lblOffset val="100"/>
        <c:noMultiLvlLbl val="0"/>
      </c:catAx>
      <c:valAx>
        <c:axId val="211047536"/>
        <c:scaling>
          <c:logBase val="2"/>
          <c:orientation val="minMax"/>
          <c:max val="220"/>
          <c:min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2110471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Total paths</c:v>
                </c:pt>
              </c:strCache>
            </c:strRef>
          </c:tx>
          <c:spPr>
            <a:solidFill>
              <a:schemeClr val="accent1"/>
            </a:solidFill>
            <a:ln>
              <a:noFill/>
            </a:ln>
            <a:effectLst/>
            <a:sp3d/>
          </c:spPr>
          <c:invertIfNegative val="0"/>
          <c:cat>
            <c:strRef>
              <c:f>Sheet1!$A$2:$A$4</c:f>
              <c:strCache>
                <c:ptCount val="3"/>
                <c:pt idx="0">
                  <c:v>Checkstyle</c:v>
                </c:pt>
                <c:pt idx="1">
                  <c:v>Jazzy  Core</c:v>
                </c:pt>
                <c:pt idx="2">
                  <c:v>Jedit</c:v>
                </c:pt>
              </c:strCache>
            </c:strRef>
          </c:cat>
          <c:val>
            <c:numRef>
              <c:f>Sheet1!$B$2:$B$4</c:f>
              <c:numCache>
                <c:formatCode>General</c:formatCode>
                <c:ptCount val="3"/>
                <c:pt idx="0">
                  <c:v>1977</c:v>
                </c:pt>
                <c:pt idx="1">
                  <c:v>270</c:v>
                </c:pt>
                <c:pt idx="2">
                  <c:v>185</c:v>
                </c:pt>
              </c:numCache>
            </c:numRef>
          </c:val>
        </c:ser>
        <c:ser>
          <c:idx val="1"/>
          <c:order val="1"/>
          <c:tx>
            <c:strRef>
              <c:f>Sheet1!$C$1</c:f>
              <c:strCache>
                <c:ptCount val="1"/>
                <c:pt idx="0">
                  <c:v>Tainted paths</c:v>
                </c:pt>
              </c:strCache>
            </c:strRef>
          </c:tx>
          <c:spPr>
            <a:solidFill>
              <a:schemeClr val="accent2"/>
            </a:solidFill>
            <a:ln>
              <a:noFill/>
            </a:ln>
            <a:effectLst/>
            <a:sp3d/>
          </c:spPr>
          <c:invertIfNegative val="0"/>
          <c:cat>
            <c:strRef>
              <c:f>Sheet1!$A$2:$A$4</c:f>
              <c:strCache>
                <c:ptCount val="3"/>
                <c:pt idx="0">
                  <c:v>Checkstyle</c:v>
                </c:pt>
                <c:pt idx="1">
                  <c:v>Jazzy  Core</c:v>
                </c:pt>
                <c:pt idx="2">
                  <c:v>Jedit</c:v>
                </c:pt>
              </c:strCache>
            </c:strRef>
          </c:cat>
          <c:val>
            <c:numRef>
              <c:f>Sheet1!$C$2:$C$4</c:f>
              <c:numCache>
                <c:formatCode>General</c:formatCode>
                <c:ptCount val="3"/>
                <c:pt idx="0">
                  <c:v>88</c:v>
                </c:pt>
                <c:pt idx="1">
                  <c:v>26</c:v>
                </c:pt>
                <c:pt idx="2">
                  <c:v>22</c:v>
                </c:pt>
              </c:numCache>
            </c:numRef>
          </c:val>
        </c:ser>
        <c:dLbls>
          <c:showLegendKey val="0"/>
          <c:showVal val="0"/>
          <c:showCatName val="0"/>
          <c:showSerName val="0"/>
          <c:showPercent val="0"/>
          <c:showBubbleSize val="0"/>
        </c:dLbls>
        <c:gapWidth val="150"/>
        <c:shape val="box"/>
        <c:axId val="291357944"/>
        <c:axId val="291355592"/>
        <c:axId val="0"/>
      </c:bar3DChart>
      <c:catAx>
        <c:axId val="29135794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291355592"/>
        <c:crosses val="autoZero"/>
        <c:auto val="1"/>
        <c:lblAlgn val="ctr"/>
        <c:lblOffset val="100"/>
        <c:noMultiLvlLbl val="0"/>
      </c:catAx>
      <c:valAx>
        <c:axId val="291355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2913579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9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DAC954-9BD2-4A48-BE68-0FFF7FE617DA}" type="datetimeFigureOut">
              <a:rPr lang="en-US" smtClean="0"/>
              <a:t>9/3/2015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56333-3DAB-4DCE-8EE9-B0AD4C3FAB39}" type="slidenum">
              <a:rPr lang="en-US" smtClean="0"/>
              <a:t>‹#›</a:t>
            </a:fld>
            <a:endParaRPr lang="en-US"/>
          </a:p>
        </p:txBody>
      </p:sp>
    </p:spTree>
    <p:extLst>
      <p:ext uri="{BB962C8B-B14F-4D97-AF65-F5344CB8AC3E}">
        <p14:creationId xmlns:p14="http://schemas.microsoft.com/office/powerpoint/2010/main" val="473315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a:t>
            </a:r>
            <a:r>
              <a:rPr lang="en-US" baseline="0" dirty="0" smtClean="0"/>
              <a:t>e going to the actual problem, I will first talk about the severity of software crashing in real life. All of you are aware of presence of software and automation in critical infrastructures such as ATC, telephone network, power grids, life support systems etc. Sudden crash in these systems may lead to catastrophic consequences which can cause loss of infrastructure, huge amount of money and in worst case human life. The crucial property all of these system share is availability. Sudden shutdown of such systems due to failures is not acceptable. But time to time we have seen failures in such systems. Explain the bullet points.</a:t>
            </a:r>
            <a:endParaRPr lang="en-US" dirty="0"/>
          </a:p>
        </p:txBody>
      </p:sp>
      <p:sp>
        <p:nvSpPr>
          <p:cNvPr id="4" name="Slide Number Placeholder 3"/>
          <p:cNvSpPr>
            <a:spLocks noGrp="1"/>
          </p:cNvSpPr>
          <p:nvPr>
            <p:ph type="sldNum" sz="quarter" idx="10"/>
          </p:nvPr>
        </p:nvSpPr>
        <p:spPr/>
        <p:txBody>
          <a:bodyPr/>
          <a:lstStyle/>
          <a:p>
            <a:fld id="{C2C56333-3DAB-4DCE-8EE9-B0AD4C3FAB39}" type="slidenum">
              <a:rPr lang="en-US" smtClean="0"/>
              <a:t>2</a:t>
            </a:fld>
            <a:endParaRPr lang="en-US" dirty="0"/>
          </a:p>
        </p:txBody>
      </p:sp>
    </p:spTree>
    <p:extLst>
      <p:ext uri="{BB962C8B-B14F-4D97-AF65-F5344CB8AC3E}">
        <p14:creationId xmlns:p14="http://schemas.microsoft.com/office/powerpoint/2010/main" val="2569759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show you some observations we encountered during our research. We went through several computer science discussion forums and open source bug library to understand the severity of program crashing in software products and how we can relate to it. One crucial fact is 3 </a:t>
            </a:r>
            <a:r>
              <a:rPr lang="en-US" dirty="0" err="1"/>
              <a:t>rd</a:t>
            </a:r>
            <a:r>
              <a:rPr lang="en-US" dirty="0"/>
              <a:t> party libraries. Software developers use these libraries extensively to leverage functionality. Any bug or vulnerability in such libraries will also reflect in the boat application. And the major problem is that we have no control over the source on such libraries. It's happened </a:t>
            </a:r>
            <a:r>
              <a:rPr lang="en-US" dirty="0" smtClean="0"/>
              <a:t>seldom </a:t>
            </a:r>
            <a:r>
              <a:rPr lang="en-US" dirty="0"/>
              <a:t>that a developer actually makes some changes to the </a:t>
            </a:r>
            <a:r>
              <a:rPr lang="en-US" dirty="0" smtClean="0"/>
              <a:t>library </a:t>
            </a:r>
            <a:r>
              <a:rPr lang="en-US" dirty="0"/>
              <a:t>code and recompile them. We know that crash is bad for business. Any major crash can significantly set the release cycle back to some undetermined amount of time. Which also causes delay in the next product release hence directly reflects to loss of revenue. From the paper we have found a statistics who h shows how many percentage of open source systems use 3rd party libraries. Moreover we also observed that several </a:t>
            </a:r>
            <a:r>
              <a:rPr lang="en-US" dirty="0" smtClean="0"/>
              <a:t>proprietary </a:t>
            </a:r>
            <a:r>
              <a:rPr lang="en-US" dirty="0"/>
              <a:t>systems also share these open source libraries. </a:t>
            </a:r>
            <a:r>
              <a:rPr lang="en-US" dirty="0" smtClean="0"/>
              <a:t>Another observation we have is that a large number of software</a:t>
            </a:r>
            <a:r>
              <a:rPr lang="en-US" baseline="0" dirty="0" smtClean="0"/>
              <a:t> use String library extensively. Which is why we mostly concentrate on String related libraries.</a:t>
            </a:r>
            <a:endParaRPr lang="en-US" dirty="0"/>
          </a:p>
        </p:txBody>
      </p:sp>
      <p:sp>
        <p:nvSpPr>
          <p:cNvPr id="4" name="Slide Number Placeholder 3"/>
          <p:cNvSpPr>
            <a:spLocks noGrp="1"/>
          </p:cNvSpPr>
          <p:nvPr>
            <p:ph type="sldNum" sz="quarter" idx="10"/>
          </p:nvPr>
        </p:nvSpPr>
        <p:spPr/>
        <p:txBody>
          <a:bodyPr/>
          <a:lstStyle/>
          <a:p>
            <a:fld id="{C2C56333-3DAB-4DCE-8EE9-B0AD4C3FAB39}" type="slidenum">
              <a:rPr lang="en-US" smtClean="0"/>
              <a:t>3</a:t>
            </a:fld>
            <a:endParaRPr lang="en-US"/>
          </a:p>
        </p:txBody>
      </p:sp>
    </p:spTree>
    <p:extLst>
      <p:ext uri="{BB962C8B-B14F-4D97-AF65-F5344CB8AC3E}">
        <p14:creationId xmlns:p14="http://schemas.microsoft.com/office/powerpoint/2010/main" val="1684154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Before going to the actual details, let us discuss an important example. The following code snippet is a part of apache commons IO API source code.</a:t>
            </a:r>
          </a:p>
          <a:p>
            <a:r>
              <a:rPr lang="en-IN" dirty="0" smtClean="0"/>
              <a:t>Method </a:t>
            </a:r>
            <a:r>
              <a:rPr lang="en-IN" dirty="0" err="1" smtClean="0"/>
              <a:t>getpathNoEndSeparator</a:t>
            </a:r>
            <a:r>
              <a:rPr lang="en-IN" dirty="0" smtClean="0"/>
              <a:t> calls a private method named </a:t>
            </a:r>
            <a:r>
              <a:rPr lang="en-IN" dirty="0" err="1" smtClean="0"/>
              <a:t>doGetPath</a:t>
            </a:r>
            <a:r>
              <a:rPr lang="en-IN" dirty="0" smtClean="0"/>
              <a:t> with arguments filename and 0. The method </a:t>
            </a:r>
            <a:r>
              <a:rPr lang="en-IN" dirty="0" err="1" smtClean="0"/>
              <a:t>prefixLength</a:t>
            </a:r>
            <a:r>
              <a:rPr lang="en-IN" dirty="0" smtClean="0"/>
              <a:t> returns the length of the </a:t>
            </a:r>
          </a:p>
          <a:p>
            <a:r>
              <a:rPr lang="en-IN" dirty="0" smtClean="0"/>
              <a:t>prefix of a file path. </a:t>
            </a:r>
            <a:r>
              <a:rPr lang="en-IN" dirty="0" err="1" smtClean="0"/>
              <a:t>indexOfLastSeparator</a:t>
            </a:r>
            <a:r>
              <a:rPr lang="en-IN" dirty="0" smtClean="0"/>
              <a:t> returns the index of last separator encountered. The separator may be "/" or "\" based on OS.</a:t>
            </a:r>
            <a:endParaRPr lang="en-US" dirty="0"/>
          </a:p>
        </p:txBody>
      </p:sp>
      <p:sp>
        <p:nvSpPr>
          <p:cNvPr id="4" name="Slide Number Placeholder 3"/>
          <p:cNvSpPr>
            <a:spLocks noGrp="1"/>
          </p:cNvSpPr>
          <p:nvPr>
            <p:ph type="sldNum" sz="quarter" idx="10"/>
          </p:nvPr>
        </p:nvSpPr>
        <p:spPr/>
        <p:txBody>
          <a:bodyPr/>
          <a:lstStyle/>
          <a:p>
            <a:fld id="{C2C56333-3DAB-4DCE-8EE9-B0AD4C3FAB39}" type="slidenum">
              <a:rPr lang="en-US" smtClean="0"/>
              <a:t>4</a:t>
            </a:fld>
            <a:endParaRPr lang="en-US"/>
          </a:p>
        </p:txBody>
      </p:sp>
    </p:spTree>
    <p:extLst>
      <p:ext uri="{BB962C8B-B14F-4D97-AF65-F5344CB8AC3E}">
        <p14:creationId xmlns:p14="http://schemas.microsoft.com/office/powerpoint/2010/main" val="154997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C56333-3DAB-4DCE-8EE9-B0AD4C3FAB39}" type="slidenum">
              <a:rPr lang="en-US" smtClean="0"/>
              <a:t>5</a:t>
            </a:fld>
            <a:endParaRPr lang="en-US"/>
          </a:p>
        </p:txBody>
      </p:sp>
    </p:spTree>
    <p:extLst>
      <p:ext uri="{BB962C8B-B14F-4D97-AF65-F5344CB8AC3E}">
        <p14:creationId xmlns:p14="http://schemas.microsoft.com/office/powerpoint/2010/main" val="309295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3EADA7"/>
                </a:solidFill>
              </a:rPr>
              <a:t>High patch fidelity</a:t>
            </a:r>
          </a:p>
          <a:p>
            <a:pPr lvl="1"/>
            <a:r>
              <a:rPr lang="en-US" dirty="0" smtClean="0"/>
              <a:t>Precise</a:t>
            </a:r>
          </a:p>
          <a:p>
            <a:pPr lvl="1"/>
            <a:r>
              <a:rPr lang="en-US" dirty="0" smtClean="0"/>
              <a:t>Preserve intended program behavior</a:t>
            </a:r>
          </a:p>
          <a:p>
            <a:pPr marL="0" indent="0">
              <a:buNone/>
            </a:pPr>
            <a:endParaRPr lang="en-US" dirty="0" smtClean="0"/>
          </a:p>
          <a:p>
            <a:r>
              <a:rPr lang="en-US" dirty="0" smtClean="0">
                <a:solidFill>
                  <a:srgbClr val="3EADA7"/>
                </a:solidFill>
              </a:rPr>
              <a:t>Non-invasive instrumentation</a:t>
            </a:r>
          </a:p>
          <a:p>
            <a:pPr lvl="1"/>
            <a:r>
              <a:rPr lang="en-US" dirty="0" smtClean="0"/>
              <a:t>No side effect</a:t>
            </a:r>
          </a:p>
          <a:p>
            <a:pPr lvl="1"/>
            <a:r>
              <a:rPr lang="en-US" dirty="0" smtClean="0"/>
              <a:t>Patch triggers only when crash is imminent</a:t>
            </a:r>
          </a:p>
          <a:p>
            <a:pPr marL="0" indent="0">
              <a:buNone/>
            </a:pPr>
            <a:endParaRPr lang="en-US" dirty="0" smtClean="0"/>
          </a:p>
          <a:p>
            <a:r>
              <a:rPr lang="en-US" dirty="0" smtClean="0">
                <a:solidFill>
                  <a:srgbClr val="3EADA7"/>
                </a:solidFill>
              </a:rPr>
              <a:t>Low system overhead</a:t>
            </a:r>
          </a:p>
          <a:p>
            <a:pPr lvl="1"/>
            <a:r>
              <a:rPr lang="en-US" dirty="0" smtClean="0"/>
              <a:t>None when no exception</a:t>
            </a:r>
          </a:p>
          <a:p>
            <a:pPr lvl="1"/>
            <a:r>
              <a:rPr lang="en-US" dirty="0" smtClean="0"/>
              <a:t>Minimal incase patch triggers</a:t>
            </a:r>
          </a:p>
          <a:p>
            <a:endParaRPr lang="en-US" dirty="0"/>
          </a:p>
        </p:txBody>
      </p:sp>
      <p:sp>
        <p:nvSpPr>
          <p:cNvPr id="4" name="Slide Number Placeholder 3"/>
          <p:cNvSpPr>
            <a:spLocks noGrp="1"/>
          </p:cNvSpPr>
          <p:nvPr>
            <p:ph type="sldNum" sz="quarter" idx="10"/>
          </p:nvPr>
        </p:nvSpPr>
        <p:spPr/>
        <p:txBody>
          <a:bodyPr/>
          <a:lstStyle/>
          <a:p>
            <a:fld id="{C2C56333-3DAB-4DCE-8EE9-B0AD4C3FAB39}" type="slidenum">
              <a:rPr lang="en-US" smtClean="0"/>
              <a:t>6</a:t>
            </a:fld>
            <a:endParaRPr lang="en-US"/>
          </a:p>
        </p:txBody>
      </p:sp>
    </p:spTree>
    <p:extLst>
      <p:ext uri="{BB962C8B-B14F-4D97-AF65-F5344CB8AC3E}">
        <p14:creationId xmlns:p14="http://schemas.microsoft.com/office/powerpoint/2010/main" val="685206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C56333-3DAB-4DCE-8EE9-B0AD4C3FAB39}" type="slidenum">
              <a:rPr lang="en-US" smtClean="0"/>
              <a:t>19</a:t>
            </a:fld>
            <a:endParaRPr lang="en-US" dirty="0"/>
          </a:p>
        </p:txBody>
      </p:sp>
    </p:spTree>
    <p:extLst>
      <p:ext uri="{BB962C8B-B14F-4D97-AF65-F5344CB8AC3E}">
        <p14:creationId xmlns:p14="http://schemas.microsoft.com/office/powerpoint/2010/main" val="2616497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A96023-84DF-475C-A1FF-F302309E3E87}" type="datetime1">
              <a:rPr lang="en-US" smtClean="0"/>
              <a:t>9/3/2015</a:t>
            </a:fld>
            <a:endParaRPr lang="en-US"/>
          </a:p>
        </p:txBody>
      </p:sp>
      <p:sp>
        <p:nvSpPr>
          <p:cNvPr id="5" name="Footer Placeholder 4"/>
          <p:cNvSpPr>
            <a:spLocks noGrp="1"/>
          </p:cNvSpPr>
          <p:nvPr>
            <p:ph type="ftr" sz="quarter" idx="11"/>
          </p:nvPr>
        </p:nvSpPr>
        <p:spPr/>
        <p:txBody>
          <a:bodyPr/>
          <a:lstStyle/>
          <a:p>
            <a:r>
              <a:rPr lang="en-US" smtClean="0"/>
              <a:t>ESEC/FSE 2015</a:t>
            </a:r>
            <a:endParaRPr lang="en-US"/>
          </a:p>
        </p:txBody>
      </p:sp>
      <p:sp>
        <p:nvSpPr>
          <p:cNvPr id="6" name="Slide Number Placeholder 5"/>
          <p:cNvSpPr>
            <a:spLocks noGrp="1"/>
          </p:cNvSpPr>
          <p:nvPr>
            <p:ph type="sldNum" sz="quarter" idx="12"/>
          </p:nvPr>
        </p:nvSpPr>
        <p:spPr/>
        <p:txBody>
          <a:bodyPr/>
          <a:lstStyle/>
          <a:p>
            <a:fld id="{BAD9F40D-CC95-4DE9-9683-74E88C4E1225}" type="slidenum">
              <a:rPr lang="en-US" smtClean="0"/>
              <a:t>‹#›</a:t>
            </a:fld>
            <a:endParaRPr lang="en-US"/>
          </a:p>
        </p:txBody>
      </p:sp>
    </p:spTree>
    <p:extLst>
      <p:ext uri="{BB962C8B-B14F-4D97-AF65-F5344CB8AC3E}">
        <p14:creationId xmlns:p14="http://schemas.microsoft.com/office/powerpoint/2010/main" val="746797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03B81F-5C82-4B04-8365-C9D458F604AD}" type="datetime1">
              <a:rPr lang="en-US" smtClean="0"/>
              <a:t>9/3/2015</a:t>
            </a:fld>
            <a:endParaRPr lang="en-US"/>
          </a:p>
        </p:txBody>
      </p:sp>
      <p:sp>
        <p:nvSpPr>
          <p:cNvPr id="5" name="Footer Placeholder 4"/>
          <p:cNvSpPr>
            <a:spLocks noGrp="1"/>
          </p:cNvSpPr>
          <p:nvPr>
            <p:ph type="ftr" sz="quarter" idx="11"/>
          </p:nvPr>
        </p:nvSpPr>
        <p:spPr/>
        <p:txBody>
          <a:bodyPr/>
          <a:lstStyle/>
          <a:p>
            <a:r>
              <a:rPr lang="en-US" smtClean="0"/>
              <a:t>ESEC/FSE 2015</a:t>
            </a:r>
            <a:endParaRPr lang="en-US"/>
          </a:p>
        </p:txBody>
      </p:sp>
      <p:sp>
        <p:nvSpPr>
          <p:cNvPr id="6" name="Slide Number Placeholder 5"/>
          <p:cNvSpPr>
            <a:spLocks noGrp="1"/>
          </p:cNvSpPr>
          <p:nvPr>
            <p:ph type="sldNum" sz="quarter" idx="12"/>
          </p:nvPr>
        </p:nvSpPr>
        <p:spPr/>
        <p:txBody>
          <a:bodyPr/>
          <a:lstStyle/>
          <a:p>
            <a:fld id="{BAD9F40D-CC95-4DE9-9683-74E88C4E1225}" type="slidenum">
              <a:rPr lang="en-US" smtClean="0"/>
              <a:t>‹#›</a:t>
            </a:fld>
            <a:endParaRPr lang="en-US"/>
          </a:p>
        </p:txBody>
      </p:sp>
    </p:spTree>
    <p:extLst>
      <p:ext uri="{BB962C8B-B14F-4D97-AF65-F5344CB8AC3E}">
        <p14:creationId xmlns:p14="http://schemas.microsoft.com/office/powerpoint/2010/main" val="1250077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9120B6-8195-4815-BB44-68AD042FFE07}" type="datetime1">
              <a:rPr lang="en-US" smtClean="0"/>
              <a:t>9/3/2015</a:t>
            </a:fld>
            <a:endParaRPr lang="en-US"/>
          </a:p>
        </p:txBody>
      </p:sp>
      <p:sp>
        <p:nvSpPr>
          <p:cNvPr id="5" name="Footer Placeholder 4"/>
          <p:cNvSpPr>
            <a:spLocks noGrp="1"/>
          </p:cNvSpPr>
          <p:nvPr>
            <p:ph type="ftr" sz="quarter" idx="11"/>
          </p:nvPr>
        </p:nvSpPr>
        <p:spPr/>
        <p:txBody>
          <a:bodyPr/>
          <a:lstStyle/>
          <a:p>
            <a:r>
              <a:rPr lang="en-US" smtClean="0"/>
              <a:t>ESEC/FSE 2015</a:t>
            </a:r>
            <a:endParaRPr lang="en-US"/>
          </a:p>
        </p:txBody>
      </p:sp>
      <p:sp>
        <p:nvSpPr>
          <p:cNvPr id="6" name="Slide Number Placeholder 5"/>
          <p:cNvSpPr>
            <a:spLocks noGrp="1"/>
          </p:cNvSpPr>
          <p:nvPr>
            <p:ph type="sldNum" sz="quarter" idx="12"/>
          </p:nvPr>
        </p:nvSpPr>
        <p:spPr/>
        <p:txBody>
          <a:bodyPr/>
          <a:lstStyle/>
          <a:p>
            <a:fld id="{BAD9F40D-CC95-4DE9-9683-74E88C4E1225}" type="slidenum">
              <a:rPr lang="en-US" smtClean="0"/>
              <a:t>‹#›</a:t>
            </a:fld>
            <a:endParaRPr lang="en-US"/>
          </a:p>
        </p:txBody>
      </p:sp>
    </p:spTree>
    <p:extLst>
      <p:ext uri="{BB962C8B-B14F-4D97-AF65-F5344CB8AC3E}">
        <p14:creationId xmlns:p14="http://schemas.microsoft.com/office/powerpoint/2010/main" val="1581690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B37599-34E6-4133-90AD-8EBF670A6966}" type="datetime1">
              <a:rPr lang="en-US" smtClean="0"/>
              <a:t>9/3/2015</a:t>
            </a:fld>
            <a:endParaRPr lang="en-US"/>
          </a:p>
        </p:txBody>
      </p:sp>
      <p:sp>
        <p:nvSpPr>
          <p:cNvPr id="5" name="Footer Placeholder 4"/>
          <p:cNvSpPr>
            <a:spLocks noGrp="1"/>
          </p:cNvSpPr>
          <p:nvPr>
            <p:ph type="ftr" sz="quarter" idx="11"/>
          </p:nvPr>
        </p:nvSpPr>
        <p:spPr/>
        <p:txBody>
          <a:bodyPr/>
          <a:lstStyle/>
          <a:p>
            <a:r>
              <a:rPr lang="en-US" smtClean="0"/>
              <a:t>ESEC/FSE 2015</a:t>
            </a:r>
            <a:endParaRPr lang="en-US"/>
          </a:p>
        </p:txBody>
      </p:sp>
      <p:sp>
        <p:nvSpPr>
          <p:cNvPr id="6" name="Slide Number Placeholder 5"/>
          <p:cNvSpPr>
            <a:spLocks noGrp="1"/>
          </p:cNvSpPr>
          <p:nvPr>
            <p:ph type="sldNum" sz="quarter" idx="12"/>
          </p:nvPr>
        </p:nvSpPr>
        <p:spPr/>
        <p:txBody>
          <a:bodyPr/>
          <a:lstStyle/>
          <a:p>
            <a:fld id="{BAD9F40D-CC95-4DE9-9683-74E88C4E1225}" type="slidenum">
              <a:rPr lang="en-US" smtClean="0"/>
              <a:t>‹#›</a:t>
            </a:fld>
            <a:endParaRPr lang="en-US"/>
          </a:p>
        </p:txBody>
      </p:sp>
    </p:spTree>
    <p:extLst>
      <p:ext uri="{BB962C8B-B14F-4D97-AF65-F5344CB8AC3E}">
        <p14:creationId xmlns:p14="http://schemas.microsoft.com/office/powerpoint/2010/main" val="2973878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0F16D4-3B30-4874-8CB5-782D4DC4F624}" type="datetime1">
              <a:rPr lang="en-US" smtClean="0"/>
              <a:t>9/3/2015</a:t>
            </a:fld>
            <a:endParaRPr lang="en-US"/>
          </a:p>
        </p:txBody>
      </p:sp>
      <p:sp>
        <p:nvSpPr>
          <p:cNvPr id="5" name="Footer Placeholder 4"/>
          <p:cNvSpPr>
            <a:spLocks noGrp="1"/>
          </p:cNvSpPr>
          <p:nvPr>
            <p:ph type="ftr" sz="quarter" idx="11"/>
          </p:nvPr>
        </p:nvSpPr>
        <p:spPr/>
        <p:txBody>
          <a:bodyPr/>
          <a:lstStyle/>
          <a:p>
            <a:r>
              <a:rPr lang="en-US" smtClean="0"/>
              <a:t>ESEC/FSE 2015</a:t>
            </a:r>
            <a:endParaRPr lang="en-US"/>
          </a:p>
        </p:txBody>
      </p:sp>
      <p:sp>
        <p:nvSpPr>
          <p:cNvPr id="6" name="Slide Number Placeholder 5"/>
          <p:cNvSpPr>
            <a:spLocks noGrp="1"/>
          </p:cNvSpPr>
          <p:nvPr>
            <p:ph type="sldNum" sz="quarter" idx="12"/>
          </p:nvPr>
        </p:nvSpPr>
        <p:spPr/>
        <p:txBody>
          <a:bodyPr/>
          <a:lstStyle/>
          <a:p>
            <a:fld id="{BAD9F40D-CC95-4DE9-9683-74E88C4E1225}" type="slidenum">
              <a:rPr lang="en-US" smtClean="0"/>
              <a:t>‹#›</a:t>
            </a:fld>
            <a:endParaRPr lang="en-US"/>
          </a:p>
        </p:txBody>
      </p:sp>
    </p:spTree>
    <p:extLst>
      <p:ext uri="{BB962C8B-B14F-4D97-AF65-F5344CB8AC3E}">
        <p14:creationId xmlns:p14="http://schemas.microsoft.com/office/powerpoint/2010/main" val="1459649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7A7AA1B-344A-416C-9C5F-A99D62CFF419}" type="datetime1">
              <a:rPr lang="en-US" smtClean="0"/>
              <a:t>9/3/2015</a:t>
            </a:fld>
            <a:endParaRPr lang="en-US"/>
          </a:p>
        </p:txBody>
      </p:sp>
      <p:sp>
        <p:nvSpPr>
          <p:cNvPr id="6" name="Footer Placeholder 5"/>
          <p:cNvSpPr>
            <a:spLocks noGrp="1"/>
          </p:cNvSpPr>
          <p:nvPr>
            <p:ph type="ftr" sz="quarter" idx="11"/>
          </p:nvPr>
        </p:nvSpPr>
        <p:spPr/>
        <p:txBody>
          <a:bodyPr/>
          <a:lstStyle/>
          <a:p>
            <a:r>
              <a:rPr lang="en-US" smtClean="0"/>
              <a:t>ESEC/FSE 2015</a:t>
            </a:r>
            <a:endParaRPr lang="en-US"/>
          </a:p>
        </p:txBody>
      </p:sp>
      <p:sp>
        <p:nvSpPr>
          <p:cNvPr id="7" name="Slide Number Placeholder 6"/>
          <p:cNvSpPr>
            <a:spLocks noGrp="1"/>
          </p:cNvSpPr>
          <p:nvPr>
            <p:ph type="sldNum" sz="quarter" idx="12"/>
          </p:nvPr>
        </p:nvSpPr>
        <p:spPr/>
        <p:txBody>
          <a:bodyPr/>
          <a:lstStyle/>
          <a:p>
            <a:fld id="{BAD9F40D-CC95-4DE9-9683-74E88C4E1225}" type="slidenum">
              <a:rPr lang="en-US" smtClean="0"/>
              <a:t>‹#›</a:t>
            </a:fld>
            <a:endParaRPr lang="en-US"/>
          </a:p>
        </p:txBody>
      </p:sp>
    </p:spTree>
    <p:extLst>
      <p:ext uri="{BB962C8B-B14F-4D97-AF65-F5344CB8AC3E}">
        <p14:creationId xmlns:p14="http://schemas.microsoft.com/office/powerpoint/2010/main" val="2107347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3A880BC-C924-4087-9FC4-9970FCF0F6BE}" type="datetime1">
              <a:rPr lang="en-US" smtClean="0"/>
              <a:t>9/3/2015</a:t>
            </a:fld>
            <a:endParaRPr lang="en-US"/>
          </a:p>
        </p:txBody>
      </p:sp>
      <p:sp>
        <p:nvSpPr>
          <p:cNvPr id="8" name="Footer Placeholder 7"/>
          <p:cNvSpPr>
            <a:spLocks noGrp="1"/>
          </p:cNvSpPr>
          <p:nvPr>
            <p:ph type="ftr" sz="quarter" idx="11"/>
          </p:nvPr>
        </p:nvSpPr>
        <p:spPr/>
        <p:txBody>
          <a:bodyPr/>
          <a:lstStyle/>
          <a:p>
            <a:r>
              <a:rPr lang="en-US" smtClean="0"/>
              <a:t>ESEC/FSE 2015</a:t>
            </a:r>
            <a:endParaRPr lang="en-US"/>
          </a:p>
        </p:txBody>
      </p:sp>
      <p:sp>
        <p:nvSpPr>
          <p:cNvPr id="9" name="Slide Number Placeholder 8"/>
          <p:cNvSpPr>
            <a:spLocks noGrp="1"/>
          </p:cNvSpPr>
          <p:nvPr>
            <p:ph type="sldNum" sz="quarter" idx="12"/>
          </p:nvPr>
        </p:nvSpPr>
        <p:spPr/>
        <p:txBody>
          <a:bodyPr/>
          <a:lstStyle/>
          <a:p>
            <a:fld id="{BAD9F40D-CC95-4DE9-9683-74E88C4E1225}" type="slidenum">
              <a:rPr lang="en-US" smtClean="0"/>
              <a:t>‹#›</a:t>
            </a:fld>
            <a:endParaRPr lang="en-US"/>
          </a:p>
        </p:txBody>
      </p:sp>
    </p:spTree>
    <p:extLst>
      <p:ext uri="{BB962C8B-B14F-4D97-AF65-F5344CB8AC3E}">
        <p14:creationId xmlns:p14="http://schemas.microsoft.com/office/powerpoint/2010/main" val="599138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2F297DD-D755-44C9-93F4-7F5FA09869D1}" type="datetime1">
              <a:rPr lang="en-US" smtClean="0"/>
              <a:t>9/3/2015</a:t>
            </a:fld>
            <a:endParaRPr lang="en-US"/>
          </a:p>
        </p:txBody>
      </p:sp>
      <p:sp>
        <p:nvSpPr>
          <p:cNvPr id="4" name="Footer Placeholder 3"/>
          <p:cNvSpPr>
            <a:spLocks noGrp="1"/>
          </p:cNvSpPr>
          <p:nvPr>
            <p:ph type="ftr" sz="quarter" idx="11"/>
          </p:nvPr>
        </p:nvSpPr>
        <p:spPr/>
        <p:txBody>
          <a:bodyPr/>
          <a:lstStyle/>
          <a:p>
            <a:r>
              <a:rPr lang="en-US" smtClean="0"/>
              <a:t>ESEC/FSE 2015</a:t>
            </a:r>
            <a:endParaRPr lang="en-US"/>
          </a:p>
        </p:txBody>
      </p:sp>
      <p:sp>
        <p:nvSpPr>
          <p:cNvPr id="5" name="Slide Number Placeholder 4"/>
          <p:cNvSpPr>
            <a:spLocks noGrp="1"/>
          </p:cNvSpPr>
          <p:nvPr>
            <p:ph type="sldNum" sz="quarter" idx="12"/>
          </p:nvPr>
        </p:nvSpPr>
        <p:spPr/>
        <p:txBody>
          <a:bodyPr/>
          <a:lstStyle/>
          <a:p>
            <a:fld id="{BAD9F40D-CC95-4DE9-9683-74E88C4E1225}" type="slidenum">
              <a:rPr lang="en-US" smtClean="0"/>
              <a:t>‹#›</a:t>
            </a:fld>
            <a:endParaRPr lang="en-US"/>
          </a:p>
        </p:txBody>
      </p:sp>
    </p:spTree>
    <p:extLst>
      <p:ext uri="{BB962C8B-B14F-4D97-AF65-F5344CB8AC3E}">
        <p14:creationId xmlns:p14="http://schemas.microsoft.com/office/powerpoint/2010/main" val="408489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08B525-505A-41ED-A868-402DED84EDD8}" type="datetime1">
              <a:rPr lang="en-US" smtClean="0"/>
              <a:t>9/3/2015</a:t>
            </a:fld>
            <a:endParaRPr lang="en-US"/>
          </a:p>
        </p:txBody>
      </p:sp>
      <p:sp>
        <p:nvSpPr>
          <p:cNvPr id="3" name="Footer Placeholder 2"/>
          <p:cNvSpPr>
            <a:spLocks noGrp="1"/>
          </p:cNvSpPr>
          <p:nvPr>
            <p:ph type="ftr" sz="quarter" idx="11"/>
          </p:nvPr>
        </p:nvSpPr>
        <p:spPr/>
        <p:txBody>
          <a:bodyPr/>
          <a:lstStyle/>
          <a:p>
            <a:r>
              <a:rPr lang="en-US" smtClean="0"/>
              <a:t>ESEC/FSE 2015</a:t>
            </a:r>
            <a:endParaRPr lang="en-US"/>
          </a:p>
        </p:txBody>
      </p:sp>
      <p:sp>
        <p:nvSpPr>
          <p:cNvPr id="4" name="Slide Number Placeholder 3"/>
          <p:cNvSpPr>
            <a:spLocks noGrp="1"/>
          </p:cNvSpPr>
          <p:nvPr>
            <p:ph type="sldNum" sz="quarter" idx="12"/>
          </p:nvPr>
        </p:nvSpPr>
        <p:spPr/>
        <p:txBody>
          <a:bodyPr/>
          <a:lstStyle/>
          <a:p>
            <a:fld id="{BAD9F40D-CC95-4DE9-9683-74E88C4E1225}" type="slidenum">
              <a:rPr lang="en-US" smtClean="0"/>
              <a:t>‹#›</a:t>
            </a:fld>
            <a:endParaRPr lang="en-US"/>
          </a:p>
        </p:txBody>
      </p:sp>
    </p:spTree>
    <p:extLst>
      <p:ext uri="{BB962C8B-B14F-4D97-AF65-F5344CB8AC3E}">
        <p14:creationId xmlns:p14="http://schemas.microsoft.com/office/powerpoint/2010/main" val="3116432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911D42-0061-4E26-85E2-6B34A08AE440}" type="datetime1">
              <a:rPr lang="en-US" smtClean="0"/>
              <a:t>9/3/2015</a:t>
            </a:fld>
            <a:endParaRPr lang="en-US"/>
          </a:p>
        </p:txBody>
      </p:sp>
      <p:sp>
        <p:nvSpPr>
          <p:cNvPr id="6" name="Footer Placeholder 5"/>
          <p:cNvSpPr>
            <a:spLocks noGrp="1"/>
          </p:cNvSpPr>
          <p:nvPr>
            <p:ph type="ftr" sz="quarter" idx="11"/>
          </p:nvPr>
        </p:nvSpPr>
        <p:spPr/>
        <p:txBody>
          <a:bodyPr/>
          <a:lstStyle/>
          <a:p>
            <a:r>
              <a:rPr lang="en-US" smtClean="0"/>
              <a:t>ESEC/FSE 2015</a:t>
            </a:r>
            <a:endParaRPr lang="en-US"/>
          </a:p>
        </p:txBody>
      </p:sp>
      <p:sp>
        <p:nvSpPr>
          <p:cNvPr id="7" name="Slide Number Placeholder 6"/>
          <p:cNvSpPr>
            <a:spLocks noGrp="1"/>
          </p:cNvSpPr>
          <p:nvPr>
            <p:ph type="sldNum" sz="quarter" idx="12"/>
          </p:nvPr>
        </p:nvSpPr>
        <p:spPr/>
        <p:txBody>
          <a:bodyPr/>
          <a:lstStyle/>
          <a:p>
            <a:fld id="{BAD9F40D-CC95-4DE9-9683-74E88C4E1225}" type="slidenum">
              <a:rPr lang="en-US" smtClean="0"/>
              <a:t>‹#›</a:t>
            </a:fld>
            <a:endParaRPr lang="en-US"/>
          </a:p>
        </p:txBody>
      </p:sp>
    </p:spTree>
    <p:extLst>
      <p:ext uri="{BB962C8B-B14F-4D97-AF65-F5344CB8AC3E}">
        <p14:creationId xmlns:p14="http://schemas.microsoft.com/office/powerpoint/2010/main" val="317080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D12DF1-8154-4A3F-B578-AF497663281D}" type="datetime1">
              <a:rPr lang="en-US" smtClean="0"/>
              <a:t>9/3/2015</a:t>
            </a:fld>
            <a:endParaRPr lang="en-US"/>
          </a:p>
        </p:txBody>
      </p:sp>
      <p:sp>
        <p:nvSpPr>
          <p:cNvPr id="6" name="Footer Placeholder 5"/>
          <p:cNvSpPr>
            <a:spLocks noGrp="1"/>
          </p:cNvSpPr>
          <p:nvPr>
            <p:ph type="ftr" sz="quarter" idx="11"/>
          </p:nvPr>
        </p:nvSpPr>
        <p:spPr/>
        <p:txBody>
          <a:bodyPr/>
          <a:lstStyle/>
          <a:p>
            <a:r>
              <a:rPr lang="en-US" smtClean="0"/>
              <a:t>ESEC/FSE 2015</a:t>
            </a:r>
            <a:endParaRPr lang="en-US"/>
          </a:p>
        </p:txBody>
      </p:sp>
      <p:sp>
        <p:nvSpPr>
          <p:cNvPr id="7" name="Slide Number Placeholder 6"/>
          <p:cNvSpPr>
            <a:spLocks noGrp="1"/>
          </p:cNvSpPr>
          <p:nvPr>
            <p:ph type="sldNum" sz="quarter" idx="12"/>
          </p:nvPr>
        </p:nvSpPr>
        <p:spPr/>
        <p:txBody>
          <a:bodyPr/>
          <a:lstStyle/>
          <a:p>
            <a:fld id="{BAD9F40D-CC95-4DE9-9683-74E88C4E1225}" type="slidenum">
              <a:rPr lang="en-US" smtClean="0"/>
              <a:t>‹#›</a:t>
            </a:fld>
            <a:endParaRPr lang="en-US"/>
          </a:p>
        </p:txBody>
      </p:sp>
    </p:spTree>
    <p:extLst>
      <p:ext uri="{BB962C8B-B14F-4D97-AF65-F5344CB8AC3E}">
        <p14:creationId xmlns:p14="http://schemas.microsoft.com/office/powerpoint/2010/main" val="2869636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6BE12C-FB00-47D2-8008-B6EE5A07862A}" type="datetime1">
              <a:rPr lang="en-US" smtClean="0"/>
              <a:t>9/3/2015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ESEC/FSE 2015</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D9F40D-CC95-4DE9-9683-74E88C4E1225}" type="slidenum">
              <a:rPr lang="en-US" smtClean="0"/>
              <a:t>‹#›</a:t>
            </a:fld>
            <a:endParaRPr lang="en-US"/>
          </a:p>
        </p:txBody>
      </p:sp>
    </p:spTree>
    <p:extLst>
      <p:ext uri="{BB962C8B-B14F-4D97-AF65-F5344CB8AC3E}">
        <p14:creationId xmlns:p14="http://schemas.microsoft.com/office/powerpoint/2010/main" val="64937185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0.png"/><Relationship Id="rId7"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60.png"/><Relationship Id="rId5" Type="http://schemas.openxmlformats.org/officeDocument/2006/relationships/image" Target="../media/image250.png"/><Relationship Id="rId4" Type="http://schemas.openxmlformats.org/officeDocument/2006/relationships/image" Target="../media/image240.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3.png"/><Relationship Id="rId1" Type="http://schemas.openxmlformats.org/officeDocument/2006/relationships/slideLayout" Target="../slideLayouts/slideLayout2.xml"/><Relationship Id="rId5" Type="http://schemas.microsoft.com/office/2007/relationships/hdphoto" Target="../media/hdphoto5.wdp"/><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8" Type="http://schemas.microsoft.com/office/2007/relationships/hdphoto" Target="../media/hdphoto1.wdp"/><Relationship Id="rId3" Type="http://schemas.openxmlformats.org/officeDocument/2006/relationships/image" Target="../media/image5.png"/><Relationship Id="rId7" Type="http://schemas.openxmlformats.org/officeDocument/2006/relationships/image" Target="../media/image6.jpeg"/><Relationship Id="rId17" Type="http://schemas.openxmlformats.org/officeDocument/2006/relationships/image" Target="../media/image14.png"/><Relationship Id="rId12" Type="http://schemas.openxmlformats.org/officeDocument/2006/relationships/image" Target="../media/image15.png"/><Relationship Id="rId2" Type="http://schemas.openxmlformats.org/officeDocument/2006/relationships/notesSlide" Target="../notesSlides/notesSlide4.xml"/><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5" Type="http://schemas.openxmlformats.org/officeDocument/2006/relationships/image" Target="../media/image12.png"/><Relationship Id="rId10" Type="http://schemas.openxmlformats.org/officeDocument/2006/relationships/image" Target="../media/image11.jpeg"/><Relationship Id="rId19" Type="http://schemas.openxmlformats.org/officeDocument/2006/relationships/image" Target="../media/image16.png"/><Relationship Id="rId4" Type="http://schemas.openxmlformats.org/officeDocument/2006/relationships/image" Target="../media/image7.png"/><Relationship Id="rId9" Type="http://schemas.openxmlformats.org/officeDocument/2006/relationships/image" Target="../media/image10.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gradFill flip="none" rotWithShape="1">
            <a:gsLst>
              <a:gs pos="0">
                <a:schemeClr val="bg1">
                  <a:alpha val="53000"/>
                  <a:lumMod val="100000"/>
                </a:schemeClr>
              </a:gs>
              <a:gs pos="100000">
                <a:schemeClr val="bg1">
                  <a:lumMod val="90000"/>
                </a:schemeClr>
              </a:gs>
            </a:gsLst>
            <a:lin ang="5400000" scaled="0"/>
            <a:tileRect/>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07092" y="0"/>
            <a:ext cx="8929816" cy="2176529"/>
          </a:xfrm>
        </p:spPr>
        <p:txBody>
          <a:bodyPr>
            <a:noAutofit/>
          </a:bodyPr>
          <a:lstStyle/>
          <a:p>
            <a:r>
              <a:rPr lang="en-US" sz="4400" b="1" cap="small" dirty="0" smtClean="0">
                <a:solidFill>
                  <a:srgbClr val="3DACA7"/>
                </a:solidFill>
              </a:rPr>
              <a:t>Clotho</a:t>
            </a:r>
            <a:r>
              <a:rPr lang="en-US" sz="4000" b="1" dirty="0" smtClean="0"/>
              <a:t>: </a:t>
            </a:r>
            <a:r>
              <a:rPr lang="en-US" sz="4000" b="1" dirty="0"/>
              <a:t>Saving Programs from Malformed Strings </a:t>
            </a:r>
            <a:r>
              <a:rPr lang="en-US" sz="4000" b="1" dirty="0" smtClean="0"/>
              <a:t>and Incorrect String-handling</a:t>
            </a:r>
            <a:endParaRPr lang="en-US" sz="4000" b="1" dirty="0"/>
          </a:p>
        </p:txBody>
      </p:sp>
      <p:sp>
        <p:nvSpPr>
          <p:cNvPr id="3" name="Subtitle 2"/>
          <p:cNvSpPr>
            <a:spLocks noGrp="1"/>
          </p:cNvSpPr>
          <p:nvPr>
            <p:ph type="subTitle" idx="1"/>
          </p:nvPr>
        </p:nvSpPr>
        <p:spPr>
          <a:xfrm>
            <a:off x="321972" y="3477296"/>
            <a:ext cx="8422783" cy="2678805"/>
          </a:xfrm>
        </p:spPr>
        <p:txBody>
          <a:bodyPr>
            <a:normAutofit/>
          </a:bodyPr>
          <a:lstStyle/>
          <a:p>
            <a:pPr algn="l"/>
            <a:r>
              <a:rPr lang="en-US" b="1" dirty="0" smtClean="0">
                <a:solidFill>
                  <a:srgbClr val="3DACA7"/>
                </a:solidFill>
              </a:rPr>
              <a:t>Aritra Dhar</a:t>
            </a:r>
            <a:r>
              <a:rPr lang="en-US" sz="2800" dirty="0" smtClean="0"/>
              <a:t>,</a:t>
            </a:r>
            <a:r>
              <a:rPr lang="en-US" dirty="0" smtClean="0"/>
              <a:t> Xerox Research Centre India </a:t>
            </a:r>
            <a:endParaRPr lang="en-US" sz="1800" dirty="0" smtClean="0"/>
          </a:p>
          <a:p>
            <a:pPr algn="l"/>
            <a:r>
              <a:rPr lang="en-US" b="1" dirty="0" smtClean="0"/>
              <a:t>Rahul Purandare</a:t>
            </a:r>
            <a:r>
              <a:rPr lang="en-US" dirty="0" smtClean="0"/>
              <a:t>,</a:t>
            </a:r>
            <a:r>
              <a:rPr lang="en-US" sz="1800" dirty="0" smtClean="0"/>
              <a:t> </a:t>
            </a:r>
            <a:r>
              <a:rPr lang="en-US" dirty="0" smtClean="0"/>
              <a:t>IIIT Delhi</a:t>
            </a:r>
            <a:endParaRPr lang="en-US" sz="1800" dirty="0" smtClean="0"/>
          </a:p>
          <a:p>
            <a:pPr algn="l"/>
            <a:r>
              <a:rPr lang="en-US" b="1" dirty="0" smtClean="0"/>
              <a:t>Mohan Dhawan</a:t>
            </a:r>
            <a:r>
              <a:rPr lang="en-US" dirty="0" smtClean="0"/>
              <a:t>,</a:t>
            </a:r>
            <a:r>
              <a:rPr lang="en-US" sz="1800" dirty="0" smtClean="0"/>
              <a:t> </a:t>
            </a:r>
            <a:r>
              <a:rPr lang="en-US" dirty="0" smtClean="0"/>
              <a:t>IBM Research &amp; IIIT Delhi</a:t>
            </a:r>
            <a:endParaRPr lang="en-US" sz="1800" dirty="0" smtClean="0"/>
          </a:p>
          <a:p>
            <a:pPr algn="l"/>
            <a:r>
              <a:rPr lang="en-US" b="1" dirty="0"/>
              <a:t>Suresh </a:t>
            </a:r>
            <a:r>
              <a:rPr lang="en-US" b="1" dirty="0" smtClean="0"/>
              <a:t>Rangaswamy</a:t>
            </a:r>
            <a:r>
              <a:rPr lang="en-US" dirty="0" smtClean="0"/>
              <a:t>,</a:t>
            </a:r>
            <a:r>
              <a:rPr lang="en-US" dirty="0"/>
              <a:t> </a:t>
            </a:r>
            <a:r>
              <a:rPr lang="en-US" dirty="0" smtClean="0"/>
              <a:t>IIIT Delhi</a:t>
            </a:r>
          </a:p>
          <a:p>
            <a:pPr algn="l"/>
            <a:endParaRPr lang="en-US" dirty="0" smtClean="0"/>
          </a:p>
        </p:txBody>
      </p:sp>
      <p:sp>
        <p:nvSpPr>
          <p:cNvPr id="7" name="Rectangle 6"/>
          <p:cNvSpPr/>
          <p:nvPr/>
        </p:nvSpPr>
        <p:spPr>
          <a:xfrm>
            <a:off x="135634" y="6273225"/>
            <a:ext cx="8929816" cy="338554"/>
          </a:xfrm>
          <a:prstGeom prst="rect">
            <a:avLst/>
          </a:prstGeom>
        </p:spPr>
        <p:txBody>
          <a:bodyPr wrap="square">
            <a:spAutoFit/>
          </a:bodyPr>
          <a:lstStyle/>
          <a:p>
            <a:pPr algn="ctr"/>
            <a:r>
              <a:rPr lang="en-IN" sz="1600" dirty="0" smtClean="0"/>
              <a:t>ESEC/FSE 2015</a:t>
            </a:r>
            <a:endParaRPr lang="en-US" sz="1600" dirty="0"/>
          </a:p>
        </p:txBody>
      </p:sp>
    </p:spTree>
    <p:extLst>
      <p:ext uri="{BB962C8B-B14F-4D97-AF65-F5344CB8AC3E}">
        <p14:creationId xmlns:p14="http://schemas.microsoft.com/office/powerpoint/2010/main" val="13841117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Clotho: </a:t>
            </a:r>
            <a:r>
              <a:rPr lang="en-US" dirty="0" smtClean="0"/>
              <a:t>Design</a:t>
            </a:r>
            <a:endParaRPr lang="en-US" dirty="0"/>
          </a:p>
        </p:txBody>
      </p:sp>
      <p:sp>
        <p:nvSpPr>
          <p:cNvPr id="4" name="Date Placeholder 3"/>
          <p:cNvSpPr>
            <a:spLocks noGrp="1"/>
          </p:cNvSpPr>
          <p:nvPr>
            <p:ph type="dt" sz="half" idx="10"/>
          </p:nvPr>
        </p:nvSpPr>
        <p:spPr/>
        <p:txBody>
          <a:bodyPr/>
          <a:lstStyle/>
          <a:p>
            <a:fld id="{6CB37599-34E6-4133-90AD-8EBF670A6966}" type="datetime1">
              <a:rPr lang="en-US" smtClean="0"/>
              <a:t>9/3/2015</a:t>
            </a:fld>
            <a:endParaRPr lang="en-US"/>
          </a:p>
        </p:txBody>
      </p:sp>
      <p:sp>
        <p:nvSpPr>
          <p:cNvPr id="5" name="Footer Placeholder 4"/>
          <p:cNvSpPr>
            <a:spLocks noGrp="1"/>
          </p:cNvSpPr>
          <p:nvPr>
            <p:ph type="ftr" sz="quarter" idx="11"/>
          </p:nvPr>
        </p:nvSpPr>
        <p:spPr/>
        <p:txBody>
          <a:bodyPr/>
          <a:lstStyle/>
          <a:p>
            <a:r>
              <a:rPr lang="en-US" smtClean="0"/>
              <a:t>ESEC/FSE 2015</a:t>
            </a:r>
            <a:endParaRPr lang="en-US"/>
          </a:p>
        </p:txBody>
      </p:sp>
      <p:sp>
        <p:nvSpPr>
          <p:cNvPr id="6" name="Slide Number Placeholder 5"/>
          <p:cNvSpPr>
            <a:spLocks noGrp="1"/>
          </p:cNvSpPr>
          <p:nvPr>
            <p:ph type="sldNum" sz="quarter" idx="12"/>
          </p:nvPr>
        </p:nvSpPr>
        <p:spPr/>
        <p:txBody>
          <a:bodyPr/>
          <a:lstStyle/>
          <a:p>
            <a:fld id="{BAD9F40D-CC95-4DE9-9683-74E88C4E1225}" type="slidenum">
              <a:rPr lang="en-US" smtClean="0"/>
              <a:t>10</a:t>
            </a:fld>
            <a:endParaRPr lang="en-US"/>
          </a:p>
        </p:txBody>
      </p:sp>
      <p:sp>
        <p:nvSpPr>
          <p:cNvPr id="7" name="Rectangle 6"/>
          <p:cNvSpPr/>
          <p:nvPr/>
        </p:nvSpPr>
        <p:spPr>
          <a:xfrm>
            <a:off x="1820295" y="2607161"/>
            <a:ext cx="1328762" cy="133476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Find program points for patching</a:t>
            </a:r>
            <a:endParaRPr lang="en-US" sz="2000" b="1" dirty="0"/>
          </a:p>
        </p:txBody>
      </p:sp>
      <p:sp>
        <p:nvSpPr>
          <p:cNvPr id="8" name="Rectangle 7"/>
          <p:cNvSpPr/>
          <p:nvPr/>
        </p:nvSpPr>
        <p:spPr>
          <a:xfrm>
            <a:off x="3505865" y="2745203"/>
            <a:ext cx="1288759" cy="1058681"/>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Static </a:t>
            </a:r>
            <a:r>
              <a:rPr lang="en-US" sz="2000" b="1" dirty="0"/>
              <a:t>c</a:t>
            </a:r>
            <a:r>
              <a:rPr lang="en-US" sz="2000" b="1" dirty="0" smtClean="0"/>
              <a:t>onstraint </a:t>
            </a:r>
            <a:r>
              <a:rPr lang="en-US" sz="2000" b="1" dirty="0"/>
              <a:t>a</a:t>
            </a:r>
            <a:r>
              <a:rPr lang="en-US" sz="2000" b="1" dirty="0" smtClean="0"/>
              <a:t>nalysis</a:t>
            </a:r>
            <a:endParaRPr lang="en-US" sz="2000" b="1" dirty="0"/>
          </a:p>
        </p:txBody>
      </p:sp>
      <p:sp>
        <p:nvSpPr>
          <p:cNvPr id="9" name="Rounded Rectangle 8"/>
          <p:cNvSpPr/>
          <p:nvPr/>
        </p:nvSpPr>
        <p:spPr>
          <a:xfrm>
            <a:off x="175827" y="2907961"/>
            <a:ext cx="1374293" cy="739309"/>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Input program</a:t>
            </a:r>
            <a:endParaRPr lang="en-US" sz="2000" b="1" dirty="0"/>
          </a:p>
        </p:txBody>
      </p:sp>
      <p:sp>
        <p:nvSpPr>
          <p:cNvPr id="10" name="Rectangle 9"/>
          <p:cNvSpPr/>
          <p:nvPr/>
        </p:nvSpPr>
        <p:spPr>
          <a:xfrm>
            <a:off x="5078183" y="2883245"/>
            <a:ext cx="1142313" cy="78259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Patching</a:t>
            </a:r>
            <a:endParaRPr lang="en-US" sz="2000" b="1" dirty="0"/>
          </a:p>
        </p:txBody>
      </p:sp>
      <p:sp>
        <p:nvSpPr>
          <p:cNvPr id="11" name="Rectangle 10"/>
          <p:cNvSpPr/>
          <p:nvPr/>
        </p:nvSpPr>
        <p:spPr>
          <a:xfrm>
            <a:off x="5754316" y="4692715"/>
            <a:ext cx="1955745" cy="96838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Dynamic constraint analysis </a:t>
            </a:r>
            <a:endParaRPr lang="en-US" sz="2000" b="1" dirty="0"/>
          </a:p>
        </p:txBody>
      </p:sp>
      <p:cxnSp>
        <p:nvCxnSpPr>
          <p:cNvPr id="12" name="Straight Arrow Connector 11"/>
          <p:cNvCxnSpPr>
            <a:stCxn id="9" idx="3"/>
            <a:endCxn id="7" idx="1"/>
          </p:cNvCxnSpPr>
          <p:nvPr/>
        </p:nvCxnSpPr>
        <p:spPr>
          <a:xfrm flipV="1">
            <a:off x="1550120" y="3274544"/>
            <a:ext cx="270175" cy="307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7" idx="3"/>
            <a:endCxn id="8" idx="1"/>
          </p:cNvCxnSpPr>
          <p:nvPr/>
        </p:nvCxnSpPr>
        <p:spPr>
          <a:xfrm>
            <a:off x="3149057" y="3274544"/>
            <a:ext cx="35680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8" idx="3"/>
            <a:endCxn id="10" idx="1"/>
          </p:cNvCxnSpPr>
          <p:nvPr/>
        </p:nvCxnSpPr>
        <p:spPr>
          <a:xfrm flipV="1">
            <a:off x="4794624" y="3274543"/>
            <a:ext cx="28355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Rounded Rectangle 14"/>
          <p:cNvSpPr/>
          <p:nvPr/>
        </p:nvSpPr>
        <p:spPr>
          <a:xfrm>
            <a:off x="6499163" y="2902020"/>
            <a:ext cx="1210898" cy="745044"/>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Repaired program</a:t>
            </a:r>
            <a:endParaRPr lang="en-US" sz="2000" b="1" dirty="0"/>
          </a:p>
        </p:txBody>
      </p:sp>
      <p:sp>
        <p:nvSpPr>
          <p:cNvPr id="16" name="Oval 15"/>
          <p:cNvSpPr/>
          <p:nvPr/>
        </p:nvSpPr>
        <p:spPr>
          <a:xfrm>
            <a:off x="8047260" y="2806452"/>
            <a:ext cx="936180" cy="93618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Run</a:t>
            </a:r>
            <a:endParaRPr lang="en-US" sz="2000" b="1" dirty="0"/>
          </a:p>
        </p:txBody>
      </p:sp>
      <p:cxnSp>
        <p:nvCxnSpPr>
          <p:cNvPr id="17" name="Straight Arrow Connector 16"/>
          <p:cNvCxnSpPr>
            <a:stCxn id="10" idx="3"/>
            <a:endCxn id="15" idx="1"/>
          </p:cNvCxnSpPr>
          <p:nvPr/>
        </p:nvCxnSpPr>
        <p:spPr>
          <a:xfrm flipV="1">
            <a:off x="6220496" y="3274542"/>
            <a:ext cx="27866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5" idx="3"/>
            <a:endCxn id="16" idx="2"/>
          </p:cNvCxnSpPr>
          <p:nvPr/>
        </p:nvCxnSpPr>
        <p:spPr>
          <a:xfrm>
            <a:off x="7710061" y="3274542"/>
            <a:ext cx="33719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Elbow Connector 18"/>
          <p:cNvCxnSpPr>
            <a:stCxn id="16" idx="4"/>
            <a:endCxn id="11" idx="3"/>
          </p:cNvCxnSpPr>
          <p:nvPr/>
        </p:nvCxnSpPr>
        <p:spPr>
          <a:xfrm rot="5400000">
            <a:off x="7395568" y="4057126"/>
            <a:ext cx="1434277" cy="805289"/>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68" name="Elbow Connector 67"/>
          <p:cNvCxnSpPr>
            <a:stCxn id="11" idx="1"/>
            <a:endCxn id="10" idx="1"/>
          </p:cNvCxnSpPr>
          <p:nvPr/>
        </p:nvCxnSpPr>
        <p:spPr>
          <a:xfrm rot="10800000">
            <a:off x="5078184" y="3274543"/>
            <a:ext cx="676133" cy="1902366"/>
          </a:xfrm>
          <a:prstGeom prst="bentConnector3">
            <a:avLst>
              <a:gd name="adj1" fmla="val 124286"/>
            </a:avLst>
          </a:prstGeom>
          <a:ln w="28575">
            <a:tailEnd type="triangle"/>
          </a:ln>
        </p:spPr>
        <p:style>
          <a:lnRef idx="1">
            <a:schemeClr val="dk1"/>
          </a:lnRef>
          <a:fillRef idx="0">
            <a:schemeClr val="dk1"/>
          </a:fillRef>
          <a:effectRef idx="0">
            <a:schemeClr val="dk1"/>
          </a:effectRef>
          <a:fontRef idx="minor">
            <a:schemeClr val="tx1"/>
          </a:fontRef>
        </p:style>
      </p:cxnSp>
      <p:grpSp>
        <p:nvGrpSpPr>
          <p:cNvPr id="73" name="Group 72"/>
          <p:cNvGrpSpPr/>
          <p:nvPr/>
        </p:nvGrpSpPr>
        <p:grpSpPr>
          <a:xfrm>
            <a:off x="334449" y="1969575"/>
            <a:ext cx="1738874" cy="514103"/>
            <a:chOff x="397470" y="1583705"/>
            <a:chExt cx="1738874" cy="514103"/>
          </a:xfrm>
        </p:grpSpPr>
        <p:sp>
          <p:nvSpPr>
            <p:cNvPr id="74" name="Rounded Rectangular Callout 73"/>
            <p:cNvSpPr/>
            <p:nvPr/>
          </p:nvSpPr>
          <p:spPr>
            <a:xfrm>
              <a:off x="397470" y="1583705"/>
              <a:ext cx="1719654" cy="514103"/>
            </a:xfrm>
            <a:prstGeom prst="wedgeRoundRectCallout">
              <a:avLst>
                <a:gd name="adj1" fmla="val -32930"/>
                <a:gd name="adj2" fmla="val 128648"/>
                <a:gd name="adj3" fmla="val 16667"/>
              </a:avLst>
            </a:prstGeom>
            <a:noFill/>
            <a:ln w="28575">
              <a:solidFill>
                <a:srgbClr val="3EADA7"/>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b="1"/>
            </a:p>
          </p:txBody>
        </p:sp>
        <p:sp>
          <p:nvSpPr>
            <p:cNvPr id="75" name="TextBox 74"/>
            <p:cNvSpPr txBox="1"/>
            <p:nvPr/>
          </p:nvSpPr>
          <p:spPr>
            <a:xfrm>
              <a:off x="397470" y="1609323"/>
              <a:ext cx="1738874" cy="400110"/>
            </a:xfrm>
            <a:prstGeom prst="rect">
              <a:avLst/>
            </a:prstGeom>
            <a:noFill/>
          </p:spPr>
          <p:txBody>
            <a:bodyPr wrap="none" rtlCol="0">
              <a:spAutoFit/>
            </a:bodyPr>
            <a:lstStyle/>
            <a:p>
              <a:r>
                <a:rPr lang="en-US" sz="2000" b="1" dirty="0"/>
                <a:t>Java byte code</a:t>
              </a:r>
            </a:p>
          </p:txBody>
        </p:sp>
      </p:grpSp>
      <p:grpSp>
        <p:nvGrpSpPr>
          <p:cNvPr id="76" name="Group 75"/>
          <p:cNvGrpSpPr/>
          <p:nvPr/>
        </p:nvGrpSpPr>
        <p:grpSpPr>
          <a:xfrm>
            <a:off x="659567" y="4259812"/>
            <a:ext cx="2356222" cy="831170"/>
            <a:chOff x="748346" y="3680759"/>
            <a:chExt cx="2356222" cy="831170"/>
          </a:xfrm>
        </p:grpSpPr>
        <p:sp>
          <p:nvSpPr>
            <p:cNvPr id="77" name="Rounded Rectangular Callout 76"/>
            <p:cNvSpPr/>
            <p:nvPr/>
          </p:nvSpPr>
          <p:spPr>
            <a:xfrm rot="10800000">
              <a:off x="748346" y="3680759"/>
              <a:ext cx="2307747" cy="831170"/>
            </a:xfrm>
            <a:prstGeom prst="wedgeRoundRectCallout">
              <a:avLst>
                <a:gd name="adj1" fmla="val -33258"/>
                <a:gd name="adj2" fmla="val 86414"/>
                <a:gd name="adj3" fmla="val 16667"/>
              </a:avLst>
            </a:prstGeom>
            <a:noFill/>
            <a:ln w="28575">
              <a:solidFill>
                <a:srgbClr val="3EADA7"/>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b="1"/>
            </a:p>
          </p:txBody>
        </p:sp>
        <p:sp>
          <p:nvSpPr>
            <p:cNvPr id="78" name="TextBox 77"/>
            <p:cNvSpPr txBox="1"/>
            <p:nvPr/>
          </p:nvSpPr>
          <p:spPr>
            <a:xfrm>
              <a:off x="748346" y="3775957"/>
              <a:ext cx="2356222" cy="707886"/>
            </a:xfrm>
            <a:prstGeom prst="rect">
              <a:avLst/>
            </a:prstGeom>
            <a:noFill/>
          </p:spPr>
          <p:txBody>
            <a:bodyPr wrap="none" rtlCol="0">
              <a:spAutoFit/>
            </a:bodyPr>
            <a:lstStyle/>
            <a:p>
              <a:pPr marL="214313" indent="-214313">
                <a:buFont typeface="Arial" panose="020B0604020202020204" pitchFamily="34" charset="0"/>
                <a:buChar char="•"/>
              </a:pPr>
              <a:r>
                <a:rPr lang="en-US" sz="2000" b="1" dirty="0"/>
                <a:t>Taint Analysis</a:t>
              </a:r>
            </a:p>
            <a:p>
              <a:pPr marL="214313" indent="-214313">
                <a:buFont typeface="Arial" panose="020B0604020202020204" pitchFamily="34" charset="0"/>
                <a:buChar char="•"/>
              </a:pPr>
              <a:r>
                <a:rPr lang="en-US" sz="2000" b="1" dirty="0"/>
                <a:t>Call graph analysis</a:t>
              </a:r>
            </a:p>
          </p:txBody>
        </p:sp>
      </p:grpSp>
      <p:grpSp>
        <p:nvGrpSpPr>
          <p:cNvPr id="79" name="Group 78"/>
          <p:cNvGrpSpPr/>
          <p:nvPr/>
        </p:nvGrpSpPr>
        <p:grpSpPr>
          <a:xfrm>
            <a:off x="3363799" y="2072465"/>
            <a:ext cx="5696915" cy="3813180"/>
            <a:chOff x="3117729" y="1609323"/>
            <a:chExt cx="6002825" cy="3323285"/>
          </a:xfrm>
        </p:grpSpPr>
        <p:sp>
          <p:nvSpPr>
            <p:cNvPr id="80" name="Rounded Rectangle 79"/>
            <p:cNvSpPr/>
            <p:nvPr/>
          </p:nvSpPr>
          <p:spPr>
            <a:xfrm>
              <a:off x="3117729" y="1609323"/>
              <a:ext cx="6002825" cy="3323285"/>
            </a:xfrm>
            <a:prstGeom prst="roundRect">
              <a:avLst/>
            </a:prstGeom>
            <a:noFill/>
            <a:ln w="28575">
              <a:solidFill>
                <a:srgbClr val="3DACA7"/>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3DACA7"/>
                </a:solidFill>
              </a:endParaRPr>
            </a:p>
          </p:txBody>
        </p:sp>
        <p:sp>
          <p:nvSpPr>
            <p:cNvPr id="81" name="TextBox 80"/>
            <p:cNvSpPr txBox="1"/>
            <p:nvPr/>
          </p:nvSpPr>
          <p:spPr>
            <a:xfrm>
              <a:off x="5041945" y="1727828"/>
              <a:ext cx="1980479" cy="400110"/>
            </a:xfrm>
            <a:prstGeom prst="rect">
              <a:avLst/>
            </a:prstGeom>
            <a:noFill/>
          </p:spPr>
          <p:txBody>
            <a:bodyPr wrap="none" rtlCol="0">
              <a:spAutoFit/>
            </a:bodyPr>
            <a:lstStyle/>
            <a:p>
              <a:r>
                <a:rPr lang="en-US" sz="2000" b="1" dirty="0" smtClean="0"/>
                <a:t>Patching Module</a:t>
              </a:r>
              <a:endParaRPr lang="en-US" sz="2000" b="1" dirty="0"/>
            </a:p>
          </p:txBody>
        </p:sp>
      </p:grpSp>
    </p:spTree>
    <p:extLst>
      <p:ext uri="{BB962C8B-B14F-4D97-AF65-F5344CB8AC3E}">
        <p14:creationId xmlns:p14="http://schemas.microsoft.com/office/powerpoint/2010/main" val="200402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5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fade">
                                      <p:cBhvr>
                                        <p:cTn id="25" dur="500"/>
                                        <p:tgtEl>
                                          <p:spTgt spid="7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left)">
                                      <p:cBhvr>
                                        <p:cTn id="54" dur="500"/>
                                        <p:tgtEl>
                                          <p:spTgt spid="1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up)">
                                      <p:cBhvr>
                                        <p:cTn id="62" dur="500"/>
                                        <p:tgtEl>
                                          <p:spTgt spid="1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500"/>
                                        <p:tgtEl>
                                          <p:spTgt spid="11"/>
                                        </p:tgtEl>
                                      </p:cBhvr>
                                    </p:animEffect>
                                  </p:childTnLst>
                                </p:cTn>
                              </p:par>
                            </p:childTnLst>
                          </p:cTn>
                        </p:par>
                        <p:par>
                          <p:cTn id="66" fill="hold">
                            <p:stCondLst>
                              <p:cond delay="500"/>
                            </p:stCondLst>
                            <p:childTnLst>
                              <p:par>
                                <p:cTn id="67" presetID="22" presetClass="entr" presetSubtype="4" fill="hold" nodeType="afterEffect">
                                  <p:stCondLst>
                                    <p:cond delay="0"/>
                                  </p:stCondLst>
                                  <p:childTnLst>
                                    <p:set>
                                      <p:cBhvr>
                                        <p:cTn id="68" dur="1" fill="hold">
                                          <p:stCondLst>
                                            <p:cond delay="0"/>
                                          </p:stCondLst>
                                        </p:cTn>
                                        <p:tgtEl>
                                          <p:spTgt spid="68"/>
                                        </p:tgtEl>
                                        <p:attrNameLst>
                                          <p:attrName>style.visibility</p:attrName>
                                        </p:attrNameLst>
                                      </p:cBhvr>
                                      <p:to>
                                        <p:strVal val="visible"/>
                                      </p:to>
                                    </p:set>
                                    <p:animEffect transition="in" filter="wipe(down)">
                                      <p:cBhvr>
                                        <p:cTn id="69" dur="500"/>
                                        <p:tgtEl>
                                          <p:spTgt spid="6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79"/>
                                        </p:tgtEl>
                                        <p:attrNameLst>
                                          <p:attrName>style.visibility</p:attrName>
                                        </p:attrNameLst>
                                      </p:cBhvr>
                                      <p:to>
                                        <p:strVal val="visible"/>
                                      </p:to>
                                    </p:set>
                                    <p:animEffect transition="in" filter="fade">
                                      <p:cBhvr>
                                        <p:cTn id="74"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5"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Program Points for Patching</a:t>
            </a:r>
            <a:endParaRPr lang="en-US" dirty="0"/>
          </a:p>
        </p:txBody>
      </p:sp>
      <p:sp>
        <p:nvSpPr>
          <p:cNvPr id="3" name="Content Placeholder 2"/>
          <p:cNvSpPr>
            <a:spLocks noGrp="1"/>
          </p:cNvSpPr>
          <p:nvPr>
            <p:ph idx="1"/>
          </p:nvPr>
        </p:nvSpPr>
        <p:spPr>
          <a:xfrm>
            <a:off x="628650" y="1690689"/>
            <a:ext cx="7886700" cy="3499149"/>
          </a:xfrm>
        </p:spPr>
        <p:txBody>
          <a:bodyPr>
            <a:normAutofit/>
          </a:bodyPr>
          <a:lstStyle/>
          <a:p>
            <a:r>
              <a:rPr lang="en-US" sz="3200" dirty="0" smtClean="0"/>
              <a:t>Taint Analysis</a:t>
            </a:r>
          </a:p>
          <a:p>
            <a:pPr lvl="1"/>
            <a:r>
              <a:rPr lang="en-US" dirty="0" smtClean="0"/>
              <a:t>Statements on tainted path are excluded from pathing Data leaving the program are not patched</a:t>
            </a:r>
          </a:p>
          <a:p>
            <a:pPr lvl="1"/>
            <a:r>
              <a:rPr lang="en-US" dirty="0" smtClean="0"/>
              <a:t>Flexibility of defining custom sources and sinks</a:t>
            </a:r>
          </a:p>
          <a:p>
            <a:pPr lvl="1"/>
            <a:r>
              <a:rPr lang="en-US" dirty="0" smtClean="0"/>
              <a:t>Soot </a:t>
            </a:r>
            <a:r>
              <a:rPr lang="en-US" dirty="0" err="1" smtClean="0"/>
              <a:t>InfoFlow</a:t>
            </a:r>
            <a:r>
              <a:rPr lang="en-US" dirty="0" smtClean="0"/>
              <a:t> framework</a:t>
            </a:r>
          </a:p>
          <a:p>
            <a:r>
              <a:rPr lang="en-US" sz="3200" dirty="0" smtClean="0"/>
              <a:t>Call Graph Analysis </a:t>
            </a:r>
          </a:p>
          <a:p>
            <a:pPr lvl="1"/>
            <a:r>
              <a:rPr lang="en-US" dirty="0" smtClean="0"/>
              <a:t>Exclude already handled exception</a:t>
            </a:r>
          </a:p>
          <a:p>
            <a:pPr lvl="1"/>
            <a:r>
              <a:rPr lang="en-US" dirty="0" smtClean="0"/>
              <a:t>Reverse BFS on call chain </a:t>
            </a:r>
          </a:p>
          <a:p>
            <a:pPr lvl="1"/>
            <a:endParaRPr lang="en-US" dirty="0" smtClean="0"/>
          </a:p>
          <a:p>
            <a:pPr lvl="1"/>
            <a:endParaRPr lang="en-US" dirty="0" smtClean="0"/>
          </a:p>
        </p:txBody>
      </p:sp>
      <p:sp>
        <p:nvSpPr>
          <p:cNvPr id="4" name="Date Placeholder 3"/>
          <p:cNvSpPr>
            <a:spLocks noGrp="1"/>
          </p:cNvSpPr>
          <p:nvPr>
            <p:ph type="dt" sz="half" idx="10"/>
          </p:nvPr>
        </p:nvSpPr>
        <p:spPr/>
        <p:txBody>
          <a:bodyPr/>
          <a:lstStyle/>
          <a:p>
            <a:fld id="{6CB37599-34E6-4133-90AD-8EBF670A6966}" type="datetime1">
              <a:rPr lang="en-US" smtClean="0"/>
              <a:t>9/3/2015</a:t>
            </a:fld>
            <a:endParaRPr lang="en-US"/>
          </a:p>
        </p:txBody>
      </p:sp>
      <p:sp>
        <p:nvSpPr>
          <p:cNvPr id="5" name="Footer Placeholder 4"/>
          <p:cNvSpPr>
            <a:spLocks noGrp="1"/>
          </p:cNvSpPr>
          <p:nvPr>
            <p:ph type="ftr" sz="quarter" idx="11"/>
          </p:nvPr>
        </p:nvSpPr>
        <p:spPr/>
        <p:txBody>
          <a:bodyPr/>
          <a:lstStyle/>
          <a:p>
            <a:r>
              <a:rPr lang="en-US" smtClean="0"/>
              <a:t>ESEC/FSE 2015</a:t>
            </a:r>
            <a:endParaRPr lang="en-US"/>
          </a:p>
        </p:txBody>
      </p:sp>
      <p:sp>
        <p:nvSpPr>
          <p:cNvPr id="6" name="Slide Number Placeholder 5"/>
          <p:cNvSpPr>
            <a:spLocks noGrp="1"/>
          </p:cNvSpPr>
          <p:nvPr>
            <p:ph type="sldNum" sz="quarter" idx="12"/>
          </p:nvPr>
        </p:nvSpPr>
        <p:spPr/>
        <p:txBody>
          <a:bodyPr/>
          <a:lstStyle/>
          <a:p>
            <a:fld id="{BAD9F40D-CC95-4DE9-9683-74E88C4E1225}" type="slidenum">
              <a:rPr lang="en-US" smtClean="0"/>
              <a:t>11</a:t>
            </a:fld>
            <a:endParaRPr lang="en-US"/>
          </a:p>
        </p:txBody>
      </p:sp>
      <p:grpSp>
        <p:nvGrpSpPr>
          <p:cNvPr id="22" name="Group 21"/>
          <p:cNvGrpSpPr/>
          <p:nvPr/>
        </p:nvGrpSpPr>
        <p:grpSpPr>
          <a:xfrm>
            <a:off x="1657350" y="4961462"/>
            <a:ext cx="5985457" cy="1394889"/>
            <a:chOff x="1657350" y="4961462"/>
            <a:chExt cx="5985457" cy="1394889"/>
          </a:xfrm>
        </p:grpSpPr>
        <p:grpSp>
          <p:nvGrpSpPr>
            <p:cNvPr id="19" name="Group 18"/>
            <p:cNvGrpSpPr/>
            <p:nvPr/>
          </p:nvGrpSpPr>
          <p:grpSpPr>
            <a:xfrm>
              <a:off x="1657350" y="5125096"/>
              <a:ext cx="5985457" cy="1231255"/>
              <a:chOff x="1657350" y="5125096"/>
              <a:chExt cx="5985457" cy="1231255"/>
            </a:xfrm>
          </p:grpSpPr>
          <mc:AlternateContent xmlns:mc="http://schemas.openxmlformats.org/markup-compatibility/2006" xmlns:a14="http://schemas.microsoft.com/office/drawing/2010/main">
            <mc:Choice Requires="a14">
              <p:sp>
                <p:nvSpPr>
                  <p:cNvPr id="7" name="Oval 6"/>
                  <p:cNvSpPr/>
                  <p:nvPr/>
                </p:nvSpPr>
                <p:spPr>
                  <a:xfrm>
                    <a:off x="1657350" y="5443004"/>
                    <a:ext cx="1249251" cy="66018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𝑓</m:t>
                          </m:r>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p:txBody>
              </p:sp>
            </mc:Choice>
            <mc:Fallback xmlns="">
              <p:sp>
                <p:nvSpPr>
                  <p:cNvPr id="7" name="Oval 6"/>
                  <p:cNvSpPr>
                    <a:spLocks noRot="1" noChangeAspect="1" noMove="1" noResize="1" noEditPoints="1" noAdjustHandles="1" noChangeArrowheads="1" noChangeShapeType="1" noTextEdit="1"/>
                  </p:cNvSpPr>
                  <p:nvPr/>
                </p:nvSpPr>
                <p:spPr>
                  <a:xfrm>
                    <a:off x="1657350" y="5443004"/>
                    <a:ext cx="1249251" cy="660181"/>
                  </a:xfrm>
                  <a:prstGeom prst="ellipse">
                    <a:avLst/>
                  </a:prstGeom>
                  <a:blipFill rotWithShape="0">
                    <a:blip r:embed="rId2"/>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3780216" y="5125096"/>
                    <a:ext cx="1249251" cy="4927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𝑔</m:t>
                          </m:r>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p:txBody>
              </p:sp>
            </mc:Choice>
            <mc:Fallback xmlns="">
              <p:sp>
                <p:nvSpPr>
                  <p:cNvPr id="8" name="Oval 7"/>
                  <p:cNvSpPr>
                    <a:spLocks noRot="1" noChangeAspect="1" noMove="1" noResize="1" noEditPoints="1" noAdjustHandles="1" noChangeArrowheads="1" noChangeShapeType="1" noTextEdit="1"/>
                  </p:cNvSpPr>
                  <p:nvPr/>
                </p:nvSpPr>
                <p:spPr>
                  <a:xfrm>
                    <a:off x="3780216" y="5125096"/>
                    <a:ext cx="1249251" cy="492756"/>
                  </a:xfrm>
                  <a:prstGeom prst="ellipse">
                    <a:avLst/>
                  </a:prstGeom>
                  <a:blipFill rotWithShape="0">
                    <a:blip r:embed="rId3"/>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3780216" y="5829626"/>
                    <a:ext cx="1249251" cy="52672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h</m:t>
                          </m:r>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p:txBody>
              </p:sp>
            </mc:Choice>
            <mc:Fallback xmlns="">
              <p:sp>
                <p:nvSpPr>
                  <p:cNvPr id="9" name="Oval 8"/>
                  <p:cNvSpPr>
                    <a:spLocks noRot="1" noChangeAspect="1" noMove="1" noResize="1" noEditPoints="1" noAdjustHandles="1" noChangeArrowheads="1" noChangeShapeType="1" noTextEdit="1"/>
                  </p:cNvSpPr>
                  <p:nvPr/>
                </p:nvSpPr>
                <p:spPr>
                  <a:xfrm>
                    <a:off x="3780216" y="5829626"/>
                    <a:ext cx="1249251" cy="526725"/>
                  </a:xfrm>
                  <a:prstGeom prst="ellipse">
                    <a:avLst/>
                  </a:prstGeom>
                  <a:blipFill rotWithShape="0">
                    <a:blip r:embed="rId4"/>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6393556" y="5395544"/>
                    <a:ext cx="1249251" cy="52672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𝑏</m:t>
                          </m:r>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p:txBody>
              </p:sp>
            </mc:Choice>
            <mc:Fallback xmlns="">
              <p:sp>
                <p:nvSpPr>
                  <p:cNvPr id="10" name="Oval 9"/>
                  <p:cNvSpPr>
                    <a:spLocks noRot="1" noChangeAspect="1" noMove="1" noResize="1" noEditPoints="1" noAdjustHandles="1" noChangeArrowheads="1" noChangeShapeType="1" noTextEdit="1"/>
                  </p:cNvSpPr>
                  <p:nvPr/>
                </p:nvSpPr>
                <p:spPr>
                  <a:xfrm>
                    <a:off x="6393556" y="5395544"/>
                    <a:ext cx="1249251" cy="526725"/>
                  </a:xfrm>
                  <a:prstGeom prst="ellipse">
                    <a:avLst/>
                  </a:prstGeom>
                  <a:blipFill rotWithShape="0">
                    <a:blip r:embed="rId5"/>
                    <a:stretch>
                      <a:fillRect/>
                    </a:stretch>
                  </a:blipFill>
                  <a:ln w="28575">
                    <a:solidFill>
                      <a:schemeClr val="tx1"/>
                    </a:solidFill>
                  </a:ln>
                </p:spPr>
                <p:txBody>
                  <a:bodyPr/>
                  <a:lstStyle/>
                  <a:p>
                    <a:r>
                      <a:rPr lang="en-US">
                        <a:noFill/>
                      </a:rPr>
                      <a:t> </a:t>
                    </a:r>
                  </a:p>
                </p:txBody>
              </p:sp>
            </mc:Fallback>
          </mc:AlternateContent>
          <p:cxnSp>
            <p:nvCxnSpPr>
              <p:cNvPr id="12" name="Straight Arrow Connector 11"/>
              <p:cNvCxnSpPr>
                <a:stCxn id="7" idx="6"/>
                <a:endCxn id="8" idx="2"/>
              </p:cNvCxnSpPr>
              <p:nvPr/>
            </p:nvCxnSpPr>
            <p:spPr>
              <a:xfrm flipV="1">
                <a:off x="2906601" y="5371474"/>
                <a:ext cx="873615" cy="401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endCxn id="9" idx="2"/>
              </p:cNvCxnSpPr>
              <p:nvPr/>
            </p:nvCxnSpPr>
            <p:spPr>
              <a:xfrm>
                <a:off x="2942019" y="5786291"/>
                <a:ext cx="838197" cy="3066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9" idx="6"/>
              </p:cNvCxnSpPr>
              <p:nvPr/>
            </p:nvCxnSpPr>
            <p:spPr>
              <a:xfrm flipV="1">
                <a:off x="5029467" y="5674383"/>
                <a:ext cx="1364089" cy="418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1" name="Multiply 20"/>
            <p:cNvSpPr/>
            <p:nvPr/>
          </p:nvSpPr>
          <p:spPr>
            <a:xfrm>
              <a:off x="6676891" y="4961462"/>
              <a:ext cx="682581" cy="72888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721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4468"/>
            <a:ext cx="7886700" cy="1539786"/>
          </a:xfrm>
        </p:spPr>
        <p:txBody>
          <a:bodyPr/>
          <a:lstStyle/>
          <a:p>
            <a:r>
              <a:rPr lang="en-US" dirty="0" smtClean="0"/>
              <a:t>Design : Patching Module</a:t>
            </a:r>
            <a:endParaRPr lang="en-US" dirty="0"/>
          </a:p>
        </p:txBody>
      </p:sp>
      <p:sp>
        <p:nvSpPr>
          <p:cNvPr id="8" name="Date Placeholder 7"/>
          <p:cNvSpPr>
            <a:spLocks noGrp="1"/>
          </p:cNvSpPr>
          <p:nvPr>
            <p:ph type="dt" sz="half" idx="10"/>
          </p:nvPr>
        </p:nvSpPr>
        <p:spPr/>
        <p:txBody>
          <a:bodyPr/>
          <a:lstStyle/>
          <a:p>
            <a:fld id="{7FCA02E2-EA60-4A9F-939F-1390206856FA}" type="datetime1">
              <a:rPr lang="en-US" smtClean="0"/>
              <a:t>9/3/2015</a:t>
            </a:fld>
            <a:endParaRPr lang="en-US"/>
          </a:p>
        </p:txBody>
      </p:sp>
      <p:sp>
        <p:nvSpPr>
          <p:cNvPr id="9" name="Footer Placeholder 8"/>
          <p:cNvSpPr>
            <a:spLocks noGrp="1"/>
          </p:cNvSpPr>
          <p:nvPr>
            <p:ph type="ftr" sz="quarter" idx="11"/>
          </p:nvPr>
        </p:nvSpPr>
        <p:spPr/>
        <p:txBody>
          <a:bodyPr/>
          <a:lstStyle/>
          <a:p>
            <a:r>
              <a:rPr lang="en-US" smtClean="0"/>
              <a:t>ESEC/FSE 2015</a:t>
            </a:r>
            <a:endParaRPr lang="en-US" dirty="0"/>
          </a:p>
        </p:txBody>
      </p:sp>
      <p:sp>
        <p:nvSpPr>
          <p:cNvPr id="10" name="Slide Number Placeholder 9"/>
          <p:cNvSpPr>
            <a:spLocks noGrp="1"/>
          </p:cNvSpPr>
          <p:nvPr>
            <p:ph type="sldNum" sz="quarter" idx="12"/>
          </p:nvPr>
        </p:nvSpPr>
        <p:spPr/>
        <p:txBody>
          <a:bodyPr/>
          <a:lstStyle/>
          <a:p>
            <a:fld id="{2652C4B5-A1E9-4984-9CD4-22695C1F6283}" type="slidenum">
              <a:rPr lang="en-US" smtClean="0"/>
              <a:t>12</a:t>
            </a:fld>
            <a:endParaRPr lang="en-US"/>
          </a:p>
        </p:txBody>
      </p:sp>
      <p:sp>
        <p:nvSpPr>
          <p:cNvPr id="7" name="Rectangle 6"/>
          <p:cNvSpPr/>
          <p:nvPr/>
        </p:nvSpPr>
        <p:spPr>
          <a:xfrm>
            <a:off x="628650" y="1726009"/>
            <a:ext cx="8213903" cy="1446550"/>
          </a:xfrm>
          <a:prstGeom prst="rect">
            <a:avLst/>
          </a:prstGeom>
        </p:spPr>
        <p:txBody>
          <a:bodyPr wrap="square">
            <a:spAutoFit/>
          </a:bodyPr>
          <a:lstStyle/>
          <a:p>
            <a:r>
              <a:rPr lang="en-US" sz="3200" b="1" dirty="0"/>
              <a:t>C</a:t>
            </a:r>
            <a:r>
              <a:rPr lang="en-US" sz="3200" b="1" dirty="0" smtClean="0"/>
              <a:t>onstraint Analysis</a:t>
            </a:r>
            <a:endParaRPr lang="en-US" sz="3200" b="1" dirty="0"/>
          </a:p>
          <a:p>
            <a:pPr marL="914400" lvl="1" indent="-457200">
              <a:buFont typeface="Arial" panose="020B0604020202020204" pitchFamily="34" charset="0"/>
              <a:buChar char="•"/>
            </a:pPr>
            <a:r>
              <a:rPr lang="en-US" sz="2800" dirty="0" smtClean="0"/>
              <a:t>Collection and evaluation</a:t>
            </a:r>
            <a:endParaRPr lang="en-US" sz="2800" dirty="0"/>
          </a:p>
          <a:p>
            <a:pPr marL="914400" lvl="1" indent="-457200">
              <a:buFont typeface="Arial" panose="020B0604020202020204" pitchFamily="34" charset="0"/>
              <a:buChar char="•"/>
            </a:pPr>
            <a:r>
              <a:rPr lang="en-US" sz="2800" dirty="0" smtClean="0"/>
              <a:t>Static and dynamic constraints</a:t>
            </a:r>
          </a:p>
        </p:txBody>
      </p:sp>
      <p:sp>
        <p:nvSpPr>
          <p:cNvPr id="15" name="Rectangle 14"/>
          <p:cNvSpPr/>
          <p:nvPr/>
        </p:nvSpPr>
        <p:spPr>
          <a:xfrm>
            <a:off x="628650" y="3428971"/>
            <a:ext cx="8213903" cy="584775"/>
          </a:xfrm>
          <a:prstGeom prst="rect">
            <a:avLst/>
          </a:prstGeom>
        </p:spPr>
        <p:txBody>
          <a:bodyPr wrap="square">
            <a:spAutoFit/>
          </a:bodyPr>
          <a:lstStyle/>
          <a:p>
            <a:r>
              <a:rPr lang="en-US" sz="3200" b="1" dirty="0" smtClean="0"/>
              <a:t>Parameter Tweaking</a:t>
            </a:r>
          </a:p>
        </p:txBody>
      </p:sp>
    </p:spTree>
    <p:extLst>
      <p:ext uri="{BB962C8B-B14F-4D97-AF65-F5344CB8AC3E}">
        <p14:creationId xmlns:p14="http://schemas.microsoft.com/office/powerpoint/2010/main" val="4116902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Collection</a:t>
            </a:r>
            <a:endParaRPr lang="en-US" dirty="0"/>
          </a:p>
        </p:txBody>
      </p:sp>
      <p:sp>
        <p:nvSpPr>
          <p:cNvPr id="4" name="Date Placeholder 3"/>
          <p:cNvSpPr>
            <a:spLocks noGrp="1"/>
          </p:cNvSpPr>
          <p:nvPr>
            <p:ph type="dt" sz="half" idx="10"/>
          </p:nvPr>
        </p:nvSpPr>
        <p:spPr/>
        <p:txBody>
          <a:bodyPr/>
          <a:lstStyle/>
          <a:p>
            <a:fld id="{4DE4012B-437B-4C3B-96C1-30572423832C}" type="datetime1">
              <a:rPr lang="en-US" smtClean="0"/>
              <a:t>9/3/2015</a:t>
            </a:fld>
            <a:endParaRPr lang="en-US"/>
          </a:p>
        </p:txBody>
      </p:sp>
      <p:sp>
        <p:nvSpPr>
          <p:cNvPr id="5" name="Footer Placeholder 4"/>
          <p:cNvSpPr>
            <a:spLocks noGrp="1"/>
          </p:cNvSpPr>
          <p:nvPr>
            <p:ph type="ftr" sz="quarter" idx="11"/>
          </p:nvPr>
        </p:nvSpPr>
        <p:spPr/>
        <p:txBody>
          <a:bodyPr/>
          <a:lstStyle/>
          <a:p>
            <a:r>
              <a:rPr lang="en-US" smtClean="0"/>
              <a:t>ESEC/FSE 2015</a:t>
            </a:r>
            <a:endParaRPr lang="en-US" dirty="0"/>
          </a:p>
        </p:txBody>
      </p:sp>
      <p:sp>
        <p:nvSpPr>
          <p:cNvPr id="6" name="Slide Number Placeholder 5"/>
          <p:cNvSpPr>
            <a:spLocks noGrp="1"/>
          </p:cNvSpPr>
          <p:nvPr>
            <p:ph type="sldNum" sz="quarter" idx="12"/>
          </p:nvPr>
        </p:nvSpPr>
        <p:spPr/>
        <p:txBody>
          <a:bodyPr/>
          <a:lstStyle/>
          <a:p>
            <a:fld id="{2652C4B5-A1E9-4984-9CD4-22695C1F6283}" type="slidenum">
              <a:rPr lang="en-US" smtClean="0"/>
              <a:t>13</a:t>
            </a:fld>
            <a:endParaRPr lang="en-US"/>
          </a:p>
        </p:txBody>
      </p:sp>
      <p:pic>
        <p:nvPicPr>
          <p:cNvPr id="22" name="Picture 21"/>
          <p:cNvPicPr>
            <a:picLocks noChangeAspect="1"/>
          </p:cNvPicPr>
          <p:nvPr/>
        </p:nvPicPr>
        <p:blipFill rotWithShape="1">
          <a:blip r:embed="rId2"/>
          <a:srcRect l="4385"/>
          <a:stretch/>
        </p:blipFill>
        <p:spPr>
          <a:xfrm>
            <a:off x="503354" y="1607008"/>
            <a:ext cx="8553849" cy="2969104"/>
          </a:xfrm>
          <a:prstGeom prst="rect">
            <a:avLst/>
          </a:prstGeom>
        </p:spPr>
      </p:pic>
      <p:grpSp>
        <p:nvGrpSpPr>
          <p:cNvPr id="20" name="Group 19"/>
          <p:cNvGrpSpPr/>
          <p:nvPr/>
        </p:nvGrpSpPr>
        <p:grpSpPr>
          <a:xfrm>
            <a:off x="273821" y="4410327"/>
            <a:ext cx="8655995" cy="1885274"/>
            <a:chOff x="273821" y="4410327"/>
            <a:chExt cx="8655995" cy="1885274"/>
          </a:xfrm>
        </p:grpSpPr>
        <mc:AlternateContent xmlns:mc="http://schemas.openxmlformats.org/markup-compatibility/2006" xmlns:a14="http://schemas.microsoft.com/office/drawing/2010/main">
          <mc:Choice Requires="a14">
            <p:sp>
              <p:nvSpPr>
                <p:cNvPr id="9" name="Rectangle 8"/>
                <p:cNvSpPr/>
                <p:nvPr/>
              </p:nvSpPr>
              <p:spPr>
                <a:xfrm>
                  <a:off x="1183467" y="5034121"/>
                  <a:ext cx="1049446" cy="6790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7</m:t>
                        </m:r>
                      </m:oMath>
                    </m:oMathPara>
                  </a14:m>
                  <a:endParaRPr lang="en-US" sz="2400" dirty="0"/>
                </a:p>
              </p:txBody>
            </p:sp>
          </mc:Choice>
          <mc:Fallback xmlns="">
            <p:sp>
              <p:nvSpPr>
                <p:cNvPr id="9" name="Rectangle 8"/>
                <p:cNvSpPr>
                  <a:spLocks noRot="1" noChangeAspect="1" noMove="1" noResize="1" noEditPoints="1" noAdjustHandles="1" noChangeArrowheads="1" noChangeShapeType="1" noTextEdit="1"/>
                </p:cNvSpPr>
                <p:nvPr/>
              </p:nvSpPr>
              <p:spPr>
                <a:xfrm>
                  <a:off x="1183467" y="5034121"/>
                  <a:ext cx="1049446" cy="679053"/>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232914" y="5034119"/>
                  <a:ext cx="1049446" cy="6790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10</m:t>
                        </m:r>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2232914" y="5034119"/>
                  <a:ext cx="1049446" cy="679053"/>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282360" y="5034121"/>
                  <a:ext cx="1049446" cy="6790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𝑎𝑏</m:t>
                        </m:r>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3282360" y="5034121"/>
                  <a:ext cx="1049446" cy="67905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4331806" y="5034119"/>
                  <a:ext cx="1049446" cy="6790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𝑎𝑏𝑐𝑑</m:t>
                        </m:r>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4331806" y="5034119"/>
                  <a:ext cx="1049446" cy="679053"/>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5381252" y="5034119"/>
                  <a:ext cx="1975420" cy="6790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𝑢𝑠𝑒𝑟𝐼𝑛𝑝𝑢𝑡</m:t>
                        </m:r>
                        <m:r>
                          <a:rPr lang="en-US" sz="2400" i="1" dirty="0" smtClean="0">
                            <a:latin typeface="Cambria Math" panose="02040503050406030204" pitchFamily="18" charset="0"/>
                          </a:rPr>
                          <m:t>()</m:t>
                        </m:r>
                      </m:oMath>
                    </m:oMathPara>
                  </a14:m>
                  <a:endParaRPr lang="en-US" sz="2400" dirty="0"/>
                </a:p>
              </p:txBody>
            </p:sp>
          </mc:Choice>
          <mc:Fallback xmlns="">
            <p:sp>
              <p:nvSpPr>
                <p:cNvPr id="13" name="Rectangle 12"/>
                <p:cNvSpPr>
                  <a:spLocks noRot="1" noChangeAspect="1" noMove="1" noResize="1" noEditPoints="1" noAdjustHandles="1" noChangeArrowheads="1" noChangeShapeType="1" noTextEdit="1"/>
                </p:cNvSpPr>
                <p:nvPr/>
              </p:nvSpPr>
              <p:spPr>
                <a:xfrm>
                  <a:off x="5381252" y="5034119"/>
                  <a:ext cx="1975420" cy="679053"/>
                </a:xfrm>
                <a:prstGeom prst="rect">
                  <a:avLst/>
                </a:prstGeom>
                <a:blipFill rotWithShape="0">
                  <a:blip r:embed="rId7"/>
                  <a:stretch>
                    <a:fillRect/>
                  </a:stretch>
                </a:blipFill>
              </p:spPr>
              <p:txBody>
                <a:bodyPr/>
                <a:lstStyle/>
                <a:p>
                  <a:r>
                    <a:rPr lang="en-US">
                      <a:noFill/>
                    </a:rPr>
                    <a:t> </a:t>
                  </a:r>
                </a:p>
              </p:txBody>
            </p:sp>
          </mc:Fallback>
        </mc:AlternateContent>
        <p:sp>
          <p:nvSpPr>
            <p:cNvPr id="14" name="Right Brace 13"/>
            <p:cNvSpPr/>
            <p:nvPr/>
          </p:nvSpPr>
          <p:spPr>
            <a:xfrm rot="5400000">
              <a:off x="2152019" y="4801723"/>
              <a:ext cx="161789" cy="2098892"/>
            </a:xfrm>
            <a:prstGeom prst="rightBrace">
              <a:avLst>
                <a:gd name="adj1" fmla="val 8333"/>
                <a:gd name="adj2" fmla="val 49547"/>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5" name="TextBox 14"/>
            <p:cNvSpPr txBox="1"/>
            <p:nvPr/>
          </p:nvSpPr>
          <p:spPr>
            <a:xfrm>
              <a:off x="273821" y="5944040"/>
              <a:ext cx="3214341" cy="338554"/>
            </a:xfrm>
            <a:prstGeom prst="rect">
              <a:avLst/>
            </a:prstGeom>
            <a:noFill/>
          </p:spPr>
          <p:txBody>
            <a:bodyPr wrap="none" rtlCol="0">
              <a:spAutoFit/>
            </a:bodyPr>
            <a:lstStyle/>
            <a:p>
              <a:r>
                <a:rPr lang="en-US" sz="1600" dirty="0" smtClean="0">
                  <a:latin typeface="Consolas" panose="020B0609020204030204" pitchFamily="49" charset="0"/>
                  <a:cs typeface="Consolas" panose="020B0609020204030204" pitchFamily="49" charset="0"/>
                </a:rPr>
                <a:t>Possible max and min length</a:t>
              </a:r>
              <a:endParaRPr lang="en-US" sz="1600" dirty="0">
                <a:latin typeface="Consolas" panose="020B0609020204030204" pitchFamily="49" charset="0"/>
                <a:cs typeface="Consolas" panose="020B0609020204030204" pitchFamily="49" charset="0"/>
              </a:endParaRPr>
            </a:p>
          </p:txBody>
        </p:sp>
        <p:sp>
          <p:nvSpPr>
            <p:cNvPr id="16" name="Right Brace 15"/>
            <p:cNvSpPr/>
            <p:nvPr/>
          </p:nvSpPr>
          <p:spPr>
            <a:xfrm rot="16200000">
              <a:off x="4250911" y="3851436"/>
              <a:ext cx="161789" cy="2098892"/>
            </a:xfrm>
            <a:prstGeom prst="rightBrace">
              <a:avLst>
                <a:gd name="adj1" fmla="val 8333"/>
                <a:gd name="adj2" fmla="val 49547"/>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7" name="TextBox 16"/>
            <p:cNvSpPr txBox="1"/>
            <p:nvPr/>
          </p:nvSpPr>
          <p:spPr>
            <a:xfrm>
              <a:off x="3180829" y="4410327"/>
              <a:ext cx="2092239" cy="338554"/>
            </a:xfrm>
            <a:prstGeom prst="rect">
              <a:avLst/>
            </a:prstGeom>
            <a:noFill/>
          </p:spPr>
          <p:txBody>
            <a:bodyPr wrap="none" rtlCol="0">
              <a:spAutoFit/>
            </a:bodyPr>
            <a:lstStyle/>
            <a:p>
              <a:r>
                <a:rPr lang="en-US" sz="1600" dirty="0" smtClean="0">
                  <a:latin typeface="Consolas" panose="020B0609020204030204" pitchFamily="49" charset="0"/>
                  <a:cs typeface="Consolas" panose="020B0609020204030204" pitchFamily="49" charset="0"/>
                </a:rPr>
                <a:t>Possible prefixes</a:t>
              </a:r>
              <a:endParaRPr lang="en-US" sz="1600" dirty="0">
                <a:latin typeface="Consolas" panose="020B0609020204030204" pitchFamily="49" charset="0"/>
                <a:cs typeface="Consolas" panose="020B0609020204030204" pitchFamily="49" charset="0"/>
              </a:endParaRPr>
            </a:p>
          </p:txBody>
        </p:sp>
        <p:sp>
          <p:nvSpPr>
            <p:cNvPr id="18" name="Right Brace 17"/>
            <p:cNvSpPr/>
            <p:nvPr/>
          </p:nvSpPr>
          <p:spPr>
            <a:xfrm rot="5400000">
              <a:off x="6288067" y="4863459"/>
              <a:ext cx="161789" cy="1975420"/>
            </a:xfrm>
            <a:prstGeom prst="rightBrace">
              <a:avLst>
                <a:gd name="adj1" fmla="val 8333"/>
                <a:gd name="adj2" fmla="val 49547"/>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9" name="TextBox 18"/>
            <p:cNvSpPr txBox="1"/>
            <p:nvPr/>
          </p:nvSpPr>
          <p:spPr>
            <a:xfrm>
              <a:off x="3620569" y="5957047"/>
              <a:ext cx="5309247" cy="338554"/>
            </a:xfrm>
            <a:prstGeom prst="rect">
              <a:avLst/>
            </a:prstGeom>
            <a:noFill/>
          </p:spPr>
          <p:txBody>
            <a:bodyPr wrap="square" rtlCol="0">
              <a:spAutoFit/>
            </a:bodyPr>
            <a:lstStyle/>
            <a:p>
              <a:r>
                <a:rPr lang="en-US" sz="1600" dirty="0" smtClean="0">
                  <a:latin typeface="Consolas" panose="020B0609020204030204" pitchFamily="49" charset="0"/>
                  <a:cs typeface="Consolas" panose="020B0609020204030204" pitchFamily="49" charset="0"/>
                </a:rPr>
                <a:t>Possible string contains evaluated dynamically</a:t>
              </a:r>
              <a:endParaRPr lang="en-US" sz="1600" dirty="0">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4054715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334890" y="1406671"/>
            <a:ext cx="1589902" cy="830997"/>
          </a:xfrm>
          <a:prstGeom prst="rect">
            <a:avLst/>
          </a:prstGeom>
          <a:noFill/>
        </p:spPr>
        <p:txBody>
          <a:bodyPr wrap="square" rtlCol="0">
            <a:spAutoFit/>
          </a:bodyPr>
          <a:lstStyle/>
          <a:p>
            <a:r>
              <a:rPr lang="en-US" sz="2400" dirty="0" smtClean="0">
                <a:solidFill>
                  <a:srgbClr val="FF0000"/>
                </a:solidFill>
              </a:rPr>
              <a:t>Static Constraints</a:t>
            </a:r>
            <a:endParaRPr lang="en-US" sz="2400" dirty="0">
              <a:solidFill>
                <a:srgbClr val="FF0000"/>
              </a:solidFill>
            </a:endParaRPr>
          </a:p>
        </p:txBody>
      </p:sp>
      <p:sp>
        <p:nvSpPr>
          <p:cNvPr id="2" name="Title 1"/>
          <p:cNvSpPr>
            <a:spLocks noGrp="1"/>
          </p:cNvSpPr>
          <p:nvPr>
            <p:ph type="title"/>
          </p:nvPr>
        </p:nvSpPr>
        <p:spPr>
          <a:xfrm>
            <a:off x="184838" y="54913"/>
            <a:ext cx="7886700" cy="1325563"/>
          </a:xfrm>
        </p:spPr>
        <p:txBody>
          <a:bodyPr>
            <a:normAutofit/>
          </a:bodyPr>
          <a:lstStyle/>
          <a:p>
            <a:r>
              <a:rPr lang="en-US" dirty="0" smtClean="0"/>
              <a:t>Constraint Collection &amp; Evaluation</a:t>
            </a:r>
            <a:endParaRPr lang="en-US" dirty="0"/>
          </a:p>
        </p:txBody>
      </p:sp>
      <p:sp>
        <p:nvSpPr>
          <p:cNvPr id="3" name="Content Placeholder 2"/>
          <p:cNvSpPr>
            <a:spLocks noGrp="1"/>
          </p:cNvSpPr>
          <p:nvPr>
            <p:ph idx="1"/>
          </p:nvPr>
        </p:nvSpPr>
        <p:spPr>
          <a:xfrm>
            <a:off x="0" y="5635402"/>
            <a:ext cx="9144000" cy="934345"/>
          </a:xfrm>
        </p:spPr>
        <p:txBody>
          <a:bodyPr/>
          <a:lstStyle/>
          <a:p>
            <a:r>
              <a:rPr lang="en-US" dirty="0" smtClean="0"/>
              <a:t>Generate a new string object based on constraint data store</a:t>
            </a:r>
          </a:p>
        </p:txBody>
      </p:sp>
      <p:sp>
        <p:nvSpPr>
          <p:cNvPr id="4" name="Date Placeholder 3"/>
          <p:cNvSpPr>
            <a:spLocks noGrp="1"/>
          </p:cNvSpPr>
          <p:nvPr>
            <p:ph type="dt" sz="half" idx="10"/>
          </p:nvPr>
        </p:nvSpPr>
        <p:spPr/>
        <p:txBody>
          <a:bodyPr/>
          <a:lstStyle/>
          <a:p>
            <a:fld id="{973F2A8B-E18D-4100-B207-9A60E83EE8DA}" type="datetime1">
              <a:rPr lang="en-US" smtClean="0"/>
              <a:t>9/3/2015</a:t>
            </a:fld>
            <a:endParaRPr lang="en-US" dirty="0"/>
          </a:p>
        </p:txBody>
      </p:sp>
      <p:sp>
        <p:nvSpPr>
          <p:cNvPr id="5" name="Footer Placeholder 4"/>
          <p:cNvSpPr>
            <a:spLocks noGrp="1"/>
          </p:cNvSpPr>
          <p:nvPr>
            <p:ph type="ftr" sz="quarter" idx="11"/>
          </p:nvPr>
        </p:nvSpPr>
        <p:spPr/>
        <p:txBody>
          <a:bodyPr/>
          <a:lstStyle/>
          <a:p>
            <a:r>
              <a:rPr lang="en-US" dirty="0" smtClean="0"/>
              <a:t>ESEC/FSE 2015</a:t>
            </a:r>
            <a:endParaRPr lang="en-US" dirty="0"/>
          </a:p>
        </p:txBody>
      </p:sp>
      <p:sp>
        <p:nvSpPr>
          <p:cNvPr id="6" name="Slide Number Placeholder 5"/>
          <p:cNvSpPr>
            <a:spLocks noGrp="1"/>
          </p:cNvSpPr>
          <p:nvPr>
            <p:ph type="sldNum" sz="quarter" idx="12"/>
          </p:nvPr>
        </p:nvSpPr>
        <p:spPr/>
        <p:txBody>
          <a:bodyPr/>
          <a:lstStyle/>
          <a:p>
            <a:fld id="{2652C4B5-A1E9-4984-9CD4-22695C1F6283}" type="slidenum">
              <a:rPr lang="en-US" smtClean="0"/>
              <a:t>14</a:t>
            </a:fld>
            <a:endParaRPr lang="en-US" dirty="0"/>
          </a:p>
        </p:txBody>
      </p:sp>
      <p:sp>
        <p:nvSpPr>
          <p:cNvPr id="12" name="TextBox 11"/>
          <p:cNvSpPr txBox="1"/>
          <p:nvPr/>
        </p:nvSpPr>
        <p:spPr>
          <a:xfrm>
            <a:off x="7334890" y="2954170"/>
            <a:ext cx="1589902" cy="830997"/>
          </a:xfrm>
          <a:prstGeom prst="rect">
            <a:avLst/>
          </a:prstGeom>
          <a:noFill/>
        </p:spPr>
        <p:txBody>
          <a:bodyPr wrap="square" rtlCol="0">
            <a:spAutoFit/>
          </a:bodyPr>
          <a:lstStyle/>
          <a:p>
            <a:r>
              <a:rPr lang="en-US" sz="2400" dirty="0" smtClean="0">
                <a:solidFill>
                  <a:srgbClr val="FF0000"/>
                </a:solidFill>
              </a:rPr>
              <a:t>Dynamic Constraints</a:t>
            </a:r>
            <a:endParaRPr lang="en-US" sz="2400" dirty="0">
              <a:solidFill>
                <a:srgbClr val="FF0000"/>
              </a:solidFill>
            </a:endParaRPr>
          </a:p>
        </p:txBody>
      </p:sp>
      <p:pic>
        <p:nvPicPr>
          <p:cNvPr id="10" name="Picture 9"/>
          <p:cNvPicPr>
            <a:picLocks noChangeAspect="1"/>
          </p:cNvPicPr>
          <p:nvPr/>
        </p:nvPicPr>
        <p:blipFill>
          <a:blip r:embed="rId2"/>
          <a:stretch>
            <a:fillRect/>
          </a:stretch>
        </p:blipFill>
        <p:spPr>
          <a:xfrm>
            <a:off x="412090" y="1178942"/>
            <a:ext cx="6653213" cy="1362247"/>
          </a:xfrm>
          <a:prstGeom prst="rect">
            <a:avLst/>
          </a:prstGeom>
        </p:spPr>
      </p:pic>
      <p:sp>
        <p:nvSpPr>
          <p:cNvPr id="9" name="Rounded Rectangle 8"/>
          <p:cNvSpPr/>
          <p:nvPr/>
        </p:nvSpPr>
        <p:spPr>
          <a:xfrm>
            <a:off x="274465" y="1105523"/>
            <a:ext cx="6928462" cy="1435666"/>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pic>
        <p:nvPicPr>
          <p:cNvPr id="13" name="Picture 12"/>
          <p:cNvPicPr>
            <a:picLocks noChangeAspect="1"/>
          </p:cNvPicPr>
          <p:nvPr/>
        </p:nvPicPr>
        <p:blipFill>
          <a:blip r:embed="rId3"/>
          <a:stretch>
            <a:fillRect/>
          </a:stretch>
        </p:blipFill>
        <p:spPr>
          <a:xfrm>
            <a:off x="378147" y="2748928"/>
            <a:ext cx="6837706" cy="1080223"/>
          </a:xfrm>
          <a:prstGeom prst="rect">
            <a:avLst/>
          </a:prstGeom>
        </p:spPr>
      </p:pic>
      <p:sp>
        <p:nvSpPr>
          <p:cNvPr id="11" name="Rounded Rectangle 10"/>
          <p:cNvSpPr/>
          <p:nvPr/>
        </p:nvSpPr>
        <p:spPr>
          <a:xfrm>
            <a:off x="287390" y="2692382"/>
            <a:ext cx="6928462" cy="1256340"/>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14" name="Content Placeholder 2"/>
          <p:cNvSpPr txBox="1">
            <a:spLocks/>
          </p:cNvSpPr>
          <p:nvPr/>
        </p:nvSpPr>
        <p:spPr>
          <a:xfrm>
            <a:off x="378147" y="4165056"/>
            <a:ext cx="7886700" cy="11696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solidFill>
                  <a:srgbClr val="0036FF"/>
                </a:solidFill>
                <a:latin typeface="Consolas" panose="020B0609020204030204" pitchFamily="49" charset="0"/>
                <a:cs typeface="Consolas" panose="020B0609020204030204" pitchFamily="49" charset="0"/>
              </a:rPr>
              <a:t>try</a:t>
            </a:r>
            <a:r>
              <a:rPr lang="en-US" sz="2000" dirty="0" smtClean="0">
                <a:latin typeface="Consolas" panose="020B0609020204030204" pitchFamily="49" charset="0"/>
                <a:cs typeface="Consolas" panose="020B0609020204030204" pitchFamily="49" charset="0"/>
              </a:rPr>
              <a:t>{ </a:t>
            </a:r>
            <a:r>
              <a:rPr lang="en-US" sz="2000" dirty="0" err="1" smtClean="0">
                <a:latin typeface="Consolas" panose="020B0609020204030204" pitchFamily="49" charset="0"/>
                <a:cs typeface="Consolas" panose="020B0609020204030204" pitchFamily="49" charset="0"/>
              </a:rPr>
              <a:t>st</a:t>
            </a:r>
            <a:r>
              <a:rPr lang="en-US" sz="2000" dirty="0" smtClean="0">
                <a:latin typeface="Consolas" panose="020B0609020204030204" pitchFamily="49" charset="0"/>
                <a:cs typeface="Consolas" panose="020B0609020204030204" pitchFamily="49" charset="0"/>
              </a:rPr>
              <a:t> = </a:t>
            </a:r>
            <a:r>
              <a:rPr lang="en-US" sz="2000" dirty="0" err="1" smtClean="0">
                <a:latin typeface="Consolas" panose="020B0609020204030204" pitchFamily="49" charset="0"/>
                <a:cs typeface="Consolas" panose="020B0609020204030204" pitchFamily="49" charset="0"/>
              </a:rPr>
              <a:t>st.substring</a:t>
            </a:r>
            <a:r>
              <a:rPr lang="en-US" sz="2000" dirty="0" smtClean="0">
                <a:latin typeface="Consolas" panose="020B0609020204030204" pitchFamily="49" charset="0"/>
                <a:cs typeface="Consolas" panose="020B0609020204030204" pitchFamily="49" charset="0"/>
              </a:rPr>
              <a:t>(</a:t>
            </a:r>
            <a:r>
              <a:rPr lang="en-US" sz="2000" dirty="0" smtClean="0">
                <a:solidFill>
                  <a:srgbClr val="FF997F"/>
                </a:solidFill>
                <a:latin typeface="Consolas" panose="020B0609020204030204" pitchFamily="49" charset="0"/>
                <a:cs typeface="Consolas" panose="020B0609020204030204" pitchFamily="49" charset="0"/>
              </a:rPr>
              <a:t>7</a:t>
            </a:r>
            <a:r>
              <a:rPr lang="en-US" sz="2000" dirty="0" smtClean="0">
                <a:latin typeface="Consolas" panose="020B0609020204030204" pitchFamily="49" charset="0"/>
                <a:cs typeface="Consolas" panose="020B0609020204030204" pitchFamily="49" charset="0"/>
              </a:rPr>
              <a:t>,</a:t>
            </a:r>
            <a:r>
              <a:rPr lang="en-US" sz="2000" dirty="0" smtClean="0">
                <a:solidFill>
                  <a:srgbClr val="FF997F"/>
                </a:solidFill>
                <a:latin typeface="Consolas" panose="020B0609020204030204" pitchFamily="49" charset="0"/>
                <a:cs typeface="Consolas" panose="020B0609020204030204" pitchFamily="49" charset="0"/>
              </a:rPr>
              <a:t>10</a:t>
            </a:r>
            <a:r>
              <a:rPr lang="en-US" sz="2000" dirty="0" smtClean="0">
                <a:latin typeface="Consolas" panose="020B0609020204030204" pitchFamily="49" charset="0"/>
                <a:cs typeface="Consolas" panose="020B0609020204030204" pitchFamily="49" charset="0"/>
              </a:rPr>
              <a:t>);</a:t>
            </a:r>
          </a:p>
          <a:p>
            <a:pPr marL="0" indent="0">
              <a:buFont typeface="Arial" panose="020B0604020202020204" pitchFamily="34" charset="0"/>
              <a:buNone/>
            </a:pPr>
            <a:r>
              <a:rPr lang="en-US" sz="2000" dirty="0" smtClean="0">
                <a:latin typeface="Consolas" panose="020B0609020204030204" pitchFamily="49" charset="0"/>
                <a:cs typeface="Consolas" panose="020B0609020204030204" pitchFamily="49" charset="0"/>
              </a:rPr>
              <a:t>}</a:t>
            </a:r>
            <a:r>
              <a:rPr lang="en-US" sz="2000" dirty="0" smtClean="0">
                <a:solidFill>
                  <a:srgbClr val="0036FF"/>
                </a:solidFill>
                <a:latin typeface="Consolas" panose="020B0609020204030204" pitchFamily="49" charset="0"/>
                <a:cs typeface="Consolas" panose="020B0609020204030204" pitchFamily="49" charset="0"/>
              </a:rPr>
              <a:t>catch</a:t>
            </a:r>
            <a:r>
              <a:rPr lang="en-US" sz="2000" dirty="0" smtClean="0">
                <a:latin typeface="Consolas" panose="020B0609020204030204" pitchFamily="49" charset="0"/>
                <a:cs typeface="Consolas" panose="020B0609020204030204" pitchFamily="49" charset="0"/>
              </a:rPr>
              <a:t>(</a:t>
            </a:r>
            <a:r>
              <a:rPr lang="en-US" sz="2000" dirty="0" err="1" smtClean="0">
                <a:latin typeface="Consolas" panose="020B0609020204030204" pitchFamily="49" charset="0"/>
                <a:cs typeface="Consolas" panose="020B0609020204030204" pitchFamily="49" charset="0"/>
              </a:rPr>
              <a:t>IndexOutOfBoundException</a:t>
            </a:r>
            <a:r>
              <a:rPr lang="en-US" sz="2000" dirty="0" smtClean="0">
                <a:latin typeface="Consolas" panose="020B0609020204030204" pitchFamily="49" charset="0"/>
                <a:cs typeface="Consolas" panose="020B0609020204030204" pitchFamily="49" charset="0"/>
              </a:rPr>
              <a:t> ex){</a:t>
            </a:r>
          </a:p>
          <a:p>
            <a:pPr marL="0" indent="0">
              <a:buFont typeface="Arial" panose="020B0604020202020204" pitchFamily="34" charset="0"/>
              <a:buNone/>
            </a:pPr>
            <a:r>
              <a:rPr lang="en-US" sz="2000" dirty="0" smtClean="0">
                <a:latin typeface="Consolas" panose="020B0609020204030204" pitchFamily="49" charset="0"/>
                <a:cs typeface="Consolas" panose="020B0609020204030204" pitchFamily="49" charset="0"/>
              </a:rPr>
              <a:t>	//patch code}</a:t>
            </a: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95301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2"/>
                                        </p:tgtEl>
                                      </p:cBhvr>
                                    </p:animEffect>
                                    <p:set>
                                      <p:cBhvr>
                                        <p:cTn id="33"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2" grpId="0"/>
      <p:bldP spid="12" grpId="1"/>
      <p:bldP spid="9" grpId="0" animBg="1"/>
      <p:bldP spid="9" grpId="1" animBg="1"/>
      <p:bldP spid="11" grpId="0" animBg="1"/>
      <p:bldP spid="11"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7418"/>
            <a:ext cx="7886700" cy="1325563"/>
          </a:xfrm>
        </p:spPr>
        <p:txBody>
          <a:bodyPr/>
          <a:lstStyle/>
          <a:p>
            <a:r>
              <a:rPr lang="en-US" dirty="0" smtClean="0"/>
              <a:t>What if nothing works?</a:t>
            </a:r>
            <a:endParaRPr lang="en-US" dirty="0"/>
          </a:p>
        </p:txBody>
      </p:sp>
      <p:sp>
        <p:nvSpPr>
          <p:cNvPr id="3" name="Content Placeholder 2"/>
          <p:cNvSpPr>
            <a:spLocks noGrp="1"/>
          </p:cNvSpPr>
          <p:nvPr>
            <p:ph idx="1"/>
          </p:nvPr>
        </p:nvSpPr>
        <p:spPr>
          <a:xfrm>
            <a:off x="628650" y="1366461"/>
            <a:ext cx="7886700" cy="1656825"/>
          </a:xfrm>
        </p:spPr>
        <p:txBody>
          <a:bodyPr/>
          <a:lstStyle/>
          <a:p>
            <a:r>
              <a:rPr lang="en-US" dirty="0" smtClean="0"/>
              <a:t>Parameter tweaking</a:t>
            </a:r>
          </a:p>
          <a:p>
            <a:r>
              <a:rPr lang="en-US" dirty="0" smtClean="0"/>
              <a:t>Evaluate safe indices from string properties</a:t>
            </a:r>
            <a:endParaRPr lang="en-US" dirty="0"/>
          </a:p>
          <a:p>
            <a:r>
              <a:rPr lang="en-US" dirty="0" smtClean="0"/>
              <a:t>Recall earlier example (Apache Commons IO)</a:t>
            </a:r>
          </a:p>
        </p:txBody>
      </p:sp>
      <p:sp>
        <p:nvSpPr>
          <p:cNvPr id="4" name="Date Placeholder 3"/>
          <p:cNvSpPr>
            <a:spLocks noGrp="1"/>
          </p:cNvSpPr>
          <p:nvPr>
            <p:ph type="dt" sz="half" idx="10"/>
          </p:nvPr>
        </p:nvSpPr>
        <p:spPr/>
        <p:txBody>
          <a:bodyPr/>
          <a:lstStyle/>
          <a:p>
            <a:fld id="{A432F173-C11B-483A-A050-8F84735B080E}" type="datetime1">
              <a:rPr lang="en-US" smtClean="0"/>
              <a:t>9/3/2015</a:t>
            </a:fld>
            <a:endParaRPr lang="en-US"/>
          </a:p>
        </p:txBody>
      </p:sp>
      <p:sp>
        <p:nvSpPr>
          <p:cNvPr id="5" name="Footer Placeholder 4"/>
          <p:cNvSpPr>
            <a:spLocks noGrp="1"/>
          </p:cNvSpPr>
          <p:nvPr>
            <p:ph type="ftr" sz="quarter" idx="11"/>
          </p:nvPr>
        </p:nvSpPr>
        <p:spPr/>
        <p:txBody>
          <a:bodyPr/>
          <a:lstStyle/>
          <a:p>
            <a:r>
              <a:rPr lang="en-US" smtClean="0"/>
              <a:t>ESEC/FSE 2015</a:t>
            </a:r>
            <a:endParaRPr lang="en-US" dirty="0"/>
          </a:p>
        </p:txBody>
      </p:sp>
      <p:sp>
        <p:nvSpPr>
          <p:cNvPr id="6" name="Slide Number Placeholder 5"/>
          <p:cNvSpPr>
            <a:spLocks noGrp="1"/>
          </p:cNvSpPr>
          <p:nvPr>
            <p:ph type="sldNum" sz="quarter" idx="12"/>
          </p:nvPr>
        </p:nvSpPr>
        <p:spPr/>
        <p:txBody>
          <a:bodyPr/>
          <a:lstStyle/>
          <a:p>
            <a:fld id="{2652C4B5-A1E9-4984-9CD4-22695C1F6283}" type="slidenum">
              <a:rPr lang="en-US" smtClean="0"/>
              <a:t>15</a:t>
            </a:fld>
            <a:endParaRPr lang="en-US"/>
          </a:p>
        </p:txBody>
      </p:sp>
      <p:pic>
        <p:nvPicPr>
          <p:cNvPr id="7" name="Picture 6"/>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3978" t="-495" b="-1"/>
          <a:stretch/>
        </p:blipFill>
        <p:spPr>
          <a:xfrm>
            <a:off x="604620" y="3193961"/>
            <a:ext cx="8178519" cy="2720806"/>
          </a:xfrm>
          <a:prstGeom prst="rect">
            <a:avLst/>
          </a:prstGeom>
        </p:spPr>
      </p:pic>
      <p:sp>
        <p:nvSpPr>
          <p:cNvPr id="8" name="Rounded Rectangle 7"/>
          <p:cNvSpPr/>
          <p:nvPr/>
        </p:nvSpPr>
        <p:spPr>
          <a:xfrm>
            <a:off x="850006" y="4855336"/>
            <a:ext cx="7933134" cy="598114"/>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3996922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a:solidFill>
                  <a:schemeClr val="bg1">
                    <a:lumMod val="75000"/>
                  </a:schemeClr>
                </a:solidFill>
              </a:rPr>
              <a:t>Motivation and Problem </a:t>
            </a:r>
            <a:r>
              <a:rPr lang="en-US" sz="3200" dirty="0" smtClean="0">
                <a:solidFill>
                  <a:schemeClr val="bg1">
                    <a:lumMod val="75000"/>
                  </a:schemeClr>
                </a:solidFill>
              </a:rPr>
              <a:t>definition</a:t>
            </a:r>
            <a:endParaRPr lang="en-US" sz="3200" dirty="0" smtClean="0"/>
          </a:p>
          <a:p>
            <a:r>
              <a:rPr lang="en-US" sz="3200" dirty="0" smtClean="0">
                <a:solidFill>
                  <a:schemeClr val="bg1">
                    <a:lumMod val="75000"/>
                  </a:schemeClr>
                </a:solidFill>
              </a:rPr>
              <a:t>CLOTHO design</a:t>
            </a:r>
            <a:endParaRPr lang="en-US" sz="3200" dirty="0" smtClean="0"/>
          </a:p>
          <a:p>
            <a:r>
              <a:rPr lang="en-US" sz="3200" b="1" dirty="0" smtClean="0">
                <a:solidFill>
                  <a:srgbClr val="3DACA7"/>
                </a:solidFill>
              </a:rPr>
              <a:t>Implementation</a:t>
            </a:r>
            <a:endParaRPr lang="en-US" sz="3200" dirty="0" smtClean="0"/>
          </a:p>
          <a:p>
            <a:r>
              <a:rPr lang="en-US" sz="3200" dirty="0" smtClean="0"/>
              <a:t>Evaluation</a:t>
            </a:r>
          </a:p>
          <a:p>
            <a:r>
              <a:rPr lang="en-US" sz="3200" dirty="0" smtClean="0"/>
              <a:t>Conclusion</a:t>
            </a:r>
            <a:endParaRPr lang="en-US" sz="3200" dirty="0"/>
          </a:p>
        </p:txBody>
      </p:sp>
      <p:sp>
        <p:nvSpPr>
          <p:cNvPr id="6" name="Date Placeholder 5"/>
          <p:cNvSpPr>
            <a:spLocks noGrp="1"/>
          </p:cNvSpPr>
          <p:nvPr>
            <p:ph type="dt" sz="half" idx="10"/>
          </p:nvPr>
        </p:nvSpPr>
        <p:spPr/>
        <p:txBody>
          <a:bodyPr/>
          <a:lstStyle/>
          <a:p>
            <a:fld id="{A84A2834-799F-4C11-80D5-49CF6C605FE4}" type="datetime1">
              <a:rPr lang="en-US" smtClean="0"/>
              <a:t>9/3/2015</a:t>
            </a:fld>
            <a:endParaRPr lang="en-US"/>
          </a:p>
        </p:txBody>
      </p:sp>
      <p:sp>
        <p:nvSpPr>
          <p:cNvPr id="7" name="Footer Placeholder 6"/>
          <p:cNvSpPr>
            <a:spLocks noGrp="1"/>
          </p:cNvSpPr>
          <p:nvPr>
            <p:ph type="ftr" sz="quarter" idx="11"/>
          </p:nvPr>
        </p:nvSpPr>
        <p:spPr/>
        <p:txBody>
          <a:bodyPr/>
          <a:lstStyle/>
          <a:p>
            <a:r>
              <a:rPr lang="en-US" smtClean="0"/>
              <a:t>ESEC/FSE 2015</a:t>
            </a:r>
            <a:endParaRPr lang="en-US" dirty="0"/>
          </a:p>
        </p:txBody>
      </p:sp>
      <p:sp>
        <p:nvSpPr>
          <p:cNvPr id="8" name="Slide Number Placeholder 7"/>
          <p:cNvSpPr>
            <a:spLocks noGrp="1"/>
          </p:cNvSpPr>
          <p:nvPr>
            <p:ph type="sldNum" sz="quarter" idx="12"/>
          </p:nvPr>
        </p:nvSpPr>
        <p:spPr/>
        <p:txBody>
          <a:bodyPr/>
          <a:lstStyle/>
          <a:p>
            <a:fld id="{2652C4B5-A1E9-4984-9CD4-22695C1F6283}" type="slidenum">
              <a:rPr lang="en-US" smtClean="0"/>
              <a:t>16</a:t>
            </a:fld>
            <a:endParaRPr lang="en-US"/>
          </a:p>
        </p:txBody>
      </p:sp>
    </p:spTree>
    <p:extLst>
      <p:ext uri="{BB962C8B-B14F-4D97-AF65-F5344CB8AC3E}">
        <p14:creationId xmlns:p14="http://schemas.microsoft.com/office/powerpoint/2010/main" val="742858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a:xfrm>
            <a:off x="567690" y="1572103"/>
            <a:ext cx="8408885" cy="4601368"/>
          </a:xfrm>
        </p:spPr>
        <p:txBody>
          <a:bodyPr>
            <a:normAutofit/>
          </a:bodyPr>
          <a:lstStyle/>
          <a:p>
            <a:r>
              <a:rPr lang="en-US" dirty="0" smtClean="0"/>
              <a:t>End-to-end repairing tool chain written in Java ~15KLOC.</a:t>
            </a:r>
          </a:p>
          <a:p>
            <a:endParaRPr lang="en-US" sz="675" dirty="0"/>
          </a:p>
          <a:p>
            <a:r>
              <a:rPr lang="en-US" b="1" dirty="0" smtClean="0"/>
              <a:t>Soot </a:t>
            </a:r>
            <a:r>
              <a:rPr lang="en-US" dirty="0" smtClean="0"/>
              <a:t>for byte code analysis and instrumentation.</a:t>
            </a:r>
          </a:p>
          <a:p>
            <a:endParaRPr lang="en-US" sz="675" dirty="0"/>
          </a:p>
          <a:p>
            <a:r>
              <a:rPr lang="en-US" b="1" dirty="0" smtClean="0"/>
              <a:t>Soot </a:t>
            </a:r>
            <a:r>
              <a:rPr lang="en-US" b="1" dirty="0" err="1" smtClean="0"/>
              <a:t>infoFlow</a:t>
            </a:r>
            <a:r>
              <a:rPr lang="en-US" b="1" dirty="0" smtClean="0"/>
              <a:t> </a:t>
            </a:r>
            <a:r>
              <a:rPr lang="en-US" dirty="0" smtClean="0"/>
              <a:t>for static taint analysis.</a:t>
            </a:r>
          </a:p>
          <a:p>
            <a:pPr marL="0" indent="0">
              <a:buNone/>
            </a:pPr>
            <a:endParaRPr lang="en-US" sz="675" dirty="0"/>
          </a:p>
          <a:p>
            <a:r>
              <a:rPr lang="en-US" dirty="0" smtClean="0"/>
              <a:t>Optimizations</a:t>
            </a:r>
          </a:p>
          <a:p>
            <a:pPr lvl="1"/>
            <a:r>
              <a:rPr lang="en-US" dirty="0" smtClean="0"/>
              <a:t>Minimize constraint analysis</a:t>
            </a:r>
          </a:p>
          <a:p>
            <a:pPr lvl="1"/>
            <a:r>
              <a:rPr lang="en-US" dirty="0" smtClean="0"/>
              <a:t>Minimize patch instrumentation</a:t>
            </a:r>
          </a:p>
          <a:p>
            <a:endParaRPr lang="en-US" dirty="0"/>
          </a:p>
        </p:txBody>
      </p:sp>
      <p:sp>
        <p:nvSpPr>
          <p:cNvPr id="4" name="Date Placeholder 3"/>
          <p:cNvSpPr>
            <a:spLocks noGrp="1"/>
          </p:cNvSpPr>
          <p:nvPr>
            <p:ph type="dt" sz="half" idx="10"/>
          </p:nvPr>
        </p:nvSpPr>
        <p:spPr/>
        <p:txBody>
          <a:bodyPr/>
          <a:lstStyle/>
          <a:p>
            <a:fld id="{D77C084C-B11D-4FD5-BF2E-1CAEA1B6568F}" type="datetime1">
              <a:rPr lang="en-US" smtClean="0"/>
              <a:t>9/3/2015</a:t>
            </a:fld>
            <a:endParaRPr lang="en-US"/>
          </a:p>
        </p:txBody>
      </p:sp>
      <p:sp>
        <p:nvSpPr>
          <p:cNvPr id="5" name="Footer Placeholder 4"/>
          <p:cNvSpPr>
            <a:spLocks noGrp="1"/>
          </p:cNvSpPr>
          <p:nvPr>
            <p:ph type="ftr" sz="quarter" idx="11"/>
          </p:nvPr>
        </p:nvSpPr>
        <p:spPr/>
        <p:txBody>
          <a:bodyPr/>
          <a:lstStyle/>
          <a:p>
            <a:r>
              <a:rPr lang="en-US" smtClean="0"/>
              <a:t>ESEC/FSE 2015</a:t>
            </a:r>
            <a:endParaRPr lang="en-US" dirty="0"/>
          </a:p>
        </p:txBody>
      </p:sp>
      <p:sp>
        <p:nvSpPr>
          <p:cNvPr id="6" name="Slide Number Placeholder 5"/>
          <p:cNvSpPr>
            <a:spLocks noGrp="1"/>
          </p:cNvSpPr>
          <p:nvPr>
            <p:ph type="sldNum" sz="quarter" idx="12"/>
          </p:nvPr>
        </p:nvSpPr>
        <p:spPr/>
        <p:txBody>
          <a:bodyPr/>
          <a:lstStyle/>
          <a:p>
            <a:fld id="{2652C4B5-A1E9-4984-9CD4-22695C1F6283}" type="slidenum">
              <a:rPr lang="en-US" smtClean="0"/>
              <a:t>17</a:t>
            </a:fld>
            <a:endParaRPr lang="en-US"/>
          </a:p>
        </p:txBody>
      </p:sp>
    </p:spTree>
    <p:extLst>
      <p:ext uri="{BB962C8B-B14F-4D97-AF65-F5344CB8AC3E}">
        <p14:creationId xmlns:p14="http://schemas.microsoft.com/office/powerpoint/2010/main" val="479894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a:solidFill>
                  <a:schemeClr val="bg1">
                    <a:lumMod val="75000"/>
                  </a:schemeClr>
                </a:solidFill>
              </a:rPr>
              <a:t>Motivation and Problem </a:t>
            </a:r>
            <a:r>
              <a:rPr lang="en-US" sz="3200" dirty="0" smtClean="0">
                <a:solidFill>
                  <a:schemeClr val="bg1">
                    <a:lumMod val="75000"/>
                  </a:schemeClr>
                </a:solidFill>
              </a:rPr>
              <a:t>definition</a:t>
            </a:r>
            <a:endParaRPr lang="en-US" sz="3200" dirty="0" smtClean="0"/>
          </a:p>
          <a:p>
            <a:r>
              <a:rPr lang="en-US" sz="3200" dirty="0" smtClean="0">
                <a:solidFill>
                  <a:schemeClr val="bg1">
                    <a:lumMod val="75000"/>
                  </a:schemeClr>
                </a:solidFill>
              </a:rPr>
              <a:t>CLOTHO</a:t>
            </a:r>
            <a:r>
              <a:rPr lang="en-US" sz="3200" dirty="0" smtClean="0"/>
              <a:t> </a:t>
            </a:r>
            <a:r>
              <a:rPr lang="en-US" sz="3200" dirty="0" smtClean="0">
                <a:solidFill>
                  <a:schemeClr val="bg1">
                    <a:lumMod val="75000"/>
                  </a:schemeClr>
                </a:solidFill>
              </a:rPr>
              <a:t>design</a:t>
            </a:r>
            <a:endParaRPr lang="en-US" sz="3200" dirty="0" smtClean="0"/>
          </a:p>
          <a:p>
            <a:r>
              <a:rPr lang="en-US" sz="3200" dirty="0" smtClean="0">
                <a:solidFill>
                  <a:schemeClr val="bg1">
                    <a:lumMod val="75000"/>
                  </a:schemeClr>
                </a:solidFill>
              </a:rPr>
              <a:t>Implementation</a:t>
            </a:r>
            <a:endParaRPr lang="en-US" sz="3200" dirty="0" smtClean="0"/>
          </a:p>
          <a:p>
            <a:r>
              <a:rPr lang="en-US" sz="3200" b="1" dirty="0" smtClean="0">
                <a:solidFill>
                  <a:srgbClr val="3DACA7"/>
                </a:solidFill>
              </a:rPr>
              <a:t>Evaluation</a:t>
            </a:r>
            <a:endParaRPr lang="en-US" sz="3200" dirty="0" smtClean="0"/>
          </a:p>
          <a:p>
            <a:r>
              <a:rPr lang="en-US" sz="3200" dirty="0" smtClean="0"/>
              <a:t>Conclusion</a:t>
            </a:r>
            <a:endParaRPr lang="en-US" sz="3200" dirty="0"/>
          </a:p>
        </p:txBody>
      </p:sp>
      <p:sp>
        <p:nvSpPr>
          <p:cNvPr id="6" name="Date Placeholder 5"/>
          <p:cNvSpPr>
            <a:spLocks noGrp="1"/>
          </p:cNvSpPr>
          <p:nvPr>
            <p:ph type="dt" sz="half" idx="10"/>
          </p:nvPr>
        </p:nvSpPr>
        <p:spPr/>
        <p:txBody>
          <a:bodyPr/>
          <a:lstStyle/>
          <a:p>
            <a:fld id="{10E1B3FC-DEA0-40A4-9C17-9AD89114BF66}" type="datetime1">
              <a:rPr lang="en-US" smtClean="0"/>
              <a:t>9/3/2015</a:t>
            </a:fld>
            <a:endParaRPr lang="en-US"/>
          </a:p>
        </p:txBody>
      </p:sp>
      <p:sp>
        <p:nvSpPr>
          <p:cNvPr id="7" name="Footer Placeholder 6"/>
          <p:cNvSpPr>
            <a:spLocks noGrp="1"/>
          </p:cNvSpPr>
          <p:nvPr>
            <p:ph type="ftr" sz="quarter" idx="11"/>
          </p:nvPr>
        </p:nvSpPr>
        <p:spPr/>
        <p:txBody>
          <a:bodyPr/>
          <a:lstStyle/>
          <a:p>
            <a:r>
              <a:rPr lang="en-US" smtClean="0"/>
              <a:t>ESEC/FSE 2015</a:t>
            </a:r>
            <a:endParaRPr lang="en-US" dirty="0"/>
          </a:p>
        </p:txBody>
      </p:sp>
      <p:sp>
        <p:nvSpPr>
          <p:cNvPr id="8" name="Slide Number Placeholder 7"/>
          <p:cNvSpPr>
            <a:spLocks noGrp="1"/>
          </p:cNvSpPr>
          <p:nvPr>
            <p:ph type="sldNum" sz="quarter" idx="12"/>
          </p:nvPr>
        </p:nvSpPr>
        <p:spPr/>
        <p:txBody>
          <a:bodyPr/>
          <a:lstStyle/>
          <a:p>
            <a:fld id="{2652C4B5-A1E9-4984-9CD4-22695C1F6283}" type="slidenum">
              <a:rPr lang="en-US" smtClean="0"/>
              <a:t>18</a:t>
            </a:fld>
            <a:endParaRPr lang="en-US"/>
          </a:p>
        </p:txBody>
      </p:sp>
    </p:spTree>
    <p:extLst>
      <p:ext uri="{BB962C8B-B14F-4D97-AF65-F5344CB8AC3E}">
        <p14:creationId xmlns:p14="http://schemas.microsoft.com/office/powerpoint/2010/main" val="3293506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88908"/>
          </a:xfrm>
        </p:spPr>
        <p:txBody>
          <a:bodyPr/>
          <a:lstStyle/>
          <a:p>
            <a:r>
              <a:rPr lang="en-US" dirty="0" smtClean="0"/>
              <a:t>Evaluation metrics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78941" y="1332411"/>
                <a:ext cx="8443783" cy="5023940"/>
              </a:xfrm>
            </p:spPr>
            <p:txBody>
              <a:bodyPr>
                <a:normAutofit/>
              </a:bodyPr>
              <a:lstStyle/>
              <a:p>
                <a:r>
                  <a:rPr lang="en-US" dirty="0" smtClean="0"/>
                  <a:t>Patch Precision Index (PPI)</a:t>
                </a:r>
              </a:p>
              <a:p>
                <a:endParaRPr lang="en-US" sz="400" dirty="0" smtClean="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𝑃𝑃𝐼</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𝐶𝑜𝑛𝑠𝑡𝑟𝑎𝑖𝑛</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𝐶𝐿𝑂𝑇𝐻𝑂</m:t>
                              </m:r>
                            </m:sub>
                          </m:sSub>
                        </m:num>
                        <m:den>
                          <m:r>
                            <a:rPr lang="en-US" sz="2400" b="0" i="1" smtClean="0">
                              <a:latin typeface="Cambria Math" panose="02040503050406030204" pitchFamily="18" charset="0"/>
                            </a:rPr>
                            <m:t>#</m:t>
                          </m:r>
                          <m:r>
                            <a:rPr lang="en-US" sz="2400" b="0" i="1" smtClean="0">
                              <a:latin typeface="Cambria Math" panose="02040503050406030204" pitchFamily="18" charset="0"/>
                            </a:rPr>
                            <m:t>𝐶𝑜𝑛𝑠𝑡𝑟𝑎𝑖𝑛𝑡</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𝐷𝑒𝑣𝑒𝑙𝑜𝑝𝑒𝑟𝑠</m:t>
                              </m:r>
                            </m:sub>
                          </m:sSub>
                        </m:den>
                      </m:f>
                    </m:oMath>
                  </m:oMathPara>
                </a14:m>
                <a:endParaRPr lang="en-US" sz="1200" dirty="0" smtClean="0"/>
              </a:p>
              <a:p>
                <a:r>
                  <a:rPr lang="en-US" sz="3200" dirty="0"/>
                  <a:t>Flow Consistency Index (FCI)</a:t>
                </a:r>
              </a:p>
              <a:p>
                <a:endParaRPr lang="en-US" sz="7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𝐹𝐶𝐼</m:t>
                      </m:r>
                      <m:r>
                        <a:rPr lang="en-US" i="1">
                          <a:latin typeface="Cambria Math" panose="02040503050406030204" pitchFamily="18" charset="0"/>
                        </a:rPr>
                        <m:t>=</m:t>
                      </m:r>
                      <m:r>
                        <a:rPr lang="en-US" i="1">
                          <a:latin typeface="Cambria Math" panose="02040503050406030204" pitchFamily="18" charset="0"/>
                        </a:rPr>
                        <m:t>𝑇𝑜𝑡𝑎𝑙</m:t>
                      </m:r>
                      <m:r>
                        <a:rPr lang="en-US" i="1">
                          <a:latin typeface="Cambria Math" panose="02040503050406030204" pitchFamily="18" charset="0"/>
                        </a:rPr>
                        <m:t> </m:t>
                      </m:r>
                      <m:r>
                        <a:rPr lang="en-US" i="1">
                          <a:latin typeface="Cambria Math" panose="02040503050406030204" pitchFamily="18" charset="0"/>
                        </a:rPr>
                        <m:t>𝑓𝑜𝑟𝑐𝑒𝑑</m:t>
                      </m:r>
                      <m:r>
                        <a:rPr lang="en-US" i="1">
                          <a:latin typeface="Cambria Math" panose="02040503050406030204" pitchFamily="18" charset="0"/>
                        </a:rPr>
                        <m:t> </m:t>
                      </m:r>
                      <m:r>
                        <a:rPr lang="en-US" i="1">
                          <a:latin typeface="Cambria Math" panose="02040503050406030204" pitchFamily="18" charset="0"/>
                        </a:rPr>
                        <m:t>𝑝𝑎𝑡𝑐h𝑖𝑛𝑔</m:t>
                      </m:r>
                      <m:r>
                        <a:rPr lang="en-US" i="1">
                          <a:latin typeface="Cambria Math" panose="02040503050406030204" pitchFamily="18" charset="0"/>
                        </a:rPr>
                        <m:t> (≥0)</m:t>
                      </m:r>
                    </m:oMath>
                  </m:oMathPara>
                </a14:m>
                <a:endParaRPr lang="en-US" dirty="0"/>
              </a:p>
              <a:p>
                <a:pPr marL="0" indent="0">
                  <a:buNone/>
                </a:pPr>
                <a:endParaRPr lang="en-US" sz="300" dirty="0"/>
              </a:p>
              <a:p>
                <a:r>
                  <a:rPr lang="en-US" sz="3200" dirty="0"/>
                  <a:t>Cascaded exceptions</a:t>
                </a:r>
              </a:p>
              <a:p>
                <a:pPr lvl="1"/>
                <a:r>
                  <a:rPr lang="en-US" sz="2800" dirty="0"/>
                  <a:t>Non-String exception after </a:t>
                </a:r>
                <a:r>
                  <a:rPr lang="en-US" sz="2800" dirty="0" smtClean="0"/>
                  <a:t>patching</a:t>
                </a:r>
                <a:endParaRPr lang="en-US" sz="3200" dirty="0"/>
              </a:p>
              <a:p>
                <a:endParaRPr lang="en-US" dirty="0" smtClean="0"/>
              </a:p>
              <a:p>
                <a:endParaRPr lang="en-US" sz="675" dirty="0"/>
              </a:p>
              <a:p>
                <a:pPr marL="0" indent="0">
                  <a:buNone/>
                </a:pP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78941" y="1332411"/>
                <a:ext cx="8443783" cy="5023940"/>
              </a:xfrm>
              <a:blipFill rotWithShape="0">
                <a:blip r:embed="rId3"/>
                <a:stretch>
                  <a:fillRect l="-1661" t="-206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5C31FE5-19FC-4437-9CC8-1BDAD5DCDFE0}" type="datetime1">
              <a:rPr lang="en-US" smtClean="0"/>
              <a:t>9/3/2015</a:t>
            </a:fld>
            <a:endParaRPr lang="en-US" dirty="0"/>
          </a:p>
        </p:txBody>
      </p:sp>
      <p:sp>
        <p:nvSpPr>
          <p:cNvPr id="5" name="Footer Placeholder 4"/>
          <p:cNvSpPr>
            <a:spLocks noGrp="1"/>
          </p:cNvSpPr>
          <p:nvPr>
            <p:ph type="ftr" sz="quarter" idx="11"/>
          </p:nvPr>
        </p:nvSpPr>
        <p:spPr/>
        <p:txBody>
          <a:bodyPr/>
          <a:lstStyle/>
          <a:p>
            <a:r>
              <a:rPr lang="en-US" dirty="0" smtClean="0"/>
              <a:t>ESEC/FSE 2015</a:t>
            </a:r>
            <a:endParaRPr lang="en-US" dirty="0"/>
          </a:p>
        </p:txBody>
      </p:sp>
      <p:sp>
        <p:nvSpPr>
          <p:cNvPr id="6" name="Slide Number Placeholder 5"/>
          <p:cNvSpPr>
            <a:spLocks noGrp="1"/>
          </p:cNvSpPr>
          <p:nvPr>
            <p:ph type="sldNum" sz="quarter" idx="12"/>
          </p:nvPr>
        </p:nvSpPr>
        <p:spPr/>
        <p:txBody>
          <a:bodyPr/>
          <a:lstStyle/>
          <a:p>
            <a:fld id="{2652C4B5-A1E9-4984-9CD4-22695C1F6283}" type="slidenum">
              <a:rPr lang="en-US" smtClean="0"/>
              <a:t>19</a:t>
            </a:fld>
            <a:endParaRPr lang="en-US" dirty="0"/>
          </a:p>
        </p:txBody>
      </p:sp>
    </p:spTree>
    <p:extLst>
      <p:ext uri="{BB962C8B-B14F-4D97-AF65-F5344CB8AC3E}">
        <p14:creationId xmlns:p14="http://schemas.microsoft.com/office/powerpoint/2010/main" val="4256931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067" y="114085"/>
            <a:ext cx="9103149" cy="1038869"/>
          </a:xfrm>
        </p:spPr>
        <p:txBody>
          <a:bodyPr>
            <a:normAutofit/>
          </a:bodyPr>
          <a:lstStyle/>
          <a:p>
            <a:r>
              <a:rPr lang="en-US" dirty="0" smtClean="0"/>
              <a:t>Software applications fail!</a:t>
            </a:r>
            <a:endParaRPr lang="en-US" dirty="0"/>
          </a:p>
        </p:txBody>
      </p:sp>
      <p:sp>
        <p:nvSpPr>
          <p:cNvPr id="4" name="Date Placeholder 3"/>
          <p:cNvSpPr>
            <a:spLocks noGrp="1"/>
          </p:cNvSpPr>
          <p:nvPr>
            <p:ph type="dt" sz="half" idx="10"/>
          </p:nvPr>
        </p:nvSpPr>
        <p:spPr/>
        <p:txBody>
          <a:bodyPr/>
          <a:lstStyle/>
          <a:p>
            <a:fld id="{6CB37599-34E6-4133-90AD-8EBF670A6966}" type="datetime1">
              <a:rPr lang="en-US" smtClean="0"/>
              <a:t>9/3/2015</a:t>
            </a:fld>
            <a:endParaRPr lang="en-US" dirty="0"/>
          </a:p>
        </p:txBody>
      </p:sp>
      <p:sp>
        <p:nvSpPr>
          <p:cNvPr id="5" name="Footer Placeholder 4"/>
          <p:cNvSpPr>
            <a:spLocks noGrp="1"/>
          </p:cNvSpPr>
          <p:nvPr>
            <p:ph type="ftr" sz="quarter" idx="11"/>
          </p:nvPr>
        </p:nvSpPr>
        <p:spPr/>
        <p:txBody>
          <a:bodyPr/>
          <a:lstStyle/>
          <a:p>
            <a:r>
              <a:rPr lang="en-US" dirty="0" smtClean="0"/>
              <a:t>ESEC/FSE 2015</a:t>
            </a:r>
            <a:endParaRPr lang="en-US" dirty="0"/>
          </a:p>
        </p:txBody>
      </p:sp>
      <p:sp>
        <p:nvSpPr>
          <p:cNvPr id="6" name="Slide Number Placeholder 5"/>
          <p:cNvSpPr>
            <a:spLocks noGrp="1"/>
          </p:cNvSpPr>
          <p:nvPr>
            <p:ph type="sldNum" sz="quarter" idx="12"/>
          </p:nvPr>
        </p:nvSpPr>
        <p:spPr>
          <a:xfrm>
            <a:off x="6457949" y="6265735"/>
            <a:ext cx="2071295" cy="367591"/>
          </a:xfrm>
        </p:spPr>
        <p:txBody>
          <a:bodyPr/>
          <a:lstStyle/>
          <a:p>
            <a:fld id="{BAD9F40D-CC95-4DE9-9683-74E88C4E1225}" type="slidenum">
              <a:rPr lang="en-US" smtClean="0"/>
              <a:t>2</a:t>
            </a:fld>
            <a:endParaRPr lang="en-US" dirty="0"/>
          </a:p>
        </p:txBody>
      </p:sp>
      <p:grpSp>
        <p:nvGrpSpPr>
          <p:cNvPr id="8" name="Group 7"/>
          <p:cNvGrpSpPr/>
          <p:nvPr/>
        </p:nvGrpSpPr>
        <p:grpSpPr>
          <a:xfrm>
            <a:off x="142003" y="1107429"/>
            <a:ext cx="1851554" cy="1448798"/>
            <a:chOff x="362727" y="1321616"/>
            <a:chExt cx="3490685" cy="2731380"/>
          </a:xfrm>
        </p:grpSpPr>
        <p:pic>
          <p:nvPicPr>
            <p:cNvPr id="1026" name="Picture 2" descr="http://www.airtrafficmanagement.net/wp-content/uploads/2013/03/BEz7_nICAAAdpgm.jpg-larg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068" y="1321616"/>
              <a:ext cx="3131322" cy="208644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62727" y="3356704"/>
              <a:ext cx="3490685" cy="696292"/>
            </a:xfrm>
            <a:prstGeom prst="rect">
              <a:avLst/>
            </a:prstGeom>
            <a:noFill/>
          </p:spPr>
          <p:txBody>
            <a:bodyPr wrap="square" rtlCol="0">
              <a:spAutoFit/>
            </a:bodyPr>
            <a:lstStyle/>
            <a:p>
              <a:r>
                <a:rPr lang="en-US" dirty="0" smtClean="0"/>
                <a:t>Air traffic control</a:t>
              </a:r>
              <a:endParaRPr lang="en-US" dirty="0"/>
            </a:p>
          </p:txBody>
        </p:sp>
      </p:grpSp>
      <p:grpSp>
        <p:nvGrpSpPr>
          <p:cNvPr id="9" name="Group 8"/>
          <p:cNvGrpSpPr/>
          <p:nvPr/>
        </p:nvGrpSpPr>
        <p:grpSpPr>
          <a:xfrm>
            <a:off x="124920" y="2757813"/>
            <a:ext cx="1695465" cy="1269177"/>
            <a:chOff x="4792423" y="1393004"/>
            <a:chExt cx="3838918" cy="2873706"/>
          </a:xfrm>
        </p:grpSpPr>
        <p:pic>
          <p:nvPicPr>
            <p:cNvPr id="1028" name="Picture 4" descr="http://www.ee.co.za/wp-content/uploads/2014/06/UAV-5.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1" t="18661" r="14183" b="13824"/>
            <a:stretch/>
          </p:blipFill>
          <p:spPr bwMode="auto">
            <a:xfrm>
              <a:off x="4792423" y="1393004"/>
              <a:ext cx="3838918" cy="200819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5968112" y="3430458"/>
              <a:ext cx="1410183" cy="836252"/>
            </a:xfrm>
            <a:prstGeom prst="rect">
              <a:avLst/>
            </a:prstGeom>
            <a:noFill/>
          </p:spPr>
          <p:txBody>
            <a:bodyPr wrap="square" rtlCol="0">
              <a:spAutoFit/>
            </a:bodyPr>
            <a:lstStyle/>
            <a:p>
              <a:r>
                <a:rPr lang="en-US" dirty="0" smtClean="0"/>
                <a:t>UAV</a:t>
              </a:r>
              <a:endParaRPr lang="en-US" dirty="0"/>
            </a:p>
          </p:txBody>
        </p:sp>
      </p:grpSp>
      <p:pic>
        <p:nvPicPr>
          <p:cNvPr id="3" name="Picture 2" descr="http://www.mytotalretail.com/wp-content/uploads/sites/14/2015/07/e-commerce_smal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831" y="5484453"/>
            <a:ext cx="2305104" cy="886578"/>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p:nvPr/>
        </p:nvGrpSpPr>
        <p:grpSpPr>
          <a:xfrm>
            <a:off x="17455" y="4091698"/>
            <a:ext cx="2100649" cy="1177902"/>
            <a:chOff x="0" y="4488100"/>
            <a:chExt cx="2100649" cy="1177902"/>
          </a:xfrm>
        </p:grpSpPr>
        <p:pic>
          <p:nvPicPr>
            <p:cNvPr id="11" name="Picture 2" descr="https://upload.wikimedia.org/wikipedia/en/thumb/2/22/AT%26T_logo.svg/667px-AT%26T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643" y="4488100"/>
              <a:ext cx="562019" cy="86112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0" y="5296670"/>
              <a:ext cx="2100649" cy="369332"/>
            </a:xfrm>
            <a:prstGeom prst="rect">
              <a:avLst/>
            </a:prstGeom>
            <a:noFill/>
          </p:spPr>
          <p:txBody>
            <a:bodyPr wrap="square" rtlCol="0">
              <a:spAutoFit/>
            </a:bodyPr>
            <a:lstStyle/>
            <a:p>
              <a:r>
                <a:rPr lang="en-US" dirty="0" smtClean="0"/>
                <a:t>Telephone Networks</a:t>
              </a:r>
              <a:endParaRPr lang="en-US" dirty="0"/>
            </a:p>
          </p:txBody>
        </p:sp>
      </p:grpSp>
      <p:sp>
        <p:nvSpPr>
          <p:cNvPr id="16" name="Rectangle 15"/>
          <p:cNvSpPr/>
          <p:nvPr/>
        </p:nvSpPr>
        <p:spPr>
          <a:xfrm>
            <a:off x="2291099" y="2252182"/>
            <a:ext cx="6852901" cy="1938992"/>
          </a:xfrm>
          <a:prstGeom prst="rect">
            <a:avLst/>
          </a:prstGeom>
        </p:spPr>
        <p:txBody>
          <a:bodyPr wrap="square">
            <a:spAutoFit/>
          </a:bodyPr>
          <a:lstStyle/>
          <a:p>
            <a:pPr marL="342900" indent="-342900">
              <a:buFont typeface="Arial" panose="020B0604020202020204" pitchFamily="34" charset="0"/>
              <a:buChar char="•"/>
            </a:pPr>
            <a:r>
              <a:rPr lang="en-IN" sz="2400" dirty="0"/>
              <a:t>The 1990 AT&amp;T Long Distance Network </a:t>
            </a:r>
            <a:r>
              <a:rPr lang="en-IN" sz="2400" dirty="0" smtClean="0"/>
              <a:t>Collapse </a:t>
            </a:r>
          </a:p>
          <a:p>
            <a:pPr marL="342900" indent="-342900">
              <a:buFont typeface="Arial" panose="020B0604020202020204" pitchFamily="34" charset="0"/>
              <a:buChar char="•"/>
            </a:pPr>
            <a:r>
              <a:rPr lang="en-IN" sz="2400" dirty="0" smtClean="0"/>
              <a:t>USS </a:t>
            </a:r>
            <a:r>
              <a:rPr lang="en-IN" sz="2400" dirty="0"/>
              <a:t>Yorktown, complete failure in propulsion and </a:t>
            </a:r>
            <a:r>
              <a:rPr lang="en-IN" sz="2400" dirty="0" smtClean="0"/>
              <a:t>navigation in 1998</a:t>
            </a:r>
            <a:endParaRPr lang="en-IN" sz="2400" dirty="0"/>
          </a:p>
          <a:p>
            <a:pPr marL="342900" indent="-342900">
              <a:buFont typeface="Arial" panose="020B0604020202020204" pitchFamily="34" charset="0"/>
              <a:buChar char="•"/>
            </a:pPr>
            <a:r>
              <a:rPr lang="en-IN" sz="2400" dirty="0" smtClean="0"/>
              <a:t>ATC LA </a:t>
            </a:r>
            <a:r>
              <a:rPr lang="en-IN" sz="2400" dirty="0"/>
              <a:t>Airport lost </a:t>
            </a:r>
            <a:r>
              <a:rPr lang="en-IN" sz="2400" dirty="0" smtClean="0"/>
              <a:t>communication </a:t>
            </a:r>
            <a:r>
              <a:rPr lang="en-IN" sz="2400" dirty="0"/>
              <a:t>with all 400 airplanes </a:t>
            </a:r>
            <a:endParaRPr lang="en-US" sz="2400" dirty="0"/>
          </a:p>
        </p:txBody>
      </p:sp>
    </p:spTree>
    <p:extLst>
      <p:ext uri="{BB962C8B-B14F-4D97-AF65-F5344CB8AC3E}">
        <p14:creationId xmlns:p14="http://schemas.microsoft.com/office/powerpoint/2010/main" val="376032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6">
                                            <p:txEl>
                                              <p:pRg st="0" end="0"/>
                                            </p:txEl>
                                          </p:spTgt>
                                        </p:tgtEl>
                                        <p:attrNameLst>
                                          <p:attrName>style.visibility</p:attrName>
                                        </p:attrNameLst>
                                      </p:cBhvr>
                                      <p:to>
                                        <p:strVal val="visible"/>
                                      </p:to>
                                    </p:set>
                                    <p:animEffect transition="in" filter="fade">
                                      <p:cBhvr>
                                        <p:cTn id="21" dur="500"/>
                                        <p:tgtEl>
                                          <p:spTgt spid="1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6">
                                            <p:txEl>
                                              <p:pRg st="1" end="1"/>
                                            </p:txEl>
                                          </p:spTgt>
                                        </p:tgtEl>
                                        <p:attrNameLst>
                                          <p:attrName>style.visibility</p:attrName>
                                        </p:attrNameLst>
                                      </p:cBhvr>
                                      <p:to>
                                        <p:strVal val="visible"/>
                                      </p:to>
                                    </p:set>
                                    <p:animEffect transition="in" filter="fade">
                                      <p:cBhvr>
                                        <p:cTn id="26" dur="500"/>
                                        <p:tgtEl>
                                          <p:spTgt spid="16">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xEl>
                                              <p:pRg st="2" end="2"/>
                                            </p:txEl>
                                          </p:spTgt>
                                        </p:tgtEl>
                                        <p:attrNameLst>
                                          <p:attrName>style.visibility</p:attrName>
                                        </p:attrNameLst>
                                      </p:cBhvr>
                                      <p:to>
                                        <p:strVal val="visible"/>
                                      </p:to>
                                    </p:set>
                                    <p:animEffect transition="in" filter="fade">
                                      <p:cBhvr>
                                        <p:cTn id="31"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89" y="640096"/>
            <a:ext cx="7886700" cy="775622"/>
          </a:xfrm>
        </p:spPr>
        <p:txBody>
          <a:bodyPr/>
          <a:lstStyle/>
          <a:p>
            <a:r>
              <a:rPr lang="en-US" cap="small" dirty="0" smtClean="0"/>
              <a:t>Clotho</a:t>
            </a:r>
            <a:r>
              <a:rPr lang="en-US" dirty="0" smtClean="0"/>
              <a:t> Evaluation</a:t>
            </a:r>
            <a:endParaRPr lang="en-US" dirty="0"/>
          </a:p>
        </p:txBody>
      </p:sp>
      <p:sp>
        <p:nvSpPr>
          <p:cNvPr id="6" name="Date Placeholder 5"/>
          <p:cNvSpPr>
            <a:spLocks noGrp="1"/>
          </p:cNvSpPr>
          <p:nvPr>
            <p:ph type="dt" sz="half" idx="10"/>
          </p:nvPr>
        </p:nvSpPr>
        <p:spPr/>
        <p:txBody>
          <a:bodyPr/>
          <a:lstStyle/>
          <a:p>
            <a:fld id="{BB041676-C3B0-4F73-A441-AF135CBEE08D}" type="datetime1">
              <a:rPr lang="en-US" smtClean="0"/>
              <a:t>9/3/2015</a:t>
            </a:fld>
            <a:endParaRPr lang="en-US" dirty="0"/>
          </a:p>
        </p:txBody>
      </p:sp>
      <p:sp>
        <p:nvSpPr>
          <p:cNvPr id="7" name="Footer Placeholder 6"/>
          <p:cNvSpPr>
            <a:spLocks noGrp="1"/>
          </p:cNvSpPr>
          <p:nvPr>
            <p:ph type="ftr" sz="quarter" idx="11"/>
          </p:nvPr>
        </p:nvSpPr>
        <p:spPr/>
        <p:txBody>
          <a:bodyPr/>
          <a:lstStyle/>
          <a:p>
            <a:r>
              <a:rPr lang="en-US" dirty="0" smtClean="0"/>
              <a:t>ESEC/FSE 2015</a:t>
            </a:r>
            <a:endParaRPr lang="en-US" dirty="0"/>
          </a:p>
        </p:txBody>
      </p:sp>
      <p:sp>
        <p:nvSpPr>
          <p:cNvPr id="8" name="Slide Number Placeholder 7"/>
          <p:cNvSpPr>
            <a:spLocks noGrp="1"/>
          </p:cNvSpPr>
          <p:nvPr>
            <p:ph type="sldNum" sz="quarter" idx="12"/>
          </p:nvPr>
        </p:nvSpPr>
        <p:spPr/>
        <p:txBody>
          <a:bodyPr/>
          <a:lstStyle/>
          <a:p>
            <a:fld id="{2652C4B5-A1E9-4984-9CD4-22695C1F6283}" type="slidenum">
              <a:rPr lang="en-US" smtClean="0"/>
              <a:t>20</a:t>
            </a:fld>
            <a:endParaRPr lang="en-US" dirty="0"/>
          </a:p>
        </p:txBody>
      </p:sp>
      <p:sp>
        <p:nvSpPr>
          <p:cNvPr id="10" name="Content Placeholder 2"/>
          <p:cNvSpPr>
            <a:spLocks noGrp="1"/>
          </p:cNvSpPr>
          <p:nvPr>
            <p:ph idx="1"/>
          </p:nvPr>
        </p:nvSpPr>
        <p:spPr>
          <a:xfrm>
            <a:off x="628650" y="1415718"/>
            <a:ext cx="7886700" cy="1197661"/>
          </a:xfrm>
        </p:spPr>
        <p:txBody>
          <a:bodyPr>
            <a:normAutofit/>
          </a:bodyPr>
          <a:lstStyle/>
          <a:p>
            <a:r>
              <a:rPr lang="en-US" sz="3200" dirty="0" smtClean="0"/>
              <a:t>30 bugs from open source libraries</a:t>
            </a:r>
          </a:p>
          <a:p>
            <a:pPr lvl="1"/>
            <a:r>
              <a:rPr lang="en-US" dirty="0" smtClean="0"/>
              <a:t>Bug repositories of Apache, Eclipse projects</a:t>
            </a:r>
            <a:endParaRPr lang="en-US" sz="2400" dirty="0"/>
          </a:p>
          <a:p>
            <a:endParaRPr lang="en-US" sz="3200" dirty="0"/>
          </a:p>
        </p:txBody>
      </p:sp>
      <p:graphicFrame>
        <p:nvGraphicFramePr>
          <p:cNvPr id="30" name="Chart 29"/>
          <p:cNvGraphicFramePr/>
          <p:nvPr>
            <p:extLst>
              <p:ext uri="{D42A27DB-BD31-4B8C-83A1-F6EECF244321}">
                <p14:modId xmlns:p14="http://schemas.microsoft.com/office/powerpoint/2010/main" val="4244161968"/>
              </p:ext>
            </p:extLst>
          </p:nvPr>
        </p:nvGraphicFramePr>
        <p:xfrm>
          <a:off x="1317357" y="2471710"/>
          <a:ext cx="6689849" cy="3491208"/>
        </p:xfrm>
        <a:graphic>
          <a:graphicData uri="http://schemas.openxmlformats.org/drawingml/2006/chart">
            <c:chart xmlns:c="http://schemas.openxmlformats.org/drawingml/2006/chart" xmlns:r="http://schemas.openxmlformats.org/officeDocument/2006/relationships" r:id="rId2"/>
          </a:graphicData>
        </a:graphic>
      </p:graphicFrame>
      <p:sp>
        <p:nvSpPr>
          <p:cNvPr id="9" name="Content Placeholder 2"/>
          <p:cNvSpPr txBox="1">
            <a:spLocks/>
          </p:cNvSpPr>
          <p:nvPr/>
        </p:nvSpPr>
        <p:spPr>
          <a:xfrm>
            <a:off x="628650" y="5743977"/>
            <a:ext cx="7886700" cy="6242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smtClean="0"/>
              <a:t>Test cases from library test suites</a:t>
            </a:r>
            <a:endParaRPr lang="en-US" dirty="0" smtClean="0"/>
          </a:p>
          <a:p>
            <a:endParaRPr lang="en-US" sz="3200" dirty="0"/>
          </a:p>
        </p:txBody>
      </p:sp>
    </p:spTree>
    <p:extLst>
      <p:ext uri="{BB962C8B-B14F-4D97-AF65-F5344CB8AC3E}">
        <p14:creationId xmlns:p14="http://schemas.microsoft.com/office/powerpoint/2010/main" val="1005752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0" grpId="0">
        <p:bldAsOne/>
      </p:bldGraphic>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B37599-34E6-4133-90AD-8EBF670A6966}" type="datetime1">
              <a:rPr lang="en-US" smtClean="0"/>
              <a:t>9/3/2015</a:t>
            </a:fld>
            <a:endParaRPr lang="en-US" dirty="0"/>
          </a:p>
        </p:txBody>
      </p:sp>
      <p:sp>
        <p:nvSpPr>
          <p:cNvPr id="5" name="Footer Placeholder 4"/>
          <p:cNvSpPr>
            <a:spLocks noGrp="1"/>
          </p:cNvSpPr>
          <p:nvPr>
            <p:ph type="ftr" sz="quarter" idx="11"/>
          </p:nvPr>
        </p:nvSpPr>
        <p:spPr/>
        <p:txBody>
          <a:bodyPr/>
          <a:lstStyle/>
          <a:p>
            <a:r>
              <a:rPr lang="en-US" dirty="0" smtClean="0"/>
              <a:t>ESEC/FSE 2015</a:t>
            </a:r>
            <a:endParaRPr lang="en-US" dirty="0"/>
          </a:p>
        </p:txBody>
      </p:sp>
      <p:sp>
        <p:nvSpPr>
          <p:cNvPr id="6" name="Slide Number Placeholder 5"/>
          <p:cNvSpPr>
            <a:spLocks noGrp="1"/>
          </p:cNvSpPr>
          <p:nvPr>
            <p:ph type="sldNum" sz="quarter" idx="12"/>
          </p:nvPr>
        </p:nvSpPr>
        <p:spPr/>
        <p:txBody>
          <a:bodyPr/>
          <a:lstStyle/>
          <a:p>
            <a:fld id="{BAD9F40D-CC95-4DE9-9683-74E88C4E1225}" type="slidenum">
              <a:rPr lang="en-US" smtClean="0"/>
              <a:t>21</a:t>
            </a:fld>
            <a:endParaRPr lang="en-US" dirty="0"/>
          </a:p>
        </p:txBody>
      </p:sp>
      <p:graphicFrame>
        <p:nvGraphicFramePr>
          <p:cNvPr id="7" name="Chart 6"/>
          <p:cNvGraphicFramePr/>
          <p:nvPr>
            <p:extLst>
              <p:ext uri="{D42A27DB-BD31-4B8C-83A1-F6EECF244321}">
                <p14:modId xmlns:p14="http://schemas.microsoft.com/office/powerpoint/2010/main" val="2338499277"/>
              </p:ext>
            </p:extLst>
          </p:nvPr>
        </p:nvGraphicFramePr>
        <p:xfrm>
          <a:off x="-59469" y="444844"/>
          <a:ext cx="9203469" cy="6118783"/>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1"/>
          <p:cNvSpPr>
            <a:spLocks noGrp="1"/>
          </p:cNvSpPr>
          <p:nvPr>
            <p:ph type="title"/>
          </p:nvPr>
        </p:nvSpPr>
        <p:spPr>
          <a:xfrm>
            <a:off x="628650" y="-120906"/>
            <a:ext cx="7886700" cy="985879"/>
          </a:xfrm>
        </p:spPr>
        <p:txBody>
          <a:bodyPr/>
          <a:lstStyle/>
          <a:p>
            <a:r>
              <a:rPr lang="en-US" cap="small" dirty="0"/>
              <a:t>Clotho</a:t>
            </a:r>
            <a:r>
              <a:rPr lang="en-US" dirty="0"/>
              <a:t> Evaluation</a:t>
            </a:r>
          </a:p>
        </p:txBody>
      </p:sp>
    </p:spTree>
    <p:extLst>
      <p:ext uri="{BB962C8B-B14F-4D97-AF65-F5344CB8AC3E}">
        <p14:creationId xmlns:p14="http://schemas.microsoft.com/office/powerpoint/2010/main" val="35601867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0906"/>
            <a:ext cx="7886700" cy="985879"/>
          </a:xfrm>
        </p:spPr>
        <p:txBody>
          <a:bodyPr/>
          <a:lstStyle/>
          <a:p>
            <a:r>
              <a:rPr lang="en-US" cap="small" dirty="0"/>
              <a:t>Clotho</a:t>
            </a:r>
            <a:r>
              <a:rPr lang="en-US" dirty="0"/>
              <a:t> Evaluation</a:t>
            </a:r>
          </a:p>
        </p:txBody>
      </p:sp>
      <p:sp>
        <p:nvSpPr>
          <p:cNvPr id="4" name="Date Placeholder 3"/>
          <p:cNvSpPr>
            <a:spLocks noGrp="1"/>
          </p:cNvSpPr>
          <p:nvPr>
            <p:ph type="dt" sz="half" idx="10"/>
          </p:nvPr>
        </p:nvSpPr>
        <p:spPr/>
        <p:txBody>
          <a:bodyPr/>
          <a:lstStyle/>
          <a:p>
            <a:fld id="{6CB37599-34E6-4133-90AD-8EBF670A6966}" type="datetime1">
              <a:rPr lang="en-US" smtClean="0"/>
              <a:t>9/3/2015</a:t>
            </a:fld>
            <a:endParaRPr lang="en-US" dirty="0"/>
          </a:p>
        </p:txBody>
      </p:sp>
      <p:sp>
        <p:nvSpPr>
          <p:cNvPr id="5" name="Footer Placeholder 4"/>
          <p:cNvSpPr>
            <a:spLocks noGrp="1"/>
          </p:cNvSpPr>
          <p:nvPr>
            <p:ph type="ftr" sz="quarter" idx="11"/>
          </p:nvPr>
        </p:nvSpPr>
        <p:spPr/>
        <p:txBody>
          <a:bodyPr/>
          <a:lstStyle/>
          <a:p>
            <a:r>
              <a:rPr lang="en-US" dirty="0" smtClean="0"/>
              <a:t>ESEC/FSE 2015</a:t>
            </a:r>
            <a:endParaRPr lang="en-US" dirty="0"/>
          </a:p>
        </p:txBody>
      </p:sp>
      <p:sp>
        <p:nvSpPr>
          <p:cNvPr id="6" name="Slide Number Placeholder 5"/>
          <p:cNvSpPr>
            <a:spLocks noGrp="1"/>
          </p:cNvSpPr>
          <p:nvPr>
            <p:ph type="sldNum" sz="quarter" idx="12"/>
          </p:nvPr>
        </p:nvSpPr>
        <p:spPr/>
        <p:txBody>
          <a:bodyPr/>
          <a:lstStyle/>
          <a:p>
            <a:fld id="{BAD9F40D-CC95-4DE9-9683-74E88C4E1225}" type="slidenum">
              <a:rPr lang="en-US" smtClean="0"/>
              <a:t>22</a:t>
            </a:fld>
            <a:endParaRPr lang="en-US" dirty="0"/>
          </a:p>
        </p:txBody>
      </p:sp>
      <p:graphicFrame>
        <p:nvGraphicFramePr>
          <p:cNvPr id="19" name="Chart 18"/>
          <p:cNvGraphicFramePr/>
          <p:nvPr>
            <p:extLst>
              <p:ext uri="{D42A27DB-BD31-4B8C-83A1-F6EECF244321}">
                <p14:modId xmlns:p14="http://schemas.microsoft.com/office/powerpoint/2010/main" val="1762498163"/>
              </p:ext>
            </p:extLst>
          </p:nvPr>
        </p:nvGraphicFramePr>
        <p:xfrm>
          <a:off x="-65902" y="558242"/>
          <a:ext cx="9473513" cy="60237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953821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B37599-34E6-4133-90AD-8EBF670A6966}" type="datetime1">
              <a:rPr lang="en-US" smtClean="0"/>
              <a:t>9/3/2015</a:t>
            </a:fld>
            <a:endParaRPr lang="en-US" dirty="0"/>
          </a:p>
        </p:txBody>
      </p:sp>
      <p:sp>
        <p:nvSpPr>
          <p:cNvPr id="5" name="Footer Placeholder 4"/>
          <p:cNvSpPr>
            <a:spLocks noGrp="1"/>
          </p:cNvSpPr>
          <p:nvPr>
            <p:ph type="ftr" sz="quarter" idx="11"/>
          </p:nvPr>
        </p:nvSpPr>
        <p:spPr/>
        <p:txBody>
          <a:bodyPr/>
          <a:lstStyle/>
          <a:p>
            <a:r>
              <a:rPr lang="en-US" dirty="0" smtClean="0"/>
              <a:t>ESEC/FSE 2015</a:t>
            </a:r>
            <a:endParaRPr lang="en-US" dirty="0"/>
          </a:p>
        </p:txBody>
      </p:sp>
      <p:sp>
        <p:nvSpPr>
          <p:cNvPr id="6" name="Slide Number Placeholder 5"/>
          <p:cNvSpPr>
            <a:spLocks noGrp="1"/>
          </p:cNvSpPr>
          <p:nvPr>
            <p:ph type="sldNum" sz="quarter" idx="12"/>
          </p:nvPr>
        </p:nvSpPr>
        <p:spPr/>
        <p:txBody>
          <a:bodyPr/>
          <a:lstStyle/>
          <a:p>
            <a:fld id="{BAD9F40D-CC95-4DE9-9683-74E88C4E1225}" type="slidenum">
              <a:rPr lang="en-US" smtClean="0"/>
              <a:t>23</a:t>
            </a:fld>
            <a:endParaRPr lang="en-US" dirty="0"/>
          </a:p>
        </p:txBody>
      </p:sp>
      <p:sp>
        <p:nvSpPr>
          <p:cNvPr id="7" name="Title 1"/>
          <p:cNvSpPr>
            <a:spLocks noGrp="1"/>
          </p:cNvSpPr>
          <p:nvPr>
            <p:ph type="title"/>
          </p:nvPr>
        </p:nvSpPr>
        <p:spPr>
          <a:xfrm>
            <a:off x="628650" y="-120906"/>
            <a:ext cx="7886700" cy="985879"/>
          </a:xfrm>
        </p:spPr>
        <p:txBody>
          <a:bodyPr/>
          <a:lstStyle/>
          <a:p>
            <a:r>
              <a:rPr lang="en-US" cap="small" dirty="0"/>
              <a:t>Clotho</a:t>
            </a:r>
            <a:r>
              <a:rPr lang="en-US" dirty="0"/>
              <a:t> </a:t>
            </a:r>
            <a:r>
              <a:rPr lang="en-US" dirty="0" smtClean="0"/>
              <a:t>Evaluation: PPI</a:t>
            </a:r>
            <a:endParaRPr lang="en-US" dirty="0"/>
          </a:p>
        </p:txBody>
      </p:sp>
      <p:graphicFrame>
        <p:nvGraphicFramePr>
          <p:cNvPr id="17" name="Chart 16"/>
          <p:cNvGraphicFramePr/>
          <p:nvPr>
            <p:extLst>
              <p:ext uri="{D42A27DB-BD31-4B8C-83A1-F6EECF244321}">
                <p14:modId xmlns:p14="http://schemas.microsoft.com/office/powerpoint/2010/main" val="2688704096"/>
              </p:ext>
            </p:extLst>
          </p:nvPr>
        </p:nvGraphicFramePr>
        <p:xfrm>
          <a:off x="178658" y="543697"/>
          <a:ext cx="8874726" cy="58126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5857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B37599-34E6-4133-90AD-8EBF670A6966}" type="datetime1">
              <a:rPr lang="en-US" smtClean="0"/>
              <a:t>9/3/2015</a:t>
            </a:fld>
            <a:endParaRPr lang="en-US" dirty="0"/>
          </a:p>
        </p:txBody>
      </p:sp>
      <p:sp>
        <p:nvSpPr>
          <p:cNvPr id="5" name="Footer Placeholder 4"/>
          <p:cNvSpPr>
            <a:spLocks noGrp="1"/>
          </p:cNvSpPr>
          <p:nvPr>
            <p:ph type="ftr" sz="quarter" idx="11"/>
          </p:nvPr>
        </p:nvSpPr>
        <p:spPr/>
        <p:txBody>
          <a:bodyPr/>
          <a:lstStyle/>
          <a:p>
            <a:r>
              <a:rPr lang="en-US" dirty="0" smtClean="0"/>
              <a:t>ESEC/FSE 2015</a:t>
            </a:r>
            <a:endParaRPr lang="en-US" dirty="0"/>
          </a:p>
        </p:txBody>
      </p:sp>
      <p:sp>
        <p:nvSpPr>
          <p:cNvPr id="6" name="Slide Number Placeholder 5"/>
          <p:cNvSpPr>
            <a:spLocks noGrp="1"/>
          </p:cNvSpPr>
          <p:nvPr>
            <p:ph type="sldNum" sz="quarter" idx="12"/>
          </p:nvPr>
        </p:nvSpPr>
        <p:spPr/>
        <p:txBody>
          <a:bodyPr/>
          <a:lstStyle/>
          <a:p>
            <a:fld id="{BAD9F40D-CC95-4DE9-9683-74E88C4E1225}" type="slidenum">
              <a:rPr lang="en-US" smtClean="0"/>
              <a:t>24</a:t>
            </a:fld>
            <a:endParaRPr lang="en-US" dirty="0"/>
          </a:p>
        </p:txBody>
      </p:sp>
      <p:sp>
        <p:nvSpPr>
          <p:cNvPr id="7" name="Title 1"/>
          <p:cNvSpPr>
            <a:spLocks noGrp="1"/>
          </p:cNvSpPr>
          <p:nvPr>
            <p:ph type="title"/>
          </p:nvPr>
        </p:nvSpPr>
        <p:spPr>
          <a:xfrm>
            <a:off x="181233" y="305252"/>
            <a:ext cx="7381232" cy="739409"/>
          </a:xfrm>
        </p:spPr>
        <p:txBody>
          <a:bodyPr>
            <a:normAutofit/>
          </a:bodyPr>
          <a:lstStyle/>
          <a:p>
            <a:r>
              <a:rPr lang="en-US" cap="small" dirty="0"/>
              <a:t>Clotho</a:t>
            </a:r>
            <a:r>
              <a:rPr lang="en-US" dirty="0"/>
              <a:t> </a:t>
            </a:r>
            <a:r>
              <a:rPr lang="en-US" dirty="0" smtClean="0"/>
              <a:t>Evaluation: Optimization</a:t>
            </a:r>
            <a:endParaRPr lang="en-US" dirty="0"/>
          </a:p>
        </p:txBody>
      </p:sp>
      <p:graphicFrame>
        <p:nvGraphicFramePr>
          <p:cNvPr id="33" name="Chart 32"/>
          <p:cNvGraphicFramePr/>
          <p:nvPr>
            <p:extLst>
              <p:ext uri="{D42A27DB-BD31-4B8C-83A1-F6EECF244321}">
                <p14:modId xmlns:p14="http://schemas.microsoft.com/office/powerpoint/2010/main" val="1219573081"/>
              </p:ext>
            </p:extLst>
          </p:nvPr>
        </p:nvGraphicFramePr>
        <p:xfrm>
          <a:off x="181233" y="674956"/>
          <a:ext cx="8756821" cy="58639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818456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smtClean="0"/>
              <a:t>Clotho</a:t>
            </a:r>
            <a:r>
              <a:rPr lang="en-US" dirty="0" smtClean="0"/>
              <a:t> Performance</a:t>
            </a:r>
            <a:endParaRPr lang="en-US" dirty="0"/>
          </a:p>
        </p:txBody>
      </p:sp>
      <p:sp>
        <p:nvSpPr>
          <p:cNvPr id="4" name="Date Placeholder 3"/>
          <p:cNvSpPr>
            <a:spLocks noGrp="1"/>
          </p:cNvSpPr>
          <p:nvPr>
            <p:ph type="dt" sz="half" idx="10"/>
          </p:nvPr>
        </p:nvSpPr>
        <p:spPr/>
        <p:txBody>
          <a:bodyPr/>
          <a:lstStyle/>
          <a:p>
            <a:fld id="{FC82A7DF-BACF-42FB-9318-EBA8A9C1EB05}" type="datetime1">
              <a:rPr lang="en-US" smtClean="0"/>
              <a:t>9/3/2015</a:t>
            </a:fld>
            <a:endParaRPr lang="en-US" dirty="0"/>
          </a:p>
        </p:txBody>
      </p:sp>
      <p:sp>
        <p:nvSpPr>
          <p:cNvPr id="5" name="Footer Placeholder 4"/>
          <p:cNvSpPr>
            <a:spLocks noGrp="1"/>
          </p:cNvSpPr>
          <p:nvPr>
            <p:ph type="ftr" sz="quarter" idx="11"/>
          </p:nvPr>
        </p:nvSpPr>
        <p:spPr/>
        <p:txBody>
          <a:bodyPr/>
          <a:lstStyle/>
          <a:p>
            <a:r>
              <a:rPr lang="en-US" dirty="0"/>
              <a:t>ESEC/FSE 2015</a:t>
            </a:r>
          </a:p>
        </p:txBody>
      </p:sp>
      <p:sp>
        <p:nvSpPr>
          <p:cNvPr id="6" name="Slide Number Placeholder 5"/>
          <p:cNvSpPr>
            <a:spLocks noGrp="1"/>
          </p:cNvSpPr>
          <p:nvPr>
            <p:ph type="sldNum" sz="quarter" idx="12"/>
          </p:nvPr>
        </p:nvSpPr>
        <p:spPr/>
        <p:txBody>
          <a:bodyPr/>
          <a:lstStyle/>
          <a:p>
            <a:fld id="{2652C4B5-A1E9-4984-9CD4-22695C1F6283}" type="slidenum">
              <a:rPr lang="en-US" smtClean="0"/>
              <a:t>25</a:t>
            </a:fld>
            <a:endParaRPr lang="en-US" dirty="0"/>
          </a:p>
        </p:txBody>
      </p:sp>
      <p:pic>
        <p:nvPicPr>
          <p:cNvPr id="8" name="Picture 7"/>
          <p:cNvPicPr>
            <a:picLocks noChangeAspect="1"/>
          </p:cNvPicPr>
          <p:nvPr/>
        </p:nvPicPr>
        <p:blipFill>
          <a:blip r:embed="rId2"/>
          <a:stretch>
            <a:fillRect/>
          </a:stretch>
        </p:blipFill>
        <p:spPr>
          <a:xfrm>
            <a:off x="140043" y="1573428"/>
            <a:ext cx="8762727" cy="3261896"/>
          </a:xfrm>
          <a:prstGeom prst="rect">
            <a:avLst/>
          </a:prstGeom>
        </p:spPr>
      </p:pic>
    </p:spTree>
    <p:extLst>
      <p:ext uri="{BB962C8B-B14F-4D97-AF65-F5344CB8AC3E}">
        <p14:creationId xmlns:p14="http://schemas.microsoft.com/office/powerpoint/2010/main" val="1312041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smtClean="0"/>
              <a:t>Clotho</a:t>
            </a:r>
            <a:r>
              <a:rPr lang="en-US" dirty="0" smtClean="0"/>
              <a:t> Overheads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5459" y="1754983"/>
                <a:ext cx="8344930" cy="4601368"/>
              </a:xfrm>
            </p:spPr>
            <p:txBody>
              <a:bodyPr>
                <a:normAutofit lnSpcReduction="10000"/>
              </a:bodyPr>
              <a:lstStyle/>
              <a:p>
                <a:r>
                  <a:rPr lang="en-US" b="1" dirty="0" smtClean="0">
                    <a:solidFill>
                      <a:schemeClr val="tx1"/>
                    </a:solidFill>
                  </a:rPr>
                  <a:t>Execution overhead</a:t>
                </a:r>
              </a:p>
              <a:p>
                <a:pPr lvl="1"/>
                <a:r>
                  <a:rPr lang="en-US" dirty="0" smtClean="0">
                    <a:solidFill>
                      <a:schemeClr val="tx1"/>
                    </a:solidFill>
                  </a:rPr>
                  <a:t>None in case of no exception</a:t>
                </a:r>
              </a:p>
              <a:p>
                <a:pPr lvl="1"/>
                <a:r>
                  <a:rPr lang="en-US" dirty="0" smtClean="0">
                    <a:solidFill>
                      <a:schemeClr val="tx1"/>
                    </a:solidFill>
                  </a:rPr>
                  <a:t>Average overhead of </a:t>
                </a:r>
                <a14:m>
                  <m:oMath xmlns:m="http://schemas.openxmlformats.org/officeDocument/2006/math">
                    <m:r>
                      <a:rPr lang="en-US" b="0" i="1" smtClean="0">
                        <a:solidFill>
                          <a:schemeClr val="tx1"/>
                        </a:solidFill>
                        <a:latin typeface="Cambria Math" panose="02040503050406030204" pitchFamily="18" charset="0"/>
                      </a:rPr>
                      <m:t>~2.32 </m:t>
                    </m:r>
                    <m:r>
                      <a:rPr lang="en-US" b="0" i="1" smtClean="0">
                        <a:solidFill>
                          <a:schemeClr val="tx1"/>
                        </a:solidFill>
                        <a:latin typeface="Cambria Math" panose="02040503050406030204" pitchFamily="18" charset="0"/>
                      </a:rPr>
                      <m:t>𝜇</m:t>
                    </m:r>
                    <m:r>
                      <a:rPr lang="en-US" b="0" i="1" smtClean="0">
                        <a:solidFill>
                          <a:schemeClr val="tx1"/>
                        </a:solidFill>
                        <a:latin typeface="Cambria Math" panose="02040503050406030204" pitchFamily="18" charset="0"/>
                      </a:rPr>
                      <m:t>𝑠</m:t>
                    </m:r>
                  </m:oMath>
                </a14:m>
                <a:r>
                  <a:rPr lang="en-US" dirty="0" smtClean="0">
                    <a:solidFill>
                      <a:schemeClr val="tx1"/>
                    </a:solidFill>
                  </a:rPr>
                  <a:t> per call for </a:t>
                </a:r>
                <a14:m>
                  <m:oMath xmlns:m="http://schemas.openxmlformats.org/officeDocument/2006/math">
                    <m:r>
                      <a:rPr lang="en-US" b="0" i="1" smtClean="0">
                        <a:solidFill>
                          <a:schemeClr val="tx1"/>
                        </a:solidFill>
                        <a:latin typeface="Cambria Math" panose="02040503050406030204" pitchFamily="18" charset="0"/>
                      </a:rPr>
                      <m:t>50</m:t>
                    </m:r>
                    <m:r>
                      <a:rPr lang="en-US" b="0" i="1" smtClean="0">
                        <a:solidFill>
                          <a:schemeClr val="tx1"/>
                        </a:solidFill>
                        <a:latin typeface="Cambria Math" panose="02040503050406030204" pitchFamily="18" charset="0"/>
                      </a:rPr>
                      <m:t>𝐾</m:t>
                    </m:r>
                  </m:oMath>
                </a14:m>
                <a:r>
                  <a:rPr lang="en-US" dirty="0" smtClean="0">
                    <a:solidFill>
                      <a:schemeClr val="tx1"/>
                    </a:solidFill>
                  </a:rPr>
                  <a:t> runs.</a:t>
                </a:r>
              </a:p>
              <a:p>
                <a:pPr lvl="1"/>
                <a:r>
                  <a:rPr lang="en-US" dirty="0" smtClean="0">
                    <a:solidFill>
                      <a:schemeClr val="tx1"/>
                    </a:solidFill>
                  </a:rPr>
                  <a:t>Maximum overhead of </a:t>
                </a:r>
                <a14:m>
                  <m:oMath xmlns:m="http://schemas.openxmlformats.org/officeDocument/2006/math">
                    <m:r>
                      <a:rPr lang="en-US" b="0" i="1" smtClean="0">
                        <a:solidFill>
                          <a:schemeClr val="tx1"/>
                        </a:solidFill>
                        <a:latin typeface="Cambria Math" panose="02040503050406030204" pitchFamily="18" charset="0"/>
                      </a:rPr>
                      <m:t>~3.96 </m:t>
                    </m:r>
                    <m:r>
                      <a:rPr lang="en-US" b="0" i="1" smtClean="0">
                        <a:solidFill>
                          <a:schemeClr val="tx1"/>
                        </a:solidFill>
                        <a:latin typeface="Cambria Math" panose="02040503050406030204" pitchFamily="18" charset="0"/>
                      </a:rPr>
                      <m:t>𝜇</m:t>
                    </m:r>
                    <m:r>
                      <a:rPr lang="en-US" b="0" i="1" smtClean="0">
                        <a:solidFill>
                          <a:schemeClr val="tx1"/>
                        </a:solidFill>
                        <a:latin typeface="Cambria Math" panose="02040503050406030204" pitchFamily="18" charset="0"/>
                      </a:rPr>
                      <m:t>𝑠</m:t>
                    </m:r>
                  </m:oMath>
                </a14:m>
                <a:r>
                  <a:rPr lang="en-US" dirty="0" smtClean="0">
                    <a:solidFill>
                      <a:schemeClr val="tx1"/>
                    </a:solidFill>
                  </a:rPr>
                  <a:t> per call for Apache Hive</a:t>
                </a:r>
              </a:p>
              <a:p>
                <a:r>
                  <a:rPr lang="en-US" b="1" dirty="0" smtClean="0">
                    <a:solidFill>
                      <a:schemeClr val="tx1"/>
                    </a:solidFill>
                  </a:rPr>
                  <a:t>Call graph</a:t>
                </a:r>
              </a:p>
              <a:p>
                <a:pPr lvl="1"/>
                <a:r>
                  <a:rPr lang="en-US" dirty="0" smtClean="0">
                    <a:solidFill>
                      <a:schemeClr val="tx1"/>
                    </a:solidFill>
                  </a:rPr>
                  <a:t>Apache wicket </a:t>
                </a:r>
                <a14:m>
                  <m:oMath xmlns:m="http://schemas.openxmlformats.org/officeDocument/2006/math">
                    <m:r>
                      <a:rPr lang="en-US" b="0" i="1" smtClean="0">
                        <a:solidFill>
                          <a:schemeClr val="tx1"/>
                        </a:solidFill>
                        <a:latin typeface="Cambria Math" panose="02040503050406030204" pitchFamily="18" charset="0"/>
                      </a:rPr>
                      <m:t>~70</m:t>
                    </m:r>
                    <m:r>
                      <a:rPr lang="en-US" b="0" i="1" smtClean="0">
                        <a:solidFill>
                          <a:schemeClr val="tx1"/>
                        </a:solidFill>
                        <a:latin typeface="Cambria Math" panose="02040503050406030204" pitchFamily="18" charset="0"/>
                      </a:rPr>
                      <m:t>𝐾</m:t>
                    </m:r>
                  </m:oMath>
                </a14:m>
                <a:endParaRPr lang="en-US" dirty="0" smtClean="0">
                  <a:solidFill>
                    <a:schemeClr val="tx1"/>
                  </a:solidFill>
                </a:endParaRPr>
              </a:p>
              <a:p>
                <a:pPr lvl="1"/>
                <a:r>
                  <a:rPr lang="en-US" dirty="0" smtClean="0">
                    <a:solidFill>
                      <a:schemeClr val="tx1"/>
                    </a:solidFill>
                  </a:rPr>
                  <a:t>Analysis time </a:t>
                </a:r>
                <a14:m>
                  <m:oMath xmlns:m="http://schemas.openxmlformats.org/officeDocument/2006/math">
                    <m:r>
                      <a:rPr lang="en-US" b="0" i="1" smtClean="0">
                        <a:solidFill>
                          <a:schemeClr val="tx1"/>
                        </a:solidFill>
                        <a:latin typeface="Cambria Math" panose="02040503050406030204" pitchFamily="18" charset="0"/>
                      </a:rPr>
                      <m:t>~52.4 </m:t>
                    </m:r>
                    <m:r>
                      <a:rPr lang="en-US" b="0" i="1" smtClean="0">
                        <a:solidFill>
                          <a:schemeClr val="tx1"/>
                        </a:solidFill>
                        <a:latin typeface="Cambria Math" panose="02040503050406030204" pitchFamily="18" charset="0"/>
                      </a:rPr>
                      <m:t>𝑠</m:t>
                    </m:r>
                  </m:oMath>
                </a14:m>
                <a:r>
                  <a:rPr lang="en-US" dirty="0" smtClean="0">
                    <a:solidFill>
                      <a:schemeClr val="tx1"/>
                    </a:solidFill>
                  </a:rPr>
                  <a:t> and </a:t>
                </a:r>
                <a14:m>
                  <m:oMath xmlns:m="http://schemas.openxmlformats.org/officeDocument/2006/math">
                    <m:r>
                      <a:rPr lang="en-US" b="0" i="1" smtClean="0">
                        <a:solidFill>
                          <a:schemeClr val="tx1"/>
                        </a:solidFill>
                        <a:latin typeface="Cambria Math" panose="02040503050406030204" pitchFamily="18" charset="0"/>
                      </a:rPr>
                      <m:t>210 </m:t>
                    </m:r>
                    <m:r>
                      <a:rPr lang="en-US" b="0" i="1" smtClean="0">
                        <a:solidFill>
                          <a:schemeClr val="tx1"/>
                        </a:solidFill>
                        <a:latin typeface="Cambria Math" panose="02040503050406030204" pitchFamily="18" charset="0"/>
                      </a:rPr>
                      <m:t>𝑀𝐵</m:t>
                    </m:r>
                  </m:oMath>
                </a14:m>
                <a:r>
                  <a:rPr lang="en-US" dirty="0" smtClean="0">
                    <a:solidFill>
                      <a:schemeClr val="tx1"/>
                    </a:solidFill>
                  </a:rPr>
                  <a:t> memory</a:t>
                </a:r>
              </a:p>
              <a:p>
                <a:r>
                  <a:rPr lang="en-US" b="1" dirty="0" smtClean="0">
                    <a:solidFill>
                      <a:schemeClr val="tx1"/>
                    </a:solidFill>
                  </a:rPr>
                  <a:t>Constraint analysis</a:t>
                </a:r>
              </a:p>
              <a:p>
                <a:pPr lvl="1"/>
                <a:r>
                  <a:rPr lang="en-US" dirty="0" smtClean="0">
                    <a:solidFill>
                      <a:schemeClr val="tx1"/>
                    </a:solidFill>
                  </a:rPr>
                  <a:t>At most </a:t>
                </a:r>
                <a14:m>
                  <m:oMath xmlns:m="http://schemas.openxmlformats.org/officeDocument/2006/math">
                    <m:r>
                      <a:rPr lang="en-US" b="0" i="1" smtClean="0">
                        <a:solidFill>
                          <a:schemeClr val="tx1"/>
                        </a:solidFill>
                        <a:latin typeface="Cambria Math" panose="02040503050406030204" pitchFamily="18" charset="0"/>
                      </a:rPr>
                      <m:t>~5</m:t>
                    </m:r>
                    <m:r>
                      <a:rPr lang="en-US" b="0" i="1" smtClean="0">
                        <a:solidFill>
                          <a:schemeClr val="tx1"/>
                        </a:solidFill>
                        <a:latin typeface="Cambria Math" panose="02040503050406030204" pitchFamily="18" charset="0"/>
                      </a:rPr>
                      <m:t>𝑠</m:t>
                    </m:r>
                  </m:oMath>
                </a14:m>
                <a:r>
                  <a:rPr lang="en-US" dirty="0" smtClean="0">
                    <a:solidFill>
                      <a:schemeClr val="tx1"/>
                    </a:solidFill>
                  </a:rPr>
                  <a:t> for collection and evaluation</a:t>
                </a:r>
              </a:p>
              <a:p>
                <a:r>
                  <a:rPr lang="en-US" b="1" dirty="0" smtClean="0">
                    <a:solidFill>
                      <a:schemeClr val="tx1"/>
                    </a:solidFill>
                  </a:rPr>
                  <a:t>Instrumentation</a:t>
                </a:r>
              </a:p>
              <a:p>
                <a:pPr lvl="1"/>
                <a:r>
                  <a:rPr lang="en-US" dirty="0" smtClean="0">
                    <a:solidFill>
                      <a:schemeClr val="tx1"/>
                    </a:solidFill>
                  </a:rPr>
                  <a:t>At most </a:t>
                </a:r>
                <a14:m>
                  <m:oMath xmlns:m="http://schemas.openxmlformats.org/officeDocument/2006/math">
                    <m:r>
                      <a:rPr lang="en-US" b="0" i="1" smtClean="0">
                        <a:solidFill>
                          <a:schemeClr val="tx1"/>
                        </a:solidFill>
                        <a:latin typeface="Cambria Math" panose="02040503050406030204" pitchFamily="18" charset="0"/>
                      </a:rPr>
                      <m:t>4</m:t>
                    </m:r>
                    <m:r>
                      <a:rPr lang="en-US" b="0" i="1" smtClean="0">
                        <a:solidFill>
                          <a:schemeClr val="tx1"/>
                        </a:solidFill>
                        <a:latin typeface="Cambria Math" panose="02040503050406030204" pitchFamily="18" charset="0"/>
                      </a:rPr>
                      <m:t>𝑠</m:t>
                    </m:r>
                  </m:oMath>
                </a14:m>
                <a:r>
                  <a:rPr lang="en-US" dirty="0" smtClean="0">
                    <a:solidFill>
                      <a:schemeClr val="tx1"/>
                    </a:solidFill>
                  </a:rPr>
                  <a:t> </a:t>
                </a:r>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5459" y="1754983"/>
                <a:ext cx="8344930" cy="4601368"/>
              </a:xfrm>
              <a:blipFill rotWithShape="0">
                <a:blip r:embed="rId2"/>
                <a:stretch>
                  <a:fillRect l="-1315" t="-304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DE03134-ED72-4480-8761-D2B5C0600D39}" type="datetime1">
              <a:rPr lang="en-US" smtClean="0"/>
              <a:t>9/3/2015</a:t>
            </a:fld>
            <a:endParaRPr lang="en-US" dirty="0"/>
          </a:p>
        </p:txBody>
      </p:sp>
      <p:sp>
        <p:nvSpPr>
          <p:cNvPr id="5" name="Footer Placeholder 4"/>
          <p:cNvSpPr>
            <a:spLocks noGrp="1"/>
          </p:cNvSpPr>
          <p:nvPr>
            <p:ph type="ftr" sz="quarter" idx="11"/>
          </p:nvPr>
        </p:nvSpPr>
        <p:spPr/>
        <p:txBody>
          <a:bodyPr/>
          <a:lstStyle/>
          <a:p>
            <a:r>
              <a:rPr lang="en-US" dirty="0" smtClean="0"/>
              <a:t>ESEC/FSE 2015</a:t>
            </a:r>
            <a:endParaRPr lang="en-US" dirty="0"/>
          </a:p>
        </p:txBody>
      </p:sp>
      <p:sp>
        <p:nvSpPr>
          <p:cNvPr id="6" name="Slide Number Placeholder 5"/>
          <p:cNvSpPr>
            <a:spLocks noGrp="1"/>
          </p:cNvSpPr>
          <p:nvPr>
            <p:ph type="sldNum" sz="quarter" idx="12"/>
          </p:nvPr>
        </p:nvSpPr>
        <p:spPr/>
        <p:txBody>
          <a:bodyPr/>
          <a:lstStyle/>
          <a:p>
            <a:fld id="{2652C4B5-A1E9-4984-9CD4-22695C1F6283}" type="slidenum">
              <a:rPr lang="en-US" smtClean="0"/>
              <a:t>26</a:t>
            </a:fld>
            <a:endParaRPr lang="en-US" dirty="0"/>
          </a:p>
        </p:txBody>
      </p:sp>
    </p:spTree>
    <p:extLst>
      <p:ext uri="{BB962C8B-B14F-4D97-AF65-F5344CB8AC3E}">
        <p14:creationId xmlns:p14="http://schemas.microsoft.com/office/powerpoint/2010/main" val="2849301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628650" y="1375954"/>
            <a:ext cx="7886700" cy="4801009"/>
          </a:xfrm>
        </p:spPr>
        <p:txBody>
          <a:bodyPr>
            <a:normAutofit/>
          </a:bodyPr>
          <a:lstStyle/>
          <a:p>
            <a:pPr marL="0" indent="0">
              <a:buNone/>
            </a:pPr>
            <a:endParaRPr lang="en-US" sz="3200" dirty="0" smtClean="0"/>
          </a:p>
          <a:p>
            <a:r>
              <a:rPr lang="en-US" sz="3200" dirty="0">
                <a:solidFill>
                  <a:schemeClr val="bg1">
                    <a:lumMod val="75000"/>
                  </a:schemeClr>
                </a:solidFill>
              </a:rPr>
              <a:t>Motivation and Problem </a:t>
            </a:r>
            <a:r>
              <a:rPr lang="en-US" sz="3200" dirty="0" smtClean="0">
                <a:solidFill>
                  <a:schemeClr val="bg1">
                    <a:lumMod val="75000"/>
                  </a:schemeClr>
                </a:solidFill>
              </a:rPr>
              <a:t>definition</a:t>
            </a:r>
            <a:endParaRPr lang="en-US" sz="3200" dirty="0" smtClean="0"/>
          </a:p>
          <a:p>
            <a:r>
              <a:rPr lang="en-US" sz="3200" dirty="0" smtClean="0">
                <a:solidFill>
                  <a:schemeClr val="bg1">
                    <a:lumMod val="75000"/>
                  </a:schemeClr>
                </a:solidFill>
              </a:rPr>
              <a:t>CLOTHO</a:t>
            </a:r>
            <a:r>
              <a:rPr lang="en-US" sz="3200" dirty="0" smtClean="0"/>
              <a:t> </a:t>
            </a:r>
            <a:r>
              <a:rPr lang="en-US" sz="3200" dirty="0" smtClean="0">
                <a:solidFill>
                  <a:schemeClr val="bg1">
                    <a:lumMod val="75000"/>
                  </a:schemeClr>
                </a:solidFill>
              </a:rPr>
              <a:t>design</a:t>
            </a:r>
            <a:endParaRPr lang="en-US" sz="3200" dirty="0" smtClean="0"/>
          </a:p>
          <a:p>
            <a:r>
              <a:rPr lang="en-US" sz="3200" dirty="0" smtClean="0">
                <a:solidFill>
                  <a:schemeClr val="bg1">
                    <a:lumMod val="75000"/>
                  </a:schemeClr>
                </a:solidFill>
              </a:rPr>
              <a:t>Implementation</a:t>
            </a:r>
            <a:endParaRPr lang="en-US" sz="3200" dirty="0" smtClean="0"/>
          </a:p>
          <a:p>
            <a:r>
              <a:rPr lang="en-US" sz="3200" dirty="0" smtClean="0">
                <a:solidFill>
                  <a:schemeClr val="bg1">
                    <a:lumMod val="75000"/>
                  </a:schemeClr>
                </a:solidFill>
              </a:rPr>
              <a:t>Evaluation</a:t>
            </a:r>
            <a:endParaRPr lang="en-US" sz="3200" dirty="0" smtClean="0"/>
          </a:p>
          <a:p>
            <a:r>
              <a:rPr lang="en-US" sz="3200" b="1" dirty="0" smtClean="0">
                <a:solidFill>
                  <a:srgbClr val="3DACA7"/>
                </a:solidFill>
              </a:rPr>
              <a:t>Conclusion</a:t>
            </a:r>
            <a:endParaRPr lang="en-US" sz="3200" b="1" dirty="0">
              <a:solidFill>
                <a:srgbClr val="3DACA7"/>
              </a:solidFill>
            </a:endParaRPr>
          </a:p>
        </p:txBody>
      </p:sp>
      <p:sp>
        <p:nvSpPr>
          <p:cNvPr id="6" name="Date Placeholder 5"/>
          <p:cNvSpPr>
            <a:spLocks noGrp="1"/>
          </p:cNvSpPr>
          <p:nvPr>
            <p:ph type="dt" sz="half" idx="10"/>
          </p:nvPr>
        </p:nvSpPr>
        <p:spPr/>
        <p:txBody>
          <a:bodyPr/>
          <a:lstStyle/>
          <a:p>
            <a:fld id="{98BB0116-791D-4C87-86E6-F13BDA68A33B}" type="datetime1">
              <a:rPr lang="en-US" smtClean="0"/>
              <a:t>9/3/2015</a:t>
            </a:fld>
            <a:endParaRPr lang="en-US" dirty="0"/>
          </a:p>
        </p:txBody>
      </p:sp>
      <p:sp>
        <p:nvSpPr>
          <p:cNvPr id="7" name="Footer Placeholder 6"/>
          <p:cNvSpPr>
            <a:spLocks noGrp="1"/>
          </p:cNvSpPr>
          <p:nvPr>
            <p:ph type="ftr" sz="quarter" idx="11"/>
          </p:nvPr>
        </p:nvSpPr>
        <p:spPr/>
        <p:txBody>
          <a:bodyPr/>
          <a:lstStyle/>
          <a:p>
            <a:r>
              <a:rPr lang="en-US" dirty="0" smtClean="0"/>
              <a:t>ESEC/FSE 2015</a:t>
            </a:r>
            <a:endParaRPr lang="en-US" dirty="0"/>
          </a:p>
        </p:txBody>
      </p:sp>
      <p:sp>
        <p:nvSpPr>
          <p:cNvPr id="8" name="Slide Number Placeholder 7"/>
          <p:cNvSpPr>
            <a:spLocks noGrp="1"/>
          </p:cNvSpPr>
          <p:nvPr>
            <p:ph type="sldNum" sz="quarter" idx="12"/>
          </p:nvPr>
        </p:nvSpPr>
        <p:spPr/>
        <p:txBody>
          <a:bodyPr/>
          <a:lstStyle/>
          <a:p>
            <a:fld id="{2652C4B5-A1E9-4984-9CD4-22695C1F6283}" type="slidenum">
              <a:rPr lang="en-US" smtClean="0"/>
              <a:t>27</a:t>
            </a:fld>
            <a:endParaRPr lang="en-US" dirty="0"/>
          </a:p>
        </p:txBody>
      </p:sp>
    </p:spTree>
    <p:extLst>
      <p:ext uri="{BB962C8B-B14F-4D97-AF65-F5344CB8AC3E}">
        <p14:creationId xmlns:p14="http://schemas.microsoft.com/office/powerpoint/2010/main" val="3253153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&amp; Future work</a:t>
            </a:r>
            <a:endParaRPr lang="en-US" dirty="0"/>
          </a:p>
        </p:txBody>
      </p:sp>
      <p:sp>
        <p:nvSpPr>
          <p:cNvPr id="3" name="Content Placeholder 2"/>
          <p:cNvSpPr>
            <a:spLocks noGrp="1"/>
          </p:cNvSpPr>
          <p:nvPr>
            <p:ph idx="1"/>
          </p:nvPr>
        </p:nvSpPr>
        <p:spPr>
          <a:xfrm>
            <a:off x="628650" y="1575595"/>
            <a:ext cx="8425198" cy="4895851"/>
          </a:xfrm>
        </p:spPr>
        <p:txBody>
          <a:bodyPr>
            <a:normAutofit/>
          </a:bodyPr>
          <a:lstStyle/>
          <a:p>
            <a:r>
              <a:rPr lang="en-US" dirty="0" smtClean="0"/>
              <a:t>Hybrid program analysis framework for automated patch for Java program.</a:t>
            </a:r>
          </a:p>
          <a:p>
            <a:r>
              <a:rPr lang="en-US" dirty="0" smtClean="0"/>
              <a:t>Targeted patching mechanism for Java String types</a:t>
            </a:r>
            <a:endParaRPr lang="en-US" dirty="0" smtClean="0"/>
          </a:p>
          <a:p>
            <a:r>
              <a:rPr lang="en-US" dirty="0" smtClean="0"/>
              <a:t>In </a:t>
            </a:r>
            <a:r>
              <a:rPr lang="en-US" dirty="0" smtClean="0"/>
              <a:t>most of the cases </a:t>
            </a:r>
            <a:r>
              <a:rPr lang="en-US" cap="small" dirty="0" smtClean="0"/>
              <a:t>Clotho </a:t>
            </a:r>
            <a:r>
              <a:rPr lang="en-US" dirty="0" smtClean="0"/>
              <a:t>generates efficient patches.</a:t>
            </a:r>
          </a:p>
          <a:p>
            <a:r>
              <a:rPr lang="en-US" dirty="0" smtClean="0"/>
              <a:t>Provides good baseline for future patch developments.</a:t>
            </a:r>
          </a:p>
          <a:p>
            <a:r>
              <a:rPr lang="en-US" dirty="0" smtClean="0"/>
              <a:t>Adding more support for other Java APIs.</a:t>
            </a:r>
          </a:p>
          <a:p>
            <a:r>
              <a:rPr lang="en-US" dirty="0" smtClean="0"/>
              <a:t>Adding more intelligence to patching mechanism for more effective patch.</a:t>
            </a:r>
            <a:endParaRPr lang="en-US" dirty="0"/>
          </a:p>
        </p:txBody>
      </p:sp>
      <p:sp>
        <p:nvSpPr>
          <p:cNvPr id="4" name="Date Placeholder 3"/>
          <p:cNvSpPr>
            <a:spLocks noGrp="1"/>
          </p:cNvSpPr>
          <p:nvPr>
            <p:ph type="dt" sz="half" idx="10"/>
          </p:nvPr>
        </p:nvSpPr>
        <p:spPr/>
        <p:txBody>
          <a:bodyPr/>
          <a:lstStyle/>
          <a:p>
            <a:fld id="{ED77DBCB-28FF-474F-90FA-45BCC406FC78}" type="datetime1">
              <a:rPr lang="en-US" smtClean="0"/>
              <a:t>9/3/2015</a:t>
            </a:fld>
            <a:endParaRPr lang="en-US" dirty="0"/>
          </a:p>
        </p:txBody>
      </p:sp>
      <p:sp>
        <p:nvSpPr>
          <p:cNvPr id="5" name="Footer Placeholder 4"/>
          <p:cNvSpPr>
            <a:spLocks noGrp="1"/>
          </p:cNvSpPr>
          <p:nvPr>
            <p:ph type="ftr" sz="quarter" idx="11"/>
          </p:nvPr>
        </p:nvSpPr>
        <p:spPr/>
        <p:txBody>
          <a:bodyPr/>
          <a:lstStyle/>
          <a:p>
            <a:r>
              <a:rPr lang="en-US" dirty="0" smtClean="0"/>
              <a:t>ESEC/FSE 2015</a:t>
            </a:r>
            <a:endParaRPr lang="en-US" dirty="0"/>
          </a:p>
        </p:txBody>
      </p:sp>
      <p:sp>
        <p:nvSpPr>
          <p:cNvPr id="6" name="Slide Number Placeholder 5"/>
          <p:cNvSpPr>
            <a:spLocks noGrp="1"/>
          </p:cNvSpPr>
          <p:nvPr>
            <p:ph type="sldNum" sz="quarter" idx="12"/>
          </p:nvPr>
        </p:nvSpPr>
        <p:spPr/>
        <p:txBody>
          <a:bodyPr/>
          <a:lstStyle/>
          <a:p>
            <a:fld id="{2652C4B5-A1E9-4984-9CD4-22695C1F6283}" type="slidenum">
              <a:rPr lang="en-US" smtClean="0"/>
              <a:t>28</a:t>
            </a:fld>
            <a:endParaRPr lang="en-US" dirty="0"/>
          </a:p>
        </p:txBody>
      </p:sp>
    </p:spTree>
    <p:extLst>
      <p:ext uri="{BB962C8B-B14F-4D97-AF65-F5344CB8AC3E}">
        <p14:creationId xmlns:p14="http://schemas.microsoft.com/office/powerpoint/2010/main" val="4202903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248" y="2460276"/>
            <a:ext cx="8734097" cy="3168014"/>
          </a:xfrm>
        </p:spPr>
        <p:txBody>
          <a:bodyPr>
            <a:noAutofit/>
          </a:bodyPr>
          <a:lstStyle/>
          <a:p>
            <a:pPr marL="0" indent="0" algn="ctr">
              <a:buNone/>
            </a:pPr>
            <a:r>
              <a:rPr lang="en-US" sz="5400" dirty="0"/>
              <a:t>Thank </a:t>
            </a:r>
            <a:r>
              <a:rPr lang="en-US" sz="5400" dirty="0" smtClean="0"/>
              <a:t>you</a:t>
            </a:r>
          </a:p>
          <a:p>
            <a:pPr marL="0" indent="0" algn="ctr">
              <a:buNone/>
            </a:pPr>
            <a:endParaRPr lang="en-US" sz="4400" dirty="0" smtClean="0"/>
          </a:p>
          <a:p>
            <a:pPr marL="0" indent="0">
              <a:buNone/>
            </a:pPr>
            <a:r>
              <a:rPr lang="en-US" sz="3200" dirty="0"/>
              <a:t>	</a:t>
            </a:r>
            <a:r>
              <a:rPr lang="en-US" sz="3200" dirty="0" smtClean="0"/>
              <a:t>https</a:t>
            </a:r>
            <a:r>
              <a:rPr lang="en-US" sz="3200" dirty="0"/>
              <a:t>://github.com/aritradhar/CLOTHO</a:t>
            </a:r>
          </a:p>
        </p:txBody>
      </p:sp>
      <p:sp>
        <p:nvSpPr>
          <p:cNvPr id="4" name="Date Placeholder 3"/>
          <p:cNvSpPr>
            <a:spLocks noGrp="1"/>
          </p:cNvSpPr>
          <p:nvPr>
            <p:ph type="dt" sz="half" idx="10"/>
          </p:nvPr>
        </p:nvSpPr>
        <p:spPr/>
        <p:txBody>
          <a:bodyPr/>
          <a:lstStyle/>
          <a:p>
            <a:fld id="{4D44AEF7-7C35-4FE5-A5FB-F10658E8B18B}" type="datetime1">
              <a:rPr lang="en-US" smtClean="0"/>
              <a:t>9/3/2015</a:t>
            </a:fld>
            <a:endParaRPr lang="en-US" dirty="0"/>
          </a:p>
        </p:txBody>
      </p:sp>
      <p:sp>
        <p:nvSpPr>
          <p:cNvPr id="5" name="Footer Placeholder 4"/>
          <p:cNvSpPr>
            <a:spLocks noGrp="1"/>
          </p:cNvSpPr>
          <p:nvPr>
            <p:ph type="ftr" sz="quarter" idx="11"/>
          </p:nvPr>
        </p:nvSpPr>
        <p:spPr/>
        <p:txBody>
          <a:bodyPr/>
          <a:lstStyle/>
          <a:p>
            <a:r>
              <a:rPr lang="en-US" dirty="0" smtClean="0"/>
              <a:t>ESEC/FSE 2015</a:t>
            </a:r>
            <a:endParaRPr lang="en-US" dirty="0"/>
          </a:p>
        </p:txBody>
      </p:sp>
      <p:sp>
        <p:nvSpPr>
          <p:cNvPr id="6" name="Slide Number Placeholder 5"/>
          <p:cNvSpPr>
            <a:spLocks noGrp="1"/>
          </p:cNvSpPr>
          <p:nvPr>
            <p:ph type="sldNum" sz="quarter" idx="12"/>
          </p:nvPr>
        </p:nvSpPr>
        <p:spPr/>
        <p:txBody>
          <a:bodyPr/>
          <a:lstStyle/>
          <a:p>
            <a:fld id="{2652C4B5-A1E9-4984-9CD4-22695C1F6283}" type="slidenum">
              <a:rPr lang="en-US" smtClean="0"/>
              <a:t>29</a:t>
            </a:fld>
            <a:endParaRPr lang="en-US" dirty="0"/>
          </a:p>
        </p:txBody>
      </p:sp>
      <p:sp>
        <p:nvSpPr>
          <p:cNvPr id="7" name="Rectangle 6"/>
          <p:cNvSpPr/>
          <p:nvPr/>
        </p:nvSpPr>
        <p:spPr>
          <a:xfrm>
            <a:off x="1550195" y="1557338"/>
            <a:ext cx="6093619" cy="1143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dirty="0"/>
          </a:p>
        </p:txBody>
      </p:sp>
    </p:spTree>
    <p:extLst>
      <p:ext uri="{BB962C8B-B14F-4D97-AF65-F5344CB8AC3E}">
        <p14:creationId xmlns:p14="http://schemas.microsoft.com/office/powerpoint/2010/main" val="86401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087" y="109753"/>
            <a:ext cx="7886700" cy="1035306"/>
          </a:xfrm>
        </p:spPr>
        <p:txBody>
          <a:bodyPr/>
          <a:lstStyle/>
          <a:p>
            <a:r>
              <a:rPr lang="en-US" dirty="0" smtClean="0"/>
              <a:t>Observation</a:t>
            </a:r>
            <a:endParaRPr lang="en-US" dirty="0"/>
          </a:p>
        </p:txBody>
      </p:sp>
      <p:sp>
        <p:nvSpPr>
          <p:cNvPr id="3" name="Content Placeholder 2"/>
          <p:cNvSpPr>
            <a:spLocks noGrp="1"/>
          </p:cNvSpPr>
          <p:nvPr>
            <p:ph idx="1"/>
          </p:nvPr>
        </p:nvSpPr>
        <p:spPr>
          <a:xfrm>
            <a:off x="414467" y="1161535"/>
            <a:ext cx="8400020" cy="1598140"/>
          </a:xfrm>
        </p:spPr>
        <p:txBody>
          <a:bodyPr>
            <a:normAutofit/>
          </a:bodyPr>
          <a:lstStyle/>
          <a:p>
            <a:r>
              <a:rPr lang="en-US" dirty="0" smtClean="0"/>
              <a:t>Large number of software use 3</a:t>
            </a:r>
            <a:r>
              <a:rPr lang="en-US" baseline="30000" dirty="0" smtClean="0"/>
              <a:t>rd</a:t>
            </a:r>
            <a:r>
              <a:rPr lang="en-US" dirty="0" smtClean="0"/>
              <a:t> party libraries</a:t>
            </a:r>
          </a:p>
          <a:p>
            <a:r>
              <a:rPr lang="en-US" dirty="0" smtClean="0"/>
              <a:t>Crash causes delay in product life cycle</a:t>
            </a:r>
          </a:p>
          <a:p>
            <a:r>
              <a:rPr lang="en-US" dirty="0"/>
              <a:t>Strings are heavily used </a:t>
            </a:r>
          </a:p>
          <a:p>
            <a:pPr marL="0" indent="0">
              <a:buNone/>
            </a:pPr>
            <a:endParaRPr lang="en-US" dirty="0" smtClean="0"/>
          </a:p>
        </p:txBody>
      </p:sp>
      <p:sp>
        <p:nvSpPr>
          <p:cNvPr id="4" name="Date Placeholder 3"/>
          <p:cNvSpPr>
            <a:spLocks noGrp="1"/>
          </p:cNvSpPr>
          <p:nvPr>
            <p:ph type="dt" sz="half" idx="10"/>
          </p:nvPr>
        </p:nvSpPr>
        <p:spPr/>
        <p:txBody>
          <a:bodyPr/>
          <a:lstStyle/>
          <a:p>
            <a:fld id="{6CB37599-34E6-4133-90AD-8EBF670A6966}" type="datetime1">
              <a:rPr lang="en-US" smtClean="0"/>
              <a:t>9/3/2015</a:t>
            </a:fld>
            <a:endParaRPr lang="en-US" dirty="0"/>
          </a:p>
        </p:txBody>
      </p:sp>
      <p:sp>
        <p:nvSpPr>
          <p:cNvPr id="5" name="Footer Placeholder 4"/>
          <p:cNvSpPr>
            <a:spLocks noGrp="1"/>
          </p:cNvSpPr>
          <p:nvPr>
            <p:ph type="ftr" sz="quarter" idx="11"/>
          </p:nvPr>
        </p:nvSpPr>
        <p:spPr/>
        <p:txBody>
          <a:bodyPr/>
          <a:lstStyle/>
          <a:p>
            <a:r>
              <a:rPr lang="en-US" dirty="0" smtClean="0"/>
              <a:t>ESEC/FSE 2015</a:t>
            </a:r>
            <a:endParaRPr lang="en-US" dirty="0"/>
          </a:p>
        </p:txBody>
      </p:sp>
      <p:sp>
        <p:nvSpPr>
          <p:cNvPr id="6" name="Slide Number Placeholder 5"/>
          <p:cNvSpPr>
            <a:spLocks noGrp="1"/>
          </p:cNvSpPr>
          <p:nvPr>
            <p:ph type="sldNum" sz="quarter" idx="12"/>
          </p:nvPr>
        </p:nvSpPr>
        <p:spPr/>
        <p:txBody>
          <a:bodyPr/>
          <a:lstStyle/>
          <a:p>
            <a:fld id="{BAD9F40D-CC95-4DE9-9683-74E88C4E1225}" type="slidenum">
              <a:rPr lang="en-US" smtClean="0"/>
              <a:t>3</a:t>
            </a:fld>
            <a:endParaRPr lang="en-US" dirty="0"/>
          </a:p>
        </p:txBody>
      </p:sp>
      <p:graphicFrame>
        <p:nvGraphicFramePr>
          <p:cNvPr id="52" name="Chart 51"/>
          <p:cNvGraphicFramePr/>
          <p:nvPr>
            <p:extLst>
              <p:ext uri="{D42A27DB-BD31-4B8C-83A1-F6EECF244321}">
                <p14:modId xmlns:p14="http://schemas.microsoft.com/office/powerpoint/2010/main" val="4246443212"/>
              </p:ext>
            </p:extLst>
          </p:nvPr>
        </p:nvGraphicFramePr>
        <p:xfrm>
          <a:off x="433517" y="2153852"/>
          <a:ext cx="7990703" cy="406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3" name="Chart 52"/>
          <p:cNvGraphicFramePr/>
          <p:nvPr>
            <p:extLst>
              <p:ext uri="{D42A27DB-BD31-4B8C-83A1-F6EECF244321}">
                <p14:modId xmlns:p14="http://schemas.microsoft.com/office/powerpoint/2010/main" val="2929228347"/>
              </p:ext>
            </p:extLst>
          </p:nvPr>
        </p:nvGraphicFramePr>
        <p:xfrm>
          <a:off x="345474" y="2196841"/>
          <a:ext cx="7990703" cy="4064000"/>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p:cNvSpPr txBox="1"/>
          <p:nvPr/>
        </p:nvSpPr>
        <p:spPr>
          <a:xfrm>
            <a:off x="5438518" y="6079352"/>
            <a:ext cx="3375969" cy="553998"/>
          </a:xfrm>
          <a:prstGeom prst="rect">
            <a:avLst/>
          </a:prstGeom>
          <a:noFill/>
        </p:spPr>
        <p:txBody>
          <a:bodyPr wrap="square" rtlCol="0">
            <a:spAutoFit/>
          </a:bodyPr>
          <a:lstStyle/>
          <a:p>
            <a:r>
              <a:rPr lang="en-US" sz="1000" dirty="0" smtClean="0"/>
              <a:t>Source: </a:t>
            </a:r>
            <a:r>
              <a:rPr lang="en-IN" sz="1000" dirty="0"/>
              <a:t>An Analysis of Dependence on </a:t>
            </a:r>
            <a:r>
              <a:rPr lang="en-IN" sz="1000" dirty="0" smtClean="0"/>
              <a:t>Third-party Libraries </a:t>
            </a:r>
            <a:r>
              <a:rPr lang="en-IN" sz="1000" dirty="0"/>
              <a:t>in Open Source and Proprietary </a:t>
            </a:r>
            <a:r>
              <a:rPr lang="en-IN" sz="1000" dirty="0" smtClean="0"/>
              <a:t>Systems by </a:t>
            </a:r>
            <a:r>
              <a:rPr lang="en-US" sz="1000" dirty="0" err="1" smtClean="0"/>
              <a:t>Raemaekers</a:t>
            </a:r>
            <a:r>
              <a:rPr lang="en-US" sz="1000" dirty="0" smtClean="0"/>
              <a:t> </a:t>
            </a:r>
            <a:r>
              <a:rPr lang="en-IN" sz="1000" dirty="0" smtClean="0"/>
              <a:t>et al.</a:t>
            </a:r>
            <a:endParaRPr lang="en-IN" sz="1000" dirty="0"/>
          </a:p>
          <a:p>
            <a:endParaRPr lang="en-US" sz="1000" dirty="0"/>
          </a:p>
        </p:txBody>
      </p:sp>
    </p:spTree>
    <p:extLst>
      <p:ext uri="{BB962C8B-B14F-4D97-AF65-F5344CB8AC3E}">
        <p14:creationId xmlns:p14="http://schemas.microsoft.com/office/powerpoint/2010/main" val="1819308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3"/>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5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52"/>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7"/>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52" grpId="0">
        <p:bldAsOne/>
      </p:bldGraphic>
      <p:bldGraphic spid="52" grpId="1">
        <p:bldAsOne/>
      </p:bldGraphic>
      <p:bldGraphic spid="53" grpId="0">
        <p:bldAsOne/>
      </p:bldGraphic>
      <p:bldGraphic spid="53" grpId="1">
        <p:bldAsOne/>
      </p:bldGraphic>
      <p:bldP spid="7" grpId="0"/>
      <p:bldP spid="7" grpId="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a:xfrm>
            <a:off x="206062" y="1754983"/>
            <a:ext cx="8773181" cy="4813242"/>
          </a:xfrm>
        </p:spPr>
        <p:txBody>
          <a:bodyPr>
            <a:noAutofit/>
          </a:bodyPr>
          <a:lstStyle/>
          <a:p>
            <a:r>
              <a:rPr lang="en-US" sz="2400" dirty="0"/>
              <a:t>Cabin et al.(’11), Perkins et al.(’09) Dynamic approaches : memory, data, and incorrect programming constructs such as infinite loops</a:t>
            </a:r>
          </a:p>
          <a:p>
            <a:r>
              <a:rPr lang="en-US" sz="2400" dirty="0" err="1"/>
              <a:t>Demsky</a:t>
            </a:r>
            <a:r>
              <a:rPr lang="en-US" sz="2400" dirty="0"/>
              <a:t> et al. (’03, ’05, ’06) Data structure repairing by isolating damaged data or memory portion</a:t>
            </a:r>
          </a:p>
          <a:p>
            <a:r>
              <a:rPr lang="en-US" sz="2400" dirty="0" err="1"/>
              <a:t>Eom</a:t>
            </a:r>
            <a:r>
              <a:rPr lang="en-US" sz="2400" dirty="0"/>
              <a:t> et al.(’12) Delay execution till program self-stabilizes</a:t>
            </a:r>
          </a:p>
          <a:p>
            <a:r>
              <a:rPr lang="en-US" sz="2400" dirty="0" err="1"/>
              <a:t>Pezze</a:t>
            </a:r>
            <a:r>
              <a:rPr lang="en-US" sz="2400" dirty="0"/>
              <a:t> et al.(’11) Find alternative execution paths</a:t>
            </a:r>
          </a:p>
          <a:p>
            <a:r>
              <a:rPr lang="en-US" sz="2400" dirty="0"/>
              <a:t>Long et al. (’14) Suppressing signals and attach lightweight monitors for divide by zero and null dereferencing errors</a:t>
            </a:r>
          </a:p>
          <a:p>
            <a:r>
              <a:rPr lang="en-US" sz="2400" dirty="0" err="1"/>
              <a:t>Cerny</a:t>
            </a:r>
            <a:r>
              <a:rPr lang="en-US" sz="2400" dirty="0"/>
              <a:t> et al.(’14), Wei et al. (’10) develop patch and check correctness by computationally intensive techniques such as model-checking</a:t>
            </a:r>
          </a:p>
          <a:p>
            <a:endParaRPr lang="en-US" sz="1800" dirty="0"/>
          </a:p>
          <a:p>
            <a:endParaRPr lang="en-US" sz="1800" dirty="0"/>
          </a:p>
          <a:p>
            <a:endParaRPr lang="en-US" sz="1800" dirty="0"/>
          </a:p>
          <a:p>
            <a:endParaRPr lang="en-US" sz="1800" dirty="0"/>
          </a:p>
          <a:p>
            <a:endParaRPr lang="en-US" sz="1800" dirty="0"/>
          </a:p>
        </p:txBody>
      </p:sp>
      <p:sp>
        <p:nvSpPr>
          <p:cNvPr id="4" name="Date Placeholder 3"/>
          <p:cNvSpPr>
            <a:spLocks noGrp="1"/>
          </p:cNvSpPr>
          <p:nvPr>
            <p:ph type="dt" sz="half" idx="10"/>
          </p:nvPr>
        </p:nvSpPr>
        <p:spPr/>
        <p:txBody>
          <a:bodyPr/>
          <a:lstStyle/>
          <a:p>
            <a:fld id="{0EB4F36F-02F4-42E1-9960-7D61D1887333}" type="datetime1">
              <a:rPr lang="en-US" smtClean="0"/>
              <a:t>9/3/2015</a:t>
            </a:fld>
            <a:endParaRPr lang="en-US"/>
          </a:p>
        </p:txBody>
      </p:sp>
      <p:sp>
        <p:nvSpPr>
          <p:cNvPr id="5" name="Footer Placeholder 4"/>
          <p:cNvSpPr>
            <a:spLocks noGrp="1"/>
          </p:cNvSpPr>
          <p:nvPr>
            <p:ph type="ftr" sz="quarter" idx="11"/>
          </p:nvPr>
        </p:nvSpPr>
        <p:spPr/>
        <p:txBody>
          <a:bodyPr/>
          <a:lstStyle/>
          <a:p>
            <a:r>
              <a:rPr lang="en-US" smtClean="0"/>
              <a:t>ESEC/FSE 2015</a:t>
            </a:r>
            <a:endParaRPr lang="en-US" dirty="0"/>
          </a:p>
        </p:txBody>
      </p:sp>
      <p:sp>
        <p:nvSpPr>
          <p:cNvPr id="6" name="Slide Number Placeholder 5"/>
          <p:cNvSpPr>
            <a:spLocks noGrp="1"/>
          </p:cNvSpPr>
          <p:nvPr>
            <p:ph type="sldNum" sz="quarter" idx="12"/>
          </p:nvPr>
        </p:nvSpPr>
        <p:spPr/>
        <p:txBody>
          <a:bodyPr/>
          <a:lstStyle/>
          <a:p>
            <a:fld id="{2652C4B5-A1E9-4984-9CD4-22695C1F6283}" type="slidenum">
              <a:rPr lang="en-US" smtClean="0"/>
              <a:t>30</a:t>
            </a:fld>
            <a:endParaRPr lang="en-US"/>
          </a:p>
        </p:txBody>
      </p:sp>
    </p:spTree>
    <p:extLst>
      <p:ext uri="{BB962C8B-B14F-4D97-AF65-F5344CB8AC3E}">
        <p14:creationId xmlns:p14="http://schemas.microsoft.com/office/powerpoint/2010/main" val="2789309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95485" y="365125"/>
            <a:ext cx="7886700" cy="1325563"/>
          </a:xfrm>
        </p:spPr>
        <p:txBody>
          <a:bodyPr/>
          <a:lstStyle/>
          <a:p>
            <a:r>
              <a:rPr lang="en-US" dirty="0" smtClean="0"/>
              <a:t>Taint Analysis</a:t>
            </a:r>
            <a:endParaRPr lang="en-US" dirty="0"/>
          </a:p>
        </p:txBody>
      </p:sp>
      <p:sp>
        <p:nvSpPr>
          <p:cNvPr id="6" name="Date Placeholder 5"/>
          <p:cNvSpPr>
            <a:spLocks noGrp="1"/>
          </p:cNvSpPr>
          <p:nvPr>
            <p:ph type="dt" sz="half" idx="10"/>
          </p:nvPr>
        </p:nvSpPr>
        <p:spPr/>
        <p:txBody>
          <a:bodyPr/>
          <a:lstStyle/>
          <a:p>
            <a:fld id="{449EFE16-BEAA-4F6C-9A46-5CA56695FDA3}" type="datetime1">
              <a:rPr lang="en-US" smtClean="0"/>
              <a:t>9/3/2015</a:t>
            </a:fld>
            <a:endParaRPr lang="en-US"/>
          </a:p>
        </p:txBody>
      </p:sp>
      <p:sp>
        <p:nvSpPr>
          <p:cNvPr id="7" name="Footer Placeholder 6"/>
          <p:cNvSpPr>
            <a:spLocks noGrp="1"/>
          </p:cNvSpPr>
          <p:nvPr>
            <p:ph type="ftr" sz="quarter" idx="11"/>
          </p:nvPr>
        </p:nvSpPr>
        <p:spPr/>
        <p:txBody>
          <a:bodyPr/>
          <a:lstStyle/>
          <a:p>
            <a:r>
              <a:rPr lang="en-US" smtClean="0"/>
              <a:t>ESEC/FSE 2015</a:t>
            </a:r>
            <a:endParaRPr lang="en-US" dirty="0"/>
          </a:p>
        </p:txBody>
      </p:sp>
      <p:sp>
        <p:nvSpPr>
          <p:cNvPr id="8" name="Slide Number Placeholder 7"/>
          <p:cNvSpPr>
            <a:spLocks noGrp="1"/>
          </p:cNvSpPr>
          <p:nvPr>
            <p:ph type="sldNum" sz="quarter" idx="12"/>
          </p:nvPr>
        </p:nvSpPr>
        <p:spPr/>
        <p:txBody>
          <a:bodyPr/>
          <a:lstStyle/>
          <a:p>
            <a:fld id="{2652C4B5-A1E9-4984-9CD4-22695C1F6283}" type="slidenum">
              <a:rPr lang="en-US" smtClean="0"/>
              <a:t>31</a:t>
            </a:fld>
            <a:endParaRPr lang="en-US"/>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58763" y="1690688"/>
            <a:ext cx="8970616" cy="4018133"/>
          </a:xfrm>
          <a:prstGeom prst="rect">
            <a:avLst/>
          </a:prstGeom>
        </p:spPr>
      </p:pic>
    </p:spTree>
    <p:extLst>
      <p:ext uri="{BB962C8B-B14F-4D97-AF65-F5344CB8AC3E}">
        <p14:creationId xmlns:p14="http://schemas.microsoft.com/office/powerpoint/2010/main" val="485469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81601"/>
          </a:xfrm>
        </p:spPr>
        <p:txBody>
          <a:bodyPr/>
          <a:lstStyle/>
          <a:p>
            <a:r>
              <a:rPr lang="en-US" dirty="0" smtClean="0"/>
              <a:t>Call Graph Analysis</a:t>
            </a:r>
            <a:endParaRPr lang="en-US" dirty="0"/>
          </a:p>
        </p:txBody>
      </p:sp>
      <p:sp>
        <p:nvSpPr>
          <p:cNvPr id="49" name="Content Placeholder 2"/>
          <p:cNvSpPr>
            <a:spLocks noGrp="1"/>
          </p:cNvSpPr>
          <p:nvPr>
            <p:ph idx="1"/>
          </p:nvPr>
        </p:nvSpPr>
        <p:spPr>
          <a:xfrm>
            <a:off x="5144757" y="4940419"/>
            <a:ext cx="3925102" cy="1321066"/>
          </a:xfrm>
        </p:spPr>
        <p:txBody>
          <a:bodyPr>
            <a:normAutofit/>
          </a:bodyPr>
          <a:lstStyle/>
          <a:p>
            <a:r>
              <a:rPr lang="en-US" sz="2000" dirty="0"/>
              <a:t>Look in the call sight of all the ancestors.</a:t>
            </a:r>
          </a:p>
          <a:p>
            <a:r>
              <a:rPr lang="en-US" sz="2000" dirty="0" smtClean="0"/>
              <a:t>Reverse BFS.</a:t>
            </a:r>
            <a:endParaRPr lang="en-US" sz="2000" dirty="0"/>
          </a:p>
        </p:txBody>
      </p:sp>
      <p:sp>
        <p:nvSpPr>
          <p:cNvPr id="4" name="Date Placeholder 3"/>
          <p:cNvSpPr>
            <a:spLocks noGrp="1"/>
          </p:cNvSpPr>
          <p:nvPr>
            <p:ph type="dt" sz="half" idx="10"/>
          </p:nvPr>
        </p:nvSpPr>
        <p:spPr/>
        <p:txBody>
          <a:bodyPr/>
          <a:lstStyle/>
          <a:p>
            <a:fld id="{718E3C83-8683-4D3A-AB43-A5783DBD18DC}" type="datetime1">
              <a:rPr lang="en-US" smtClean="0"/>
              <a:t>9/3/2015</a:t>
            </a:fld>
            <a:endParaRPr lang="en-US"/>
          </a:p>
        </p:txBody>
      </p:sp>
      <p:sp>
        <p:nvSpPr>
          <p:cNvPr id="5" name="Footer Placeholder 4"/>
          <p:cNvSpPr>
            <a:spLocks noGrp="1"/>
          </p:cNvSpPr>
          <p:nvPr>
            <p:ph type="ftr" sz="quarter" idx="11"/>
          </p:nvPr>
        </p:nvSpPr>
        <p:spPr/>
        <p:txBody>
          <a:bodyPr/>
          <a:lstStyle/>
          <a:p>
            <a:r>
              <a:rPr lang="en-US" smtClean="0"/>
              <a:t>ESEC/FSE 2015</a:t>
            </a:r>
            <a:endParaRPr lang="en-US" dirty="0"/>
          </a:p>
        </p:txBody>
      </p:sp>
      <p:sp>
        <p:nvSpPr>
          <p:cNvPr id="6" name="Slide Number Placeholder 5"/>
          <p:cNvSpPr>
            <a:spLocks noGrp="1"/>
          </p:cNvSpPr>
          <p:nvPr>
            <p:ph type="sldNum" sz="quarter" idx="12"/>
          </p:nvPr>
        </p:nvSpPr>
        <p:spPr/>
        <p:txBody>
          <a:bodyPr/>
          <a:lstStyle/>
          <a:p>
            <a:fld id="{2652C4B5-A1E9-4984-9CD4-22695C1F6283}" type="slidenum">
              <a:rPr lang="en-US" smtClean="0"/>
              <a:t>32</a:t>
            </a:fld>
            <a:endParaRPr lang="en-US"/>
          </a:p>
        </p:txBody>
      </p:sp>
      <p:sp>
        <p:nvSpPr>
          <p:cNvPr id="3" name="TextBox 2"/>
          <p:cNvSpPr txBox="1"/>
          <p:nvPr/>
        </p:nvSpPr>
        <p:spPr>
          <a:xfrm>
            <a:off x="6669099" y="1021344"/>
            <a:ext cx="1034257"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foo()</a:t>
            </a:r>
          </a:p>
        </p:txBody>
      </p:sp>
      <p:sp>
        <p:nvSpPr>
          <p:cNvPr id="13" name="TextBox 12"/>
          <p:cNvSpPr txBox="1"/>
          <p:nvPr/>
        </p:nvSpPr>
        <p:spPr>
          <a:xfrm>
            <a:off x="6669098" y="2088954"/>
            <a:ext cx="1034257"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bar()</a:t>
            </a:r>
          </a:p>
        </p:txBody>
      </p:sp>
      <p:sp>
        <p:nvSpPr>
          <p:cNvPr id="14" name="TextBox 13"/>
          <p:cNvSpPr txBox="1"/>
          <p:nvPr/>
        </p:nvSpPr>
        <p:spPr>
          <a:xfrm>
            <a:off x="7596449" y="3918252"/>
            <a:ext cx="694421"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g()</a:t>
            </a:r>
          </a:p>
        </p:txBody>
      </p:sp>
      <p:sp>
        <p:nvSpPr>
          <p:cNvPr id="15" name="TextBox 14"/>
          <p:cNvSpPr txBox="1"/>
          <p:nvPr/>
        </p:nvSpPr>
        <p:spPr>
          <a:xfrm>
            <a:off x="5612627" y="3111121"/>
            <a:ext cx="694421"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h()</a:t>
            </a:r>
          </a:p>
        </p:txBody>
      </p:sp>
      <p:cxnSp>
        <p:nvCxnSpPr>
          <p:cNvPr id="17" name="Straight Arrow Connector 16"/>
          <p:cNvCxnSpPr>
            <a:stCxn id="3" idx="2"/>
            <a:endCxn id="13" idx="0"/>
          </p:cNvCxnSpPr>
          <p:nvPr/>
        </p:nvCxnSpPr>
        <p:spPr>
          <a:xfrm flipH="1">
            <a:off x="7186227" y="1483009"/>
            <a:ext cx="1" cy="60594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15" idx="0"/>
          </p:cNvCxnSpPr>
          <p:nvPr/>
        </p:nvCxnSpPr>
        <p:spPr>
          <a:xfrm flipH="1">
            <a:off x="5959838" y="2550619"/>
            <a:ext cx="1046609" cy="56050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3" idx="2"/>
            <a:endCxn id="14" idx="0"/>
          </p:cNvCxnSpPr>
          <p:nvPr/>
        </p:nvCxnSpPr>
        <p:spPr>
          <a:xfrm>
            <a:off x="7186227" y="2550619"/>
            <a:ext cx="757433" cy="136763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5" idx="2"/>
            <a:endCxn id="14" idx="0"/>
          </p:cNvCxnSpPr>
          <p:nvPr/>
        </p:nvCxnSpPr>
        <p:spPr>
          <a:xfrm>
            <a:off x="5959838" y="3572786"/>
            <a:ext cx="1983822" cy="34546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1" name="Curved Connector 30"/>
          <p:cNvCxnSpPr>
            <a:stCxn id="14" idx="1"/>
            <a:endCxn id="15" idx="1"/>
          </p:cNvCxnSpPr>
          <p:nvPr/>
        </p:nvCxnSpPr>
        <p:spPr>
          <a:xfrm rot="10800000">
            <a:off x="5612627" y="3341955"/>
            <a:ext cx="1983822" cy="807131"/>
          </a:xfrm>
          <a:prstGeom prst="curvedConnector3">
            <a:avLst>
              <a:gd name="adj1" fmla="val 111523"/>
            </a:avLst>
          </a:prstGeom>
          <a:ln w="28575">
            <a:solidFill>
              <a:srgbClr val="FF0000"/>
            </a:solidFill>
            <a:prstDash val="lgDash"/>
            <a:tailEnd type="triangle"/>
          </a:ln>
        </p:spPr>
        <p:style>
          <a:lnRef idx="3">
            <a:schemeClr val="accent2"/>
          </a:lnRef>
          <a:fillRef idx="0">
            <a:schemeClr val="accent2"/>
          </a:fillRef>
          <a:effectRef idx="2">
            <a:schemeClr val="accent2"/>
          </a:effectRef>
          <a:fontRef idx="minor">
            <a:schemeClr val="tx1"/>
          </a:fontRef>
        </p:style>
      </p:cxnSp>
      <p:cxnSp>
        <p:nvCxnSpPr>
          <p:cNvPr id="32" name="Curved Connector 31"/>
          <p:cNvCxnSpPr>
            <a:stCxn id="14" idx="3"/>
            <a:endCxn id="13" idx="3"/>
          </p:cNvCxnSpPr>
          <p:nvPr/>
        </p:nvCxnSpPr>
        <p:spPr>
          <a:xfrm flipH="1" flipV="1">
            <a:off x="7703355" y="2319787"/>
            <a:ext cx="587515" cy="1829298"/>
          </a:xfrm>
          <a:prstGeom prst="curvedConnector3">
            <a:avLst>
              <a:gd name="adj1" fmla="val -38910"/>
            </a:avLst>
          </a:prstGeom>
          <a:ln w="28575">
            <a:solidFill>
              <a:srgbClr val="FFC000"/>
            </a:solidFill>
            <a:prstDash val="lgDash"/>
            <a:tailEnd type="triangle"/>
          </a:ln>
        </p:spPr>
        <p:style>
          <a:lnRef idx="3">
            <a:schemeClr val="accent2"/>
          </a:lnRef>
          <a:fillRef idx="0">
            <a:schemeClr val="accent2"/>
          </a:fillRef>
          <a:effectRef idx="2">
            <a:schemeClr val="accent2"/>
          </a:effectRef>
          <a:fontRef idx="minor">
            <a:schemeClr val="tx1"/>
          </a:fontRef>
        </p:style>
      </p:cxnSp>
      <p:cxnSp>
        <p:nvCxnSpPr>
          <p:cNvPr id="35" name="Curved Connector 34"/>
          <p:cNvCxnSpPr>
            <a:stCxn id="15" idx="1"/>
            <a:endCxn id="13" idx="1"/>
          </p:cNvCxnSpPr>
          <p:nvPr/>
        </p:nvCxnSpPr>
        <p:spPr>
          <a:xfrm rot="10800000" flipH="1">
            <a:off x="5612626" y="2319788"/>
            <a:ext cx="1056471" cy="1022167"/>
          </a:xfrm>
          <a:prstGeom prst="curvedConnector3">
            <a:avLst>
              <a:gd name="adj1" fmla="val -21638"/>
            </a:avLst>
          </a:prstGeom>
          <a:ln w="28575">
            <a:solidFill>
              <a:srgbClr val="FF0000"/>
            </a:solidFill>
            <a:prstDash val="lgDash"/>
            <a:tailEnd type="triangle"/>
          </a:ln>
        </p:spPr>
        <p:style>
          <a:lnRef idx="3">
            <a:schemeClr val="accent2"/>
          </a:lnRef>
          <a:fillRef idx="0">
            <a:schemeClr val="accent2"/>
          </a:fillRef>
          <a:effectRef idx="2">
            <a:schemeClr val="accent2"/>
          </a:effectRef>
          <a:fontRef idx="minor">
            <a:schemeClr val="tx1"/>
          </a:fontRef>
        </p:style>
      </p:cxnSp>
      <p:cxnSp>
        <p:nvCxnSpPr>
          <p:cNvPr id="38" name="Curved Connector 37"/>
          <p:cNvCxnSpPr>
            <a:stCxn id="13" idx="1"/>
            <a:endCxn id="3" idx="1"/>
          </p:cNvCxnSpPr>
          <p:nvPr/>
        </p:nvCxnSpPr>
        <p:spPr>
          <a:xfrm rot="10800000" flipH="1">
            <a:off x="6669097" y="1252177"/>
            <a:ext cx="1" cy="1067610"/>
          </a:xfrm>
          <a:prstGeom prst="curvedConnector3">
            <a:avLst>
              <a:gd name="adj1" fmla="val -22860000000"/>
            </a:avLst>
          </a:prstGeom>
          <a:ln w="28575">
            <a:solidFill>
              <a:srgbClr val="FF0000"/>
            </a:solidFill>
            <a:prstDash val="lgDash"/>
            <a:tailEnd type="triangle"/>
          </a:ln>
        </p:spPr>
        <p:style>
          <a:lnRef idx="3">
            <a:schemeClr val="accent2"/>
          </a:lnRef>
          <a:fillRef idx="0">
            <a:schemeClr val="accent2"/>
          </a:fillRef>
          <a:effectRef idx="2">
            <a:schemeClr val="accent2"/>
          </a:effectRef>
          <a:fontRef idx="minor">
            <a:schemeClr val="tx1"/>
          </a:fontRef>
        </p:style>
      </p:cxnSp>
      <p:cxnSp>
        <p:nvCxnSpPr>
          <p:cNvPr id="41" name="Curved Connector 40"/>
          <p:cNvCxnSpPr>
            <a:stCxn id="13" idx="3"/>
            <a:endCxn id="3" idx="3"/>
          </p:cNvCxnSpPr>
          <p:nvPr/>
        </p:nvCxnSpPr>
        <p:spPr>
          <a:xfrm flipV="1">
            <a:off x="7703355" y="1252177"/>
            <a:ext cx="1" cy="1067610"/>
          </a:xfrm>
          <a:prstGeom prst="curvedConnector3">
            <a:avLst>
              <a:gd name="adj1" fmla="val 22860100000"/>
            </a:avLst>
          </a:prstGeom>
          <a:ln w="28575">
            <a:solidFill>
              <a:srgbClr val="FFC000"/>
            </a:solidFill>
            <a:prstDash val="lgDash"/>
            <a:tailEnd type="triangle"/>
          </a:ln>
        </p:spPr>
        <p:style>
          <a:lnRef idx="3">
            <a:schemeClr val="accent2"/>
          </a:lnRef>
          <a:fillRef idx="0">
            <a:schemeClr val="accent2"/>
          </a:fillRef>
          <a:effectRef idx="2">
            <a:schemeClr val="accent2"/>
          </a:effectRef>
          <a:fontRef idx="minor">
            <a:schemeClr val="tx1"/>
          </a:fontRef>
        </p:style>
      </p:cxnSp>
      <p:pic>
        <p:nvPicPr>
          <p:cNvPr id="9" name="Picture 8"/>
          <p:cNvPicPr>
            <a:picLocks noChangeAspect="1"/>
          </p:cNvPicPr>
          <p:nvPr/>
        </p:nvPicPr>
        <p:blipFill>
          <a:blip r:embed="rId2"/>
          <a:stretch>
            <a:fillRect/>
          </a:stretch>
        </p:blipFill>
        <p:spPr>
          <a:xfrm>
            <a:off x="1006413" y="1403533"/>
            <a:ext cx="3813633" cy="1545613"/>
          </a:xfrm>
          <a:prstGeom prst="rect">
            <a:avLst/>
          </a:prstGeom>
        </p:spPr>
      </p:pic>
      <p:pic>
        <p:nvPicPr>
          <p:cNvPr id="12" name="Picture 11"/>
          <p:cNvPicPr>
            <a:picLocks noChangeAspect="1"/>
          </p:cNvPicPr>
          <p:nvPr/>
        </p:nvPicPr>
        <p:blipFill>
          <a:blip r:embed="rId3"/>
          <a:stretch>
            <a:fillRect/>
          </a:stretch>
        </p:blipFill>
        <p:spPr>
          <a:xfrm>
            <a:off x="1006412" y="3274229"/>
            <a:ext cx="1679637" cy="1110427"/>
          </a:xfrm>
          <a:prstGeom prst="rect">
            <a:avLst/>
          </a:prstGeom>
        </p:spPr>
      </p:pic>
      <p:pic>
        <p:nvPicPr>
          <p:cNvPr id="16" name="Picture 15"/>
          <p:cNvPicPr>
            <a:picLocks noChangeAspect="1"/>
          </p:cNvPicPr>
          <p:nvPr/>
        </p:nvPicPr>
        <p:blipFill>
          <a:blip r:embed="rId4"/>
          <a:stretch>
            <a:fillRect/>
          </a:stretch>
        </p:blipFill>
        <p:spPr>
          <a:xfrm>
            <a:off x="3096271" y="3269799"/>
            <a:ext cx="1632172" cy="998016"/>
          </a:xfrm>
          <a:prstGeom prst="rect">
            <a:avLst/>
          </a:prstGeom>
        </p:spPr>
      </p:pic>
      <p:pic>
        <p:nvPicPr>
          <p:cNvPr id="18" name="Picture 17"/>
          <p:cNvPicPr>
            <a:picLocks noChangeAspect="1"/>
          </p:cNvPicPr>
          <p:nvPr/>
        </p:nvPicPr>
        <p:blipFill>
          <a:blip r:embed="rId5"/>
          <a:stretch>
            <a:fillRect/>
          </a:stretch>
        </p:blipFill>
        <p:spPr>
          <a:xfrm>
            <a:off x="565348" y="5118731"/>
            <a:ext cx="4249308" cy="652693"/>
          </a:xfrm>
          <a:prstGeom prst="rect">
            <a:avLst/>
          </a:prstGeom>
        </p:spPr>
      </p:pic>
      <p:sp>
        <p:nvSpPr>
          <p:cNvPr id="48" name="Rounded Rectangle 47"/>
          <p:cNvSpPr/>
          <p:nvPr/>
        </p:nvSpPr>
        <p:spPr>
          <a:xfrm>
            <a:off x="854411" y="5339764"/>
            <a:ext cx="3960245" cy="216305"/>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3776881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down)">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down)">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down)">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down)">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down)">
                                      <p:cBhvr>
                                        <p:cTn id="3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a:t>
            </a:r>
            <a:endParaRPr lang="en-US" dirty="0"/>
          </a:p>
        </p:txBody>
      </p:sp>
      <p:sp>
        <p:nvSpPr>
          <p:cNvPr id="3" name="Content Placeholder 2"/>
          <p:cNvSpPr>
            <a:spLocks noGrp="1"/>
          </p:cNvSpPr>
          <p:nvPr>
            <p:ph idx="1"/>
          </p:nvPr>
        </p:nvSpPr>
        <p:spPr>
          <a:xfrm>
            <a:off x="628650" y="1548714"/>
            <a:ext cx="7886700" cy="5016843"/>
          </a:xfrm>
        </p:spPr>
        <p:txBody>
          <a:bodyPr>
            <a:normAutofit/>
          </a:bodyPr>
          <a:lstStyle/>
          <a:p>
            <a:r>
              <a:rPr lang="en-US" dirty="0" smtClean="0"/>
              <a:t>Novel hybrid technique for patch generation which ensures patch quality to be as per developers’ fix.</a:t>
            </a:r>
            <a:endParaRPr lang="en-US" dirty="0"/>
          </a:p>
          <a:p>
            <a:r>
              <a:rPr lang="en-US" dirty="0"/>
              <a:t>F</a:t>
            </a:r>
            <a:r>
              <a:rPr lang="en-US" dirty="0" smtClean="0"/>
              <a:t>ully automated open source end-to-end tool: </a:t>
            </a:r>
            <a:r>
              <a:rPr lang="en-US" cap="small" dirty="0" smtClean="0"/>
              <a:t>Clotho</a:t>
            </a:r>
            <a:r>
              <a:rPr lang="en-US" dirty="0" smtClean="0"/>
              <a:t>.</a:t>
            </a:r>
            <a:endParaRPr lang="en-US" dirty="0"/>
          </a:p>
          <a:p>
            <a:r>
              <a:rPr lang="en-US" dirty="0" smtClean="0"/>
              <a:t>Repairing solutions over 64+ String based API calls.</a:t>
            </a:r>
            <a:endParaRPr lang="en-US" dirty="0"/>
          </a:p>
          <a:p>
            <a:r>
              <a:rPr lang="en-US" dirty="0" smtClean="0"/>
              <a:t>Promising results for popular 30 java 3</a:t>
            </a:r>
            <a:r>
              <a:rPr lang="en-US" baseline="30000" dirty="0" smtClean="0"/>
              <a:t>rd</a:t>
            </a:r>
            <a:r>
              <a:rPr lang="en-US" dirty="0" smtClean="0"/>
              <a:t> party library bug.  </a:t>
            </a:r>
            <a:endParaRPr lang="en-US" dirty="0"/>
          </a:p>
        </p:txBody>
      </p:sp>
      <p:sp>
        <p:nvSpPr>
          <p:cNvPr id="4" name="Date Placeholder 3"/>
          <p:cNvSpPr>
            <a:spLocks noGrp="1"/>
          </p:cNvSpPr>
          <p:nvPr>
            <p:ph type="dt" sz="half" idx="10"/>
          </p:nvPr>
        </p:nvSpPr>
        <p:spPr/>
        <p:txBody>
          <a:bodyPr/>
          <a:lstStyle/>
          <a:p>
            <a:fld id="{A1A03577-BCB0-444E-9913-B2E00D13E0B7}" type="datetime1">
              <a:rPr lang="en-US" smtClean="0"/>
              <a:t>9/3/2015</a:t>
            </a:fld>
            <a:endParaRPr lang="en-US"/>
          </a:p>
        </p:txBody>
      </p:sp>
      <p:sp>
        <p:nvSpPr>
          <p:cNvPr id="5" name="Footer Placeholder 4"/>
          <p:cNvSpPr>
            <a:spLocks noGrp="1"/>
          </p:cNvSpPr>
          <p:nvPr>
            <p:ph type="ftr" sz="quarter" idx="11"/>
          </p:nvPr>
        </p:nvSpPr>
        <p:spPr/>
        <p:txBody>
          <a:bodyPr/>
          <a:lstStyle/>
          <a:p>
            <a:r>
              <a:rPr lang="en-US" smtClean="0"/>
              <a:t>ESEC/FSE 2015</a:t>
            </a:r>
            <a:endParaRPr lang="en-US" dirty="0"/>
          </a:p>
        </p:txBody>
      </p:sp>
      <p:sp>
        <p:nvSpPr>
          <p:cNvPr id="6" name="Slide Number Placeholder 5"/>
          <p:cNvSpPr>
            <a:spLocks noGrp="1"/>
          </p:cNvSpPr>
          <p:nvPr>
            <p:ph type="sldNum" sz="quarter" idx="12"/>
          </p:nvPr>
        </p:nvSpPr>
        <p:spPr/>
        <p:txBody>
          <a:bodyPr/>
          <a:lstStyle/>
          <a:p>
            <a:fld id="{2652C4B5-A1E9-4984-9CD4-22695C1F6283}" type="slidenum">
              <a:rPr lang="en-US" smtClean="0"/>
              <a:t>33</a:t>
            </a:fld>
            <a:endParaRPr lang="en-US"/>
          </a:p>
        </p:txBody>
      </p:sp>
    </p:spTree>
    <p:extLst>
      <p:ext uri="{BB962C8B-B14F-4D97-AF65-F5344CB8AC3E}">
        <p14:creationId xmlns:p14="http://schemas.microsoft.com/office/powerpoint/2010/main" val="2051550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Taint analysis </a:t>
            </a:r>
            <a:r>
              <a:rPr lang="en-US" dirty="0" smtClean="0"/>
              <a:t>precision</a:t>
            </a:r>
            <a:endParaRPr lang="en-US" dirty="0"/>
          </a:p>
        </p:txBody>
      </p:sp>
      <p:sp>
        <p:nvSpPr>
          <p:cNvPr id="4" name="Date Placeholder 3"/>
          <p:cNvSpPr>
            <a:spLocks noGrp="1"/>
          </p:cNvSpPr>
          <p:nvPr>
            <p:ph type="dt" sz="half" idx="10"/>
          </p:nvPr>
        </p:nvSpPr>
        <p:spPr/>
        <p:txBody>
          <a:bodyPr/>
          <a:lstStyle/>
          <a:p>
            <a:fld id="{6CB37599-34E6-4133-90AD-8EBF670A6966}" type="datetime1">
              <a:rPr lang="en-US" smtClean="0"/>
              <a:t>9/3/2015</a:t>
            </a:fld>
            <a:endParaRPr lang="en-US" dirty="0"/>
          </a:p>
        </p:txBody>
      </p:sp>
      <p:sp>
        <p:nvSpPr>
          <p:cNvPr id="5" name="Footer Placeholder 4"/>
          <p:cNvSpPr>
            <a:spLocks noGrp="1"/>
          </p:cNvSpPr>
          <p:nvPr>
            <p:ph type="ftr" sz="quarter" idx="11"/>
          </p:nvPr>
        </p:nvSpPr>
        <p:spPr/>
        <p:txBody>
          <a:bodyPr/>
          <a:lstStyle/>
          <a:p>
            <a:r>
              <a:rPr lang="en-US" dirty="0" smtClean="0"/>
              <a:t>ESEC/FSE 2015</a:t>
            </a:r>
            <a:endParaRPr lang="en-US" dirty="0"/>
          </a:p>
        </p:txBody>
      </p:sp>
      <p:sp>
        <p:nvSpPr>
          <p:cNvPr id="6" name="Slide Number Placeholder 5"/>
          <p:cNvSpPr>
            <a:spLocks noGrp="1"/>
          </p:cNvSpPr>
          <p:nvPr>
            <p:ph type="sldNum" sz="quarter" idx="12"/>
          </p:nvPr>
        </p:nvSpPr>
        <p:spPr/>
        <p:txBody>
          <a:bodyPr/>
          <a:lstStyle/>
          <a:p>
            <a:fld id="{BAD9F40D-CC95-4DE9-9683-74E88C4E1225}" type="slidenum">
              <a:rPr lang="en-US" smtClean="0"/>
              <a:t>34</a:t>
            </a:fld>
            <a:endParaRPr lang="en-US" dirty="0"/>
          </a:p>
        </p:txBody>
      </p:sp>
      <p:graphicFrame>
        <p:nvGraphicFramePr>
          <p:cNvPr id="7" name="Chart 6"/>
          <p:cNvGraphicFramePr/>
          <p:nvPr>
            <p:extLst/>
          </p:nvPr>
        </p:nvGraphicFramePr>
        <p:xfrm>
          <a:off x="628650" y="1390918"/>
          <a:ext cx="7678223" cy="49654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516608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a:t>
            </a:r>
            <a:r>
              <a:rPr lang="en-US" dirty="0" smtClean="0"/>
              <a:t>Definition: Design Goals</a:t>
            </a:r>
            <a:endParaRPr lang="en-US" dirty="0"/>
          </a:p>
        </p:txBody>
      </p:sp>
      <p:sp>
        <p:nvSpPr>
          <p:cNvPr id="6" name="Date Placeholder 5"/>
          <p:cNvSpPr>
            <a:spLocks noGrp="1"/>
          </p:cNvSpPr>
          <p:nvPr>
            <p:ph type="dt" sz="half" idx="10"/>
          </p:nvPr>
        </p:nvSpPr>
        <p:spPr/>
        <p:txBody>
          <a:bodyPr/>
          <a:lstStyle/>
          <a:p>
            <a:fld id="{1B3CFE66-A5B2-4A14-B052-BDCF4FF5397B}" type="datetime1">
              <a:rPr lang="en-US" smtClean="0"/>
              <a:t>9/3/2015</a:t>
            </a:fld>
            <a:endParaRPr lang="en-US"/>
          </a:p>
        </p:txBody>
      </p:sp>
      <p:sp>
        <p:nvSpPr>
          <p:cNvPr id="7" name="Footer Placeholder 6"/>
          <p:cNvSpPr>
            <a:spLocks noGrp="1"/>
          </p:cNvSpPr>
          <p:nvPr>
            <p:ph type="ftr" sz="quarter" idx="11"/>
          </p:nvPr>
        </p:nvSpPr>
        <p:spPr/>
        <p:txBody>
          <a:bodyPr/>
          <a:lstStyle/>
          <a:p>
            <a:r>
              <a:rPr lang="en-US" smtClean="0"/>
              <a:t>ESEC/FSE 2015</a:t>
            </a:r>
            <a:endParaRPr lang="en-US" dirty="0"/>
          </a:p>
        </p:txBody>
      </p:sp>
      <p:sp>
        <p:nvSpPr>
          <p:cNvPr id="8" name="Slide Number Placeholder 7"/>
          <p:cNvSpPr>
            <a:spLocks noGrp="1"/>
          </p:cNvSpPr>
          <p:nvPr>
            <p:ph type="sldNum" sz="quarter" idx="12"/>
          </p:nvPr>
        </p:nvSpPr>
        <p:spPr/>
        <p:txBody>
          <a:bodyPr/>
          <a:lstStyle/>
          <a:p>
            <a:fld id="{2652C4B5-A1E9-4984-9CD4-22695C1F6283}" type="slidenum">
              <a:rPr lang="en-US" smtClean="0"/>
              <a:t>35</a:t>
            </a:fld>
            <a:endParaRPr lang="en-US"/>
          </a:p>
        </p:txBody>
      </p:sp>
      <p:sp>
        <p:nvSpPr>
          <p:cNvPr id="4" name="Rectangle 3"/>
          <p:cNvSpPr/>
          <p:nvPr/>
        </p:nvSpPr>
        <p:spPr>
          <a:xfrm>
            <a:off x="628650" y="1862306"/>
            <a:ext cx="7633901" cy="1261884"/>
          </a:xfrm>
          <a:prstGeom prst="rect">
            <a:avLst/>
          </a:prstGeom>
        </p:spPr>
        <p:txBody>
          <a:bodyPr wrap="square">
            <a:spAutoFit/>
          </a:bodyPr>
          <a:lstStyle/>
          <a:p>
            <a:r>
              <a:rPr lang="en-US" sz="2800" b="1" dirty="0" smtClean="0"/>
              <a:t>1. High </a:t>
            </a:r>
            <a:r>
              <a:rPr lang="en-US" sz="2800" b="1" dirty="0"/>
              <a:t>patch fidelity</a:t>
            </a:r>
          </a:p>
          <a:p>
            <a:pPr marL="742950" lvl="1" indent="-285750">
              <a:buFont typeface="Arial" panose="020B0604020202020204" pitchFamily="34" charset="0"/>
              <a:buChar char="•"/>
            </a:pPr>
            <a:r>
              <a:rPr lang="en-US" sz="2400" dirty="0"/>
              <a:t>Precise</a:t>
            </a:r>
          </a:p>
          <a:p>
            <a:pPr marL="742950" lvl="1" indent="-285750">
              <a:buFont typeface="Arial" panose="020B0604020202020204" pitchFamily="34" charset="0"/>
              <a:buChar char="•"/>
            </a:pPr>
            <a:r>
              <a:rPr lang="en-US" sz="2400" dirty="0"/>
              <a:t>Preserve intended program behavior</a:t>
            </a:r>
          </a:p>
        </p:txBody>
      </p:sp>
      <p:sp>
        <p:nvSpPr>
          <p:cNvPr id="5" name="Rectangle 4"/>
          <p:cNvSpPr/>
          <p:nvPr/>
        </p:nvSpPr>
        <p:spPr>
          <a:xfrm>
            <a:off x="628650" y="3290071"/>
            <a:ext cx="8515350" cy="1261884"/>
          </a:xfrm>
          <a:prstGeom prst="rect">
            <a:avLst/>
          </a:prstGeom>
        </p:spPr>
        <p:txBody>
          <a:bodyPr wrap="square">
            <a:spAutoFit/>
          </a:bodyPr>
          <a:lstStyle/>
          <a:p>
            <a:r>
              <a:rPr lang="en-US" sz="2800" b="1" dirty="0" smtClean="0"/>
              <a:t>2. Non-invasive </a:t>
            </a:r>
            <a:r>
              <a:rPr lang="en-US" sz="2800" b="1" dirty="0"/>
              <a:t>instrumentation</a:t>
            </a:r>
          </a:p>
          <a:p>
            <a:pPr marL="742950" lvl="1" indent="-285750">
              <a:buFont typeface="Arial" panose="020B0604020202020204" pitchFamily="34" charset="0"/>
              <a:buChar char="•"/>
            </a:pPr>
            <a:r>
              <a:rPr lang="en-US" sz="2400" dirty="0"/>
              <a:t>No side effect</a:t>
            </a:r>
          </a:p>
          <a:p>
            <a:pPr marL="742950" lvl="1" indent="-285750">
              <a:buFont typeface="Arial" panose="020B0604020202020204" pitchFamily="34" charset="0"/>
              <a:buChar char="•"/>
            </a:pPr>
            <a:r>
              <a:rPr lang="en-US" sz="2400" dirty="0"/>
              <a:t>Patch triggers only when crash is imminent</a:t>
            </a:r>
          </a:p>
        </p:txBody>
      </p:sp>
      <p:sp>
        <p:nvSpPr>
          <p:cNvPr id="9" name="Rectangle 8"/>
          <p:cNvSpPr/>
          <p:nvPr/>
        </p:nvSpPr>
        <p:spPr>
          <a:xfrm>
            <a:off x="628650" y="4717837"/>
            <a:ext cx="8218788" cy="1261884"/>
          </a:xfrm>
          <a:prstGeom prst="rect">
            <a:avLst/>
          </a:prstGeom>
        </p:spPr>
        <p:txBody>
          <a:bodyPr wrap="square">
            <a:spAutoFit/>
          </a:bodyPr>
          <a:lstStyle/>
          <a:p>
            <a:r>
              <a:rPr lang="en-US" sz="2800" b="1" dirty="0" smtClean="0"/>
              <a:t>3. Low </a:t>
            </a:r>
            <a:r>
              <a:rPr lang="en-US" sz="2800" b="1" dirty="0"/>
              <a:t>system overhead</a:t>
            </a:r>
          </a:p>
          <a:p>
            <a:pPr marL="800100" lvl="1" indent="-342900">
              <a:buFont typeface="Arial" panose="020B0604020202020204" pitchFamily="34" charset="0"/>
              <a:buChar char="•"/>
            </a:pPr>
            <a:r>
              <a:rPr lang="en-US" sz="2400" dirty="0"/>
              <a:t>None when no exception</a:t>
            </a:r>
          </a:p>
          <a:p>
            <a:pPr marL="800100" lvl="1" indent="-342900">
              <a:buFont typeface="Arial" panose="020B0604020202020204" pitchFamily="34" charset="0"/>
              <a:buChar char="•"/>
            </a:pPr>
            <a:r>
              <a:rPr lang="en-US" sz="2400" dirty="0"/>
              <a:t>Minimal incase patch triggers</a:t>
            </a:r>
          </a:p>
        </p:txBody>
      </p:sp>
    </p:spTree>
    <p:extLst>
      <p:ext uri="{BB962C8B-B14F-4D97-AF65-F5344CB8AC3E}">
        <p14:creationId xmlns:p14="http://schemas.microsoft.com/office/powerpoint/2010/main" val="720022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p:cNvSpPr>
            <a:spLocks noGrp="1"/>
          </p:cNvSpPr>
          <p:nvPr>
            <p:ph type="title"/>
          </p:nvPr>
        </p:nvSpPr>
        <p:spPr>
          <a:xfrm>
            <a:off x="274423" y="80614"/>
            <a:ext cx="7886700" cy="1325563"/>
          </a:xfrm>
        </p:spPr>
        <p:txBody>
          <a:bodyPr/>
          <a:lstStyle/>
          <a:p>
            <a:r>
              <a:rPr lang="en-US" dirty="0" smtClean="0"/>
              <a:t>Constraint Collection : Constraint Data store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12722" y="4082268"/>
                <a:ext cx="5829301" cy="1106852"/>
              </a:xfrm>
            </p:spPr>
            <p:txBody>
              <a:bodyPr>
                <a:normAutofit fontScale="85000" lnSpcReduction="10000"/>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𝑆𝑡</m:t>
                      </m:r>
                      <m:r>
                        <a:rPr lang="en-US" b="0" i="1" smtClean="0">
                          <a:latin typeface="Cambria Math" panose="02040503050406030204" pitchFamily="18" charset="0"/>
                        </a:rPr>
                        <m:t> ∗</m:t>
                      </m:r>
                      <m:r>
                        <a:rPr lang="en-US" b="0" i="1" smtClean="0">
                          <a:latin typeface="Cambria Math" panose="02040503050406030204" pitchFamily="18" charset="0"/>
                        </a:rPr>
                        <m:t>𝑂𝑃</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𝑆𝑡</m:t>
                      </m:r>
                      <m:r>
                        <a:rPr lang="en-US" i="1" dirty="0" smtClean="0">
                          <a:latin typeface="Cambria Math" panose="02040503050406030204" pitchFamily="18" charset="0"/>
                        </a:rPr>
                        <m:t>.</m:t>
                      </m:r>
                      <m:r>
                        <a:rPr lang="en-US" b="0" i="1" dirty="0" smtClean="0">
                          <a:latin typeface="Cambria Math" panose="02040503050406030204" pitchFamily="18" charset="0"/>
                        </a:rPr>
                        <m:t>𝑠𝑡𝑎𝑟𝑡𝑠𝑊𝑖𝑡h</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𝑠</m:t>
                          </m:r>
                        </m:e>
                      </m:d>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𝑆𝑡</m:t>
                          </m:r>
                          <m:r>
                            <a:rPr lang="en-US" b="0" i="1" dirty="0" smtClean="0">
                              <a:latin typeface="Cambria Math" panose="02040503050406030204" pitchFamily="18" charset="0"/>
                            </a:rPr>
                            <m:t>) </m:t>
                          </m:r>
                          <m:r>
                            <a:rPr lang="en-US" b="0" i="1" dirty="0" smtClean="0">
                              <a:latin typeface="Cambria Math" panose="02040503050406030204" pitchFamily="18" charset="0"/>
                            </a:rPr>
                            <m:t>𝑠𝑡𝑎𝑟𝑡𝑠𝑊𝑖𝑡h</m:t>
                          </m:r>
                          <m:r>
                            <a:rPr lang="en-US" b="0" i="1" dirty="0" smtClean="0">
                              <a:latin typeface="Cambria Math" panose="02040503050406030204" pitchFamily="18" charset="0"/>
                            </a:rPr>
                            <m:t> (</m:t>
                          </m:r>
                          <m:r>
                            <a:rPr lang="en-US" b="0" i="1" dirty="0" smtClean="0">
                              <a:latin typeface="Cambria Math" panose="02040503050406030204" pitchFamily="18" charset="0"/>
                            </a:rPr>
                            <m:t>𝑠</m:t>
                          </m:r>
                        </m:e>
                      </m:d>
                      <m:r>
                        <a:rPr lang="en-US" b="0" i="1" dirty="0" smtClean="0">
                          <a:latin typeface="Cambria Math" panose="02040503050406030204" pitchFamily="18" charset="0"/>
                        </a:rPr>
                        <m:t>)</m:t>
                      </m:r>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𝑆𝑡</m:t>
                      </m:r>
                      <m:r>
                        <a:rPr lang="en-US" b="0" i="1" smtClean="0">
                          <a:latin typeface="Cambria Math" panose="02040503050406030204" pitchFamily="18" charset="0"/>
                        </a:rPr>
                        <m:t>.</m:t>
                      </m:r>
                      <m:r>
                        <a:rPr lang="en-US" b="0" i="1" smtClean="0">
                          <a:latin typeface="Cambria Math" panose="02040503050406030204" pitchFamily="18" charset="0"/>
                        </a:rPr>
                        <m:t>𝑙𝑒𝑛𝑔𝑡h</m:t>
                      </m:r>
                      <m:r>
                        <a:rPr lang="en-US" b="0" i="1" smtClean="0">
                          <a:latin typeface="Cambria Math" panose="02040503050406030204" pitchFamily="18" charset="0"/>
                        </a:rPr>
                        <m:t>()&lt;5⇒((</m:t>
                      </m:r>
                      <m:r>
                        <a:rPr lang="en-US" b="0" i="1" smtClean="0">
                          <a:latin typeface="Cambria Math" panose="02040503050406030204" pitchFamily="18" charset="0"/>
                        </a:rPr>
                        <m:t>𝑆𝑡</m:t>
                      </m:r>
                      <m:r>
                        <a:rPr lang="en-US" b="0" i="1" smtClean="0">
                          <a:latin typeface="Cambria Math" panose="02040503050406030204" pitchFamily="18" charset="0"/>
                        </a:rPr>
                        <m:t>) </m:t>
                      </m:r>
                      <m:r>
                        <a:rPr lang="en-US" b="0" i="1" smtClean="0">
                          <a:latin typeface="Cambria Math" panose="02040503050406030204" pitchFamily="18" charset="0"/>
                        </a:rPr>
                        <m:t>𝑙𝑒𝑛𝑔𝑡h</m:t>
                      </m:r>
                      <m:r>
                        <a:rPr lang="en-US" b="0" i="1" smtClean="0">
                          <a:latin typeface="Cambria Math" panose="02040503050406030204" pitchFamily="18" charset="0"/>
                        </a:rPr>
                        <m:t>&lt;(5))</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12722" y="4082268"/>
                <a:ext cx="5829301" cy="1106852"/>
              </a:xfrm>
              <a:blipFill rotWithShape="0">
                <a:blip r:embed="rId2"/>
                <a:stretch>
                  <a:fillRect r="-523" b="-552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A596193-1849-4930-9D90-33C413152F34}" type="datetime1">
              <a:rPr lang="en-US" smtClean="0"/>
              <a:t>9/3/2015</a:t>
            </a:fld>
            <a:endParaRPr lang="en-US"/>
          </a:p>
        </p:txBody>
      </p:sp>
      <p:sp>
        <p:nvSpPr>
          <p:cNvPr id="5" name="Footer Placeholder 4"/>
          <p:cNvSpPr>
            <a:spLocks noGrp="1"/>
          </p:cNvSpPr>
          <p:nvPr>
            <p:ph type="ftr" sz="quarter" idx="11"/>
          </p:nvPr>
        </p:nvSpPr>
        <p:spPr/>
        <p:txBody>
          <a:bodyPr/>
          <a:lstStyle/>
          <a:p>
            <a:r>
              <a:rPr lang="en-US" dirty="0" smtClean="0"/>
              <a:t>ESEC/FSE 2015</a:t>
            </a:r>
            <a:endParaRPr lang="en-US" dirty="0"/>
          </a:p>
        </p:txBody>
      </p:sp>
      <p:sp>
        <p:nvSpPr>
          <p:cNvPr id="6" name="Slide Number Placeholder 5"/>
          <p:cNvSpPr>
            <a:spLocks noGrp="1"/>
          </p:cNvSpPr>
          <p:nvPr>
            <p:ph type="sldNum" sz="quarter" idx="12"/>
          </p:nvPr>
        </p:nvSpPr>
        <p:spPr/>
        <p:txBody>
          <a:bodyPr/>
          <a:lstStyle/>
          <a:p>
            <a:fld id="{2652C4B5-A1E9-4984-9CD4-22695C1F6283}" type="slidenum">
              <a:rPr lang="en-US" smtClean="0"/>
              <a:t>36</a:t>
            </a:fld>
            <a:endParaRPr lang="en-US"/>
          </a:p>
        </p:txBody>
      </p:sp>
      <p:pic>
        <p:nvPicPr>
          <p:cNvPr id="2" name="Picture 1"/>
          <p:cNvPicPr>
            <a:picLocks noChangeAspect="1"/>
          </p:cNvPicPr>
          <p:nvPr/>
        </p:nvPicPr>
        <p:blipFill>
          <a:blip r:embed="rId3"/>
          <a:stretch>
            <a:fillRect/>
          </a:stretch>
        </p:blipFill>
        <p:spPr>
          <a:xfrm>
            <a:off x="326179" y="5668192"/>
            <a:ext cx="8491642" cy="372026"/>
          </a:xfrm>
          <a:prstGeom prst="rect">
            <a:avLst/>
          </a:prstGeom>
        </p:spPr>
      </p:pic>
      <p:sp>
        <p:nvSpPr>
          <p:cNvPr id="9" name="TextBox 8"/>
          <p:cNvSpPr txBox="1"/>
          <p:nvPr/>
        </p:nvSpPr>
        <p:spPr>
          <a:xfrm>
            <a:off x="788244" y="1515369"/>
            <a:ext cx="6349422" cy="2554545"/>
          </a:xfrm>
          <a:prstGeom prst="rect">
            <a:avLst/>
          </a:prstGeom>
          <a:noFill/>
        </p:spPr>
        <p:txBody>
          <a:bodyPr wrap="square" rtlCol="0">
            <a:spAutoFit/>
          </a:bodyPr>
          <a:lstStyle/>
          <a:p>
            <a:r>
              <a:rPr lang="en-US" sz="2000" b="1" dirty="0">
                <a:solidFill>
                  <a:srgbClr val="855FFF"/>
                </a:solidFill>
                <a:latin typeface="Consolas" panose="020B0609020204030204" pitchFamily="49" charset="0"/>
                <a:cs typeface="Consolas" panose="020B0609020204030204" pitchFamily="49" charset="0"/>
              </a:rPr>
              <a:t>v</a:t>
            </a:r>
            <a:r>
              <a:rPr lang="en-US" sz="2000" b="1" dirty="0" smtClean="0">
                <a:solidFill>
                  <a:srgbClr val="855FFF"/>
                </a:solidFill>
                <a:latin typeface="Consolas" panose="020B0609020204030204" pitchFamily="49" charset="0"/>
                <a:cs typeface="Consolas" panose="020B0609020204030204" pitchFamily="49" charset="0"/>
              </a:rPr>
              <a:t>oid </a:t>
            </a:r>
            <a:r>
              <a:rPr lang="en-US" sz="2000" b="1" dirty="0" smtClean="0">
                <a:latin typeface="Consolas" panose="020B0609020204030204" pitchFamily="49" charset="0"/>
                <a:cs typeface="Consolas" panose="020B0609020204030204" pitchFamily="49" charset="0"/>
              </a:rPr>
              <a:t>foo(){</a:t>
            </a:r>
          </a:p>
          <a:p>
            <a:r>
              <a:rPr lang="en-US" sz="2000" b="1" dirty="0" smtClean="0">
                <a:latin typeface="Consolas" panose="020B0609020204030204" pitchFamily="49" charset="0"/>
                <a:cs typeface="Consolas" panose="020B0609020204030204" pitchFamily="49" charset="0"/>
              </a:rPr>
              <a:t>  .. </a:t>
            </a:r>
          </a:p>
          <a:p>
            <a:r>
              <a:rPr lang="en-US" sz="2000" b="1" dirty="0" smtClean="0">
                <a:solidFill>
                  <a:srgbClr val="855FFF"/>
                </a:solidFill>
                <a:latin typeface="Consolas" panose="020B0609020204030204" pitchFamily="49" charset="0"/>
                <a:cs typeface="Consolas" panose="020B0609020204030204" pitchFamily="49" charset="0"/>
              </a:rPr>
              <a:t>  </a:t>
            </a:r>
            <a:r>
              <a:rPr lang="en-US" sz="2000" b="1" dirty="0" smtClean="0">
                <a:latin typeface="Consolas" panose="020B0609020204030204" pitchFamily="49" charset="0"/>
                <a:cs typeface="Consolas" panose="020B0609020204030204" pitchFamily="49" charset="0"/>
              </a:rPr>
              <a:t>String str = </a:t>
            </a:r>
            <a:r>
              <a:rPr lang="en-US" sz="2000" b="1" dirty="0" smtClean="0">
                <a:solidFill>
                  <a:srgbClr val="9003D5"/>
                </a:solidFill>
                <a:latin typeface="Consolas" panose="020B0609020204030204" pitchFamily="49" charset="0"/>
                <a:cs typeface="Consolas" panose="020B0609020204030204" pitchFamily="49" charset="0"/>
              </a:rPr>
              <a:t>“abc”</a:t>
            </a:r>
            <a:r>
              <a:rPr lang="en-US" sz="2000" b="1" dirty="0" smtClean="0">
                <a:latin typeface="Consolas" panose="020B0609020204030204" pitchFamily="49" charset="0"/>
                <a:cs typeface="Consolas" panose="020B0609020204030204" pitchFamily="49" charset="0"/>
              </a:rPr>
              <a:t>;  </a:t>
            </a:r>
            <a:r>
              <a:rPr lang="en-US" sz="2000" b="1" dirty="0" smtClean="0">
                <a:solidFill>
                  <a:srgbClr val="855FFF"/>
                </a:solidFill>
                <a:latin typeface="Consolas" panose="020B0609020204030204" pitchFamily="49" charset="0"/>
                <a:cs typeface="Consolas" panose="020B0609020204030204" pitchFamily="49" charset="0"/>
              </a:rPr>
              <a:t> </a:t>
            </a:r>
            <a:endParaRPr lang="en-US" sz="2000" b="1" dirty="0" smtClean="0">
              <a:latin typeface="Consolas" panose="020B0609020204030204" pitchFamily="49" charset="0"/>
              <a:cs typeface="Consolas" panose="020B0609020204030204" pitchFamily="49" charset="0"/>
            </a:endParaRPr>
          </a:p>
          <a:p>
            <a:r>
              <a:rPr lang="en-US" sz="2000" b="1" dirty="0" smtClean="0">
                <a:solidFill>
                  <a:srgbClr val="0036FF"/>
                </a:solidFill>
                <a:latin typeface="Consolas" panose="020B0609020204030204" pitchFamily="49" charset="0"/>
                <a:cs typeface="Consolas" panose="020B0609020204030204" pitchFamily="49" charset="0"/>
              </a:rPr>
              <a:t>  if</a:t>
            </a:r>
            <a:r>
              <a:rPr lang="en-US" sz="2000" b="1" dirty="0" smtClean="0">
                <a:latin typeface="Consolas" panose="020B0609020204030204" pitchFamily="49" charset="0"/>
                <a:cs typeface="Consolas" panose="020B0609020204030204" pitchFamily="49" charset="0"/>
              </a:rPr>
              <a:t>(</a:t>
            </a:r>
            <a:r>
              <a:rPr lang="en-US" sz="2000" b="1" dirty="0" err="1" smtClean="0">
                <a:latin typeface="Consolas" panose="020B0609020204030204" pitchFamily="49" charset="0"/>
                <a:cs typeface="Consolas" panose="020B0609020204030204" pitchFamily="49" charset="0"/>
              </a:rPr>
              <a:t>s.startsWith</a:t>
            </a:r>
            <a:r>
              <a:rPr lang="en-US" sz="2000" b="1" dirty="0" smtClean="0">
                <a:latin typeface="Consolas" panose="020B0609020204030204" pitchFamily="49" charset="0"/>
                <a:cs typeface="Consolas" panose="020B0609020204030204" pitchFamily="49" charset="0"/>
              </a:rPr>
              <a:t>(input()))</a:t>
            </a:r>
          </a:p>
          <a:p>
            <a:r>
              <a:rPr lang="en-US" sz="2000" b="1" dirty="0">
                <a:latin typeface="Consolas" panose="020B0609020204030204" pitchFamily="49" charset="0"/>
                <a:cs typeface="Consolas" panose="020B0609020204030204" pitchFamily="49" charset="0"/>
              </a:rPr>
              <a:t>	</a:t>
            </a:r>
            <a:r>
              <a:rPr lang="en-US" sz="2000" b="1" dirty="0" smtClean="0">
                <a:latin typeface="Consolas" panose="020B0609020204030204" pitchFamily="49" charset="0"/>
                <a:cs typeface="Consolas" panose="020B0609020204030204" pitchFamily="49" charset="0"/>
              </a:rPr>
              <a:t>..</a:t>
            </a:r>
          </a:p>
          <a:p>
            <a:r>
              <a:rPr lang="en-US" sz="2000" b="1" dirty="0">
                <a:latin typeface="Consolas" panose="020B0609020204030204" pitchFamily="49" charset="0"/>
                <a:cs typeface="Consolas" panose="020B0609020204030204" pitchFamily="49" charset="0"/>
              </a:rPr>
              <a:t> </a:t>
            </a:r>
            <a:r>
              <a:rPr lang="en-US" sz="2000" b="1" dirty="0" smtClean="0">
                <a:latin typeface="Consolas" panose="020B0609020204030204" pitchFamily="49" charset="0"/>
                <a:cs typeface="Consolas" panose="020B0609020204030204" pitchFamily="49" charset="0"/>
              </a:rPr>
              <a:t> </a:t>
            </a:r>
            <a:r>
              <a:rPr lang="en-US" sz="2000" b="1" dirty="0" smtClean="0">
                <a:solidFill>
                  <a:srgbClr val="0036FF"/>
                </a:solidFill>
                <a:latin typeface="Consolas" panose="020B0609020204030204" pitchFamily="49" charset="0"/>
                <a:cs typeface="Consolas" panose="020B0609020204030204" pitchFamily="49" charset="0"/>
              </a:rPr>
              <a:t>if</a:t>
            </a:r>
            <a:r>
              <a:rPr lang="en-US" sz="2000" b="1" dirty="0" smtClean="0">
                <a:latin typeface="Consolas" panose="020B0609020204030204" pitchFamily="49" charset="0"/>
                <a:cs typeface="Consolas" panose="020B0609020204030204" pitchFamily="49" charset="0"/>
              </a:rPr>
              <a:t>(</a:t>
            </a:r>
            <a:r>
              <a:rPr lang="en-US" sz="2000" b="1" dirty="0" err="1" smtClean="0">
                <a:latin typeface="Consolas" panose="020B0609020204030204" pitchFamily="49" charset="0"/>
                <a:cs typeface="Consolas" panose="020B0609020204030204" pitchFamily="49" charset="0"/>
              </a:rPr>
              <a:t>s.length</a:t>
            </a:r>
            <a:r>
              <a:rPr lang="en-US" sz="2000" b="1" dirty="0" smtClean="0">
                <a:latin typeface="Consolas" panose="020B0609020204030204" pitchFamily="49" charset="0"/>
                <a:cs typeface="Consolas" panose="020B0609020204030204" pitchFamily="49" charset="0"/>
              </a:rPr>
              <a:t> &lt; </a:t>
            </a:r>
            <a:r>
              <a:rPr lang="en-US" sz="2000" b="1" dirty="0" smtClean="0">
                <a:solidFill>
                  <a:srgbClr val="FF997F"/>
                </a:solidFill>
                <a:latin typeface="Consolas" panose="020B0609020204030204" pitchFamily="49" charset="0"/>
                <a:cs typeface="Consolas" panose="020B0609020204030204" pitchFamily="49" charset="0"/>
              </a:rPr>
              <a:t>5</a:t>
            </a:r>
            <a:r>
              <a:rPr lang="en-US" sz="2000" b="1" dirty="0" smtClean="0">
                <a:latin typeface="Consolas" panose="020B0609020204030204" pitchFamily="49" charset="0"/>
                <a:cs typeface="Consolas" panose="020B0609020204030204" pitchFamily="49" charset="0"/>
              </a:rPr>
              <a:t>)</a:t>
            </a:r>
          </a:p>
          <a:p>
            <a:r>
              <a:rPr lang="en-US" sz="2000" b="1" dirty="0" smtClean="0">
                <a:solidFill>
                  <a:srgbClr val="0036FF"/>
                </a:solidFill>
                <a:latin typeface="Consolas" panose="020B0609020204030204" pitchFamily="49" charset="0"/>
                <a:cs typeface="Consolas" panose="020B0609020204030204" pitchFamily="49" charset="0"/>
              </a:rPr>
              <a:t>  	</a:t>
            </a:r>
            <a:r>
              <a:rPr lang="en-US" sz="2000" b="1" dirty="0" smtClean="0">
                <a:latin typeface="Consolas" panose="020B0609020204030204" pitchFamily="49" charset="0"/>
                <a:cs typeface="Consolas" panose="020B0609020204030204" pitchFamily="49" charset="0"/>
              </a:rPr>
              <a:t>..</a:t>
            </a:r>
          </a:p>
          <a:p>
            <a:r>
              <a:rPr lang="en-US" sz="2000" b="1"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683155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628650" y="2044303"/>
            <a:ext cx="7886700" cy="3409146"/>
          </a:xfrm>
        </p:spPr>
        <p:txBody>
          <a:bodyPr>
            <a:normAutofit/>
          </a:bodyPr>
          <a:lstStyle/>
          <a:p>
            <a:r>
              <a:rPr lang="en-US" dirty="0" smtClean="0"/>
              <a:t>No access of source code: </a:t>
            </a:r>
            <a:r>
              <a:rPr lang="en-US" dirty="0"/>
              <a:t>l</a:t>
            </a:r>
            <a:r>
              <a:rPr lang="en-US" dirty="0" smtClean="0"/>
              <a:t>ogic is unknown</a:t>
            </a:r>
            <a:endParaRPr lang="en-US" sz="1800" dirty="0" smtClean="0"/>
          </a:p>
          <a:p>
            <a:r>
              <a:rPr lang="en-US" dirty="0" smtClean="0"/>
              <a:t>Patching </a:t>
            </a:r>
            <a:r>
              <a:rPr lang="en-US" dirty="0"/>
              <a:t>should not interfere natural flow of the program</a:t>
            </a:r>
          </a:p>
          <a:p>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61CA33D8-BCAA-4573-B167-1E7199DB7DB3}" type="datetime1">
              <a:rPr lang="en-US" smtClean="0"/>
              <a:t>9/3/2015</a:t>
            </a:fld>
            <a:endParaRPr lang="en-US"/>
          </a:p>
        </p:txBody>
      </p:sp>
      <p:sp>
        <p:nvSpPr>
          <p:cNvPr id="5" name="Footer Placeholder 4"/>
          <p:cNvSpPr>
            <a:spLocks noGrp="1"/>
          </p:cNvSpPr>
          <p:nvPr>
            <p:ph type="ftr" sz="quarter" idx="11"/>
          </p:nvPr>
        </p:nvSpPr>
        <p:spPr/>
        <p:txBody>
          <a:bodyPr/>
          <a:lstStyle/>
          <a:p>
            <a:r>
              <a:rPr lang="en-US" smtClean="0"/>
              <a:t>ESEC/FSE 2015</a:t>
            </a:r>
            <a:endParaRPr lang="en-US" dirty="0"/>
          </a:p>
        </p:txBody>
      </p:sp>
      <p:sp>
        <p:nvSpPr>
          <p:cNvPr id="6" name="Slide Number Placeholder 5"/>
          <p:cNvSpPr>
            <a:spLocks noGrp="1"/>
          </p:cNvSpPr>
          <p:nvPr>
            <p:ph type="sldNum" sz="quarter" idx="12"/>
          </p:nvPr>
        </p:nvSpPr>
        <p:spPr/>
        <p:txBody>
          <a:bodyPr/>
          <a:lstStyle/>
          <a:p>
            <a:fld id="{2652C4B5-A1E9-4984-9CD4-22695C1F6283}" type="slidenum">
              <a:rPr lang="en-US" smtClean="0"/>
              <a:t>37</a:t>
            </a:fld>
            <a:endParaRPr lang="en-US"/>
          </a:p>
        </p:txBody>
      </p:sp>
      <p:sp>
        <p:nvSpPr>
          <p:cNvPr id="7" name="Content Placeholder 2"/>
          <p:cNvSpPr txBox="1">
            <a:spLocks/>
          </p:cNvSpPr>
          <p:nvPr/>
        </p:nvSpPr>
        <p:spPr>
          <a:xfrm>
            <a:off x="628650" y="3407204"/>
            <a:ext cx="7886700" cy="14119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93856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2563"/>
            <a:ext cx="7886700" cy="839787"/>
          </a:xfrm>
        </p:spPr>
        <p:txBody>
          <a:bodyPr/>
          <a:lstStyle/>
          <a:p>
            <a:r>
              <a:rPr lang="en-US" dirty="0" smtClean="0"/>
              <a:t>Static Patching Strategy</a:t>
            </a:r>
            <a:endParaRPr lang="en-US" dirty="0"/>
          </a:p>
        </p:txBody>
      </p:sp>
      <p:sp>
        <p:nvSpPr>
          <p:cNvPr id="4" name="Date Placeholder 3"/>
          <p:cNvSpPr>
            <a:spLocks noGrp="1"/>
          </p:cNvSpPr>
          <p:nvPr>
            <p:ph type="dt" sz="half" idx="10"/>
          </p:nvPr>
        </p:nvSpPr>
        <p:spPr/>
        <p:txBody>
          <a:bodyPr/>
          <a:lstStyle/>
          <a:p>
            <a:fld id="{F8F104E1-D1F6-4F4C-BE8C-A4B61F71256B}" type="datetime1">
              <a:rPr lang="en-US" smtClean="0"/>
              <a:t>9/3/2015</a:t>
            </a:fld>
            <a:endParaRPr lang="en-US"/>
          </a:p>
        </p:txBody>
      </p:sp>
      <p:sp>
        <p:nvSpPr>
          <p:cNvPr id="5" name="Footer Placeholder 4"/>
          <p:cNvSpPr>
            <a:spLocks noGrp="1"/>
          </p:cNvSpPr>
          <p:nvPr>
            <p:ph type="ftr" sz="quarter" idx="11"/>
          </p:nvPr>
        </p:nvSpPr>
        <p:spPr/>
        <p:txBody>
          <a:bodyPr/>
          <a:lstStyle/>
          <a:p>
            <a:r>
              <a:rPr lang="en-US" smtClean="0"/>
              <a:t>ESEC/FSE 2015</a:t>
            </a:r>
            <a:endParaRPr lang="en-US" dirty="0"/>
          </a:p>
        </p:txBody>
      </p:sp>
      <p:sp>
        <p:nvSpPr>
          <p:cNvPr id="6" name="Slide Number Placeholder 5"/>
          <p:cNvSpPr>
            <a:spLocks noGrp="1"/>
          </p:cNvSpPr>
          <p:nvPr>
            <p:ph type="sldNum" sz="quarter" idx="12"/>
          </p:nvPr>
        </p:nvSpPr>
        <p:spPr/>
        <p:txBody>
          <a:bodyPr/>
          <a:lstStyle/>
          <a:p>
            <a:fld id="{2652C4B5-A1E9-4984-9CD4-22695C1F6283}" type="slidenum">
              <a:rPr lang="en-US" smtClean="0"/>
              <a:t>38</a:t>
            </a:fld>
            <a:endParaRPr lang="en-US"/>
          </a:p>
        </p:txBody>
      </p:sp>
      <p:pic>
        <p:nvPicPr>
          <p:cNvPr id="3" name="Picture 2"/>
          <p:cNvPicPr>
            <a:picLocks noChangeAspect="1"/>
          </p:cNvPicPr>
          <p:nvPr/>
        </p:nvPicPr>
        <p:blipFill>
          <a:blip r:embed="rId2"/>
          <a:stretch>
            <a:fillRect/>
          </a:stretch>
        </p:blipFill>
        <p:spPr>
          <a:xfrm>
            <a:off x="1657350" y="1022351"/>
            <a:ext cx="5685234" cy="5334000"/>
          </a:xfrm>
          <a:prstGeom prst="rect">
            <a:avLst/>
          </a:prstGeom>
        </p:spPr>
      </p:pic>
    </p:spTree>
    <p:extLst>
      <p:ext uri="{BB962C8B-B14F-4D97-AF65-F5344CB8AC3E}">
        <p14:creationId xmlns:p14="http://schemas.microsoft.com/office/powerpoint/2010/main" val="831408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96016"/>
          </a:xfrm>
        </p:spPr>
        <p:txBody>
          <a:bodyPr/>
          <a:lstStyle/>
          <a:p>
            <a:r>
              <a:rPr lang="en-US" dirty="0" smtClean="0"/>
              <a:t>Dynamic Patching </a:t>
            </a:r>
            <a:r>
              <a:rPr lang="en-US" dirty="0"/>
              <a:t>Strategy</a:t>
            </a:r>
          </a:p>
        </p:txBody>
      </p:sp>
      <p:sp>
        <p:nvSpPr>
          <p:cNvPr id="4" name="Date Placeholder 3"/>
          <p:cNvSpPr>
            <a:spLocks noGrp="1"/>
          </p:cNvSpPr>
          <p:nvPr>
            <p:ph type="dt" sz="half" idx="10"/>
          </p:nvPr>
        </p:nvSpPr>
        <p:spPr/>
        <p:txBody>
          <a:bodyPr/>
          <a:lstStyle/>
          <a:p>
            <a:fld id="{6CB37599-34E6-4133-90AD-8EBF670A6966}" type="datetime1">
              <a:rPr lang="en-US" smtClean="0"/>
              <a:t>9/3/2015</a:t>
            </a:fld>
            <a:endParaRPr lang="en-US"/>
          </a:p>
        </p:txBody>
      </p:sp>
      <p:sp>
        <p:nvSpPr>
          <p:cNvPr id="5" name="Footer Placeholder 4"/>
          <p:cNvSpPr>
            <a:spLocks noGrp="1"/>
          </p:cNvSpPr>
          <p:nvPr>
            <p:ph type="ftr" sz="quarter" idx="11"/>
          </p:nvPr>
        </p:nvSpPr>
        <p:spPr/>
        <p:txBody>
          <a:bodyPr/>
          <a:lstStyle/>
          <a:p>
            <a:r>
              <a:rPr lang="en-US" smtClean="0"/>
              <a:t>ESEC/FSE 2015</a:t>
            </a:r>
            <a:endParaRPr lang="en-US"/>
          </a:p>
        </p:txBody>
      </p:sp>
      <p:sp>
        <p:nvSpPr>
          <p:cNvPr id="6" name="Slide Number Placeholder 5"/>
          <p:cNvSpPr>
            <a:spLocks noGrp="1"/>
          </p:cNvSpPr>
          <p:nvPr>
            <p:ph type="sldNum" sz="quarter" idx="12"/>
          </p:nvPr>
        </p:nvSpPr>
        <p:spPr/>
        <p:txBody>
          <a:bodyPr/>
          <a:lstStyle/>
          <a:p>
            <a:fld id="{BAD9F40D-CC95-4DE9-9683-74E88C4E1225}" type="slidenum">
              <a:rPr lang="en-US" smtClean="0"/>
              <a:t>39</a:t>
            </a:fld>
            <a:endParaRPr lang="en-US"/>
          </a:p>
        </p:txBody>
      </p:sp>
      <p:pic>
        <p:nvPicPr>
          <p:cNvPr id="7" name="Picture 6"/>
          <p:cNvPicPr>
            <a:picLocks noChangeAspect="1"/>
          </p:cNvPicPr>
          <p:nvPr/>
        </p:nvPicPr>
        <p:blipFill>
          <a:blip r:embed="rId2"/>
          <a:stretch>
            <a:fillRect/>
          </a:stretch>
        </p:blipFill>
        <p:spPr>
          <a:xfrm>
            <a:off x="1402215" y="1161143"/>
            <a:ext cx="6537099" cy="5091074"/>
          </a:xfrm>
          <a:prstGeom prst="rect">
            <a:avLst/>
          </a:prstGeom>
        </p:spPr>
      </p:pic>
    </p:spTree>
    <p:extLst>
      <p:ext uri="{BB962C8B-B14F-4D97-AF65-F5344CB8AC3E}">
        <p14:creationId xmlns:p14="http://schemas.microsoft.com/office/powerpoint/2010/main" val="3142163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423" y="344765"/>
            <a:ext cx="7886700" cy="1325563"/>
          </a:xfrm>
        </p:spPr>
        <p:txBody>
          <a:bodyPr/>
          <a:lstStyle/>
          <a:p>
            <a:r>
              <a:rPr lang="en-US" dirty="0" smtClean="0"/>
              <a:t>Example</a:t>
            </a:r>
            <a:endParaRPr lang="en-US" dirty="0"/>
          </a:p>
        </p:txBody>
      </p:sp>
      <p:sp>
        <p:nvSpPr>
          <p:cNvPr id="3" name="Content Placeholder 2"/>
          <p:cNvSpPr>
            <a:spLocks noGrp="1"/>
          </p:cNvSpPr>
          <p:nvPr>
            <p:ph idx="1"/>
          </p:nvPr>
        </p:nvSpPr>
        <p:spPr>
          <a:xfrm>
            <a:off x="369621" y="6096000"/>
            <a:ext cx="8295408" cy="384103"/>
          </a:xfrm>
        </p:spPr>
        <p:txBody>
          <a:bodyPr>
            <a:normAutofit fontScale="85000" lnSpcReduction="10000"/>
          </a:bodyPr>
          <a:lstStyle/>
          <a:p>
            <a:pPr marL="0" indent="0">
              <a:buNone/>
            </a:pPr>
            <a:r>
              <a:rPr lang="en-US" sz="2000" dirty="0" smtClean="0"/>
              <a:t>Apache Commons IOFileUtils bug; priority: major; affected versions: </a:t>
            </a:r>
            <a:r>
              <a:rPr lang="en-US" sz="2000" dirty="0"/>
              <a:t>1.3.2, </a:t>
            </a:r>
            <a:r>
              <a:rPr lang="en-US" sz="2000" dirty="0" smtClean="0"/>
              <a:t>1.4; fixed: 2.0</a:t>
            </a:r>
            <a:endParaRPr lang="en-US" sz="2000" dirty="0"/>
          </a:p>
        </p:txBody>
      </p:sp>
      <p:sp>
        <p:nvSpPr>
          <p:cNvPr id="14" name="Date Placeholder 13"/>
          <p:cNvSpPr>
            <a:spLocks noGrp="1"/>
          </p:cNvSpPr>
          <p:nvPr>
            <p:ph type="dt" sz="half" idx="10"/>
          </p:nvPr>
        </p:nvSpPr>
        <p:spPr/>
        <p:txBody>
          <a:bodyPr/>
          <a:lstStyle/>
          <a:p>
            <a:fld id="{45DA6AC4-A7DF-4073-BF03-90E5EDCC5074}" type="datetime1">
              <a:rPr lang="en-US" smtClean="0"/>
              <a:t>9/3/2015</a:t>
            </a:fld>
            <a:endParaRPr lang="en-US"/>
          </a:p>
        </p:txBody>
      </p:sp>
      <p:sp>
        <p:nvSpPr>
          <p:cNvPr id="15" name="Footer Placeholder 14"/>
          <p:cNvSpPr>
            <a:spLocks noGrp="1"/>
          </p:cNvSpPr>
          <p:nvPr>
            <p:ph type="ftr" sz="quarter" idx="11"/>
          </p:nvPr>
        </p:nvSpPr>
        <p:spPr/>
        <p:txBody>
          <a:bodyPr/>
          <a:lstStyle/>
          <a:p>
            <a:r>
              <a:rPr lang="en-US" smtClean="0"/>
              <a:t>ESEC/FSE 2015</a:t>
            </a:r>
            <a:endParaRPr lang="en-US" dirty="0"/>
          </a:p>
        </p:txBody>
      </p:sp>
      <p:sp>
        <p:nvSpPr>
          <p:cNvPr id="16" name="Slide Number Placeholder 15"/>
          <p:cNvSpPr>
            <a:spLocks noGrp="1"/>
          </p:cNvSpPr>
          <p:nvPr>
            <p:ph type="sldNum" sz="quarter" idx="12"/>
          </p:nvPr>
        </p:nvSpPr>
        <p:spPr/>
        <p:txBody>
          <a:bodyPr/>
          <a:lstStyle/>
          <a:p>
            <a:fld id="{2652C4B5-A1E9-4984-9CD4-22695C1F6283}" type="slidenum">
              <a:rPr lang="en-US" smtClean="0"/>
              <a:t>4</a:t>
            </a:fld>
            <a:endParaRPr lang="en-US"/>
          </a:p>
        </p:txBody>
      </p:sp>
      <p:sp>
        <p:nvSpPr>
          <p:cNvPr id="4" name="TextBox 3"/>
          <p:cNvSpPr txBox="1"/>
          <p:nvPr/>
        </p:nvSpPr>
        <p:spPr>
          <a:xfrm>
            <a:off x="-196227" y="1690689"/>
            <a:ext cx="9429184" cy="2308324"/>
          </a:xfrm>
          <a:prstGeom prst="rect">
            <a:avLst/>
          </a:prstGeom>
          <a:noFill/>
        </p:spPr>
        <p:txBody>
          <a:bodyPr wrap="none" rtlCol="0">
            <a:spAutoFit/>
          </a:bodyPr>
          <a:lstStyle/>
          <a:p>
            <a:r>
              <a:rPr lang="en-US" dirty="0" smtClean="0">
                <a:solidFill>
                  <a:srgbClr val="855FFF"/>
                </a:solidFill>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p>
          <a:p>
            <a:r>
              <a:rPr lang="en-US" dirty="0" smtClean="0">
                <a:solidFill>
                  <a:srgbClr val="855FFF"/>
                </a:solidFill>
                <a:latin typeface="Consolas" panose="020B0609020204030204" pitchFamily="49" charset="0"/>
                <a:cs typeface="Consolas" panose="020B0609020204030204" pitchFamily="49" charset="0"/>
              </a:rPr>
              <a:t>  </a:t>
            </a:r>
            <a:r>
              <a:rPr lang="en-US" dirty="0" err="1" smtClean="0">
                <a:solidFill>
                  <a:srgbClr val="855FFF"/>
                </a:solidFill>
                <a:latin typeface="Consolas" panose="020B0609020204030204" pitchFamily="49" charset="0"/>
                <a:cs typeface="Consolas" panose="020B0609020204030204" pitchFamily="49" charset="0"/>
              </a:rPr>
              <a:t>int</a:t>
            </a:r>
            <a:r>
              <a:rPr lang="en-US" dirty="0" smtClean="0">
                <a:solidFill>
                  <a:srgbClr val="855FFF"/>
                </a:solidFill>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prefix = prefixLength(filename);  </a:t>
            </a:r>
          </a:p>
          <a:p>
            <a:r>
              <a:rPr lang="en-US" dirty="0" smtClean="0">
                <a:solidFill>
                  <a:srgbClr val="855FFF"/>
                </a:solidFill>
                <a:latin typeface="Consolas" panose="020B0609020204030204" pitchFamily="49" charset="0"/>
                <a:cs typeface="Consolas" panose="020B0609020204030204" pitchFamily="49" charset="0"/>
              </a:rPr>
              <a:t>  int </a:t>
            </a:r>
            <a:r>
              <a:rPr lang="en-US" dirty="0" smtClean="0">
                <a:latin typeface="Consolas" panose="020B0609020204030204" pitchFamily="49" charset="0"/>
                <a:cs typeface="Consolas" panose="020B0609020204030204" pitchFamily="49" charset="0"/>
              </a:rPr>
              <a:t>index = </a:t>
            </a:r>
            <a:r>
              <a:rPr lang="en-US" dirty="0" err="1" smtClean="0">
                <a:latin typeface="Consolas" panose="020B0609020204030204" pitchFamily="49" charset="0"/>
                <a:cs typeface="Consolas" panose="020B0609020204030204" pitchFamily="49" charset="0"/>
              </a:rPr>
              <a:t>indexOfLastSeparator</a:t>
            </a:r>
            <a:r>
              <a:rPr lang="en-US" dirty="0" smtClean="0">
                <a:latin typeface="Consolas" panose="020B0609020204030204" pitchFamily="49" charset="0"/>
                <a:cs typeface="Consolas" panose="020B0609020204030204" pitchFamily="49" charset="0"/>
              </a:rPr>
              <a:t>(filename);</a:t>
            </a:r>
          </a:p>
          <a:p>
            <a:r>
              <a:rPr lang="en-US" dirty="0" smtClean="0">
                <a:latin typeface="Consolas" panose="020B0609020204030204" pitchFamily="49" charset="0"/>
                <a:cs typeface="Consolas" panose="020B0609020204030204" pitchFamily="49" charset="0"/>
              </a:rPr>
              <a:t>  </a:t>
            </a:r>
            <a:r>
              <a:rPr lang="en-US" dirty="0" err="1" smtClean="0">
                <a:solidFill>
                  <a:srgbClr val="855FFF"/>
                </a:solidFill>
                <a:latin typeface="Consolas" panose="020B0609020204030204" pitchFamily="49" charset="0"/>
                <a:cs typeface="Consolas" panose="020B0609020204030204" pitchFamily="49" charset="0"/>
              </a:rPr>
              <a:t>int</a:t>
            </a:r>
            <a:r>
              <a:rPr lang="en-US" dirty="0" smtClean="0">
                <a:solidFill>
                  <a:srgbClr val="855FFF"/>
                </a:solidFill>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endIndex</a:t>
            </a:r>
            <a:r>
              <a:rPr lang="en-US" dirty="0" smtClean="0">
                <a:latin typeface="Consolas" panose="020B0609020204030204" pitchFamily="49" charset="0"/>
                <a:cs typeface="Consolas" panose="020B0609020204030204" pitchFamily="49" charset="0"/>
              </a:rPr>
              <a:t> = index </a:t>
            </a:r>
            <a:r>
              <a:rPr lang="en-US" dirty="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separatorAdd</a:t>
            </a:r>
            <a:r>
              <a:rPr lang="en-US" dirty="0">
                <a:latin typeface="Consolas" panose="020B0609020204030204" pitchFamily="49" charset="0"/>
                <a:cs typeface="Consolas" panose="020B0609020204030204" pitchFamily="49" charset="0"/>
              </a:rPr>
              <a:t>; </a:t>
            </a:r>
            <a:r>
              <a:rPr lang="en-US" dirty="0" smtClean="0">
                <a:solidFill>
                  <a:schemeClr val="accent6">
                    <a:lumMod val="75000"/>
                  </a:schemeClr>
                </a:solidFill>
                <a:latin typeface="Consolas" panose="020B0609020204030204" pitchFamily="49" charset="0"/>
                <a:cs typeface="Consolas" panose="020B0609020204030204" pitchFamily="49" charset="0"/>
              </a:rPr>
              <a:t>//</a:t>
            </a:r>
            <a:r>
              <a:rPr lang="en-US" dirty="0" err="1" smtClean="0">
                <a:solidFill>
                  <a:schemeClr val="accent6">
                    <a:lumMod val="75000"/>
                  </a:schemeClr>
                </a:solidFill>
                <a:latin typeface="Consolas" panose="020B0609020204030204" pitchFamily="49" charset="0"/>
                <a:cs typeface="Consolas" panose="020B0609020204030204" pitchFamily="49" charset="0"/>
              </a:rPr>
              <a:t>separatorAdd</a:t>
            </a:r>
            <a:r>
              <a:rPr lang="en-US" dirty="0">
                <a:solidFill>
                  <a:schemeClr val="accent6">
                    <a:lumMod val="75000"/>
                  </a:schemeClr>
                </a:solidFill>
                <a:latin typeface="Consolas" panose="020B0609020204030204" pitchFamily="49" charset="0"/>
                <a:cs typeface="Consolas" panose="020B0609020204030204" pitchFamily="49" charset="0"/>
              </a:rPr>
              <a:t> </a:t>
            </a:r>
            <a:r>
              <a:rPr lang="en-US" dirty="0" smtClean="0">
                <a:solidFill>
                  <a:schemeClr val="accent6">
                    <a:lumMod val="75000"/>
                  </a:schemeClr>
                </a:solidFill>
                <a:latin typeface="Consolas" panose="020B0609020204030204" pitchFamily="49" charset="0"/>
                <a:cs typeface="Consolas" panose="020B0609020204030204" pitchFamily="49" charset="0"/>
              </a:rPr>
              <a:t>is a parameter (=0)</a:t>
            </a:r>
          </a:p>
          <a:p>
            <a:endParaRPr lang="en-US" dirty="0" smtClean="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return “”;</a:t>
            </a:r>
          </a:p>
          <a:p>
            <a:r>
              <a:rPr lang="en-US" dirty="0" smtClean="0">
                <a:solidFill>
                  <a:srgbClr val="0036FF"/>
                </a:solidFill>
                <a:latin typeface="Consolas" panose="020B0609020204030204" pitchFamily="49" charset="0"/>
                <a:cs typeface="Consolas" panose="020B0609020204030204" pitchFamily="49" charset="0"/>
              </a:rPr>
              <a:t>  return</a:t>
            </a:r>
            <a:r>
              <a:rPr lang="en-US" dirty="0" smtClean="0">
                <a:latin typeface="Consolas" panose="020B0609020204030204" pitchFamily="49" charset="0"/>
                <a:cs typeface="Consolas" panose="020B0609020204030204" pitchFamily="49" charset="0"/>
              </a:rPr>
              <a:t> filename.substring(prefix, index + separatorAdd); </a:t>
            </a:r>
          </a:p>
          <a:p>
            <a:endParaRPr lang="en-US" dirty="0">
              <a:latin typeface="Consolas" panose="020B0609020204030204" pitchFamily="49" charset="0"/>
              <a:cs typeface="Consolas" panose="020B0609020204030204" pitchFamily="49" charset="0"/>
            </a:endParaRPr>
          </a:p>
        </p:txBody>
      </p:sp>
      <p:grpSp>
        <p:nvGrpSpPr>
          <p:cNvPr id="12" name="Group 11"/>
          <p:cNvGrpSpPr/>
          <p:nvPr/>
        </p:nvGrpSpPr>
        <p:grpSpPr>
          <a:xfrm>
            <a:off x="68466" y="3390526"/>
            <a:ext cx="7246723" cy="1189157"/>
            <a:chOff x="1243914" y="3657600"/>
            <a:chExt cx="6458464" cy="1189157"/>
          </a:xfrm>
        </p:grpSpPr>
        <p:grpSp>
          <p:nvGrpSpPr>
            <p:cNvPr id="5" name="Group 4"/>
            <p:cNvGrpSpPr/>
            <p:nvPr/>
          </p:nvGrpSpPr>
          <p:grpSpPr>
            <a:xfrm>
              <a:off x="3610480" y="4000495"/>
              <a:ext cx="3410999" cy="846262"/>
              <a:chOff x="5484209" y="5583384"/>
              <a:chExt cx="4547998" cy="1128350"/>
            </a:xfrm>
          </p:grpSpPr>
          <p:cxnSp>
            <p:nvCxnSpPr>
              <p:cNvPr id="8" name="Straight Arrow Connector 7"/>
              <p:cNvCxnSpPr/>
              <p:nvPr/>
            </p:nvCxnSpPr>
            <p:spPr>
              <a:xfrm flipH="1" flipV="1">
                <a:off x="5484209" y="5583384"/>
                <a:ext cx="1363748" cy="7066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a:xfrm>
                <a:off x="6263444" y="6317176"/>
                <a:ext cx="3768763" cy="39455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lumMod val="75000"/>
                        <a:lumOff val="25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lumMod val="75000"/>
                        <a:lumOff val="25000"/>
                      </a:schemeClr>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lumMod val="75000"/>
                        <a:lumOff val="25000"/>
                      </a:schemeClr>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lumMod val="75000"/>
                        <a:lumOff val="25000"/>
                      </a:schemeClr>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lumMod val="75000"/>
                        <a:lumOff val="25000"/>
                      </a:schemeClr>
                    </a:solidFill>
                    <a:latin typeface="+mn-lt"/>
                    <a:ea typeface="+mn-ea"/>
                    <a:cs typeface="Arial" panose="020B0604020202020204" pitchFamily="34" charset="0"/>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buNone/>
                </a:pPr>
                <a:r>
                  <a:rPr lang="en-US" sz="2400" dirty="0">
                    <a:solidFill>
                      <a:srgbClr val="FF0000"/>
                    </a:solidFill>
                  </a:rPr>
                  <a:t>No boundary check</a:t>
                </a:r>
              </a:p>
            </p:txBody>
          </p:sp>
        </p:grpSp>
        <p:sp>
          <p:nvSpPr>
            <p:cNvPr id="9" name="Rounded Rectangle 8"/>
            <p:cNvSpPr/>
            <p:nvPr/>
          </p:nvSpPr>
          <p:spPr>
            <a:xfrm>
              <a:off x="1243914" y="3657600"/>
              <a:ext cx="6458464" cy="342895"/>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
        <p:nvSpPr>
          <p:cNvPr id="17" name="TextBox 16"/>
          <p:cNvSpPr txBox="1"/>
          <p:nvPr/>
        </p:nvSpPr>
        <p:spPr>
          <a:xfrm>
            <a:off x="2282143" y="4830010"/>
            <a:ext cx="4579713" cy="1015663"/>
          </a:xfrm>
          <a:prstGeom prst="rect">
            <a:avLst/>
          </a:prstGeom>
          <a:noFill/>
          <a:ln w="28575">
            <a:solidFill>
              <a:srgbClr val="FF0000"/>
            </a:solidFill>
          </a:ln>
        </p:spPr>
        <p:txBody>
          <a:bodyPr wrap="square" rtlCol="0">
            <a:spAutoFit/>
          </a:bodyPr>
          <a:lstStyle/>
          <a:p>
            <a:r>
              <a:rPr lang="en-US" sz="2000" dirty="0" smtClean="0"/>
              <a:t>Input = /foo.txt</a:t>
            </a:r>
          </a:p>
          <a:p>
            <a:r>
              <a:rPr lang="en-US" sz="2000" dirty="0" smtClean="0"/>
              <a:t>prefix = 1, index = 0</a:t>
            </a:r>
          </a:p>
          <a:p>
            <a:r>
              <a:rPr lang="en-US" sz="2000" dirty="0" smtClean="0"/>
              <a:t>Result: IndexOutOfBoundExceptiom</a:t>
            </a:r>
            <a:endParaRPr lang="en-US" sz="2000" dirty="0"/>
          </a:p>
        </p:txBody>
      </p:sp>
      <p:sp>
        <p:nvSpPr>
          <p:cNvPr id="18" name="TextBox 17"/>
          <p:cNvSpPr txBox="1"/>
          <p:nvPr/>
        </p:nvSpPr>
        <p:spPr>
          <a:xfrm>
            <a:off x="2278082" y="4833244"/>
            <a:ext cx="4579713" cy="1015663"/>
          </a:xfrm>
          <a:prstGeom prst="rect">
            <a:avLst/>
          </a:prstGeom>
          <a:noFill/>
          <a:ln w="28575">
            <a:solidFill>
              <a:srgbClr val="FF0000"/>
            </a:solidFill>
          </a:ln>
        </p:spPr>
        <p:txBody>
          <a:bodyPr wrap="square" rtlCol="0">
            <a:spAutoFit/>
          </a:bodyPr>
          <a:lstStyle/>
          <a:p>
            <a:r>
              <a:rPr lang="en-US" sz="2000" dirty="0" smtClean="0"/>
              <a:t>Input = C:/p1/p2/foo.txt</a:t>
            </a:r>
          </a:p>
          <a:p>
            <a:r>
              <a:rPr lang="en-US" sz="2000" dirty="0" smtClean="0"/>
              <a:t>prefix = </a:t>
            </a:r>
            <a:r>
              <a:rPr lang="en-US" sz="2000" dirty="0"/>
              <a:t>3</a:t>
            </a:r>
            <a:r>
              <a:rPr lang="en-US" sz="2000" dirty="0" smtClean="0"/>
              <a:t>, index = </a:t>
            </a:r>
            <a:r>
              <a:rPr lang="en-US" sz="2000" dirty="0"/>
              <a:t>8</a:t>
            </a:r>
            <a:endParaRPr lang="en-US" sz="2000" dirty="0" smtClean="0"/>
          </a:p>
          <a:p>
            <a:r>
              <a:rPr lang="en-US" sz="2000" dirty="0" smtClean="0"/>
              <a:t>Result: p1/p2</a:t>
            </a:r>
            <a:endParaRPr lang="en-US" sz="2000" dirty="0"/>
          </a:p>
        </p:txBody>
      </p:sp>
      <p:sp>
        <p:nvSpPr>
          <p:cNvPr id="6" name="Rectangle 5"/>
          <p:cNvSpPr/>
          <p:nvPr/>
        </p:nvSpPr>
        <p:spPr>
          <a:xfrm>
            <a:off x="68466" y="2814461"/>
            <a:ext cx="9232053" cy="646331"/>
          </a:xfrm>
          <a:prstGeom prst="rect">
            <a:avLst/>
          </a:prstGeom>
        </p:spPr>
        <p:txBody>
          <a:bodyPr wrap="square">
            <a:spAutoFit/>
          </a:bodyPr>
          <a:lstStyle/>
          <a:p>
            <a:r>
              <a:rPr lang="en-US" dirty="0">
                <a:solidFill>
                  <a:srgbClr val="0036FF"/>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((prefix &gt;= filename.length()) || (index &lt; </a:t>
            </a:r>
            <a:r>
              <a:rPr lang="en-US" dirty="0">
                <a:solidFill>
                  <a:srgbClr val="FF997F"/>
                </a:solidFill>
                <a:latin typeface="Consolas" panose="020B0609020204030204" pitchFamily="49" charset="0"/>
                <a:cs typeface="Consolas" panose="020B0609020204030204" pitchFamily="49" charset="0"/>
              </a:rPr>
              <a:t>0</a:t>
            </a:r>
            <a:r>
              <a:rPr lang="en-US" dirty="0" smtClean="0">
                <a:latin typeface="Consolas" panose="020B0609020204030204" pitchFamily="49" charset="0"/>
                <a:cs typeface="Consolas" panose="020B0609020204030204" pitchFamily="49" charset="0"/>
              </a:rPr>
              <a:t>) || (prefix &gt; </a:t>
            </a:r>
            <a:r>
              <a:rPr lang="en-US" dirty="0" err="1" smtClean="0">
                <a:latin typeface="Consolas" panose="020B0609020204030204" pitchFamily="49" charset="0"/>
                <a:cs typeface="Consolas" panose="020B0609020204030204" pitchFamily="49" charset="0"/>
              </a:rPr>
              <a:t>endIndex</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p>
        </p:txBody>
      </p:sp>
      <p:sp>
        <p:nvSpPr>
          <p:cNvPr id="7" name="Rectangle 6"/>
          <p:cNvSpPr/>
          <p:nvPr/>
        </p:nvSpPr>
        <p:spPr>
          <a:xfrm>
            <a:off x="68466" y="2809980"/>
            <a:ext cx="7267971" cy="369332"/>
          </a:xfrm>
          <a:prstGeom prst="rect">
            <a:avLst/>
          </a:prstGeom>
        </p:spPr>
        <p:txBody>
          <a:bodyPr wrap="square">
            <a:spAutoFit/>
          </a:bodyPr>
          <a:lstStyle/>
          <a:p>
            <a:r>
              <a:rPr lang="en-US" dirty="0">
                <a:solidFill>
                  <a:srgbClr val="0036FF"/>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((prefix &gt;= filename.length()) || (index &lt; </a:t>
            </a:r>
            <a:r>
              <a:rPr lang="en-US" dirty="0">
                <a:solidFill>
                  <a:srgbClr val="FF997F"/>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a:t>
            </a:r>
          </a:p>
        </p:txBody>
      </p:sp>
    </p:spTree>
    <p:custDataLst>
      <p:tags r:id="rId1"/>
    </p:custDataLst>
    <p:extLst>
      <p:ext uri="{BB962C8B-B14F-4D97-AF65-F5344CB8AC3E}">
        <p14:creationId xmlns:p14="http://schemas.microsoft.com/office/powerpoint/2010/main" val="1468888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7"/>
                                        </p:tgtEl>
                                      </p:cBhvr>
                                    </p:animEffect>
                                    <p:set>
                                      <p:cBhvr>
                                        <p:cTn id="20" dur="1" fill="hold">
                                          <p:stCondLst>
                                            <p:cond delay="499"/>
                                          </p:stCondLst>
                                        </p:cTn>
                                        <p:tgtEl>
                                          <p:spTgt spid="17"/>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12"/>
                                        </p:tgtEl>
                                      </p:cBhvr>
                                    </p:animEffect>
                                    <p:set>
                                      <p:cBhvr>
                                        <p:cTn id="28" dur="1" fill="hold">
                                          <p:stCondLst>
                                            <p:cond delay="499"/>
                                          </p:stCondLst>
                                        </p:cTn>
                                        <p:tgtEl>
                                          <p:spTgt spid="1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0" nodeType="click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6"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42760"/>
          </a:xfrm>
        </p:spPr>
        <p:txBody>
          <a:bodyPr/>
          <a:lstStyle/>
          <a:p>
            <a:r>
              <a:rPr lang="en-US" dirty="0" smtClean="0"/>
              <a:t>Constraint Collection</a:t>
            </a:r>
            <a:endParaRPr lang="en-US" dirty="0"/>
          </a:p>
        </p:txBody>
      </p:sp>
      <p:sp>
        <p:nvSpPr>
          <p:cNvPr id="4" name="Date Placeholder 3"/>
          <p:cNvSpPr>
            <a:spLocks noGrp="1"/>
          </p:cNvSpPr>
          <p:nvPr>
            <p:ph type="dt" sz="half" idx="10"/>
          </p:nvPr>
        </p:nvSpPr>
        <p:spPr/>
        <p:txBody>
          <a:bodyPr/>
          <a:lstStyle/>
          <a:p>
            <a:fld id="{6CB37599-34E6-4133-90AD-8EBF670A6966}" type="datetime1">
              <a:rPr lang="en-US" smtClean="0"/>
              <a:t>9/3/2015</a:t>
            </a:fld>
            <a:endParaRPr lang="en-US"/>
          </a:p>
        </p:txBody>
      </p:sp>
      <p:sp>
        <p:nvSpPr>
          <p:cNvPr id="5" name="Footer Placeholder 4"/>
          <p:cNvSpPr>
            <a:spLocks noGrp="1"/>
          </p:cNvSpPr>
          <p:nvPr>
            <p:ph type="ftr" sz="quarter" idx="11"/>
          </p:nvPr>
        </p:nvSpPr>
        <p:spPr/>
        <p:txBody>
          <a:bodyPr/>
          <a:lstStyle/>
          <a:p>
            <a:r>
              <a:rPr lang="en-US" smtClean="0"/>
              <a:t>ESEC/FSE 2015</a:t>
            </a:r>
            <a:endParaRPr lang="en-US"/>
          </a:p>
        </p:txBody>
      </p:sp>
      <p:sp>
        <p:nvSpPr>
          <p:cNvPr id="6" name="Slide Number Placeholder 5"/>
          <p:cNvSpPr>
            <a:spLocks noGrp="1"/>
          </p:cNvSpPr>
          <p:nvPr>
            <p:ph type="sldNum" sz="quarter" idx="12"/>
          </p:nvPr>
        </p:nvSpPr>
        <p:spPr/>
        <p:txBody>
          <a:bodyPr/>
          <a:lstStyle/>
          <a:p>
            <a:fld id="{BAD9F40D-CC95-4DE9-9683-74E88C4E1225}" type="slidenum">
              <a:rPr lang="en-US" smtClean="0"/>
              <a:t>40</a:t>
            </a:fld>
            <a:endParaRPr lang="en-US"/>
          </a:p>
        </p:txBody>
      </p:sp>
      <p:pic>
        <p:nvPicPr>
          <p:cNvPr id="7" name="Picture 6"/>
          <p:cNvPicPr>
            <a:picLocks noChangeAspect="1"/>
          </p:cNvPicPr>
          <p:nvPr/>
        </p:nvPicPr>
        <p:blipFill>
          <a:blip r:embed="rId2"/>
          <a:stretch>
            <a:fillRect/>
          </a:stretch>
        </p:blipFill>
        <p:spPr>
          <a:xfrm>
            <a:off x="628650" y="1597481"/>
            <a:ext cx="8136928" cy="4758870"/>
          </a:xfrm>
          <a:prstGeom prst="rect">
            <a:avLst/>
          </a:prstGeom>
        </p:spPr>
      </p:pic>
    </p:spTree>
    <p:extLst>
      <p:ext uri="{BB962C8B-B14F-4D97-AF65-F5344CB8AC3E}">
        <p14:creationId xmlns:p14="http://schemas.microsoft.com/office/powerpoint/2010/main" val="574492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74301"/>
          </a:xfrm>
        </p:spPr>
        <p:txBody>
          <a:bodyPr/>
          <a:lstStyle/>
          <a:p>
            <a:r>
              <a:rPr lang="en-US" dirty="0"/>
              <a:t>Constraint </a:t>
            </a:r>
            <a:r>
              <a:rPr lang="en-US" dirty="0" smtClean="0"/>
              <a:t>Evaluation</a:t>
            </a:r>
            <a:endParaRPr lang="en-US" dirty="0"/>
          </a:p>
        </p:txBody>
      </p:sp>
      <p:sp>
        <p:nvSpPr>
          <p:cNvPr id="4" name="Date Placeholder 3"/>
          <p:cNvSpPr>
            <a:spLocks noGrp="1"/>
          </p:cNvSpPr>
          <p:nvPr>
            <p:ph type="dt" sz="half" idx="10"/>
          </p:nvPr>
        </p:nvSpPr>
        <p:spPr/>
        <p:txBody>
          <a:bodyPr/>
          <a:lstStyle/>
          <a:p>
            <a:fld id="{4BF64D1F-901F-4223-BF77-52A72AAD10F8}" type="datetime1">
              <a:rPr lang="en-US" smtClean="0"/>
              <a:t>9/3/2015</a:t>
            </a:fld>
            <a:endParaRPr lang="en-US"/>
          </a:p>
        </p:txBody>
      </p:sp>
      <p:sp>
        <p:nvSpPr>
          <p:cNvPr id="5" name="Footer Placeholder 4"/>
          <p:cNvSpPr>
            <a:spLocks noGrp="1"/>
          </p:cNvSpPr>
          <p:nvPr>
            <p:ph type="ftr" sz="quarter" idx="11"/>
          </p:nvPr>
        </p:nvSpPr>
        <p:spPr/>
        <p:txBody>
          <a:bodyPr/>
          <a:lstStyle/>
          <a:p>
            <a:r>
              <a:rPr lang="en-US" smtClean="0"/>
              <a:t>ESEC/FSE 2015</a:t>
            </a:r>
            <a:endParaRPr lang="en-US" dirty="0"/>
          </a:p>
        </p:txBody>
      </p:sp>
      <p:sp>
        <p:nvSpPr>
          <p:cNvPr id="6" name="Slide Number Placeholder 5"/>
          <p:cNvSpPr>
            <a:spLocks noGrp="1"/>
          </p:cNvSpPr>
          <p:nvPr>
            <p:ph type="sldNum" sz="quarter" idx="12"/>
          </p:nvPr>
        </p:nvSpPr>
        <p:spPr/>
        <p:txBody>
          <a:bodyPr/>
          <a:lstStyle/>
          <a:p>
            <a:fld id="{2652C4B5-A1E9-4984-9CD4-22695C1F6283}" type="slidenum">
              <a:rPr lang="en-US" smtClean="0"/>
              <a:t>41</a:t>
            </a:fld>
            <a:endParaRPr lang="en-US"/>
          </a:p>
        </p:txBody>
      </p:sp>
      <p:pic>
        <p:nvPicPr>
          <p:cNvPr id="3" name="Picture 2"/>
          <p:cNvPicPr>
            <a:picLocks noChangeAspect="1"/>
          </p:cNvPicPr>
          <p:nvPr/>
        </p:nvPicPr>
        <p:blipFill>
          <a:blip r:embed="rId2"/>
          <a:stretch>
            <a:fillRect/>
          </a:stretch>
        </p:blipFill>
        <p:spPr>
          <a:xfrm>
            <a:off x="1543050" y="1339427"/>
            <a:ext cx="5505938" cy="5016924"/>
          </a:xfrm>
          <a:prstGeom prst="rect">
            <a:avLst/>
          </a:prstGeom>
        </p:spPr>
      </p:pic>
    </p:spTree>
    <p:extLst>
      <p:ext uri="{BB962C8B-B14F-4D97-AF65-F5344CB8AC3E}">
        <p14:creationId xmlns:p14="http://schemas.microsoft.com/office/powerpoint/2010/main" val="3298495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1686"/>
            <a:ext cx="7886700" cy="775622"/>
          </a:xfrm>
        </p:spPr>
        <p:txBody>
          <a:bodyPr/>
          <a:lstStyle/>
          <a:p>
            <a:r>
              <a:rPr lang="en-US" cap="small" dirty="0" smtClean="0"/>
              <a:t>Clotho</a:t>
            </a:r>
            <a:r>
              <a:rPr lang="en-US" dirty="0" smtClean="0"/>
              <a:t> Evaluation</a:t>
            </a:r>
            <a:endParaRPr lang="en-US" dirty="0"/>
          </a:p>
        </p:txBody>
      </p:sp>
      <p:sp>
        <p:nvSpPr>
          <p:cNvPr id="6" name="Date Placeholder 5"/>
          <p:cNvSpPr>
            <a:spLocks noGrp="1"/>
          </p:cNvSpPr>
          <p:nvPr>
            <p:ph type="dt" sz="half" idx="10"/>
          </p:nvPr>
        </p:nvSpPr>
        <p:spPr/>
        <p:txBody>
          <a:bodyPr/>
          <a:lstStyle/>
          <a:p>
            <a:fld id="{BB041676-C3B0-4F73-A441-AF135CBEE08D}" type="datetime1">
              <a:rPr lang="en-US" smtClean="0"/>
              <a:t>9/3/2015</a:t>
            </a:fld>
            <a:endParaRPr lang="en-US"/>
          </a:p>
        </p:txBody>
      </p:sp>
      <p:sp>
        <p:nvSpPr>
          <p:cNvPr id="7" name="Footer Placeholder 6"/>
          <p:cNvSpPr>
            <a:spLocks noGrp="1"/>
          </p:cNvSpPr>
          <p:nvPr>
            <p:ph type="ftr" sz="quarter" idx="11"/>
          </p:nvPr>
        </p:nvSpPr>
        <p:spPr/>
        <p:txBody>
          <a:bodyPr/>
          <a:lstStyle/>
          <a:p>
            <a:r>
              <a:rPr lang="en-US" smtClean="0"/>
              <a:t>ESEC/FSE 2015</a:t>
            </a:r>
            <a:endParaRPr lang="en-US" dirty="0"/>
          </a:p>
        </p:txBody>
      </p:sp>
      <p:sp>
        <p:nvSpPr>
          <p:cNvPr id="8" name="Slide Number Placeholder 7"/>
          <p:cNvSpPr>
            <a:spLocks noGrp="1"/>
          </p:cNvSpPr>
          <p:nvPr>
            <p:ph type="sldNum" sz="quarter" idx="12"/>
          </p:nvPr>
        </p:nvSpPr>
        <p:spPr/>
        <p:txBody>
          <a:bodyPr/>
          <a:lstStyle/>
          <a:p>
            <a:fld id="{2652C4B5-A1E9-4984-9CD4-22695C1F6283}" type="slidenum">
              <a:rPr lang="en-US" smtClean="0"/>
              <a:t>42</a:t>
            </a:fld>
            <a:endParaRPr lang="en-US"/>
          </a:p>
        </p:txBody>
      </p:sp>
      <p:sp>
        <p:nvSpPr>
          <p:cNvPr id="12" name="Rectangle 11"/>
          <p:cNvSpPr/>
          <p:nvPr/>
        </p:nvSpPr>
        <p:spPr>
          <a:xfrm>
            <a:off x="5891870" y="5105997"/>
            <a:ext cx="39370" cy="8751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4" name="Rectangle 3"/>
          <p:cNvSpPr/>
          <p:nvPr/>
        </p:nvSpPr>
        <p:spPr>
          <a:xfrm>
            <a:off x="6236494" y="5220946"/>
            <a:ext cx="66080" cy="129723"/>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a:p>
        </p:txBody>
      </p:sp>
      <p:pic>
        <p:nvPicPr>
          <p:cNvPr id="13" name="Picture 1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Lst>
          </a:blip>
          <a:stretch>
            <a:fillRect/>
          </a:stretch>
        </p:blipFill>
        <p:spPr>
          <a:xfrm>
            <a:off x="391973" y="1613981"/>
            <a:ext cx="8203863" cy="4742370"/>
          </a:xfrm>
          <a:prstGeom prst="rect">
            <a:avLst/>
          </a:prstGeom>
        </p:spPr>
      </p:pic>
      <p:pic>
        <p:nvPicPr>
          <p:cNvPr id="14" name="Picture 13"/>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Lst>
          </a:blip>
          <a:stretch>
            <a:fillRect/>
          </a:stretch>
        </p:blipFill>
        <p:spPr>
          <a:xfrm>
            <a:off x="591254" y="887308"/>
            <a:ext cx="7782401" cy="613478"/>
          </a:xfrm>
          <a:prstGeom prst="rect">
            <a:avLst/>
          </a:prstGeom>
        </p:spPr>
      </p:pic>
      <p:sp>
        <p:nvSpPr>
          <p:cNvPr id="3" name="Rectangle 2"/>
          <p:cNvSpPr/>
          <p:nvPr/>
        </p:nvSpPr>
        <p:spPr>
          <a:xfrm>
            <a:off x="469900" y="2095500"/>
            <a:ext cx="8045450" cy="131959"/>
          </a:xfrm>
          <a:prstGeom prst="rect">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ectangle 10"/>
          <p:cNvSpPr/>
          <p:nvPr/>
        </p:nvSpPr>
        <p:spPr>
          <a:xfrm>
            <a:off x="469900" y="3305272"/>
            <a:ext cx="8045450" cy="131959"/>
          </a:xfrm>
          <a:prstGeom prst="rect">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469900" y="2094935"/>
            <a:ext cx="8045450" cy="131959"/>
          </a:xfrm>
          <a:prstGeom prst="rect">
            <a:avLst/>
          </a:prstGeom>
          <a:noFill/>
          <a:ln w="1905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0070C0"/>
              </a:solidFill>
            </a:endParaRPr>
          </a:p>
        </p:txBody>
      </p:sp>
      <p:sp>
        <p:nvSpPr>
          <p:cNvPr id="16" name="Rectangle 15"/>
          <p:cNvSpPr/>
          <p:nvPr/>
        </p:nvSpPr>
        <p:spPr>
          <a:xfrm>
            <a:off x="469900" y="4966410"/>
            <a:ext cx="8045450" cy="131959"/>
          </a:xfrm>
          <a:prstGeom prst="rect">
            <a:avLst/>
          </a:prstGeom>
          <a:noFill/>
          <a:ln w="1905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0070C0"/>
              </a:solidFill>
            </a:endParaRPr>
          </a:p>
        </p:txBody>
      </p:sp>
      <p:sp>
        <p:nvSpPr>
          <p:cNvPr id="17" name="Rectangle 16"/>
          <p:cNvSpPr/>
          <p:nvPr/>
        </p:nvSpPr>
        <p:spPr>
          <a:xfrm>
            <a:off x="469900" y="5429450"/>
            <a:ext cx="8045450" cy="131959"/>
          </a:xfrm>
          <a:prstGeom prst="rect">
            <a:avLst/>
          </a:prstGeom>
          <a:noFill/>
          <a:ln w="1905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0070C0"/>
              </a:solidFill>
            </a:endParaRPr>
          </a:p>
        </p:txBody>
      </p:sp>
      <p:sp>
        <p:nvSpPr>
          <p:cNvPr id="18" name="Rectangle 17"/>
          <p:cNvSpPr/>
          <p:nvPr/>
        </p:nvSpPr>
        <p:spPr>
          <a:xfrm>
            <a:off x="469900" y="2709863"/>
            <a:ext cx="8045450" cy="131959"/>
          </a:xfrm>
          <a:prstGeom prst="rect">
            <a:avLst/>
          </a:prstGeom>
          <a:noFill/>
          <a:ln w="1905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0070C0"/>
              </a:solidFill>
            </a:endParaRPr>
          </a:p>
        </p:txBody>
      </p:sp>
    </p:spTree>
    <p:extLst>
      <p:ext uri="{BB962C8B-B14F-4D97-AF65-F5344CB8AC3E}">
        <p14:creationId xmlns:p14="http://schemas.microsoft.com/office/powerpoint/2010/main" val="2310524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1" grpId="0" animBg="1"/>
      <p:bldP spid="11" grpId="1" animBg="1"/>
      <p:bldP spid="15" grpId="0" animBg="1"/>
      <p:bldP spid="15" grpId="1" animBg="1"/>
      <p:bldP spid="16" grpId="0" animBg="1"/>
      <p:bldP spid="16" grpId="1" animBg="1"/>
      <p:bldP spid="17" grpId="0" animBg="1"/>
      <p:bldP spid="17" grpId="1" animBg="1"/>
      <p:bldP spid="18" grpId="0" animBg="1"/>
      <p:bldP spid="18" grpId="1"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91369"/>
          </a:xfrm>
        </p:spPr>
        <p:txBody>
          <a:bodyPr/>
          <a:lstStyle/>
          <a:p>
            <a:r>
              <a:rPr lang="en-US" cap="small" dirty="0" smtClean="0"/>
              <a:t>Clotho</a:t>
            </a:r>
            <a:r>
              <a:rPr lang="en-US" dirty="0" smtClean="0"/>
              <a:t> Performance</a:t>
            </a:r>
            <a:endParaRPr lang="en-US" dirty="0"/>
          </a:p>
        </p:txBody>
      </p:sp>
      <p:sp>
        <p:nvSpPr>
          <p:cNvPr id="4" name="Date Placeholder 3"/>
          <p:cNvSpPr>
            <a:spLocks noGrp="1"/>
          </p:cNvSpPr>
          <p:nvPr>
            <p:ph type="dt" sz="half" idx="10"/>
          </p:nvPr>
        </p:nvSpPr>
        <p:spPr/>
        <p:txBody>
          <a:bodyPr/>
          <a:lstStyle/>
          <a:p>
            <a:fld id="{FC82A7DF-BACF-42FB-9318-EBA8A9C1EB05}" type="datetime1">
              <a:rPr lang="en-US" smtClean="0"/>
              <a:t>9/3/2015</a:t>
            </a:fld>
            <a:endParaRPr lang="en-US"/>
          </a:p>
        </p:txBody>
      </p:sp>
      <p:sp>
        <p:nvSpPr>
          <p:cNvPr id="5" name="Footer Placeholder 4"/>
          <p:cNvSpPr>
            <a:spLocks noGrp="1"/>
          </p:cNvSpPr>
          <p:nvPr>
            <p:ph type="ftr" sz="quarter" idx="11"/>
          </p:nvPr>
        </p:nvSpPr>
        <p:spPr/>
        <p:txBody>
          <a:bodyPr/>
          <a:lstStyle/>
          <a:p>
            <a:r>
              <a:rPr lang="en-US" dirty="0"/>
              <a:t>ESEC/FSE 2015</a:t>
            </a:r>
          </a:p>
        </p:txBody>
      </p:sp>
      <p:sp>
        <p:nvSpPr>
          <p:cNvPr id="6" name="Slide Number Placeholder 5"/>
          <p:cNvSpPr>
            <a:spLocks noGrp="1"/>
          </p:cNvSpPr>
          <p:nvPr>
            <p:ph type="sldNum" sz="quarter" idx="12"/>
          </p:nvPr>
        </p:nvSpPr>
        <p:spPr/>
        <p:txBody>
          <a:bodyPr/>
          <a:lstStyle/>
          <a:p>
            <a:fld id="{2652C4B5-A1E9-4984-9CD4-22695C1F6283}" type="slidenum">
              <a:rPr lang="en-US" smtClean="0"/>
              <a:t>43</a:t>
            </a:fld>
            <a:endParaRPr lang="en-US"/>
          </a:p>
        </p:txBody>
      </p:sp>
      <p:pic>
        <p:nvPicPr>
          <p:cNvPr id="7" name="Picture 6"/>
          <p:cNvPicPr>
            <a:picLocks noChangeAspect="1"/>
          </p:cNvPicPr>
          <p:nvPr/>
        </p:nvPicPr>
        <p:blipFill>
          <a:blip r:embed="rId2"/>
          <a:stretch>
            <a:fillRect/>
          </a:stretch>
        </p:blipFill>
        <p:spPr>
          <a:xfrm>
            <a:off x="2177384" y="1070517"/>
            <a:ext cx="4970547" cy="5339296"/>
          </a:xfrm>
          <a:prstGeom prst="rect">
            <a:avLst/>
          </a:prstGeom>
        </p:spPr>
      </p:pic>
    </p:spTree>
    <p:extLst>
      <p:ext uri="{BB962C8B-B14F-4D97-AF65-F5344CB8AC3E}">
        <p14:creationId xmlns:p14="http://schemas.microsoft.com/office/powerpoint/2010/main" val="1249815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Fallback : Parameter Tweaking</a:t>
            </a:r>
            <a:endParaRPr lang="en-US" dirty="0"/>
          </a:p>
        </p:txBody>
      </p:sp>
      <p:sp>
        <p:nvSpPr>
          <p:cNvPr id="4" name="Date Placeholder 3"/>
          <p:cNvSpPr>
            <a:spLocks noGrp="1"/>
          </p:cNvSpPr>
          <p:nvPr>
            <p:ph type="dt" sz="half" idx="10"/>
          </p:nvPr>
        </p:nvSpPr>
        <p:spPr/>
        <p:txBody>
          <a:bodyPr/>
          <a:lstStyle/>
          <a:p>
            <a:fld id="{EC0F94FF-852F-48DC-A059-FD2428A83AB2}" type="datetime1">
              <a:rPr lang="en-US" smtClean="0"/>
              <a:t>9/3/2015</a:t>
            </a:fld>
            <a:endParaRPr lang="en-US"/>
          </a:p>
        </p:txBody>
      </p:sp>
      <p:sp>
        <p:nvSpPr>
          <p:cNvPr id="5" name="Footer Placeholder 4"/>
          <p:cNvSpPr>
            <a:spLocks noGrp="1"/>
          </p:cNvSpPr>
          <p:nvPr>
            <p:ph type="ftr" sz="quarter" idx="11"/>
          </p:nvPr>
        </p:nvSpPr>
        <p:spPr/>
        <p:txBody>
          <a:bodyPr/>
          <a:lstStyle/>
          <a:p>
            <a:r>
              <a:rPr lang="en-US" smtClean="0"/>
              <a:t>ESEC/FSE 2015</a:t>
            </a:r>
            <a:endParaRPr lang="en-US" dirty="0"/>
          </a:p>
        </p:txBody>
      </p:sp>
      <p:sp>
        <p:nvSpPr>
          <p:cNvPr id="6" name="Slide Number Placeholder 5"/>
          <p:cNvSpPr>
            <a:spLocks noGrp="1"/>
          </p:cNvSpPr>
          <p:nvPr>
            <p:ph type="sldNum" sz="quarter" idx="12"/>
          </p:nvPr>
        </p:nvSpPr>
        <p:spPr/>
        <p:txBody>
          <a:bodyPr/>
          <a:lstStyle/>
          <a:p>
            <a:fld id="{2652C4B5-A1E9-4984-9CD4-22695C1F6283}" type="slidenum">
              <a:rPr lang="en-US" smtClean="0"/>
              <a:t>44</a:t>
            </a:fld>
            <a:endParaRPr lang="en-US"/>
          </a:p>
        </p:txBody>
      </p:sp>
      <p:pic>
        <p:nvPicPr>
          <p:cNvPr id="8" name="Picture 7"/>
          <p:cNvPicPr>
            <a:picLocks noChangeAspect="1"/>
          </p:cNvPicPr>
          <p:nvPr/>
        </p:nvPicPr>
        <p:blipFill>
          <a:blip r:embed="rId2"/>
          <a:stretch>
            <a:fillRect/>
          </a:stretch>
        </p:blipFill>
        <p:spPr>
          <a:xfrm>
            <a:off x="1373254" y="2054359"/>
            <a:ext cx="6782065" cy="4148005"/>
          </a:xfrm>
          <a:prstGeom prst="rect">
            <a:avLst/>
          </a:prstGeom>
        </p:spPr>
      </p:pic>
    </p:spTree>
    <p:extLst>
      <p:ext uri="{BB962C8B-B14F-4D97-AF65-F5344CB8AC3E}">
        <p14:creationId xmlns:p14="http://schemas.microsoft.com/office/powerpoint/2010/main" val="580281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4" name="Date Placeholder 3"/>
          <p:cNvSpPr>
            <a:spLocks noGrp="1"/>
          </p:cNvSpPr>
          <p:nvPr>
            <p:ph type="dt" sz="half" idx="10"/>
          </p:nvPr>
        </p:nvSpPr>
        <p:spPr/>
        <p:txBody>
          <a:bodyPr/>
          <a:lstStyle/>
          <a:p>
            <a:fld id="{6CB37599-34E6-4133-90AD-8EBF670A6966}" type="datetime1">
              <a:rPr lang="en-US" smtClean="0"/>
              <a:t>9/3/2015</a:t>
            </a:fld>
            <a:endParaRPr lang="en-US"/>
          </a:p>
        </p:txBody>
      </p:sp>
      <p:sp>
        <p:nvSpPr>
          <p:cNvPr id="5" name="Footer Placeholder 4"/>
          <p:cNvSpPr>
            <a:spLocks noGrp="1"/>
          </p:cNvSpPr>
          <p:nvPr>
            <p:ph type="ftr" sz="quarter" idx="11"/>
          </p:nvPr>
        </p:nvSpPr>
        <p:spPr/>
        <p:txBody>
          <a:bodyPr/>
          <a:lstStyle/>
          <a:p>
            <a:r>
              <a:rPr lang="en-US" smtClean="0"/>
              <a:t>ESEC/FSE 2015</a:t>
            </a:r>
            <a:endParaRPr lang="en-US"/>
          </a:p>
        </p:txBody>
      </p:sp>
      <p:sp>
        <p:nvSpPr>
          <p:cNvPr id="6" name="Slide Number Placeholder 5"/>
          <p:cNvSpPr>
            <a:spLocks noGrp="1"/>
          </p:cNvSpPr>
          <p:nvPr>
            <p:ph type="sldNum" sz="quarter" idx="12"/>
          </p:nvPr>
        </p:nvSpPr>
        <p:spPr/>
        <p:txBody>
          <a:bodyPr/>
          <a:lstStyle/>
          <a:p>
            <a:fld id="{BAD9F40D-CC95-4DE9-9683-74E88C4E1225}" type="slidenum">
              <a:rPr lang="en-US" smtClean="0"/>
              <a:t>5</a:t>
            </a:fld>
            <a:endParaRPr lang="en-US"/>
          </a:p>
        </p:txBody>
      </p:sp>
      <p:grpSp>
        <p:nvGrpSpPr>
          <p:cNvPr id="47" name="Group 46"/>
          <p:cNvGrpSpPr/>
          <p:nvPr/>
        </p:nvGrpSpPr>
        <p:grpSpPr>
          <a:xfrm>
            <a:off x="2643397" y="1921712"/>
            <a:ext cx="1678223" cy="2124689"/>
            <a:chOff x="2643397" y="1921712"/>
            <a:chExt cx="1678223" cy="2124689"/>
          </a:xfrm>
        </p:grpSpPr>
        <p:pic>
          <p:nvPicPr>
            <p:cNvPr id="1026" name="Picture 2" descr="http://berzinatorfitnessdesigns.com/wp-content/uploads/2013/11/1416345915_webpage_coding_web_programming_html_script_php_code_website_application_java_css_development_editor_flat_design_icon-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3397" y="1921712"/>
              <a:ext cx="1678223" cy="167822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TextBox 7"/>
                <p:cNvSpPr txBox="1"/>
                <p:nvPr/>
              </p:nvSpPr>
              <p:spPr>
                <a:xfrm>
                  <a:off x="3292441" y="3615514"/>
                  <a:ext cx="35445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𝒫</m:t>
                        </m:r>
                      </m:oMath>
                    </m:oMathPara>
                  </a14:m>
                  <a:endParaRPr lang="en-US" sz="2800" i="1" dirty="0"/>
                </a:p>
              </p:txBody>
            </p:sp>
          </mc:Choice>
          <mc:Fallback xmlns="">
            <p:sp>
              <p:nvSpPr>
                <p:cNvPr id="8" name="TextBox 7"/>
                <p:cNvSpPr txBox="1">
                  <a:spLocks noRot="1" noChangeAspect="1" noMove="1" noResize="1" noEditPoints="1" noAdjustHandles="1" noChangeArrowheads="1" noChangeShapeType="1" noTextEdit="1"/>
                </p:cNvSpPr>
                <p:nvPr/>
              </p:nvSpPr>
              <p:spPr>
                <a:xfrm>
                  <a:off x="3292441" y="3615514"/>
                  <a:ext cx="354456" cy="430887"/>
                </a:xfrm>
                <a:prstGeom prst="rect">
                  <a:avLst/>
                </a:prstGeom>
                <a:blipFill rotWithShape="0">
                  <a:blip r:embed="rId4"/>
                  <a:stretch>
                    <a:fillRect/>
                  </a:stretch>
                </a:blipFill>
              </p:spPr>
              <p:txBody>
                <a:bodyPr/>
                <a:lstStyle/>
                <a:p>
                  <a:r>
                    <a:rPr lang="en-US">
                      <a:noFill/>
                    </a:rPr>
                    <a:t> </a:t>
                  </a:r>
                </a:p>
              </p:txBody>
            </p:sp>
          </mc:Fallback>
        </mc:AlternateContent>
      </p:grpSp>
      <p:grpSp>
        <p:nvGrpSpPr>
          <p:cNvPr id="38" name="Group 37"/>
          <p:cNvGrpSpPr/>
          <p:nvPr/>
        </p:nvGrpSpPr>
        <p:grpSpPr>
          <a:xfrm>
            <a:off x="4338096" y="1779373"/>
            <a:ext cx="2902958" cy="1877863"/>
            <a:chOff x="2525777" y="1779373"/>
            <a:chExt cx="2902958" cy="1877863"/>
          </a:xfrm>
        </p:grpSpPr>
        <p:sp>
          <p:nvSpPr>
            <p:cNvPr id="9" name="Oval 8"/>
            <p:cNvSpPr/>
            <p:nvPr/>
          </p:nvSpPr>
          <p:spPr>
            <a:xfrm>
              <a:off x="4885038" y="1779373"/>
              <a:ext cx="543697" cy="54369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1</a:t>
              </a:r>
              <a:endParaRPr lang="en-US" sz="2800" b="1" dirty="0"/>
            </a:p>
          </p:txBody>
        </p:sp>
        <p:sp>
          <p:nvSpPr>
            <p:cNvPr id="11" name="Oval 10"/>
            <p:cNvSpPr/>
            <p:nvPr/>
          </p:nvSpPr>
          <p:spPr>
            <a:xfrm>
              <a:off x="4885038" y="2446456"/>
              <a:ext cx="543697" cy="5436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2</a:t>
              </a:r>
              <a:endParaRPr lang="en-US" sz="2800" b="1" dirty="0"/>
            </a:p>
          </p:txBody>
        </p:sp>
        <p:sp>
          <p:nvSpPr>
            <p:cNvPr id="12" name="Oval 11"/>
            <p:cNvSpPr/>
            <p:nvPr/>
          </p:nvSpPr>
          <p:spPr>
            <a:xfrm>
              <a:off x="4885038" y="3113539"/>
              <a:ext cx="543697" cy="54369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3</a:t>
              </a:r>
              <a:endParaRPr lang="en-US" sz="2800" b="1" dirty="0"/>
            </a:p>
          </p:txBody>
        </p:sp>
        <p:cxnSp>
          <p:nvCxnSpPr>
            <p:cNvPr id="13" name="Straight Arrow Connector 12"/>
            <p:cNvCxnSpPr>
              <a:stCxn id="1026" idx="3"/>
              <a:endCxn id="9" idx="2"/>
            </p:cNvCxnSpPr>
            <p:nvPr/>
          </p:nvCxnSpPr>
          <p:spPr>
            <a:xfrm flipV="1">
              <a:off x="2525777" y="2051222"/>
              <a:ext cx="2359261" cy="70960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1026" idx="3"/>
              <a:endCxn id="11" idx="2"/>
            </p:cNvCxnSpPr>
            <p:nvPr/>
          </p:nvCxnSpPr>
          <p:spPr>
            <a:xfrm flipV="1">
              <a:off x="2525777" y="2718305"/>
              <a:ext cx="2359261" cy="4251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026" idx="3"/>
              <a:endCxn id="12" idx="2"/>
            </p:cNvCxnSpPr>
            <p:nvPr/>
          </p:nvCxnSpPr>
          <p:spPr>
            <a:xfrm>
              <a:off x="2525777" y="2760824"/>
              <a:ext cx="2359261" cy="62456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9" name="TextBox 38"/>
              <p:cNvSpPr txBox="1"/>
              <p:nvPr/>
            </p:nvSpPr>
            <p:spPr>
              <a:xfrm>
                <a:off x="6791977" y="3615514"/>
                <a:ext cx="3363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ℬ</m:t>
                      </m:r>
                    </m:oMath>
                  </m:oMathPara>
                </a14:m>
                <a:endParaRPr lang="en-US" sz="2800" i="1" dirty="0"/>
              </a:p>
            </p:txBody>
          </p:sp>
        </mc:Choice>
        <mc:Fallback xmlns="">
          <p:sp>
            <p:nvSpPr>
              <p:cNvPr id="39" name="TextBox 38"/>
              <p:cNvSpPr txBox="1">
                <a:spLocks noRot="1" noChangeAspect="1" noMove="1" noResize="1" noEditPoints="1" noAdjustHandles="1" noChangeArrowheads="1" noChangeShapeType="1" noTextEdit="1"/>
              </p:cNvSpPr>
              <p:nvPr/>
            </p:nvSpPr>
            <p:spPr>
              <a:xfrm>
                <a:off x="6791977" y="3615514"/>
                <a:ext cx="336311" cy="430887"/>
              </a:xfrm>
              <a:prstGeom prst="rect">
                <a:avLst/>
              </a:prstGeom>
              <a:blipFill rotWithShape="0">
                <a:blip r:embed="rId5"/>
                <a:stretch>
                  <a:fillRect/>
                </a:stretch>
              </a:blipFill>
            </p:spPr>
            <p:txBody>
              <a:bodyPr/>
              <a:lstStyle/>
              <a:p>
                <a:r>
                  <a:rPr lang="en-US">
                    <a:noFill/>
                  </a:rPr>
                  <a:t> </a:t>
                </a:r>
              </a:p>
            </p:txBody>
          </p:sp>
        </mc:Fallback>
      </mc:AlternateContent>
      <p:grpSp>
        <p:nvGrpSpPr>
          <p:cNvPr id="48" name="Group 47"/>
          <p:cNvGrpSpPr/>
          <p:nvPr/>
        </p:nvGrpSpPr>
        <p:grpSpPr>
          <a:xfrm>
            <a:off x="3376348" y="2684758"/>
            <a:ext cx="1678223" cy="2109110"/>
            <a:chOff x="817359" y="3113539"/>
            <a:chExt cx="1678223" cy="2109110"/>
          </a:xfrm>
        </p:grpSpPr>
        <p:pic>
          <p:nvPicPr>
            <p:cNvPr id="41" name="Picture 2" descr="http://berzinatorfitnessdesigns.com/wp-content/uploads/2013/11/1416345915_webpage_coding_web_programming_html_script_php_code_website_application_java_css_development_editor_flat_design_icon-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359" y="3113539"/>
              <a:ext cx="1678223" cy="167822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9" name="TextBox 48"/>
                <p:cNvSpPr txBox="1"/>
                <p:nvPr/>
              </p:nvSpPr>
              <p:spPr>
                <a:xfrm>
                  <a:off x="1479242" y="4791762"/>
                  <a:ext cx="35445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𝒫</m:t>
                        </m:r>
                      </m:oMath>
                    </m:oMathPara>
                  </a14:m>
                  <a:endParaRPr lang="en-US" sz="2800" i="1" dirty="0"/>
                </a:p>
              </p:txBody>
            </p:sp>
          </mc:Choice>
          <mc:Fallback xmlns="">
            <p:sp>
              <p:nvSpPr>
                <p:cNvPr id="49" name="TextBox 48"/>
                <p:cNvSpPr txBox="1">
                  <a:spLocks noRot="1" noChangeAspect="1" noMove="1" noResize="1" noEditPoints="1" noAdjustHandles="1" noChangeArrowheads="1" noChangeShapeType="1" noTextEdit="1"/>
                </p:cNvSpPr>
                <p:nvPr/>
              </p:nvSpPr>
              <p:spPr>
                <a:xfrm>
                  <a:off x="1479242" y="4791762"/>
                  <a:ext cx="354456" cy="430887"/>
                </a:xfrm>
                <a:prstGeom prst="rect">
                  <a:avLst/>
                </a:prstGeom>
                <a:blipFill rotWithShape="0">
                  <a:blip r:embed="rId6"/>
                  <a:stretch>
                    <a:fillRect/>
                  </a:stretch>
                </a:blipFill>
              </p:spPr>
              <p:txBody>
                <a:bodyPr/>
                <a:lstStyle/>
                <a:p>
                  <a:r>
                    <a:rPr lang="en-US">
                      <a:noFill/>
                    </a:rPr>
                    <a:t> </a:t>
                  </a:r>
                </a:p>
              </p:txBody>
            </p:sp>
          </mc:Fallback>
        </mc:AlternateContent>
      </p:grpSp>
      <p:grpSp>
        <p:nvGrpSpPr>
          <p:cNvPr id="58" name="Group 57"/>
          <p:cNvGrpSpPr/>
          <p:nvPr/>
        </p:nvGrpSpPr>
        <p:grpSpPr>
          <a:xfrm>
            <a:off x="537815" y="2735745"/>
            <a:ext cx="2838533" cy="2007429"/>
            <a:chOff x="537815" y="2735745"/>
            <a:chExt cx="2838533" cy="2007429"/>
          </a:xfrm>
        </p:grpSpPr>
        <p:grpSp>
          <p:nvGrpSpPr>
            <p:cNvPr id="51" name="Group 50"/>
            <p:cNvGrpSpPr/>
            <p:nvPr/>
          </p:nvGrpSpPr>
          <p:grpSpPr>
            <a:xfrm>
              <a:off x="537815" y="2735745"/>
              <a:ext cx="1574995" cy="2007429"/>
              <a:chOff x="537815" y="2870563"/>
              <a:chExt cx="1574995" cy="2007429"/>
            </a:xfrm>
          </p:grpSpPr>
          <p:pic>
            <p:nvPicPr>
              <p:cNvPr id="1034" name="Picture 10" descr="https://s-media-cache-ak0.pinimg.com/736x/2d/ae/ac/2daeac7baa62e22b419fa66dc054bce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7815" y="2870563"/>
                <a:ext cx="1574995" cy="1576542"/>
              </a:xfrm>
              <a:prstGeom prst="ellipse">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6" name="TextBox 55"/>
                  <p:cNvSpPr txBox="1"/>
                  <p:nvPr/>
                </p:nvSpPr>
                <p:spPr>
                  <a:xfrm>
                    <a:off x="1148084" y="4447105"/>
                    <a:ext cx="25667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ℐ</m:t>
                          </m:r>
                        </m:oMath>
                      </m:oMathPara>
                    </a14:m>
                    <a:endParaRPr lang="en-US" sz="2800" i="1" dirty="0"/>
                  </a:p>
                </p:txBody>
              </p:sp>
            </mc:Choice>
            <mc:Fallback xmlns="">
              <p:sp>
                <p:nvSpPr>
                  <p:cNvPr id="56" name="TextBox 55"/>
                  <p:cNvSpPr txBox="1">
                    <a:spLocks noRot="1" noChangeAspect="1" noMove="1" noResize="1" noEditPoints="1" noAdjustHandles="1" noChangeArrowheads="1" noChangeShapeType="1" noTextEdit="1"/>
                  </p:cNvSpPr>
                  <p:nvPr/>
                </p:nvSpPr>
                <p:spPr>
                  <a:xfrm>
                    <a:off x="1148084" y="4447105"/>
                    <a:ext cx="256673" cy="430887"/>
                  </a:xfrm>
                  <a:prstGeom prst="rect">
                    <a:avLst/>
                  </a:prstGeom>
                  <a:blipFill rotWithShape="0">
                    <a:blip r:embed="rId8"/>
                    <a:stretch>
                      <a:fillRect/>
                    </a:stretch>
                  </a:blipFill>
                </p:spPr>
                <p:txBody>
                  <a:bodyPr/>
                  <a:lstStyle/>
                  <a:p>
                    <a:r>
                      <a:rPr lang="en-US">
                        <a:noFill/>
                      </a:rPr>
                      <a:t> </a:t>
                    </a:r>
                  </a:p>
                </p:txBody>
              </p:sp>
            </mc:Fallback>
          </mc:AlternateContent>
        </p:grpSp>
        <p:cxnSp>
          <p:nvCxnSpPr>
            <p:cNvPr id="53" name="Straight Arrow Connector 52"/>
            <p:cNvCxnSpPr>
              <a:stCxn id="1034" idx="6"/>
              <a:endCxn id="41" idx="1"/>
            </p:cNvCxnSpPr>
            <p:nvPr/>
          </p:nvCxnSpPr>
          <p:spPr>
            <a:xfrm flipV="1">
              <a:off x="2112810" y="3523870"/>
              <a:ext cx="1263538" cy="14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grpSp>
        <p:nvGrpSpPr>
          <p:cNvPr id="59" name="Group 58"/>
          <p:cNvGrpSpPr/>
          <p:nvPr/>
        </p:nvGrpSpPr>
        <p:grpSpPr>
          <a:xfrm>
            <a:off x="5054571" y="2760823"/>
            <a:ext cx="2722654" cy="1586588"/>
            <a:chOff x="5054571" y="2760823"/>
            <a:chExt cx="2722654" cy="1586588"/>
          </a:xfrm>
        </p:grpSpPr>
        <p:cxnSp>
          <p:nvCxnSpPr>
            <p:cNvPr id="61" name="Straight Arrow Connector 60"/>
            <p:cNvCxnSpPr>
              <a:stCxn id="41" idx="3"/>
            </p:cNvCxnSpPr>
            <p:nvPr/>
          </p:nvCxnSpPr>
          <p:spPr>
            <a:xfrm flipV="1">
              <a:off x="5054571" y="3512491"/>
              <a:ext cx="1277255" cy="1137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1040" name="Picture 16" descr="http://icons.iconarchive.com/icons/paomedia/small-n-flat/1024/sign-error-ico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90637" y="2760823"/>
              <a:ext cx="1586588" cy="1586588"/>
            </a:xfrm>
            <a:prstGeom prst="rect">
              <a:avLst/>
            </a:prstGeom>
            <a:noFill/>
            <a:extLst>
              <a:ext uri="{909E8E84-426E-40DD-AFC4-6F175D3DCCD1}">
                <a14:hiddenFill xmlns:a14="http://schemas.microsoft.com/office/drawing/2010/main">
                  <a:solidFill>
                    <a:srgbClr val="FFFFFF"/>
                  </a:solidFill>
                </a14:hiddenFill>
              </a:ext>
            </a:extLst>
          </p:spPr>
        </p:pic>
      </p:grpSp>
      <p:sp>
        <p:nvSpPr>
          <p:cNvPr id="82" name="Oval 81"/>
          <p:cNvSpPr/>
          <p:nvPr/>
        </p:nvSpPr>
        <p:spPr>
          <a:xfrm>
            <a:off x="3028950" y="5162418"/>
            <a:ext cx="543697" cy="54369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1</a:t>
            </a:r>
            <a:endParaRPr lang="en-US" sz="2800" b="1" dirty="0"/>
          </a:p>
        </p:txBody>
      </p:sp>
      <p:sp>
        <p:nvSpPr>
          <p:cNvPr id="83" name="Oval 82"/>
          <p:cNvSpPr/>
          <p:nvPr/>
        </p:nvSpPr>
        <p:spPr>
          <a:xfrm>
            <a:off x="3966193" y="5156271"/>
            <a:ext cx="543697" cy="5436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2</a:t>
            </a:r>
            <a:endParaRPr lang="en-US" sz="2800" b="1" dirty="0"/>
          </a:p>
        </p:txBody>
      </p:sp>
      <p:sp>
        <p:nvSpPr>
          <p:cNvPr id="84" name="Oval 83"/>
          <p:cNvSpPr/>
          <p:nvPr/>
        </p:nvSpPr>
        <p:spPr>
          <a:xfrm>
            <a:off x="4903436" y="5156272"/>
            <a:ext cx="543697" cy="54369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3</a:t>
            </a:r>
            <a:endParaRPr lang="en-US" sz="2800" b="1" dirty="0"/>
          </a:p>
        </p:txBody>
      </p:sp>
      <p:grpSp>
        <p:nvGrpSpPr>
          <p:cNvPr id="67" name="Group 66"/>
          <p:cNvGrpSpPr/>
          <p:nvPr/>
        </p:nvGrpSpPr>
        <p:grpSpPr>
          <a:xfrm>
            <a:off x="5829833" y="2140572"/>
            <a:ext cx="849820" cy="1083148"/>
            <a:chOff x="7376426" y="1216785"/>
            <a:chExt cx="1574995" cy="2007429"/>
          </a:xfrm>
        </p:grpSpPr>
        <p:pic>
          <p:nvPicPr>
            <p:cNvPr id="88" name="Picture 10" descr="https://s-media-cache-ak0.pinimg.com/736x/2d/ae/ac/2daeac7baa62e22b419fa66dc054bce2.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376426" y="1216785"/>
              <a:ext cx="1574995" cy="1576542"/>
            </a:xfrm>
            <a:prstGeom prst="ellipse">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9" name="TextBox 88"/>
                <p:cNvSpPr txBox="1"/>
                <p:nvPr/>
              </p:nvSpPr>
              <p:spPr>
                <a:xfrm>
                  <a:off x="8034145" y="2793327"/>
                  <a:ext cx="25667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ℐ</m:t>
                        </m:r>
                      </m:oMath>
                    </m:oMathPara>
                  </a14:m>
                  <a:endParaRPr lang="en-US" sz="2800" i="1" dirty="0"/>
                </a:p>
              </p:txBody>
            </p:sp>
          </mc:Choice>
          <mc:Fallback xmlns="">
            <p:sp>
              <p:nvSpPr>
                <p:cNvPr id="89" name="TextBox 88"/>
                <p:cNvSpPr txBox="1">
                  <a:spLocks noRot="1" noChangeAspect="1" noMove="1" noResize="1" noEditPoints="1" noAdjustHandles="1" noChangeArrowheads="1" noChangeShapeType="1" noTextEdit="1"/>
                </p:cNvSpPr>
                <p:nvPr/>
              </p:nvSpPr>
              <p:spPr>
                <a:xfrm>
                  <a:off x="8034145" y="2793327"/>
                  <a:ext cx="256673" cy="430887"/>
                </a:xfrm>
                <a:prstGeom prst="rect">
                  <a:avLst/>
                </a:prstGeom>
                <a:blipFill rotWithShape="0">
                  <a:blip r:embed="rId14"/>
                  <a:stretch>
                    <a:fillRect l="-4545" r="-9091" b="-47368"/>
                  </a:stretch>
                </a:blipFill>
              </p:spPr>
              <p:txBody>
                <a:bodyPr/>
                <a:lstStyle/>
                <a:p>
                  <a:r>
                    <a:rPr lang="en-US">
                      <a:noFill/>
                    </a:rPr>
                    <a:t> </a:t>
                  </a:r>
                </a:p>
              </p:txBody>
            </p:sp>
          </mc:Fallback>
        </mc:AlternateContent>
      </p:grpSp>
      <p:grpSp>
        <p:nvGrpSpPr>
          <p:cNvPr id="76" name="Group 75"/>
          <p:cNvGrpSpPr/>
          <p:nvPr/>
        </p:nvGrpSpPr>
        <p:grpSpPr>
          <a:xfrm>
            <a:off x="5120518" y="2475512"/>
            <a:ext cx="3983453" cy="1779109"/>
            <a:chOff x="5120518" y="2475512"/>
            <a:chExt cx="3983453" cy="1779109"/>
          </a:xfrm>
        </p:grpSpPr>
        <p:pic>
          <p:nvPicPr>
            <p:cNvPr id="1042" name="Picture 18" descr="http://icons.iconarchive.com/icons/paomedia/small-n-flat/1024/sign-check-icon.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324862" y="2475512"/>
              <a:ext cx="1779109" cy="1779109"/>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Arrow Connector 74"/>
            <p:cNvCxnSpPr/>
            <p:nvPr/>
          </p:nvCxnSpPr>
          <p:spPr>
            <a:xfrm>
              <a:off x="5120518" y="3375446"/>
              <a:ext cx="2347374" cy="994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grpSp>
        <p:nvGrpSpPr>
          <p:cNvPr id="10" name="Group 9"/>
          <p:cNvGrpSpPr/>
          <p:nvPr/>
        </p:nvGrpSpPr>
        <p:grpSpPr>
          <a:xfrm>
            <a:off x="343274" y="2453735"/>
            <a:ext cx="4777244" cy="2191709"/>
            <a:chOff x="343274" y="2453735"/>
            <a:chExt cx="4777244" cy="2191709"/>
          </a:xfrm>
        </p:grpSpPr>
        <p:grpSp>
          <p:nvGrpSpPr>
            <p:cNvPr id="69" name="Group 68"/>
            <p:cNvGrpSpPr/>
            <p:nvPr/>
          </p:nvGrpSpPr>
          <p:grpSpPr>
            <a:xfrm>
              <a:off x="343274" y="2533178"/>
              <a:ext cx="1678223" cy="2109110"/>
              <a:chOff x="817359" y="3113539"/>
              <a:chExt cx="1678223" cy="2109110"/>
            </a:xfrm>
          </p:grpSpPr>
          <p:pic>
            <p:nvPicPr>
              <p:cNvPr id="70" name="Picture 2" descr="http://berzinatorfitnessdesigns.com/wp-content/uploads/2013/11/1416345915_webpage_coding_web_programming_html_script_php_code_website_application_java_css_development_editor_flat_design_icon-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359" y="3113539"/>
                <a:ext cx="1678223" cy="167822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1" name="TextBox 70"/>
                  <p:cNvSpPr txBox="1"/>
                  <p:nvPr/>
                </p:nvSpPr>
                <p:spPr>
                  <a:xfrm>
                    <a:off x="1479242" y="4791762"/>
                    <a:ext cx="35445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𝒫</m:t>
                          </m:r>
                        </m:oMath>
                      </m:oMathPara>
                    </a14:m>
                    <a:endParaRPr lang="en-US" sz="2800" i="1" dirty="0"/>
                  </a:p>
                </p:txBody>
              </p:sp>
            </mc:Choice>
            <mc:Fallback xmlns="">
              <p:sp>
                <p:nvSpPr>
                  <p:cNvPr id="71" name="TextBox 70"/>
                  <p:cNvSpPr txBox="1">
                    <a:spLocks noRot="1" noChangeAspect="1" noMove="1" noResize="1" noEditPoints="1" noAdjustHandles="1" noChangeArrowheads="1" noChangeShapeType="1" noTextEdit="1"/>
                  </p:cNvSpPr>
                  <p:nvPr/>
                </p:nvSpPr>
                <p:spPr>
                  <a:xfrm>
                    <a:off x="1479242" y="4791762"/>
                    <a:ext cx="354456" cy="430887"/>
                  </a:xfrm>
                  <a:prstGeom prst="rect">
                    <a:avLst/>
                  </a:prstGeom>
                  <a:blipFill rotWithShape="0">
                    <a:blip r:embed="rId16"/>
                    <a:stretch>
                      <a:fillRect/>
                    </a:stretch>
                  </a:blipFill>
                </p:spPr>
                <p:txBody>
                  <a:bodyPr/>
                  <a:lstStyle/>
                  <a:p>
                    <a:r>
                      <a:rPr lang="en-US">
                        <a:noFill/>
                      </a:rPr>
                      <a:t> </a:t>
                    </a:r>
                  </a:p>
                </p:txBody>
              </p:sp>
            </mc:Fallback>
          </mc:AlternateContent>
        </p:grpSp>
        <p:cxnSp>
          <p:nvCxnSpPr>
            <p:cNvPr id="62" name="Straight Arrow Connector 61"/>
            <p:cNvCxnSpPr>
              <a:stCxn id="70" idx="3"/>
              <a:endCxn id="73" idx="1"/>
            </p:cNvCxnSpPr>
            <p:nvPr/>
          </p:nvCxnSpPr>
          <p:spPr>
            <a:xfrm>
              <a:off x="2021497" y="3372290"/>
              <a:ext cx="1420798" cy="315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7" name="Group 6"/>
            <p:cNvGrpSpPr/>
            <p:nvPr/>
          </p:nvGrpSpPr>
          <p:grpSpPr>
            <a:xfrm>
              <a:off x="3259790" y="2453735"/>
              <a:ext cx="1860728" cy="2191709"/>
              <a:chOff x="3259790" y="2453735"/>
              <a:chExt cx="1860728" cy="2191709"/>
            </a:xfrm>
          </p:grpSpPr>
          <p:grpSp>
            <p:nvGrpSpPr>
              <p:cNvPr id="72" name="Group 71"/>
              <p:cNvGrpSpPr/>
              <p:nvPr/>
            </p:nvGrpSpPr>
            <p:grpSpPr>
              <a:xfrm>
                <a:off x="3442295" y="2536334"/>
                <a:ext cx="1678223" cy="2109110"/>
                <a:chOff x="817359" y="3113539"/>
                <a:chExt cx="1678223" cy="2109110"/>
              </a:xfrm>
            </p:grpSpPr>
            <p:pic>
              <p:nvPicPr>
                <p:cNvPr id="73" name="Picture 2" descr="http://berzinatorfitnessdesigns.com/wp-content/uploads/2013/11/1416345915_webpage_coding_web_programming_html_script_php_code_website_application_java_css_development_editor_flat_design_icon-512.png"/>
                <p:cNvPicPr>
                  <a:picLocks noChangeAspect="1" noChangeArrowheads="1"/>
                </p:cNvPicPr>
                <p:nvPr/>
              </p:nvPicPr>
              <p:blipFill>
                <a:blip r:embed="rId17" cstate="print">
                  <a:extLst>
                    <a:ext uri="{BEBA8EAE-BF5A-486C-A8C5-ECC9F3942E4B}">
                      <a14:imgProps xmlns:a14="http://schemas.microsoft.com/office/drawing/2010/main">
                        <a14:imgLayer r:embed="rId18">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817359" y="3113539"/>
                  <a:ext cx="1678223" cy="167822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4" name="TextBox 73"/>
                    <p:cNvSpPr txBox="1"/>
                    <p:nvPr/>
                  </p:nvSpPr>
                  <p:spPr>
                    <a:xfrm>
                      <a:off x="1479242" y="4791762"/>
                      <a:ext cx="43601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𝒫</m:t>
                            </m:r>
                            <m:r>
                              <a:rPr lang="en-US" sz="2800" b="0" i="1" smtClean="0">
                                <a:latin typeface="Cambria Math" panose="02040503050406030204" pitchFamily="18" charset="0"/>
                                <a:ea typeface="Cambria Math" panose="02040503050406030204" pitchFamily="18" charset="0"/>
                              </a:rPr>
                              <m:t>′</m:t>
                            </m:r>
                          </m:oMath>
                        </m:oMathPara>
                      </a14:m>
                      <a:endParaRPr lang="en-US" sz="2800" i="1" dirty="0"/>
                    </a:p>
                  </p:txBody>
                </p:sp>
              </mc:Choice>
              <mc:Fallback xmlns="">
                <p:sp>
                  <p:nvSpPr>
                    <p:cNvPr id="74" name="TextBox 73"/>
                    <p:cNvSpPr txBox="1">
                      <a:spLocks noRot="1" noChangeAspect="1" noMove="1" noResize="1" noEditPoints="1" noAdjustHandles="1" noChangeArrowheads="1" noChangeShapeType="1" noTextEdit="1"/>
                    </p:cNvSpPr>
                    <p:nvPr/>
                  </p:nvSpPr>
                  <p:spPr>
                    <a:xfrm>
                      <a:off x="1479242" y="4791762"/>
                      <a:ext cx="436017" cy="430887"/>
                    </a:xfrm>
                    <a:prstGeom prst="rect">
                      <a:avLst/>
                    </a:prstGeom>
                    <a:blipFill rotWithShape="0">
                      <a:blip r:embed="rId12"/>
                      <a:stretch>
                        <a:fillRect/>
                      </a:stretch>
                    </a:blipFill>
                  </p:spPr>
                  <p:txBody>
                    <a:bodyPr/>
                    <a:lstStyle/>
                    <a:p>
                      <a:r>
                        <a:rPr lang="en-US">
                          <a:noFill/>
                        </a:rPr>
                        <a:t> </a:t>
                      </a:r>
                    </a:p>
                  </p:txBody>
                </p:sp>
              </mc:Fallback>
            </mc:AlternateContent>
          </p:grpSp>
          <p:pic>
            <p:nvPicPr>
              <p:cNvPr id="50" name="Picture 4" descr="http://www.clker.com/cliparts/e/L/y/z/y/K/one-bandaid-hi.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259790" y="2453735"/>
                <a:ext cx="1408385" cy="1171966"/>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4284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left)">
                                      <p:cBhvr>
                                        <p:cTn id="12" dur="500"/>
                                        <p:tgtEl>
                                          <p:spTgt spid="3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47"/>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38"/>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3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wipe(left)">
                                      <p:cBhvr>
                                        <p:cTn id="33" dur="500"/>
                                        <p:tgtEl>
                                          <p:spTgt spid="58"/>
                                        </p:tgtEl>
                                      </p:cBhvr>
                                    </p:animEffect>
                                  </p:childTnLst>
                                </p:cTn>
                              </p:par>
                              <p:par>
                                <p:cTn id="34" presetID="22" presetClass="entr" presetSubtype="8" fill="hold" nodeType="with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wipe(left)">
                                      <p:cBhvr>
                                        <p:cTn id="36" dur="500"/>
                                        <p:tgtEl>
                                          <p:spTgt spid="5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8"/>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76"/>
                                        </p:tgtEl>
                                        <p:attrNameLst>
                                          <p:attrName>style.visibility</p:attrName>
                                        </p:attrNameLst>
                                      </p:cBhvr>
                                      <p:to>
                                        <p:strVal val="visible"/>
                                      </p:to>
                                    </p:set>
                                    <p:animEffect transition="in" filter="wipe(left)">
                                      <p:cBhvr>
                                        <p:cTn id="54" dur="500"/>
                                        <p:tgtEl>
                                          <p:spTgt spid="76"/>
                                        </p:tgtEl>
                                      </p:cBhvr>
                                    </p:animEffect>
                                  </p:childTnLst>
                                </p:cTn>
                              </p:par>
                              <p:par>
                                <p:cTn id="55" presetID="22" presetClass="entr" presetSubtype="4" fill="hold"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wipe(down)">
                                      <p:cBhvr>
                                        <p:cTn id="57" dur="500"/>
                                        <p:tgtEl>
                                          <p:spTgt spid="6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4"/>
                                        </p:tgtEl>
                                        <p:attrNameLst>
                                          <p:attrName>style.visibility</p:attrName>
                                        </p:attrNameLst>
                                      </p:cBhvr>
                                      <p:to>
                                        <p:strVal val="visible"/>
                                      </p:to>
                                    </p:set>
                                    <p:animEffect transition="in" filter="fade">
                                      <p:cBhvr>
                                        <p:cTn id="62" dur="500"/>
                                        <p:tgtEl>
                                          <p:spTgt spid="8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3"/>
                                        </p:tgtEl>
                                        <p:attrNameLst>
                                          <p:attrName>style.visibility</p:attrName>
                                        </p:attrNameLst>
                                      </p:cBhvr>
                                      <p:to>
                                        <p:strVal val="visible"/>
                                      </p:to>
                                    </p:set>
                                    <p:animEffect transition="in" filter="fade">
                                      <p:cBhvr>
                                        <p:cTn id="65" dur="500"/>
                                        <p:tgtEl>
                                          <p:spTgt spid="8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82"/>
                                        </p:tgtEl>
                                        <p:attrNameLst>
                                          <p:attrName>style.visibility</p:attrName>
                                        </p:attrNameLst>
                                      </p:cBhvr>
                                      <p:to>
                                        <p:strVal val="visible"/>
                                      </p:to>
                                    </p:set>
                                    <p:animEffect transition="in" filter="fade">
                                      <p:cBhvr>
                                        <p:cTn id="68"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82" grpId="0" animBg="1"/>
      <p:bldP spid="83" grpId="0" animBg="1"/>
      <p:bldP spid="8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0044"/>
            <a:ext cx="7886700" cy="1116427"/>
          </a:xfrm>
        </p:spPr>
        <p:txBody>
          <a:bodyPr/>
          <a:lstStyle/>
          <a:p>
            <a:r>
              <a:rPr lang="en-US" dirty="0" smtClean="0"/>
              <a:t>Problem Definition: Design Goals</a:t>
            </a:r>
            <a:endParaRPr lang="en-US" dirty="0"/>
          </a:p>
        </p:txBody>
      </p:sp>
      <p:sp>
        <p:nvSpPr>
          <p:cNvPr id="4" name="Date Placeholder 3"/>
          <p:cNvSpPr>
            <a:spLocks noGrp="1"/>
          </p:cNvSpPr>
          <p:nvPr>
            <p:ph type="dt" sz="half" idx="10"/>
          </p:nvPr>
        </p:nvSpPr>
        <p:spPr/>
        <p:txBody>
          <a:bodyPr/>
          <a:lstStyle/>
          <a:p>
            <a:fld id="{6CB37599-34E6-4133-90AD-8EBF670A6966}" type="datetime1">
              <a:rPr lang="en-US" smtClean="0"/>
              <a:t>9/3/2015</a:t>
            </a:fld>
            <a:endParaRPr lang="en-US"/>
          </a:p>
        </p:txBody>
      </p:sp>
      <p:sp>
        <p:nvSpPr>
          <p:cNvPr id="5" name="Footer Placeholder 4"/>
          <p:cNvSpPr>
            <a:spLocks noGrp="1"/>
          </p:cNvSpPr>
          <p:nvPr>
            <p:ph type="ftr" sz="quarter" idx="11"/>
          </p:nvPr>
        </p:nvSpPr>
        <p:spPr/>
        <p:txBody>
          <a:bodyPr/>
          <a:lstStyle/>
          <a:p>
            <a:r>
              <a:rPr lang="en-US" smtClean="0"/>
              <a:t>ESEC/FSE 2015</a:t>
            </a:r>
            <a:endParaRPr lang="en-US"/>
          </a:p>
        </p:txBody>
      </p:sp>
      <p:sp>
        <p:nvSpPr>
          <p:cNvPr id="6" name="Slide Number Placeholder 5"/>
          <p:cNvSpPr>
            <a:spLocks noGrp="1"/>
          </p:cNvSpPr>
          <p:nvPr>
            <p:ph type="sldNum" sz="quarter" idx="12"/>
          </p:nvPr>
        </p:nvSpPr>
        <p:spPr/>
        <p:txBody>
          <a:bodyPr/>
          <a:lstStyle/>
          <a:p>
            <a:fld id="{BAD9F40D-CC95-4DE9-9683-74E88C4E1225}" type="slidenum">
              <a:rPr lang="en-US" smtClean="0"/>
              <a:t>6</a:t>
            </a:fld>
            <a:endParaRPr lang="en-US"/>
          </a:p>
        </p:txBody>
      </p:sp>
      <p:pic>
        <p:nvPicPr>
          <p:cNvPr id="1028" name="Picture 4" descr="http://www.davestonneaucovers.com/images/products/saber/NoDrill.gif"/>
          <p:cNvPicPr>
            <a:picLocks noChangeAspect="1" noChangeArrowheads="1"/>
          </p:cNvPicPr>
          <p:nvPr/>
        </p:nvPicPr>
        <p:blipFill rotWithShape="1">
          <a:blip r:embed="rId3">
            <a:extLst>
              <a:ext uri="{28A0092B-C50C-407E-A947-70E740481C1C}">
                <a14:useLocalDpi xmlns:a14="http://schemas.microsoft.com/office/drawing/2010/main" val="0"/>
              </a:ext>
            </a:extLst>
          </a:blip>
          <a:srcRect l="4337" t="5771" r="4421" b="6370"/>
          <a:stretch/>
        </p:blipFill>
        <p:spPr bwMode="auto">
          <a:xfrm>
            <a:off x="543788" y="2882862"/>
            <a:ext cx="1928956" cy="17552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lunarline.com/blog/wp-content/uploads/2015/01/Targeted-Marketing-300x.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0872" b="11073"/>
          <a:stretch/>
        </p:blipFill>
        <p:spPr bwMode="auto">
          <a:xfrm>
            <a:off x="628650" y="1046204"/>
            <a:ext cx="2269096" cy="177113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cdn3.iconfinder.com/data/icons/glypho-free/64/performance-clock-speed-512.png"/>
          <p:cNvPicPr>
            <a:picLocks noChangeAspect="1" noChangeArrowheads="1"/>
          </p:cNvPicPr>
          <p:nvPr/>
        </p:nvPicPr>
        <p:blipFill rotWithShape="1">
          <a:blip r:embed="rId5">
            <a:extLst>
              <a:ext uri="{28A0092B-C50C-407E-A947-70E740481C1C}">
                <a14:useLocalDpi xmlns:a14="http://schemas.microsoft.com/office/drawing/2010/main" val="0"/>
              </a:ext>
            </a:extLst>
          </a:blip>
          <a:srcRect l="9897" t="10098" r="10193" b="10714"/>
          <a:stretch/>
        </p:blipFill>
        <p:spPr bwMode="auto">
          <a:xfrm rot="-10800000">
            <a:off x="601361" y="4687327"/>
            <a:ext cx="1820561" cy="1804087"/>
          </a:xfrm>
          <a:prstGeom prst="rect">
            <a:avLst/>
          </a:prstGeom>
          <a:noFill/>
          <a:extLst>
            <a:ext uri="{909E8E84-426E-40DD-AFC4-6F175D3DCCD1}">
              <a14:hiddenFill xmlns:a14="http://schemas.microsoft.com/office/drawing/2010/main">
                <a:solidFill>
                  <a:srgbClr val="FFFFFF"/>
                </a:solidFill>
              </a14:hiddenFill>
            </a:ext>
          </a:extLst>
        </p:spPr>
      </p:pic>
      <p:sp>
        <p:nvSpPr>
          <p:cNvPr id="9" name="Chevron 8"/>
          <p:cNvSpPr/>
          <p:nvPr/>
        </p:nvSpPr>
        <p:spPr>
          <a:xfrm>
            <a:off x="3255760" y="1543294"/>
            <a:ext cx="4819135" cy="856735"/>
          </a:xfrm>
          <a:prstGeom prst="chevron">
            <a:avLst/>
          </a:prstGeom>
          <a:gradFill>
            <a:gsLst>
              <a:gs pos="0">
                <a:schemeClr val="accent1">
                  <a:lumMod val="5000"/>
                  <a:lumOff val="9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High patch </a:t>
            </a:r>
            <a:r>
              <a:rPr lang="en-US" sz="3200" dirty="0" smtClean="0"/>
              <a:t>fidelity</a:t>
            </a:r>
            <a:endParaRPr lang="en-US" sz="3200" dirty="0"/>
          </a:p>
        </p:txBody>
      </p:sp>
      <p:sp>
        <p:nvSpPr>
          <p:cNvPr id="15" name="Chevron 14"/>
          <p:cNvSpPr/>
          <p:nvPr/>
        </p:nvSpPr>
        <p:spPr>
          <a:xfrm>
            <a:off x="3255760" y="3353328"/>
            <a:ext cx="4819135" cy="856735"/>
          </a:xfrm>
          <a:prstGeom prst="chevron">
            <a:avLst/>
          </a:prstGeom>
          <a:gradFill>
            <a:gsLst>
              <a:gs pos="0">
                <a:schemeClr val="accent1">
                  <a:lumMod val="5000"/>
                  <a:lumOff val="9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r>
              <a:rPr lang="en-US" sz="3200" dirty="0"/>
              <a:t>Non-invasive </a:t>
            </a:r>
            <a:r>
              <a:rPr lang="en-US" sz="3200" dirty="0" smtClean="0"/>
              <a:t>patching</a:t>
            </a:r>
            <a:endParaRPr lang="en-US" sz="3200" dirty="0"/>
          </a:p>
        </p:txBody>
      </p:sp>
      <p:sp>
        <p:nvSpPr>
          <p:cNvPr id="16" name="Chevron 15"/>
          <p:cNvSpPr/>
          <p:nvPr/>
        </p:nvSpPr>
        <p:spPr>
          <a:xfrm>
            <a:off x="3255760" y="5183435"/>
            <a:ext cx="4819135" cy="856735"/>
          </a:xfrm>
          <a:prstGeom prst="chevron">
            <a:avLst/>
          </a:prstGeom>
          <a:gradFill>
            <a:gsLst>
              <a:gs pos="0">
                <a:schemeClr val="accent1">
                  <a:lumMod val="5000"/>
                  <a:lumOff val="9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t>Low overhead</a:t>
            </a:r>
            <a:endParaRPr lang="en-US" sz="3200" dirty="0"/>
          </a:p>
        </p:txBody>
      </p:sp>
    </p:spTree>
    <p:extLst>
      <p:ext uri="{BB962C8B-B14F-4D97-AF65-F5344CB8AC3E}">
        <p14:creationId xmlns:p14="http://schemas.microsoft.com/office/powerpoint/2010/main" val="228871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34"/>
                                        </p:tgtEl>
                                        <p:attrNameLst>
                                          <p:attrName>style.visibility</p:attrName>
                                        </p:attrNameLst>
                                      </p:cBhvr>
                                      <p:to>
                                        <p:strVal val="visible"/>
                                      </p:to>
                                    </p:set>
                                    <p:animEffect transition="in" filter="fade">
                                      <p:cBhvr>
                                        <p:cTn id="23" dur="500"/>
                                        <p:tgtEl>
                                          <p:spTgt spid="103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4" name="Date Placeholder 3"/>
          <p:cNvSpPr>
            <a:spLocks noGrp="1"/>
          </p:cNvSpPr>
          <p:nvPr>
            <p:ph type="dt" sz="half" idx="10"/>
          </p:nvPr>
        </p:nvSpPr>
        <p:spPr/>
        <p:txBody>
          <a:bodyPr/>
          <a:lstStyle/>
          <a:p>
            <a:fld id="{6CB37599-34E6-4133-90AD-8EBF670A6966}" type="datetime1">
              <a:rPr lang="en-US" smtClean="0"/>
              <a:t>9/3/2015</a:t>
            </a:fld>
            <a:endParaRPr lang="en-US"/>
          </a:p>
        </p:txBody>
      </p:sp>
      <p:sp>
        <p:nvSpPr>
          <p:cNvPr id="5" name="Footer Placeholder 4"/>
          <p:cNvSpPr>
            <a:spLocks noGrp="1"/>
          </p:cNvSpPr>
          <p:nvPr>
            <p:ph type="ftr" sz="quarter" idx="11"/>
          </p:nvPr>
        </p:nvSpPr>
        <p:spPr/>
        <p:txBody>
          <a:bodyPr/>
          <a:lstStyle/>
          <a:p>
            <a:r>
              <a:rPr lang="en-US" dirty="0" smtClean="0"/>
              <a:t>ESEC/FSE 2015</a:t>
            </a:r>
            <a:endParaRPr lang="en-US" dirty="0"/>
          </a:p>
        </p:txBody>
      </p:sp>
      <p:sp>
        <p:nvSpPr>
          <p:cNvPr id="6" name="Slide Number Placeholder 5"/>
          <p:cNvSpPr>
            <a:spLocks noGrp="1"/>
          </p:cNvSpPr>
          <p:nvPr>
            <p:ph type="sldNum" sz="quarter" idx="12"/>
          </p:nvPr>
        </p:nvSpPr>
        <p:spPr/>
        <p:txBody>
          <a:bodyPr/>
          <a:lstStyle/>
          <a:p>
            <a:fld id="{BAD9F40D-CC95-4DE9-9683-74E88C4E1225}" type="slidenum">
              <a:rPr lang="en-US" smtClean="0"/>
              <a:t>7</a:t>
            </a:fld>
            <a:endParaRPr lang="en-US"/>
          </a:p>
        </p:txBody>
      </p:sp>
      <p:pic>
        <p:nvPicPr>
          <p:cNvPr id="1026" name="Picture 2" descr="http://firstpersonshooters.net/images/source/Java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874" y="3884025"/>
            <a:ext cx="1238787" cy="23822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310283" y="4536557"/>
            <a:ext cx="6527176" cy="1077218"/>
          </a:xfrm>
          <a:prstGeom prst="rect">
            <a:avLst/>
          </a:prstGeom>
          <a:noFill/>
        </p:spPr>
        <p:txBody>
          <a:bodyPr wrap="square" rtlCol="0">
            <a:spAutoFit/>
          </a:bodyPr>
          <a:lstStyle/>
          <a:p>
            <a:r>
              <a:rPr lang="en-US" sz="3200" dirty="0" smtClean="0"/>
              <a:t>Only Java byte code available </a:t>
            </a:r>
          </a:p>
          <a:p>
            <a:r>
              <a:rPr lang="en-US" sz="3200" dirty="0" smtClean="0"/>
              <a:t>No source code</a:t>
            </a:r>
            <a:endParaRPr lang="en-US" sz="3200" dirty="0"/>
          </a:p>
        </p:txBody>
      </p:sp>
      <p:grpSp>
        <p:nvGrpSpPr>
          <p:cNvPr id="8" name="Group 7"/>
          <p:cNvGrpSpPr/>
          <p:nvPr/>
        </p:nvGrpSpPr>
        <p:grpSpPr>
          <a:xfrm>
            <a:off x="348680" y="1796091"/>
            <a:ext cx="1986142" cy="1919943"/>
            <a:chOff x="269167" y="4128474"/>
            <a:chExt cx="1986142" cy="1919943"/>
          </a:xfrm>
        </p:grpSpPr>
        <p:pic>
          <p:nvPicPr>
            <p:cNvPr id="10" name="Picture 2" descr="http://berzinatorfitnessdesigns.com/wp-content/uploads/2013/11/1416345915_webpage_coding_web_programming_html_script_php_code_website_application_java_css_development_editor_flat_design_icon-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955" y="4191063"/>
              <a:ext cx="1857354" cy="18573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clker.com/cliparts/e/L/y/z/y/K/one-bandaid-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167" y="4128474"/>
              <a:ext cx="1565671" cy="1302849"/>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p:cNvSpPr txBox="1"/>
          <p:nvPr/>
        </p:nvSpPr>
        <p:spPr>
          <a:xfrm>
            <a:off x="2438761" y="2343864"/>
            <a:ext cx="6527176" cy="1077218"/>
          </a:xfrm>
          <a:prstGeom prst="rect">
            <a:avLst/>
          </a:prstGeom>
          <a:noFill/>
        </p:spPr>
        <p:txBody>
          <a:bodyPr wrap="square" rtlCol="0">
            <a:spAutoFit/>
          </a:bodyPr>
          <a:lstStyle/>
          <a:p>
            <a:r>
              <a:rPr lang="en-US" sz="3200" dirty="0" smtClean="0"/>
              <a:t>Patched program should preserve core functionalities</a:t>
            </a:r>
          </a:p>
        </p:txBody>
      </p:sp>
    </p:spTree>
    <p:extLst>
      <p:ext uri="{BB962C8B-B14F-4D97-AF65-F5344CB8AC3E}">
        <p14:creationId xmlns:p14="http://schemas.microsoft.com/office/powerpoint/2010/main" val="366741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Outline</a:t>
            </a:r>
            <a:endParaRPr lang="en-US" dirty="0"/>
          </a:p>
        </p:txBody>
      </p:sp>
      <p:sp>
        <p:nvSpPr>
          <p:cNvPr id="3" name="Content Placeholder 2"/>
          <p:cNvSpPr>
            <a:spLocks noGrp="1"/>
          </p:cNvSpPr>
          <p:nvPr>
            <p:ph idx="1"/>
          </p:nvPr>
        </p:nvSpPr>
        <p:spPr/>
        <p:txBody>
          <a:bodyPr>
            <a:noAutofit/>
          </a:bodyPr>
          <a:lstStyle/>
          <a:p>
            <a:r>
              <a:rPr lang="en-US" sz="3200" dirty="0" smtClean="0">
                <a:solidFill>
                  <a:schemeClr val="bg1">
                    <a:lumMod val="75000"/>
                  </a:schemeClr>
                </a:solidFill>
              </a:rPr>
              <a:t>Motivation and Problem definition</a:t>
            </a:r>
            <a:endParaRPr lang="en-US" sz="3200" dirty="0" smtClean="0">
              <a:solidFill>
                <a:srgbClr val="3DACA7"/>
              </a:solidFill>
            </a:endParaRPr>
          </a:p>
          <a:p>
            <a:r>
              <a:rPr lang="en-US" sz="3200" b="1" dirty="0" smtClean="0">
                <a:solidFill>
                  <a:srgbClr val="3DACA7"/>
                </a:solidFill>
              </a:rPr>
              <a:t>CLOTHO design</a:t>
            </a:r>
            <a:endParaRPr lang="en-US" sz="3200" dirty="0" smtClean="0"/>
          </a:p>
          <a:p>
            <a:r>
              <a:rPr lang="en-US" sz="3200" dirty="0" smtClean="0"/>
              <a:t>Implementation</a:t>
            </a:r>
          </a:p>
          <a:p>
            <a:r>
              <a:rPr lang="en-US" sz="3200" dirty="0" smtClean="0"/>
              <a:t>Evaluation</a:t>
            </a:r>
          </a:p>
          <a:p>
            <a:r>
              <a:rPr lang="en-US" sz="3200" dirty="0" smtClean="0"/>
              <a:t>Conclusion</a:t>
            </a:r>
            <a:endParaRPr lang="en-US" sz="3200" dirty="0"/>
          </a:p>
        </p:txBody>
      </p:sp>
      <p:sp>
        <p:nvSpPr>
          <p:cNvPr id="6" name="Date Placeholder 5"/>
          <p:cNvSpPr>
            <a:spLocks noGrp="1"/>
          </p:cNvSpPr>
          <p:nvPr>
            <p:ph type="dt" sz="half" idx="10"/>
          </p:nvPr>
        </p:nvSpPr>
        <p:spPr/>
        <p:txBody>
          <a:bodyPr/>
          <a:lstStyle/>
          <a:p>
            <a:fld id="{892A8D1A-34F6-48F6-84F6-A120A6D33F0A}" type="datetime1">
              <a:rPr lang="en-US" smtClean="0"/>
              <a:t>9/3/2015</a:t>
            </a:fld>
            <a:endParaRPr lang="en-US"/>
          </a:p>
        </p:txBody>
      </p:sp>
      <p:sp>
        <p:nvSpPr>
          <p:cNvPr id="7" name="Footer Placeholder 6"/>
          <p:cNvSpPr>
            <a:spLocks noGrp="1"/>
          </p:cNvSpPr>
          <p:nvPr>
            <p:ph type="ftr" sz="quarter" idx="11"/>
          </p:nvPr>
        </p:nvSpPr>
        <p:spPr/>
        <p:txBody>
          <a:bodyPr/>
          <a:lstStyle/>
          <a:p>
            <a:r>
              <a:rPr lang="en-US" smtClean="0"/>
              <a:t>ESEC/FSE 2015</a:t>
            </a:r>
            <a:endParaRPr lang="en-US" dirty="0"/>
          </a:p>
        </p:txBody>
      </p:sp>
      <p:sp>
        <p:nvSpPr>
          <p:cNvPr id="8" name="Slide Number Placeholder 7"/>
          <p:cNvSpPr>
            <a:spLocks noGrp="1"/>
          </p:cNvSpPr>
          <p:nvPr>
            <p:ph type="sldNum" sz="quarter" idx="12"/>
          </p:nvPr>
        </p:nvSpPr>
        <p:spPr/>
        <p:txBody>
          <a:bodyPr/>
          <a:lstStyle/>
          <a:p>
            <a:fld id="{2652C4B5-A1E9-4984-9CD4-22695C1F6283}" type="slidenum">
              <a:rPr lang="en-US" smtClean="0"/>
              <a:t>8</a:t>
            </a:fld>
            <a:endParaRPr lang="en-US"/>
          </a:p>
        </p:txBody>
      </p:sp>
    </p:spTree>
    <p:extLst>
      <p:ext uri="{BB962C8B-B14F-4D97-AF65-F5344CB8AC3E}">
        <p14:creationId xmlns:p14="http://schemas.microsoft.com/office/powerpoint/2010/main" val="4094962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Clotho: Design</a:t>
            </a:r>
            <a:endParaRPr lang="en-US" dirty="0"/>
          </a:p>
        </p:txBody>
      </p:sp>
      <p:sp>
        <p:nvSpPr>
          <p:cNvPr id="4" name="Date Placeholder 3"/>
          <p:cNvSpPr>
            <a:spLocks noGrp="1"/>
          </p:cNvSpPr>
          <p:nvPr>
            <p:ph type="dt" sz="half" idx="10"/>
          </p:nvPr>
        </p:nvSpPr>
        <p:spPr/>
        <p:txBody>
          <a:bodyPr/>
          <a:lstStyle/>
          <a:p>
            <a:fld id="{6CB37599-34E6-4133-90AD-8EBF670A6966}" type="datetime1">
              <a:rPr lang="en-US" smtClean="0"/>
              <a:t>9/3/2015</a:t>
            </a:fld>
            <a:endParaRPr lang="en-US"/>
          </a:p>
        </p:txBody>
      </p:sp>
      <p:sp>
        <p:nvSpPr>
          <p:cNvPr id="5" name="Footer Placeholder 4"/>
          <p:cNvSpPr>
            <a:spLocks noGrp="1"/>
          </p:cNvSpPr>
          <p:nvPr>
            <p:ph type="ftr" sz="quarter" idx="11"/>
          </p:nvPr>
        </p:nvSpPr>
        <p:spPr/>
        <p:txBody>
          <a:bodyPr/>
          <a:lstStyle/>
          <a:p>
            <a:r>
              <a:rPr lang="en-US" smtClean="0"/>
              <a:t>ESEC/FSE 2015</a:t>
            </a:r>
            <a:endParaRPr lang="en-US"/>
          </a:p>
        </p:txBody>
      </p:sp>
      <p:sp>
        <p:nvSpPr>
          <p:cNvPr id="6" name="Slide Number Placeholder 5"/>
          <p:cNvSpPr>
            <a:spLocks noGrp="1"/>
          </p:cNvSpPr>
          <p:nvPr>
            <p:ph type="sldNum" sz="quarter" idx="12"/>
          </p:nvPr>
        </p:nvSpPr>
        <p:spPr/>
        <p:txBody>
          <a:bodyPr/>
          <a:lstStyle/>
          <a:p>
            <a:fld id="{BAD9F40D-CC95-4DE9-9683-74E88C4E1225}" type="slidenum">
              <a:rPr lang="en-US" smtClean="0"/>
              <a:t>9</a:t>
            </a:fld>
            <a:endParaRPr lang="en-US"/>
          </a:p>
        </p:txBody>
      </p:sp>
      <p:sp>
        <p:nvSpPr>
          <p:cNvPr id="9" name="Rectangle 8"/>
          <p:cNvSpPr/>
          <p:nvPr/>
        </p:nvSpPr>
        <p:spPr>
          <a:xfrm>
            <a:off x="5318975" y="4507605"/>
            <a:ext cx="3547133" cy="828673"/>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Find Program points for patching </a:t>
            </a:r>
            <a:endParaRPr lang="en-US" sz="2800" dirty="0"/>
          </a:p>
        </p:txBody>
      </p:sp>
      <p:grpSp>
        <p:nvGrpSpPr>
          <p:cNvPr id="16" name="Group 15"/>
          <p:cNvGrpSpPr/>
          <p:nvPr/>
        </p:nvGrpSpPr>
        <p:grpSpPr>
          <a:xfrm>
            <a:off x="1052231" y="1068947"/>
            <a:ext cx="2779611" cy="2808616"/>
            <a:chOff x="1067022" y="1523452"/>
            <a:chExt cx="2304828" cy="2328878"/>
          </a:xfrm>
        </p:grpSpPr>
        <p:pic>
          <p:nvPicPr>
            <p:cNvPr id="7" name="Picture 6" descr="https://lunarline.com/blog/wp-content/uploads/2015/01/Targeted-Marketing-300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5195" y="1523452"/>
              <a:ext cx="2186655" cy="218665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067022" y="3469522"/>
              <a:ext cx="2033722" cy="382808"/>
            </a:xfrm>
            <a:prstGeom prst="rect">
              <a:avLst/>
            </a:prstGeom>
          </p:spPr>
          <p:txBody>
            <a:bodyPr wrap="none">
              <a:spAutoFit/>
            </a:bodyPr>
            <a:lstStyle/>
            <a:p>
              <a:pPr algn="ctr"/>
              <a:r>
                <a:rPr lang="en-US" sz="2400" dirty="0"/>
                <a:t>High patch fidelity</a:t>
              </a:r>
            </a:p>
          </p:txBody>
        </p:sp>
      </p:grpSp>
      <p:grpSp>
        <p:nvGrpSpPr>
          <p:cNvPr id="15" name="Group 14"/>
          <p:cNvGrpSpPr/>
          <p:nvPr/>
        </p:nvGrpSpPr>
        <p:grpSpPr>
          <a:xfrm>
            <a:off x="5930753" y="1330307"/>
            <a:ext cx="2935355" cy="2470969"/>
            <a:chOff x="5930754" y="1690689"/>
            <a:chExt cx="2502265" cy="2106395"/>
          </a:xfrm>
        </p:grpSpPr>
        <p:pic>
          <p:nvPicPr>
            <p:cNvPr id="8" name="Picture 4" descr="http://www.davestonneaucovers.com/images/products/saber/NoDrill.gif"/>
            <p:cNvPicPr>
              <a:picLocks noChangeAspect="1" noChangeArrowheads="1"/>
            </p:cNvPicPr>
            <p:nvPr/>
          </p:nvPicPr>
          <p:blipFill rotWithShape="1">
            <a:blip r:embed="rId3">
              <a:extLst>
                <a:ext uri="{28A0092B-C50C-407E-A947-70E740481C1C}">
                  <a14:useLocalDpi xmlns:a14="http://schemas.microsoft.com/office/drawing/2010/main" val="0"/>
                </a:ext>
              </a:extLst>
            </a:blip>
            <a:srcRect l="4337" t="5771" r="4421" b="6370"/>
            <a:stretch/>
          </p:blipFill>
          <p:spPr bwMode="auto">
            <a:xfrm>
              <a:off x="6115050" y="1690689"/>
              <a:ext cx="1882346" cy="171284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5930754" y="3403534"/>
              <a:ext cx="2502265" cy="393550"/>
            </a:xfrm>
            <a:prstGeom prst="rect">
              <a:avLst/>
            </a:prstGeom>
          </p:spPr>
          <p:txBody>
            <a:bodyPr wrap="none">
              <a:spAutoFit/>
            </a:bodyPr>
            <a:lstStyle/>
            <a:p>
              <a:r>
                <a:rPr lang="en-US" sz="2400" dirty="0"/>
                <a:t>Non-invasive patching</a:t>
              </a:r>
            </a:p>
          </p:txBody>
        </p:sp>
      </p:grpSp>
      <p:sp>
        <p:nvSpPr>
          <p:cNvPr id="20" name="Rectangle 19"/>
          <p:cNvSpPr/>
          <p:nvPr/>
        </p:nvSpPr>
        <p:spPr>
          <a:xfrm>
            <a:off x="5318975" y="5483269"/>
            <a:ext cx="3547133" cy="873082"/>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Optimize Instrumentation</a:t>
            </a:r>
            <a:endParaRPr lang="en-US" sz="2800" dirty="0"/>
          </a:p>
        </p:txBody>
      </p:sp>
      <p:grpSp>
        <p:nvGrpSpPr>
          <p:cNvPr id="29" name="Group 28"/>
          <p:cNvGrpSpPr/>
          <p:nvPr/>
        </p:nvGrpSpPr>
        <p:grpSpPr>
          <a:xfrm>
            <a:off x="306778" y="4053017"/>
            <a:ext cx="3971420" cy="2066198"/>
            <a:chOff x="306778" y="3898472"/>
            <a:chExt cx="3971420" cy="2066198"/>
          </a:xfrm>
        </p:grpSpPr>
        <p:sp>
          <p:nvSpPr>
            <p:cNvPr id="17" name="Rectangle 16"/>
            <p:cNvSpPr/>
            <p:nvPr/>
          </p:nvSpPr>
          <p:spPr>
            <a:xfrm>
              <a:off x="1226620" y="3898472"/>
              <a:ext cx="2191687" cy="870706"/>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Constraint </a:t>
              </a:r>
              <a:r>
                <a:rPr lang="en-US" sz="2800" dirty="0"/>
                <a:t>A</a:t>
              </a:r>
              <a:r>
                <a:rPr lang="en-US" sz="2800" dirty="0" smtClean="0"/>
                <a:t>nalysis</a:t>
              </a:r>
              <a:endParaRPr lang="en-US" sz="2800" dirty="0"/>
            </a:p>
          </p:txBody>
        </p:sp>
        <p:sp>
          <p:nvSpPr>
            <p:cNvPr id="21" name="Rectangle 20"/>
            <p:cNvSpPr/>
            <p:nvPr/>
          </p:nvSpPr>
          <p:spPr>
            <a:xfrm>
              <a:off x="306778" y="5448486"/>
              <a:ext cx="1407401" cy="516184"/>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Static</a:t>
              </a:r>
              <a:endParaRPr lang="en-US" sz="2800" dirty="0"/>
            </a:p>
          </p:txBody>
        </p:sp>
        <p:sp>
          <p:nvSpPr>
            <p:cNvPr id="22" name="Rectangle 21"/>
            <p:cNvSpPr/>
            <p:nvPr/>
          </p:nvSpPr>
          <p:spPr>
            <a:xfrm>
              <a:off x="2686050" y="5448485"/>
              <a:ext cx="1592148" cy="516185"/>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Dynamic</a:t>
              </a:r>
              <a:endParaRPr lang="en-US" sz="2800" dirty="0"/>
            </a:p>
          </p:txBody>
        </p:sp>
        <p:cxnSp>
          <p:nvCxnSpPr>
            <p:cNvPr id="26" name="Straight Arrow Connector 25"/>
            <p:cNvCxnSpPr>
              <a:stCxn id="17" idx="2"/>
              <a:endCxn id="21" idx="0"/>
            </p:cNvCxnSpPr>
            <p:nvPr/>
          </p:nvCxnSpPr>
          <p:spPr>
            <a:xfrm flipH="1">
              <a:off x="1010479" y="4769178"/>
              <a:ext cx="1311985" cy="679308"/>
            </a:xfrm>
            <a:prstGeom prst="straightConnector1">
              <a:avLst/>
            </a:prstGeom>
            <a:ln w="19050">
              <a:tailEnd type="triangle"/>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8" name="Straight Arrow Connector 27"/>
            <p:cNvCxnSpPr>
              <a:stCxn id="17" idx="2"/>
              <a:endCxn id="22" idx="0"/>
            </p:cNvCxnSpPr>
            <p:nvPr/>
          </p:nvCxnSpPr>
          <p:spPr>
            <a:xfrm>
              <a:off x="2322464" y="4769178"/>
              <a:ext cx="1159660" cy="679307"/>
            </a:xfrm>
            <a:prstGeom prst="straightConnector1">
              <a:avLst/>
            </a:prstGeom>
            <a:ln w="19050">
              <a:tailEnd type="triangle"/>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grpSp>
      <p:sp>
        <p:nvSpPr>
          <p:cNvPr id="23" name="Rectangle 22"/>
          <p:cNvSpPr/>
          <p:nvPr/>
        </p:nvSpPr>
        <p:spPr>
          <a:xfrm>
            <a:off x="5318974" y="3881212"/>
            <a:ext cx="3547134" cy="507825"/>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Patches in catch blocks</a:t>
            </a:r>
            <a:endParaRPr lang="en-US" sz="2800" dirty="0"/>
          </a:p>
        </p:txBody>
      </p:sp>
    </p:spTree>
    <p:extLst>
      <p:ext uri="{BB962C8B-B14F-4D97-AF65-F5344CB8AC3E}">
        <p14:creationId xmlns:p14="http://schemas.microsoft.com/office/powerpoint/2010/main" val="107136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up)">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500"/>
                                        <p:tgtEl>
                                          <p:spTgt spid="23"/>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500"/>
                                        <p:tgtEl>
                                          <p:spTgt spid="9"/>
                                        </p:tgtEl>
                                      </p:cBhvr>
                                    </p:animEffec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up)">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0" grpId="0" animBg="1"/>
      <p:bldP spid="2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0</TotalTime>
  <Words>1674</Words>
  <Application>Microsoft Office PowerPoint</Application>
  <PresentationFormat>On-screen Show (4:3)</PresentationFormat>
  <Paragraphs>441</Paragraphs>
  <Slides>44</Slides>
  <Notes>6</Notes>
  <HiddenSlides>15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Cambria Math</vt:lpstr>
      <vt:lpstr>Consolas</vt:lpstr>
      <vt:lpstr>Wingdings 2</vt:lpstr>
      <vt:lpstr>Office Theme</vt:lpstr>
      <vt:lpstr>Clotho: Saving Programs from Malformed Strings and Incorrect String-handling</vt:lpstr>
      <vt:lpstr>Software applications fail!</vt:lpstr>
      <vt:lpstr>Observation</vt:lpstr>
      <vt:lpstr>Example</vt:lpstr>
      <vt:lpstr>Problem Definition</vt:lpstr>
      <vt:lpstr>Problem Definition: Design Goals</vt:lpstr>
      <vt:lpstr>Challenges</vt:lpstr>
      <vt:lpstr>Outline</vt:lpstr>
      <vt:lpstr>Clotho: Design</vt:lpstr>
      <vt:lpstr>Clotho: Design</vt:lpstr>
      <vt:lpstr>Find Program Points for Patching</vt:lpstr>
      <vt:lpstr>Design : Patching Module</vt:lpstr>
      <vt:lpstr>Constraint Collection</vt:lpstr>
      <vt:lpstr>Constraint Collection &amp; Evaluation</vt:lpstr>
      <vt:lpstr>What if nothing works?</vt:lpstr>
      <vt:lpstr>Outline</vt:lpstr>
      <vt:lpstr>Implementation</vt:lpstr>
      <vt:lpstr>Outline</vt:lpstr>
      <vt:lpstr>Evaluation metrics</vt:lpstr>
      <vt:lpstr>Clotho Evaluation</vt:lpstr>
      <vt:lpstr>Clotho Evaluation</vt:lpstr>
      <vt:lpstr>Clotho Evaluation</vt:lpstr>
      <vt:lpstr>Clotho Evaluation: PPI</vt:lpstr>
      <vt:lpstr>Clotho Evaluation: Optimization</vt:lpstr>
      <vt:lpstr>Clotho Performance</vt:lpstr>
      <vt:lpstr>Clotho Overheads</vt:lpstr>
      <vt:lpstr>Outline</vt:lpstr>
      <vt:lpstr>Conclusion &amp; Future work</vt:lpstr>
      <vt:lpstr>PowerPoint Presentation</vt:lpstr>
      <vt:lpstr>Related Work</vt:lpstr>
      <vt:lpstr>Taint Analysis</vt:lpstr>
      <vt:lpstr>Call Graph Analysis</vt:lpstr>
      <vt:lpstr>Contribution</vt:lpstr>
      <vt:lpstr>Taint analysis precision</vt:lpstr>
      <vt:lpstr>Problem Definition: Design Goals</vt:lpstr>
      <vt:lpstr>Constraint Collection : Constraint Data store</vt:lpstr>
      <vt:lpstr>Challenges</vt:lpstr>
      <vt:lpstr>Static Patching Strategy</vt:lpstr>
      <vt:lpstr>Dynamic Patching Strategy</vt:lpstr>
      <vt:lpstr>Constraint Collection</vt:lpstr>
      <vt:lpstr>Constraint Evaluation</vt:lpstr>
      <vt:lpstr>Clotho Evaluation</vt:lpstr>
      <vt:lpstr>Clotho Performance</vt:lpstr>
      <vt:lpstr>Fallback : Parameter Tweaking</vt:lpstr>
    </vt:vector>
  </TitlesOfParts>
  <Company>Xerox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Clotho : Saving Programs from Malformed Strings and Incorrect String-handling</dc:title>
  <dc:creator>DHAR, ARITRA</dc:creator>
  <cp:lastModifiedBy>DHAR, ARITRA</cp:lastModifiedBy>
  <cp:revision>376</cp:revision>
  <dcterms:created xsi:type="dcterms:W3CDTF">2015-07-23T12:44:55Z</dcterms:created>
  <dcterms:modified xsi:type="dcterms:W3CDTF">2015-09-03T13:07:29Z</dcterms:modified>
</cp:coreProperties>
</file>