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695-8220-455C-801B-EC33B821CEC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3F695-8220-455C-801B-EC33B821CEC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D759-B240-4339-BB82-372A157C3E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32853" y="504115"/>
            <a:ext cx="4734947" cy="50587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92739" y="897222"/>
            <a:ext cx="1785897" cy="29697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bar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kumimoji="0" lang="en-I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c.iterator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11924" y="946588"/>
            <a:ext cx="3252954" cy="20683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5516550" y="992868"/>
            <a:ext cx="2776958" cy="1277556"/>
            <a:chOff x="7080" y="2790"/>
            <a:chExt cx="3240" cy="1455"/>
          </a:xfrm>
        </p:grpSpPr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7080" y="2790"/>
              <a:ext cx="840" cy="145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62" name="AutoShape 13"/>
            <p:cNvCxnSpPr>
              <a:cxnSpLocks noChangeShapeType="1"/>
            </p:cNvCxnSpPr>
            <p:nvPr/>
          </p:nvCxnSpPr>
          <p:spPr bwMode="auto">
            <a:xfrm>
              <a:off x="7080" y="3090"/>
              <a:ext cx="840" cy="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AutoShape 14"/>
            <p:cNvCxnSpPr>
              <a:cxnSpLocks noChangeShapeType="1"/>
            </p:cNvCxnSpPr>
            <p:nvPr/>
          </p:nvCxnSpPr>
          <p:spPr bwMode="auto">
            <a:xfrm>
              <a:off x="7080" y="3375"/>
              <a:ext cx="840" cy="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AutoShape 15"/>
            <p:cNvCxnSpPr>
              <a:cxnSpLocks noChangeShapeType="1"/>
            </p:cNvCxnSpPr>
            <p:nvPr/>
          </p:nvCxnSpPr>
          <p:spPr bwMode="auto">
            <a:xfrm>
              <a:off x="7080" y="3675"/>
              <a:ext cx="840" cy="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AutoShape 16"/>
            <p:cNvCxnSpPr>
              <a:cxnSpLocks noChangeShapeType="1"/>
            </p:cNvCxnSpPr>
            <p:nvPr/>
          </p:nvCxnSpPr>
          <p:spPr bwMode="auto">
            <a:xfrm>
              <a:off x="7080" y="3975"/>
              <a:ext cx="840" cy="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17"/>
            <p:cNvSpPr>
              <a:spLocks noChangeArrowheads="1"/>
            </p:cNvSpPr>
            <p:nvPr/>
          </p:nvSpPr>
          <p:spPr bwMode="auto">
            <a:xfrm>
              <a:off x="8625" y="2790"/>
              <a:ext cx="1695" cy="145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Oval 18"/>
            <p:cNvSpPr>
              <a:spLocks noChangeArrowheads="1"/>
            </p:cNvSpPr>
            <p:nvPr/>
          </p:nvSpPr>
          <p:spPr bwMode="auto">
            <a:xfrm>
              <a:off x="9390" y="2940"/>
              <a:ext cx="218" cy="1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9999"/>
                </a:gs>
              </a:gsLst>
              <a:lin ang="5400000" scaled="1"/>
            </a:gradFill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Oval 19"/>
            <p:cNvSpPr>
              <a:spLocks noChangeArrowheads="1"/>
            </p:cNvSpPr>
            <p:nvPr/>
          </p:nvSpPr>
          <p:spPr bwMode="auto">
            <a:xfrm>
              <a:off x="9083" y="3353"/>
              <a:ext cx="218" cy="1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9999"/>
                </a:gs>
              </a:gsLst>
              <a:lin ang="5400000" scaled="1"/>
            </a:gradFill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Oval 20"/>
            <p:cNvSpPr>
              <a:spLocks noChangeArrowheads="1"/>
            </p:cNvSpPr>
            <p:nvPr/>
          </p:nvSpPr>
          <p:spPr bwMode="auto">
            <a:xfrm>
              <a:off x="8760" y="3754"/>
              <a:ext cx="218" cy="1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9999"/>
                </a:gs>
              </a:gsLst>
              <a:lin ang="5400000" scaled="1"/>
            </a:gradFill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Oval 21"/>
            <p:cNvSpPr>
              <a:spLocks noChangeArrowheads="1"/>
            </p:cNvSpPr>
            <p:nvPr/>
          </p:nvSpPr>
          <p:spPr bwMode="auto">
            <a:xfrm>
              <a:off x="9352" y="3780"/>
              <a:ext cx="218" cy="1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9999"/>
                </a:gs>
              </a:gsLst>
              <a:lin ang="5400000" scaled="1"/>
            </a:gradFill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Oval 22"/>
            <p:cNvSpPr>
              <a:spLocks noChangeArrowheads="1"/>
            </p:cNvSpPr>
            <p:nvPr/>
          </p:nvSpPr>
          <p:spPr bwMode="auto">
            <a:xfrm>
              <a:off x="9713" y="3353"/>
              <a:ext cx="218" cy="1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9999"/>
                </a:gs>
              </a:gsLst>
              <a:lin ang="5400000" scaled="1"/>
            </a:gradFill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Oval 23"/>
            <p:cNvSpPr>
              <a:spLocks noChangeArrowheads="1"/>
            </p:cNvSpPr>
            <p:nvPr/>
          </p:nvSpPr>
          <p:spPr bwMode="auto">
            <a:xfrm>
              <a:off x="10012" y="3754"/>
              <a:ext cx="218" cy="1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9999"/>
                </a:gs>
              </a:gsLst>
              <a:lin ang="5400000" scaled="1"/>
            </a:gradFill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73" name="AutoShape 24"/>
            <p:cNvCxnSpPr>
              <a:cxnSpLocks noChangeShapeType="1"/>
            </p:cNvCxnSpPr>
            <p:nvPr/>
          </p:nvCxnSpPr>
          <p:spPr bwMode="auto">
            <a:xfrm flipH="1">
              <a:off x="9202" y="3094"/>
              <a:ext cx="218" cy="251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 type="stealth" w="med" len="med"/>
            </a:ln>
            <a:effectLst/>
          </p:spPr>
        </p:cxnSp>
        <p:cxnSp>
          <p:nvCxnSpPr>
            <p:cNvPr id="74" name="AutoShape 25"/>
            <p:cNvCxnSpPr>
              <a:cxnSpLocks noChangeShapeType="1"/>
            </p:cNvCxnSpPr>
            <p:nvPr/>
          </p:nvCxnSpPr>
          <p:spPr bwMode="auto">
            <a:xfrm flipH="1">
              <a:off x="8880" y="3503"/>
              <a:ext cx="218" cy="251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 type="stealth" w="med" len="med"/>
            </a:ln>
            <a:effectLst/>
          </p:spPr>
        </p:cxnSp>
        <p:cxnSp>
          <p:nvCxnSpPr>
            <p:cNvPr id="75" name="AutoShape 26"/>
            <p:cNvCxnSpPr>
              <a:cxnSpLocks noChangeShapeType="1"/>
            </p:cNvCxnSpPr>
            <p:nvPr/>
          </p:nvCxnSpPr>
          <p:spPr bwMode="auto">
            <a:xfrm>
              <a:off x="9202" y="3529"/>
              <a:ext cx="218" cy="251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 type="stealth" w="med" len="med"/>
            </a:ln>
            <a:effectLst/>
          </p:spPr>
        </p:cxnSp>
        <p:cxnSp>
          <p:nvCxnSpPr>
            <p:cNvPr id="76" name="AutoShape 27"/>
            <p:cNvCxnSpPr>
              <a:cxnSpLocks noChangeShapeType="1"/>
            </p:cNvCxnSpPr>
            <p:nvPr/>
          </p:nvCxnSpPr>
          <p:spPr bwMode="auto">
            <a:xfrm>
              <a:off x="9570" y="3105"/>
              <a:ext cx="218" cy="251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 type="stealth" w="med" len="med"/>
            </a:ln>
            <a:effectLst/>
          </p:spPr>
        </p:cxnSp>
        <p:cxnSp>
          <p:nvCxnSpPr>
            <p:cNvPr id="77" name="AutoShape 28"/>
            <p:cNvCxnSpPr>
              <a:cxnSpLocks noChangeShapeType="1"/>
            </p:cNvCxnSpPr>
            <p:nvPr/>
          </p:nvCxnSpPr>
          <p:spPr bwMode="auto">
            <a:xfrm>
              <a:off x="9871" y="3503"/>
              <a:ext cx="218" cy="251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 type="stealth" w="med" len="med"/>
            </a:ln>
            <a:effectLst/>
          </p:spPr>
        </p:cxn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548202" y="3643648"/>
            <a:ext cx="2242804" cy="462038"/>
            <a:chOff x="4230" y="5790"/>
            <a:chExt cx="4650" cy="510"/>
          </a:xfrm>
        </p:grpSpPr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4650" cy="5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52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AutoShape 35"/>
            <p:cNvCxnSpPr>
              <a:cxnSpLocks noChangeShapeType="1"/>
            </p:cNvCxnSpPr>
            <p:nvPr/>
          </p:nvCxnSpPr>
          <p:spPr bwMode="auto">
            <a:xfrm>
              <a:off x="702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AutoShape 36"/>
            <p:cNvCxnSpPr>
              <a:cxnSpLocks noChangeShapeType="1"/>
            </p:cNvCxnSpPr>
            <p:nvPr/>
          </p:nvCxnSpPr>
          <p:spPr bwMode="auto">
            <a:xfrm>
              <a:off x="748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AutoShape 38"/>
            <p:cNvCxnSpPr>
              <a:cxnSpLocks noChangeShapeType="1"/>
            </p:cNvCxnSpPr>
            <p:nvPr/>
          </p:nvCxnSpPr>
          <p:spPr bwMode="auto">
            <a:xfrm>
              <a:off x="7965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AutoShape 39"/>
            <p:cNvCxnSpPr>
              <a:cxnSpLocks noChangeShapeType="1"/>
            </p:cNvCxnSpPr>
            <p:nvPr/>
          </p:nvCxnSpPr>
          <p:spPr bwMode="auto">
            <a:xfrm>
              <a:off x="8430" y="5790"/>
              <a:ext cx="0" cy="51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4667456" y="3134094"/>
            <a:ext cx="1169799" cy="1750418"/>
            <a:chOff x="3495" y="495"/>
            <a:chExt cx="1365" cy="1845"/>
          </a:xfrm>
        </p:grpSpPr>
        <p:grpSp>
          <p:nvGrpSpPr>
            <p:cNvPr id="27" name="Group 41"/>
            <p:cNvGrpSpPr>
              <a:grpSpLocks/>
            </p:cNvGrpSpPr>
            <p:nvPr/>
          </p:nvGrpSpPr>
          <p:grpSpPr bwMode="auto">
            <a:xfrm>
              <a:off x="3810" y="495"/>
              <a:ext cx="1050" cy="1545"/>
              <a:chOff x="3885" y="495"/>
              <a:chExt cx="1050" cy="1545"/>
            </a:xfrm>
          </p:grpSpPr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45" name="AutoShape 43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6" name="AutoShape 44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7" name="AutoShape 45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8" name="AutoShape 46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9" name="AutoShape 47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0" name="AutoShape 48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28" name="Group 49"/>
            <p:cNvGrpSpPr>
              <a:grpSpLocks/>
            </p:cNvGrpSpPr>
            <p:nvPr/>
          </p:nvGrpSpPr>
          <p:grpSpPr bwMode="auto">
            <a:xfrm>
              <a:off x="3660" y="660"/>
              <a:ext cx="1050" cy="1545"/>
              <a:chOff x="3885" y="495"/>
              <a:chExt cx="1050" cy="1545"/>
            </a:xfrm>
          </p:grpSpPr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8" name="AutoShape 51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9" name="AutoShape 52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0" name="AutoShape 53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1" name="AutoShape 54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55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3" name="AutoShape 56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3495" y="795"/>
              <a:ext cx="1050" cy="1545"/>
              <a:chOff x="3885" y="495"/>
              <a:chExt cx="1050" cy="1545"/>
            </a:xfrm>
          </p:grpSpPr>
          <p:sp>
            <p:nvSpPr>
              <p:cNvPr id="30" name="Rectangle 58"/>
              <p:cNvSpPr>
                <a:spLocks noChangeArrowheads="1"/>
              </p:cNvSpPr>
              <p:nvPr/>
            </p:nvSpPr>
            <p:spPr bwMode="auto">
              <a:xfrm>
                <a:off x="3885" y="495"/>
                <a:ext cx="1050" cy="154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9999"/>
                  </a:gs>
                </a:gsLst>
                <a:lin ang="5400000" scaled="1"/>
              </a:gradFill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1" name="AutoShape 59"/>
              <p:cNvCxnSpPr>
                <a:cxnSpLocks noChangeShapeType="1"/>
              </p:cNvCxnSpPr>
              <p:nvPr/>
            </p:nvCxnSpPr>
            <p:spPr bwMode="auto">
              <a:xfrm>
                <a:off x="4425" y="495"/>
                <a:ext cx="0" cy="15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>
                <a:off x="3885" y="78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3" name="AutoShape 61"/>
              <p:cNvCxnSpPr>
                <a:cxnSpLocks noChangeShapeType="1"/>
              </p:cNvCxnSpPr>
              <p:nvPr/>
            </p:nvCxnSpPr>
            <p:spPr bwMode="auto">
              <a:xfrm>
                <a:off x="3885" y="103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4" name="AutoShape 62"/>
              <p:cNvCxnSpPr>
                <a:cxnSpLocks noChangeShapeType="1"/>
              </p:cNvCxnSpPr>
              <p:nvPr/>
            </p:nvCxnSpPr>
            <p:spPr bwMode="auto">
              <a:xfrm>
                <a:off x="3885" y="129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5" name="AutoShape 63"/>
              <p:cNvCxnSpPr>
                <a:cxnSpLocks noChangeShapeType="1"/>
              </p:cNvCxnSpPr>
              <p:nvPr/>
            </p:nvCxnSpPr>
            <p:spPr bwMode="auto">
              <a:xfrm>
                <a:off x="3885" y="1530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64"/>
              <p:cNvCxnSpPr>
                <a:cxnSpLocks noChangeShapeType="1"/>
              </p:cNvCxnSpPr>
              <p:nvPr/>
            </p:nvCxnSpPr>
            <p:spPr bwMode="auto">
              <a:xfrm>
                <a:off x="3885" y="1785"/>
                <a:ext cx="1050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12" name="Text Box 65"/>
          <p:cNvSpPr txBox="1">
            <a:spLocks noChangeArrowheads="1"/>
          </p:cNvSpPr>
          <p:nvPr/>
        </p:nvSpPr>
        <p:spPr bwMode="auto">
          <a:xfrm>
            <a:off x="5260687" y="2362755"/>
            <a:ext cx="1236863" cy="55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Method call stack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3" name="AutoShape 66"/>
          <p:cNvSpPr>
            <a:spLocks noChangeArrowheads="1"/>
          </p:cNvSpPr>
          <p:nvPr/>
        </p:nvSpPr>
        <p:spPr bwMode="auto">
          <a:xfrm>
            <a:off x="6318607" y="1523007"/>
            <a:ext cx="431767" cy="201439"/>
          </a:xfrm>
          <a:prstGeom prst="rightArrow">
            <a:avLst>
              <a:gd name="adj1" fmla="val 50000"/>
              <a:gd name="adj2" fmla="val 14927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6696219" y="2288908"/>
            <a:ext cx="1722103" cy="47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Context Tree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5368467" y="535566"/>
            <a:ext cx="3139867" cy="34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Context </a:t>
            </a: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Matching Model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6548202" y="4194410"/>
            <a:ext cx="2344398" cy="62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n-IN" sz="2000" b="1" dirty="0" smtClean="0">
                <a:cs typeface="Arial" pitchFamily="34" charset="0"/>
              </a:rPr>
              <a:t>Global </a:t>
            </a: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Monitor Pool of constant size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7" name="AutoShape 73"/>
          <p:cNvCxnSpPr>
            <a:cxnSpLocks noChangeShapeType="1"/>
          </p:cNvCxnSpPr>
          <p:nvPr/>
        </p:nvCxnSpPr>
        <p:spPr bwMode="auto">
          <a:xfrm rot="5400000">
            <a:off x="6874317" y="3322304"/>
            <a:ext cx="559192" cy="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</p:spPr>
      </p:cxnSp>
      <p:cxnSp>
        <p:nvCxnSpPr>
          <p:cNvPr id="18" name="AutoShape 75"/>
          <p:cNvCxnSpPr>
            <a:cxnSpLocks noChangeShapeType="1"/>
          </p:cNvCxnSpPr>
          <p:nvPr/>
        </p:nvCxnSpPr>
        <p:spPr bwMode="auto">
          <a:xfrm>
            <a:off x="5850430" y="3879312"/>
            <a:ext cx="68150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</p:spPr>
      </p:cxnSp>
      <p:sp>
        <p:nvSpPr>
          <p:cNvPr id="19" name="Text Box 76"/>
          <p:cNvSpPr txBox="1">
            <a:spLocks noChangeArrowheads="1"/>
          </p:cNvSpPr>
          <p:nvPr/>
        </p:nvSpPr>
        <p:spPr bwMode="auto">
          <a:xfrm>
            <a:off x="4180514" y="4922444"/>
            <a:ext cx="2156535" cy="63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Maps with Local Monitor Pools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" name="AutoShape 78"/>
          <p:cNvSpPr>
            <a:spLocks noChangeArrowheads="1"/>
          </p:cNvSpPr>
          <p:nvPr/>
        </p:nvSpPr>
        <p:spPr bwMode="auto">
          <a:xfrm>
            <a:off x="5884164" y="6085033"/>
            <a:ext cx="1876771" cy="58632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lang="en-IN" sz="300" dirty="0" smtClean="0">
              <a:latin typeface="Arial Black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IN" sz="2400" b="1" dirty="0" smtClean="0">
                <a:cs typeface="Arial" pitchFamily="34" charset="0"/>
              </a:rPr>
              <a:t>Error Report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5045315" y="84985"/>
            <a:ext cx="3410118" cy="40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500"/>
              </a:spcAft>
            </a:pPr>
            <a:r>
              <a:rPr lang="en-US" sz="2000" b="1" dirty="0" smtClean="0">
                <a:cs typeface="Arial" pitchFamily="34" charset="0"/>
              </a:rPr>
              <a:t>Monitoring System</a:t>
            </a:r>
          </a:p>
        </p:txBody>
      </p:sp>
      <p:sp>
        <p:nvSpPr>
          <p:cNvPr id="24" name="Text Box 74"/>
          <p:cNvSpPr txBox="1">
            <a:spLocks noChangeArrowheads="1"/>
          </p:cNvSpPr>
          <p:nvPr/>
        </p:nvSpPr>
        <p:spPr bwMode="auto">
          <a:xfrm>
            <a:off x="157469" y="292410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Program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5" name="Text Box 74"/>
          <p:cNvSpPr txBox="1">
            <a:spLocks noChangeArrowheads="1"/>
          </p:cNvSpPr>
          <p:nvPr/>
        </p:nvSpPr>
        <p:spPr bwMode="auto">
          <a:xfrm>
            <a:off x="1331882" y="4105686"/>
            <a:ext cx="1401652" cy="42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Property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2535" y="4537072"/>
            <a:ext cx="1708079" cy="661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</a:pPr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UnsafeIterator</a:t>
            </a:r>
            <a:endParaRPr lang="en-US" sz="2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966408" y="2137375"/>
            <a:ext cx="167654" cy="303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3110142" y="4770212"/>
            <a:ext cx="6858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5400000">
            <a:off x="6634705" y="5683578"/>
            <a:ext cx="328778" cy="314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2181231" y="897222"/>
            <a:ext cx="1868075" cy="29697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bar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n-IN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addTrace</a:t>
            </a:r>
            <a:r>
              <a:rPr lang="en-IN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(0xff);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c.iterator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74"/>
          <p:cNvSpPr txBox="1">
            <a:spLocks noChangeArrowheads="1"/>
          </p:cNvSpPr>
          <p:nvPr/>
        </p:nvSpPr>
        <p:spPr bwMode="auto">
          <a:xfrm>
            <a:off x="2252226" y="178942"/>
            <a:ext cx="1678933" cy="71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Instrumented Program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4120008" y="2137375"/>
            <a:ext cx="167654" cy="303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968700" y="1676400"/>
            <a:ext cx="1517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523562" y="1456340"/>
            <a:ext cx="700543" cy="883196"/>
            <a:chOff x="4338261" y="684515"/>
            <a:chExt cx="700543" cy="883196"/>
          </a:xfrm>
        </p:grpSpPr>
        <p:sp>
          <p:nvSpPr>
            <p:cNvPr id="91" name="TextBox 90"/>
            <p:cNvSpPr txBox="1"/>
            <p:nvPr/>
          </p:nvSpPr>
          <p:spPr>
            <a:xfrm>
              <a:off x="4347589" y="6845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  <a:endPara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38261" y="94174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0xfe</a:t>
              </a:r>
              <a:endPara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47589" y="119837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0xfd</a:t>
              </a:r>
              <a:endPara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3304393" y="2021943"/>
            <a:ext cx="4087007" cy="3661424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3" name="Group 4"/>
          <p:cNvGrpSpPr>
            <a:grpSpLocks/>
          </p:cNvGrpSpPr>
          <p:nvPr/>
        </p:nvGrpSpPr>
        <p:grpSpPr bwMode="auto">
          <a:xfrm>
            <a:off x="1143000" y="2007081"/>
            <a:ext cx="1462470" cy="2191405"/>
            <a:chOff x="900" y="2145"/>
            <a:chExt cx="2040" cy="2970"/>
          </a:xfrm>
        </p:grpSpPr>
        <p:sp>
          <p:nvSpPr>
            <p:cNvPr id="155" name="Rectangle 5"/>
            <p:cNvSpPr>
              <a:spLocks noChangeArrowheads="1"/>
            </p:cNvSpPr>
            <p:nvPr/>
          </p:nvSpPr>
          <p:spPr bwMode="auto">
            <a:xfrm>
              <a:off x="1305" y="2145"/>
              <a:ext cx="1635" cy="2490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1095" y="2385"/>
              <a:ext cx="1635" cy="2490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Rectangle 7"/>
            <p:cNvSpPr>
              <a:spLocks noChangeArrowheads="1"/>
            </p:cNvSpPr>
            <p:nvPr/>
          </p:nvSpPr>
          <p:spPr bwMode="auto">
            <a:xfrm>
              <a:off x="900" y="2625"/>
              <a:ext cx="1635" cy="2490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public </a:t>
              </a:r>
              <a:r>
                <a:rPr kumimoji="0" lang="en-IN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int</a:t>
              </a: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 bar() </a:t>
              </a: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itchFamily="18" charset="0"/>
                  <a:cs typeface="Arial" pitchFamily="34" charset="0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itchFamily="18" charset="0"/>
                  <a:cs typeface="Arial" pitchFamily="34" charset="0"/>
                </a:rPr>
                <a:t>...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i</a:t>
              </a: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 = </a:t>
              </a:r>
              <a:r>
                <a:rPr kumimoji="0" lang="en-IN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c.iterator</a:t>
              </a: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();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...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i.next</a:t>
              </a: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()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...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itchFamily="18" charset="0"/>
                  <a:cs typeface="Arial" pitchFamily="34" charset="0"/>
                </a:rPr>
                <a:t>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AutoShape 8"/>
          <p:cNvSpPr>
            <a:spLocks noChangeArrowheads="1"/>
          </p:cNvSpPr>
          <p:nvPr/>
        </p:nvSpPr>
        <p:spPr bwMode="auto">
          <a:xfrm>
            <a:off x="2650195" y="2953095"/>
            <a:ext cx="643583" cy="17256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Rectangle 9"/>
          <p:cNvSpPr>
            <a:spLocks noChangeArrowheads="1"/>
          </p:cNvSpPr>
          <p:nvPr/>
        </p:nvSpPr>
        <p:spPr bwMode="auto">
          <a:xfrm>
            <a:off x="4724400" y="2514600"/>
            <a:ext cx="2503013" cy="1497041"/>
          </a:xfrm>
          <a:prstGeom prst="rect">
            <a:avLst/>
          </a:prstGeom>
          <a:gradFill rotWithShape="0">
            <a:gsLst>
              <a:gs pos="0">
                <a:srgbClr val="D99594"/>
              </a:gs>
              <a:gs pos="50000">
                <a:srgbClr val="F2DBDB"/>
              </a:gs>
              <a:gs pos="100000">
                <a:srgbClr val="D99594"/>
              </a:gs>
            </a:gsLst>
            <a:lin ang="189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5088111" y="2732927"/>
            <a:ext cx="626889" cy="924673"/>
            <a:chOff x="4326111" y="2375694"/>
            <a:chExt cx="626889" cy="924673"/>
          </a:xfrm>
        </p:grpSpPr>
        <p:sp>
          <p:nvSpPr>
            <p:cNvPr id="138" name="Rectangle 12"/>
            <p:cNvSpPr>
              <a:spLocks noChangeArrowheads="1"/>
            </p:cNvSpPr>
            <p:nvPr/>
          </p:nvSpPr>
          <p:spPr bwMode="auto">
            <a:xfrm>
              <a:off x="4331568" y="2375694"/>
              <a:ext cx="621432" cy="92467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9999"/>
                </a:gs>
              </a:gsLst>
              <a:lin ang="5400000" scaled="1"/>
            </a:gradFill>
            <a:ln w="12700">
              <a:solidFill>
                <a:srgbClr val="666666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39" name="AutoShape 13"/>
            <p:cNvCxnSpPr>
              <a:cxnSpLocks noChangeShapeType="1"/>
            </p:cNvCxnSpPr>
            <p:nvPr/>
          </p:nvCxnSpPr>
          <p:spPr bwMode="auto">
            <a:xfrm>
              <a:off x="4326111" y="2566348"/>
              <a:ext cx="621432" cy="0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</p:cxnSp>
        <p:cxnSp>
          <p:nvCxnSpPr>
            <p:cNvPr id="140" name="AutoShape 14"/>
            <p:cNvCxnSpPr>
              <a:cxnSpLocks noChangeShapeType="1"/>
            </p:cNvCxnSpPr>
            <p:nvPr/>
          </p:nvCxnSpPr>
          <p:spPr bwMode="auto">
            <a:xfrm>
              <a:off x="4326111" y="2747470"/>
              <a:ext cx="621432" cy="0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</p:cxnSp>
        <p:cxnSp>
          <p:nvCxnSpPr>
            <p:cNvPr id="141" name="AutoShape 15"/>
            <p:cNvCxnSpPr>
              <a:cxnSpLocks noChangeShapeType="1"/>
            </p:cNvCxnSpPr>
            <p:nvPr/>
          </p:nvCxnSpPr>
          <p:spPr bwMode="auto">
            <a:xfrm>
              <a:off x="4326111" y="2938124"/>
              <a:ext cx="621432" cy="0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</p:cxnSp>
        <p:cxnSp>
          <p:nvCxnSpPr>
            <p:cNvPr id="142" name="AutoShape 16"/>
            <p:cNvCxnSpPr>
              <a:cxnSpLocks noChangeShapeType="1"/>
            </p:cNvCxnSpPr>
            <p:nvPr/>
          </p:nvCxnSpPr>
          <p:spPr bwMode="auto">
            <a:xfrm>
              <a:off x="4326111" y="3128778"/>
              <a:ext cx="621432" cy="0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</p:spPr>
        </p:cxnSp>
      </p:grpSp>
      <p:sp>
        <p:nvSpPr>
          <p:cNvPr id="143" name="Rectangle 17"/>
          <p:cNvSpPr>
            <a:spLocks noChangeArrowheads="1"/>
          </p:cNvSpPr>
          <p:nvPr/>
        </p:nvSpPr>
        <p:spPr bwMode="auto">
          <a:xfrm>
            <a:off x="6172200" y="2732927"/>
            <a:ext cx="762000" cy="9246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7" name="Group 29"/>
          <p:cNvGrpSpPr>
            <a:grpSpLocks/>
          </p:cNvGrpSpPr>
          <p:nvPr/>
        </p:nvGrpSpPr>
        <p:grpSpPr bwMode="auto">
          <a:xfrm>
            <a:off x="4845906" y="4847185"/>
            <a:ext cx="1935894" cy="334415"/>
            <a:chOff x="4230" y="5790"/>
            <a:chExt cx="4650" cy="510"/>
          </a:xfrm>
        </p:grpSpPr>
        <p:sp>
          <p:nvSpPr>
            <p:cNvPr id="128" name="Rectangle 30"/>
            <p:cNvSpPr>
              <a:spLocks noChangeArrowheads="1"/>
            </p:cNvSpPr>
            <p:nvPr/>
          </p:nvSpPr>
          <p:spPr bwMode="auto">
            <a:xfrm>
              <a:off x="4230" y="5790"/>
              <a:ext cx="4650" cy="510"/>
            </a:xfrm>
            <a:prstGeom prst="rect">
              <a:avLst/>
            </a:prstGeom>
            <a:gradFill rotWithShape="0">
              <a:gsLst>
                <a:gs pos="0">
                  <a:srgbClr val="B2A1C7"/>
                </a:gs>
                <a:gs pos="50000">
                  <a:srgbClr val="E5DFEC"/>
                </a:gs>
                <a:gs pos="100000">
                  <a:srgbClr val="B2A1C7"/>
                </a:gs>
              </a:gsLst>
              <a:lin ang="18900000" scaled="1"/>
            </a:gradFill>
            <a:ln w="12700">
              <a:solidFill>
                <a:srgbClr val="B2A1C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9" name="AutoShape 31"/>
            <p:cNvCxnSpPr>
              <a:cxnSpLocks noChangeShapeType="1"/>
            </p:cNvCxnSpPr>
            <p:nvPr/>
          </p:nvCxnSpPr>
          <p:spPr bwMode="auto">
            <a:xfrm>
              <a:off x="4710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0" name="AutoShape 32"/>
            <p:cNvCxnSpPr>
              <a:cxnSpLocks noChangeShapeType="1"/>
            </p:cNvCxnSpPr>
            <p:nvPr/>
          </p:nvCxnSpPr>
          <p:spPr bwMode="auto">
            <a:xfrm>
              <a:off x="5640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1" name="AutoShape 33"/>
            <p:cNvCxnSpPr>
              <a:cxnSpLocks noChangeShapeType="1"/>
            </p:cNvCxnSpPr>
            <p:nvPr/>
          </p:nvCxnSpPr>
          <p:spPr bwMode="auto">
            <a:xfrm>
              <a:off x="6105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2" name="AutoShape 34"/>
            <p:cNvCxnSpPr>
              <a:cxnSpLocks noChangeShapeType="1"/>
            </p:cNvCxnSpPr>
            <p:nvPr/>
          </p:nvCxnSpPr>
          <p:spPr bwMode="auto">
            <a:xfrm>
              <a:off x="6570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3" name="AutoShape 35"/>
            <p:cNvCxnSpPr>
              <a:cxnSpLocks noChangeShapeType="1"/>
            </p:cNvCxnSpPr>
            <p:nvPr/>
          </p:nvCxnSpPr>
          <p:spPr bwMode="auto">
            <a:xfrm>
              <a:off x="7020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4" name="AutoShape 36"/>
            <p:cNvCxnSpPr>
              <a:cxnSpLocks noChangeShapeType="1"/>
            </p:cNvCxnSpPr>
            <p:nvPr/>
          </p:nvCxnSpPr>
          <p:spPr bwMode="auto">
            <a:xfrm>
              <a:off x="7485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5" name="AutoShape 37"/>
            <p:cNvCxnSpPr>
              <a:cxnSpLocks noChangeShapeType="1"/>
            </p:cNvCxnSpPr>
            <p:nvPr/>
          </p:nvCxnSpPr>
          <p:spPr bwMode="auto">
            <a:xfrm>
              <a:off x="5175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6" name="AutoShape 38"/>
            <p:cNvCxnSpPr>
              <a:cxnSpLocks noChangeShapeType="1"/>
            </p:cNvCxnSpPr>
            <p:nvPr/>
          </p:nvCxnSpPr>
          <p:spPr bwMode="auto">
            <a:xfrm>
              <a:off x="7965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  <p:cxnSp>
          <p:nvCxnSpPr>
            <p:cNvPr id="137" name="AutoShape 39"/>
            <p:cNvCxnSpPr>
              <a:cxnSpLocks noChangeShapeType="1"/>
            </p:cNvCxnSpPr>
            <p:nvPr/>
          </p:nvCxnSpPr>
          <p:spPr bwMode="auto">
            <a:xfrm>
              <a:off x="8430" y="5790"/>
              <a:ext cx="0" cy="510"/>
            </a:xfrm>
            <a:prstGeom prst="straightConnector1">
              <a:avLst/>
            </a:prstGeom>
            <a:noFill/>
            <a:ln w="12700">
              <a:solidFill>
                <a:srgbClr val="B2A1C7"/>
              </a:solidFill>
              <a:round/>
              <a:headEnd/>
              <a:tailEnd/>
            </a:ln>
            <a:effectLst/>
          </p:spPr>
        </p:cxnSp>
      </p:grpSp>
      <p:sp>
        <p:nvSpPr>
          <p:cNvPr id="89" name="Text Box 65"/>
          <p:cNvSpPr txBox="1">
            <a:spLocks noChangeArrowheads="1"/>
          </p:cNvSpPr>
          <p:nvPr/>
        </p:nvSpPr>
        <p:spPr bwMode="auto">
          <a:xfrm>
            <a:off x="4953000" y="3657600"/>
            <a:ext cx="838200" cy="40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" pitchFamily="18" charset="0"/>
                <a:cs typeface="Arial" pitchFamily="34" charset="0"/>
              </a:rPr>
              <a:t>Method call stack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 Box 67"/>
          <p:cNvSpPr txBox="1">
            <a:spLocks noChangeArrowheads="1"/>
          </p:cNvSpPr>
          <p:nvPr/>
        </p:nvSpPr>
        <p:spPr bwMode="auto">
          <a:xfrm>
            <a:off x="6119459" y="2971800"/>
            <a:ext cx="89094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en-IN" sz="1000" b="1" kern="0" dirty="0" smtClean="0">
                <a:solidFill>
                  <a:sysClr val="windowText" lastClr="000000"/>
                </a:solidFill>
                <a:latin typeface="Bodoni MT" pitchFamily="18" charset="0"/>
                <a:cs typeface="Arial" pitchFamily="34" charset="0"/>
              </a:rPr>
              <a:t>Probability Setter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 Box 68"/>
          <p:cNvSpPr txBox="1">
            <a:spLocks noChangeArrowheads="1"/>
          </p:cNvSpPr>
          <p:nvPr/>
        </p:nvSpPr>
        <p:spPr bwMode="auto">
          <a:xfrm>
            <a:off x="5085663" y="2283473"/>
            <a:ext cx="1619937" cy="23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en-IN" sz="1000" b="1" kern="0" dirty="0" smtClean="0">
                <a:solidFill>
                  <a:sysClr val="windowText" lastClr="000000"/>
                </a:solidFill>
                <a:latin typeface="Bodoni MT" pitchFamily="18" charset="0"/>
                <a:cs typeface="Arial" pitchFamily="34" charset="0"/>
              </a:rPr>
              <a:t>Monitor creation Model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 Box 71"/>
          <p:cNvSpPr txBox="1">
            <a:spLocks noChangeArrowheads="1"/>
          </p:cNvSpPr>
          <p:nvPr/>
        </p:nvSpPr>
        <p:spPr bwMode="auto">
          <a:xfrm>
            <a:off x="4876800" y="5187215"/>
            <a:ext cx="1953611" cy="45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" pitchFamily="18" charset="0"/>
                <a:cs typeface="Arial" pitchFamily="34" charset="0"/>
              </a:rPr>
              <a:t>Global Monitor Pool of constant size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utoShape 77"/>
          <p:cNvSpPr>
            <a:spLocks noChangeArrowheads="1"/>
          </p:cNvSpPr>
          <p:nvPr/>
        </p:nvSpPr>
        <p:spPr bwMode="auto">
          <a:xfrm rot="5400000">
            <a:off x="5199183" y="5860798"/>
            <a:ext cx="402210" cy="19106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AutoShape 78"/>
          <p:cNvSpPr>
            <a:spLocks noChangeArrowheads="1"/>
          </p:cNvSpPr>
          <p:nvPr/>
        </p:nvSpPr>
        <p:spPr bwMode="auto">
          <a:xfrm>
            <a:off x="4603941" y="6205029"/>
            <a:ext cx="1619950" cy="42437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itchFamily="34" charset="0"/>
                <a:cs typeface="Arial" pitchFamily="34" charset="0"/>
              </a:rPr>
              <a:t>Error Report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utoShape 79"/>
          <p:cNvSpPr>
            <a:spLocks noChangeArrowheads="1"/>
          </p:cNvSpPr>
          <p:nvPr/>
        </p:nvSpPr>
        <p:spPr bwMode="auto">
          <a:xfrm>
            <a:off x="2644457" y="5085671"/>
            <a:ext cx="644342" cy="184054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Text Box 68"/>
          <p:cNvSpPr txBox="1">
            <a:spLocks noChangeArrowheads="1"/>
          </p:cNvSpPr>
          <p:nvPr/>
        </p:nvSpPr>
        <p:spPr bwMode="auto">
          <a:xfrm>
            <a:off x="4013022" y="1707711"/>
            <a:ext cx="2943471" cy="2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" pitchFamily="18" charset="0"/>
                <a:cs typeface="Arial" pitchFamily="34" charset="0"/>
              </a:rPr>
              <a:t>Monitoring System</a:t>
            </a:r>
          </a:p>
        </p:txBody>
      </p:sp>
      <p:sp>
        <p:nvSpPr>
          <p:cNvPr id="101" name="Text Box 74"/>
          <p:cNvSpPr txBox="1">
            <a:spLocks noChangeArrowheads="1"/>
          </p:cNvSpPr>
          <p:nvPr/>
        </p:nvSpPr>
        <p:spPr bwMode="auto">
          <a:xfrm>
            <a:off x="1422763" y="1676400"/>
            <a:ext cx="1209847" cy="30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" pitchFamily="18" charset="0"/>
                <a:cs typeface="Arial" pitchFamily="34" charset="0"/>
              </a:rPr>
              <a:t>Program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 Box 74"/>
          <p:cNvSpPr txBox="1">
            <a:spLocks noChangeArrowheads="1"/>
          </p:cNvSpPr>
          <p:nvPr/>
        </p:nvSpPr>
        <p:spPr bwMode="auto">
          <a:xfrm>
            <a:off x="1254266" y="4610245"/>
            <a:ext cx="1209847" cy="30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" pitchFamily="18" charset="0"/>
                <a:cs typeface="Arial" pitchFamily="34" charset="0"/>
              </a:rPr>
              <a:t>Property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143000" y="4940926"/>
            <a:ext cx="1474342" cy="47899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pitchFamily="34" charset="0"/>
              </a:rPr>
              <a:t>UnsafeIterator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0" name="Straight Arrow Connector 159"/>
          <p:cNvCxnSpPr>
            <a:stCxn id="143" idx="1"/>
            <a:endCxn id="138" idx="3"/>
          </p:cNvCxnSpPr>
          <p:nvPr/>
        </p:nvCxnSpPr>
        <p:spPr>
          <a:xfrm rot="10800000">
            <a:off x="5715000" y="3195264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AutoShape 77"/>
          <p:cNvSpPr>
            <a:spLocks noChangeArrowheads="1"/>
          </p:cNvSpPr>
          <p:nvPr/>
        </p:nvSpPr>
        <p:spPr bwMode="auto">
          <a:xfrm rot="5400000">
            <a:off x="5551995" y="4354005"/>
            <a:ext cx="478410" cy="152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Rectangle 7"/>
          <p:cNvSpPr>
            <a:spLocks noChangeArrowheads="1"/>
          </p:cNvSpPr>
          <p:nvPr/>
        </p:nvSpPr>
        <p:spPr bwMode="auto">
          <a:xfrm>
            <a:off x="3429000" y="2590800"/>
            <a:ext cx="914400" cy="1447800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endParaRPr kumimoji="0" lang="en-IN" sz="800" b="1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3" name="Text Box 74"/>
          <p:cNvSpPr txBox="1">
            <a:spLocks noChangeArrowheads="1"/>
          </p:cNvSpPr>
          <p:nvPr/>
        </p:nvSpPr>
        <p:spPr bwMode="auto">
          <a:xfrm>
            <a:off x="3285953" y="2895600"/>
            <a:ext cx="120984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" pitchFamily="18" charset="0"/>
                <a:cs typeface="Arial" pitchFamily="34" charset="0"/>
              </a:rPr>
              <a:t>Instrumented Program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4343400" y="3200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Bodoni MT</vt:lpstr>
      <vt:lpstr>Calibri</vt:lpstr>
      <vt:lpstr>Consolas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Ambreen</dc:creator>
  <cp:lastModifiedBy>DHAR, ARITRA</cp:lastModifiedBy>
  <cp:revision>8</cp:revision>
  <dcterms:created xsi:type="dcterms:W3CDTF">2016-01-27T14:59:25Z</dcterms:created>
  <dcterms:modified xsi:type="dcterms:W3CDTF">2016-01-27T16:02:35Z</dcterms:modified>
</cp:coreProperties>
</file>