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136" y="2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0CC-DB0F-1246-A4BA-ABF8C1D026DA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B722-5E8A-D744-B317-91A79409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0CC-DB0F-1246-A4BA-ABF8C1D026DA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B722-5E8A-D744-B317-91A79409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0CC-DB0F-1246-A4BA-ABF8C1D026DA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B722-5E8A-D744-B317-91A79409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8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0CC-DB0F-1246-A4BA-ABF8C1D026DA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B722-5E8A-D744-B317-91A79409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0CC-DB0F-1246-A4BA-ABF8C1D026DA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B722-5E8A-D744-B317-91A79409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0CC-DB0F-1246-A4BA-ABF8C1D026DA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B722-5E8A-D744-B317-91A79409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0CC-DB0F-1246-A4BA-ABF8C1D026DA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B722-5E8A-D744-B317-91A79409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9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0CC-DB0F-1246-A4BA-ABF8C1D026DA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B722-5E8A-D744-B317-91A79409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2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0CC-DB0F-1246-A4BA-ABF8C1D026DA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B722-5E8A-D744-B317-91A79409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0CC-DB0F-1246-A4BA-ABF8C1D026DA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B722-5E8A-D744-B317-91A79409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0CC-DB0F-1246-A4BA-ABF8C1D026DA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B722-5E8A-D744-B317-91A79409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D0CC-DB0F-1246-A4BA-ABF8C1D026DA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B722-5E8A-D744-B317-91A79409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183861" y="422322"/>
            <a:ext cx="6292205" cy="5614433"/>
            <a:chOff x="3111500" y="1775556"/>
            <a:chExt cx="5461001" cy="3504254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4961072" y="2031999"/>
              <a:ext cx="3611429" cy="2655350"/>
            </a:xfrm>
            <a:prstGeom prst="rect">
              <a:avLst/>
            </a:prstGeom>
            <a:gradFill rotWithShape="0">
              <a:gsLst>
                <a:gs pos="0">
                  <a:srgbClr val="C2D69B"/>
                </a:gs>
                <a:gs pos="50000">
                  <a:srgbClr val="EAF1DD"/>
                </a:gs>
                <a:gs pos="100000">
                  <a:srgbClr val="C2D69B"/>
                </a:gs>
              </a:gsLst>
              <a:lin ang="189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028" name="Group 4"/>
            <p:cNvGrpSpPr>
              <a:grpSpLocks/>
            </p:cNvGrpSpPr>
            <p:nvPr/>
          </p:nvGrpSpPr>
          <p:grpSpPr bwMode="auto">
            <a:xfrm>
              <a:off x="3111500" y="2015610"/>
              <a:ext cx="1277793" cy="1623341"/>
              <a:chOff x="900" y="1350"/>
              <a:chExt cx="2062" cy="2633"/>
            </a:xfrm>
          </p:grpSpPr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1305" y="1350"/>
                <a:ext cx="1657" cy="2294"/>
              </a:xfrm>
              <a:prstGeom prst="rect">
                <a:avLst/>
              </a:prstGeom>
              <a:gradFill rotWithShape="0">
                <a:gsLst>
                  <a:gs pos="0">
                    <a:srgbClr val="95B3D7"/>
                  </a:gs>
                  <a:gs pos="50000">
                    <a:srgbClr val="DBE5F1"/>
                  </a:gs>
                  <a:gs pos="100000">
                    <a:srgbClr val="95B3D7"/>
                  </a:gs>
                </a:gsLst>
                <a:lin ang="18900000" scaled="1"/>
              </a:gradFill>
              <a:ln w="12700">
                <a:solidFill>
                  <a:srgbClr val="95B3D7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1095" y="1500"/>
                <a:ext cx="1635" cy="2351"/>
              </a:xfrm>
              <a:prstGeom prst="rect">
                <a:avLst/>
              </a:prstGeom>
              <a:gradFill rotWithShape="0">
                <a:gsLst>
                  <a:gs pos="0">
                    <a:srgbClr val="95B3D7"/>
                  </a:gs>
                  <a:gs pos="50000">
                    <a:srgbClr val="DBE5F1"/>
                  </a:gs>
                  <a:gs pos="100000">
                    <a:srgbClr val="95B3D7"/>
                  </a:gs>
                </a:gsLst>
                <a:lin ang="18900000" scaled="1"/>
              </a:gradFill>
              <a:ln w="12700">
                <a:solidFill>
                  <a:srgbClr val="95B3D7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900" y="1680"/>
                <a:ext cx="1635" cy="2303"/>
              </a:xfrm>
              <a:prstGeom prst="rect">
                <a:avLst/>
              </a:prstGeom>
              <a:gradFill rotWithShape="0">
                <a:gsLst>
                  <a:gs pos="0">
                    <a:srgbClr val="95B3D7"/>
                  </a:gs>
                  <a:gs pos="50000">
                    <a:srgbClr val="DBE5F1"/>
                  </a:gs>
                  <a:gs pos="100000">
                    <a:srgbClr val="95B3D7"/>
                  </a:gs>
                </a:gsLst>
                <a:lin ang="18900000" scaled="1"/>
              </a:gradFill>
              <a:ln w="12700">
                <a:solidFill>
                  <a:srgbClr val="95B3D7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200" b="1" i="0" u="none" strike="noStrike" cap="none" normalizeH="0" baseline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cs typeface="Arial" pitchFamily="34" charset="0"/>
                  </a:rPr>
                  <a:t>public </a:t>
                </a:r>
                <a:r>
                  <a:rPr kumimoji="0" lang="en-IN" sz="1200" b="1" i="0" u="none" strike="noStrike" cap="none" normalizeH="0" baseline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cs typeface="Arial" pitchFamily="34" charset="0"/>
                  </a:rPr>
                  <a:t>int bar() {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200" b="1" i="0" u="none" strike="noStrike" cap="none" normalizeH="0" baseline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cs typeface="Arial" pitchFamily="34" charset="0"/>
                  </a:rPr>
                  <a:t>...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200" b="1" i="0" u="none" strike="noStrike" cap="none" normalizeH="0" baseline="0" dirty="0" err="1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cs typeface="Arial" pitchFamily="34" charset="0"/>
                  </a:rPr>
                  <a:t>i</a:t>
                </a:r>
                <a:r>
                  <a:rPr kumimoji="0" lang="en-IN" sz="1200" b="1" i="0" u="none" strike="noStrike" cap="none" normalizeH="0" baseline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cs typeface="Arial" pitchFamily="34" charset="0"/>
                  </a:rPr>
                  <a:t> = </a:t>
                </a:r>
                <a:r>
                  <a:rPr kumimoji="0" lang="en-IN" sz="1200" b="1" i="0" u="none" strike="noStrike" cap="none" normalizeH="0" baseline="0" dirty="0" err="1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cs typeface="Arial" pitchFamily="34" charset="0"/>
                  </a:rPr>
                  <a:t>c.iterator</a:t>
                </a:r>
                <a:r>
                  <a:rPr kumimoji="0" lang="en-IN" sz="1200" b="1" i="0" u="none" strike="noStrike" cap="none" normalizeH="0" baseline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cs typeface="Arial" pitchFamily="34" charset="0"/>
                  </a:rPr>
                  <a:t>();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200" b="1" i="0" u="none" strike="noStrike" cap="none" normalizeH="0" baseline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cs typeface="Arial" pitchFamily="34" charset="0"/>
                  </a:rPr>
                  <a:t>...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200" b="1" i="0" u="none" strike="noStrike" cap="none" normalizeH="0" baseline="0" dirty="0" err="1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cs typeface="Arial" pitchFamily="34" charset="0"/>
                  </a:rPr>
                  <a:t>i.next</a:t>
                </a:r>
                <a:r>
                  <a:rPr kumimoji="0" lang="en-IN" sz="1200" b="1" i="0" u="none" strike="noStrike" cap="none" normalizeH="0" baseline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cs typeface="Arial" pitchFamily="34" charset="0"/>
                  </a:rPr>
                  <a:t>()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200" b="1" i="0" u="none" strike="noStrike" cap="none" normalizeH="0" baseline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cs typeface="Arial" pitchFamily="34" charset="0"/>
                  </a:rPr>
                  <a:t>...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200" b="1" i="0" u="none" strike="noStrike" cap="none" normalizeH="0" baseline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cs typeface="Arial" pitchFamily="34" charset="0"/>
                  </a:rPr>
                  <a:t>}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IN" sz="1200" b="1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4413120" y="2886299"/>
              <a:ext cx="539061" cy="96519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CCCCCC"/>
                </a:gs>
                <a:gs pos="100000">
                  <a:srgbClr val="666666"/>
                </a:gs>
              </a:gsLst>
              <a:lin ang="18900000" scaled="1"/>
            </a:gradFill>
            <a:ln w="12700">
              <a:solidFill>
                <a:srgbClr val="66666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668918" y="2308261"/>
              <a:ext cx="2351807" cy="977352"/>
            </a:xfrm>
            <a:prstGeom prst="rect">
              <a:avLst/>
            </a:prstGeom>
            <a:gradFill rotWithShape="0">
              <a:gsLst>
                <a:gs pos="0">
                  <a:srgbClr val="D99594"/>
                </a:gs>
                <a:gs pos="50000">
                  <a:srgbClr val="F2DBDB"/>
                </a:gs>
                <a:gs pos="100000">
                  <a:srgbClr val="D99594"/>
                </a:gs>
              </a:gsLst>
              <a:lin ang="18900000" scaled="1"/>
            </a:gra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035" name="Group 11"/>
            <p:cNvGrpSpPr>
              <a:grpSpLocks/>
            </p:cNvGrpSpPr>
            <p:nvPr/>
          </p:nvGrpSpPr>
          <p:grpSpPr bwMode="auto">
            <a:xfrm>
              <a:off x="5816855" y="2407328"/>
              <a:ext cx="2007672" cy="617275"/>
              <a:chOff x="7080" y="2790"/>
              <a:chExt cx="3240" cy="1455"/>
            </a:xfrm>
          </p:grpSpPr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7080" y="2790"/>
                <a:ext cx="840" cy="145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1037" name="AutoShape 13"/>
              <p:cNvCxnSpPr>
                <a:cxnSpLocks noChangeShapeType="1"/>
              </p:cNvCxnSpPr>
              <p:nvPr/>
            </p:nvCxnSpPr>
            <p:spPr bwMode="auto">
              <a:xfrm>
                <a:off x="7080" y="3090"/>
                <a:ext cx="84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38" name="AutoShape 14"/>
              <p:cNvCxnSpPr>
                <a:cxnSpLocks noChangeShapeType="1"/>
              </p:cNvCxnSpPr>
              <p:nvPr/>
            </p:nvCxnSpPr>
            <p:spPr bwMode="auto">
              <a:xfrm>
                <a:off x="7080" y="3375"/>
                <a:ext cx="84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39" name="AutoShape 15"/>
              <p:cNvCxnSpPr>
                <a:cxnSpLocks noChangeShapeType="1"/>
              </p:cNvCxnSpPr>
              <p:nvPr/>
            </p:nvCxnSpPr>
            <p:spPr bwMode="auto">
              <a:xfrm>
                <a:off x="7080" y="3675"/>
                <a:ext cx="84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40" name="AutoShape 16"/>
              <p:cNvCxnSpPr>
                <a:cxnSpLocks noChangeShapeType="1"/>
              </p:cNvCxnSpPr>
              <p:nvPr/>
            </p:nvCxnSpPr>
            <p:spPr bwMode="auto">
              <a:xfrm>
                <a:off x="7080" y="3975"/>
                <a:ext cx="84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8625" y="2790"/>
                <a:ext cx="1695" cy="145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2" name="Oval 18"/>
              <p:cNvSpPr>
                <a:spLocks noChangeArrowheads="1"/>
              </p:cNvSpPr>
              <p:nvPr/>
            </p:nvSpPr>
            <p:spPr bwMode="auto">
              <a:xfrm>
                <a:off x="9390" y="2940"/>
                <a:ext cx="218" cy="1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3" name="Oval 19"/>
              <p:cNvSpPr>
                <a:spLocks noChangeArrowheads="1"/>
              </p:cNvSpPr>
              <p:nvPr/>
            </p:nvSpPr>
            <p:spPr bwMode="auto">
              <a:xfrm>
                <a:off x="9083" y="3353"/>
                <a:ext cx="218" cy="1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4" name="Oval 20"/>
              <p:cNvSpPr>
                <a:spLocks noChangeArrowheads="1"/>
              </p:cNvSpPr>
              <p:nvPr/>
            </p:nvSpPr>
            <p:spPr bwMode="auto">
              <a:xfrm>
                <a:off x="8760" y="3754"/>
                <a:ext cx="218" cy="1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5" name="Oval 21"/>
              <p:cNvSpPr>
                <a:spLocks noChangeArrowheads="1"/>
              </p:cNvSpPr>
              <p:nvPr/>
            </p:nvSpPr>
            <p:spPr bwMode="auto">
              <a:xfrm>
                <a:off x="9352" y="3780"/>
                <a:ext cx="218" cy="1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6" name="Oval 22"/>
              <p:cNvSpPr>
                <a:spLocks noChangeArrowheads="1"/>
              </p:cNvSpPr>
              <p:nvPr/>
            </p:nvSpPr>
            <p:spPr bwMode="auto">
              <a:xfrm>
                <a:off x="9713" y="3353"/>
                <a:ext cx="218" cy="1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7" name="Oval 23"/>
              <p:cNvSpPr>
                <a:spLocks noChangeArrowheads="1"/>
              </p:cNvSpPr>
              <p:nvPr/>
            </p:nvSpPr>
            <p:spPr bwMode="auto">
              <a:xfrm>
                <a:off x="10012" y="3754"/>
                <a:ext cx="218" cy="1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1048" name="AutoShape 24"/>
              <p:cNvCxnSpPr>
                <a:cxnSpLocks noChangeShapeType="1"/>
              </p:cNvCxnSpPr>
              <p:nvPr/>
            </p:nvCxnSpPr>
            <p:spPr bwMode="auto">
              <a:xfrm flipH="1">
                <a:off x="9202" y="3094"/>
                <a:ext cx="218" cy="251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 type="stealth" w="med" len="med"/>
              </a:ln>
              <a:effectLst/>
            </p:spPr>
          </p:cxnSp>
          <p:cxnSp>
            <p:nvCxnSpPr>
              <p:cNvPr id="1049" name="AutoShape 25"/>
              <p:cNvCxnSpPr>
                <a:cxnSpLocks noChangeShapeType="1"/>
              </p:cNvCxnSpPr>
              <p:nvPr/>
            </p:nvCxnSpPr>
            <p:spPr bwMode="auto">
              <a:xfrm flipH="1">
                <a:off x="8880" y="3503"/>
                <a:ext cx="218" cy="251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 type="stealth" w="med" len="med"/>
              </a:ln>
              <a:effectLst/>
            </p:spPr>
          </p:cxnSp>
          <p:cxnSp>
            <p:nvCxnSpPr>
              <p:cNvPr id="1050" name="AutoShape 26"/>
              <p:cNvCxnSpPr>
                <a:cxnSpLocks noChangeShapeType="1"/>
              </p:cNvCxnSpPr>
              <p:nvPr/>
            </p:nvCxnSpPr>
            <p:spPr bwMode="auto">
              <a:xfrm>
                <a:off x="9202" y="3529"/>
                <a:ext cx="218" cy="251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 type="stealth" w="med" len="med"/>
              </a:ln>
              <a:effectLst/>
            </p:spPr>
          </p:cxnSp>
          <p:cxnSp>
            <p:nvCxnSpPr>
              <p:cNvPr id="1051" name="AutoShape 27"/>
              <p:cNvCxnSpPr>
                <a:cxnSpLocks noChangeShapeType="1"/>
              </p:cNvCxnSpPr>
              <p:nvPr/>
            </p:nvCxnSpPr>
            <p:spPr bwMode="auto">
              <a:xfrm>
                <a:off x="9570" y="3105"/>
                <a:ext cx="218" cy="251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 type="stealth" w="med" len="med"/>
              </a:ln>
              <a:effectLst/>
            </p:spPr>
          </p:cxnSp>
          <p:cxnSp>
            <p:nvCxnSpPr>
              <p:cNvPr id="1052" name="AutoShape 28"/>
              <p:cNvCxnSpPr>
                <a:cxnSpLocks noChangeShapeType="1"/>
              </p:cNvCxnSpPr>
              <p:nvPr/>
            </p:nvCxnSpPr>
            <p:spPr bwMode="auto">
              <a:xfrm>
                <a:off x="9871" y="3503"/>
                <a:ext cx="218" cy="251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 type="stealth" w="med" len="med"/>
              </a:ln>
              <a:effectLst/>
            </p:spPr>
          </p:cxnSp>
        </p:grpSp>
        <p:grpSp>
          <p:nvGrpSpPr>
            <p:cNvPr id="1053" name="Group 29"/>
            <p:cNvGrpSpPr>
              <a:grpSpLocks/>
            </p:cNvGrpSpPr>
            <p:nvPr/>
          </p:nvGrpSpPr>
          <p:grpSpPr bwMode="auto">
            <a:xfrm>
              <a:off x="6550956" y="3782219"/>
              <a:ext cx="1621494" cy="227806"/>
              <a:chOff x="4230" y="5790"/>
              <a:chExt cx="4650" cy="510"/>
            </a:xfrm>
          </p:grpSpPr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4230" y="5790"/>
                <a:ext cx="4650" cy="510"/>
              </a:xfrm>
              <a:prstGeom prst="rect">
                <a:avLst/>
              </a:prstGeom>
              <a:gradFill rotWithShape="0">
                <a:gsLst>
                  <a:gs pos="0">
                    <a:srgbClr val="B2A1C7"/>
                  </a:gs>
                  <a:gs pos="50000">
                    <a:srgbClr val="E5DFEC"/>
                  </a:gs>
                  <a:gs pos="100000">
                    <a:srgbClr val="B2A1C7"/>
                  </a:gs>
                </a:gsLst>
                <a:lin ang="18900000" scaled="1"/>
              </a:gradFill>
              <a:ln w="12700">
                <a:solidFill>
                  <a:srgbClr val="B2A1C7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1055" name="AutoShape 31"/>
              <p:cNvCxnSpPr>
                <a:cxnSpLocks noChangeShapeType="1"/>
              </p:cNvCxnSpPr>
              <p:nvPr/>
            </p:nvCxnSpPr>
            <p:spPr bwMode="auto">
              <a:xfrm>
                <a:off x="4710" y="5790"/>
                <a:ext cx="0" cy="510"/>
              </a:xfrm>
              <a:prstGeom prst="straightConnector1">
                <a:avLst/>
              </a:prstGeom>
              <a:noFill/>
              <a:ln w="12700">
                <a:solidFill>
                  <a:srgbClr val="B2A1C7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56" name="AutoShape 32"/>
              <p:cNvCxnSpPr>
                <a:cxnSpLocks noChangeShapeType="1"/>
              </p:cNvCxnSpPr>
              <p:nvPr/>
            </p:nvCxnSpPr>
            <p:spPr bwMode="auto">
              <a:xfrm>
                <a:off x="5640" y="5790"/>
                <a:ext cx="0" cy="510"/>
              </a:xfrm>
              <a:prstGeom prst="straightConnector1">
                <a:avLst/>
              </a:prstGeom>
              <a:noFill/>
              <a:ln w="12700">
                <a:solidFill>
                  <a:srgbClr val="B2A1C7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57" name="AutoShape 33"/>
              <p:cNvCxnSpPr>
                <a:cxnSpLocks noChangeShapeType="1"/>
              </p:cNvCxnSpPr>
              <p:nvPr/>
            </p:nvCxnSpPr>
            <p:spPr bwMode="auto">
              <a:xfrm>
                <a:off x="6105" y="5790"/>
                <a:ext cx="0" cy="510"/>
              </a:xfrm>
              <a:prstGeom prst="straightConnector1">
                <a:avLst/>
              </a:prstGeom>
              <a:noFill/>
              <a:ln w="12700">
                <a:solidFill>
                  <a:srgbClr val="B2A1C7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58" name="AutoShape 34"/>
              <p:cNvCxnSpPr>
                <a:cxnSpLocks noChangeShapeType="1"/>
              </p:cNvCxnSpPr>
              <p:nvPr/>
            </p:nvCxnSpPr>
            <p:spPr bwMode="auto">
              <a:xfrm>
                <a:off x="6570" y="5790"/>
                <a:ext cx="0" cy="510"/>
              </a:xfrm>
              <a:prstGeom prst="straightConnector1">
                <a:avLst/>
              </a:prstGeom>
              <a:noFill/>
              <a:ln w="12700">
                <a:solidFill>
                  <a:srgbClr val="B2A1C7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59" name="AutoShape 35"/>
              <p:cNvCxnSpPr>
                <a:cxnSpLocks noChangeShapeType="1"/>
              </p:cNvCxnSpPr>
              <p:nvPr/>
            </p:nvCxnSpPr>
            <p:spPr bwMode="auto">
              <a:xfrm>
                <a:off x="7020" y="5790"/>
                <a:ext cx="0" cy="510"/>
              </a:xfrm>
              <a:prstGeom prst="straightConnector1">
                <a:avLst/>
              </a:prstGeom>
              <a:noFill/>
              <a:ln w="12700">
                <a:solidFill>
                  <a:srgbClr val="B2A1C7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60" name="AutoShape 36"/>
              <p:cNvCxnSpPr>
                <a:cxnSpLocks noChangeShapeType="1"/>
              </p:cNvCxnSpPr>
              <p:nvPr/>
            </p:nvCxnSpPr>
            <p:spPr bwMode="auto">
              <a:xfrm>
                <a:off x="7485" y="5790"/>
                <a:ext cx="0" cy="510"/>
              </a:xfrm>
              <a:prstGeom prst="straightConnector1">
                <a:avLst/>
              </a:prstGeom>
              <a:noFill/>
              <a:ln w="12700">
                <a:solidFill>
                  <a:srgbClr val="B2A1C7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61" name="AutoShape 37"/>
              <p:cNvCxnSpPr>
                <a:cxnSpLocks noChangeShapeType="1"/>
              </p:cNvCxnSpPr>
              <p:nvPr/>
            </p:nvCxnSpPr>
            <p:spPr bwMode="auto">
              <a:xfrm>
                <a:off x="5175" y="5790"/>
                <a:ext cx="0" cy="510"/>
              </a:xfrm>
              <a:prstGeom prst="straightConnector1">
                <a:avLst/>
              </a:prstGeom>
              <a:noFill/>
              <a:ln w="12700">
                <a:solidFill>
                  <a:srgbClr val="B2A1C7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62" name="AutoShape 38"/>
              <p:cNvCxnSpPr>
                <a:cxnSpLocks noChangeShapeType="1"/>
              </p:cNvCxnSpPr>
              <p:nvPr/>
            </p:nvCxnSpPr>
            <p:spPr bwMode="auto">
              <a:xfrm>
                <a:off x="7965" y="5790"/>
                <a:ext cx="0" cy="510"/>
              </a:xfrm>
              <a:prstGeom prst="straightConnector1">
                <a:avLst/>
              </a:prstGeom>
              <a:noFill/>
              <a:ln w="12700">
                <a:solidFill>
                  <a:srgbClr val="B2A1C7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63" name="AutoShape 39"/>
              <p:cNvCxnSpPr>
                <a:cxnSpLocks noChangeShapeType="1"/>
              </p:cNvCxnSpPr>
              <p:nvPr/>
            </p:nvCxnSpPr>
            <p:spPr bwMode="auto">
              <a:xfrm>
                <a:off x="8430" y="5790"/>
                <a:ext cx="0" cy="510"/>
              </a:xfrm>
              <a:prstGeom prst="straightConnector1">
                <a:avLst/>
              </a:prstGeom>
              <a:noFill/>
              <a:ln w="12700">
                <a:solidFill>
                  <a:srgbClr val="B2A1C7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1064" name="Group 40"/>
            <p:cNvGrpSpPr>
              <a:grpSpLocks/>
            </p:cNvGrpSpPr>
            <p:nvPr/>
          </p:nvGrpSpPr>
          <p:grpSpPr bwMode="auto">
            <a:xfrm>
              <a:off x="5202983" y="3568839"/>
              <a:ext cx="845736" cy="783025"/>
              <a:chOff x="3495" y="495"/>
              <a:chExt cx="1365" cy="1845"/>
            </a:xfrm>
          </p:grpSpPr>
          <p:grpSp>
            <p:nvGrpSpPr>
              <p:cNvPr id="1065" name="Group 41"/>
              <p:cNvGrpSpPr>
                <a:grpSpLocks/>
              </p:cNvGrpSpPr>
              <p:nvPr/>
            </p:nvGrpSpPr>
            <p:grpSpPr bwMode="auto">
              <a:xfrm>
                <a:off x="3810" y="495"/>
                <a:ext cx="1050" cy="1545"/>
                <a:chOff x="3885" y="495"/>
                <a:chExt cx="1050" cy="1545"/>
              </a:xfrm>
            </p:grpSpPr>
            <p:sp>
              <p:nvSpPr>
                <p:cNvPr id="1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3885" y="495"/>
                  <a:ext cx="1050" cy="154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9999"/>
                    </a:gs>
                  </a:gsLst>
                  <a:lin ang="5400000" scaled="1"/>
                </a:gradFill>
                <a:ln w="12700">
                  <a:solidFill>
                    <a:srgbClr val="666666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cxnSp>
              <p:nvCxnSpPr>
                <p:cNvPr id="1067" name="AutoShape 43"/>
                <p:cNvCxnSpPr>
                  <a:cxnSpLocks noChangeShapeType="1"/>
                </p:cNvCxnSpPr>
                <p:nvPr/>
              </p:nvCxnSpPr>
              <p:spPr bwMode="auto">
                <a:xfrm>
                  <a:off x="4425" y="495"/>
                  <a:ext cx="0" cy="1545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68" name="AutoShape 44"/>
                <p:cNvCxnSpPr>
                  <a:cxnSpLocks noChangeShapeType="1"/>
                </p:cNvCxnSpPr>
                <p:nvPr/>
              </p:nvCxnSpPr>
              <p:spPr bwMode="auto">
                <a:xfrm>
                  <a:off x="3885" y="780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69" name="AutoShape 45"/>
                <p:cNvCxnSpPr>
                  <a:cxnSpLocks noChangeShapeType="1"/>
                </p:cNvCxnSpPr>
                <p:nvPr/>
              </p:nvCxnSpPr>
              <p:spPr bwMode="auto">
                <a:xfrm>
                  <a:off x="3885" y="1035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70" name="AutoShape 46"/>
                <p:cNvCxnSpPr>
                  <a:cxnSpLocks noChangeShapeType="1"/>
                </p:cNvCxnSpPr>
                <p:nvPr/>
              </p:nvCxnSpPr>
              <p:spPr bwMode="auto">
                <a:xfrm>
                  <a:off x="3885" y="1290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71" name="AutoShape 47"/>
                <p:cNvCxnSpPr>
                  <a:cxnSpLocks noChangeShapeType="1"/>
                </p:cNvCxnSpPr>
                <p:nvPr/>
              </p:nvCxnSpPr>
              <p:spPr bwMode="auto">
                <a:xfrm>
                  <a:off x="3885" y="1530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72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3885" y="1785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</p:grpSp>
          <p:grpSp>
            <p:nvGrpSpPr>
              <p:cNvPr id="1073" name="Group 49"/>
              <p:cNvGrpSpPr>
                <a:grpSpLocks/>
              </p:cNvGrpSpPr>
              <p:nvPr/>
            </p:nvGrpSpPr>
            <p:grpSpPr bwMode="auto">
              <a:xfrm>
                <a:off x="3660" y="660"/>
                <a:ext cx="1050" cy="1545"/>
                <a:chOff x="3885" y="495"/>
                <a:chExt cx="1050" cy="1545"/>
              </a:xfrm>
            </p:grpSpPr>
            <p:sp>
              <p:nvSpPr>
                <p:cNvPr id="1074" name="Rectangle 50"/>
                <p:cNvSpPr>
                  <a:spLocks noChangeArrowheads="1"/>
                </p:cNvSpPr>
                <p:nvPr/>
              </p:nvSpPr>
              <p:spPr bwMode="auto">
                <a:xfrm>
                  <a:off x="3885" y="495"/>
                  <a:ext cx="1050" cy="154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9999"/>
                    </a:gs>
                  </a:gsLst>
                  <a:lin ang="5400000" scaled="1"/>
                </a:gradFill>
                <a:ln w="12700">
                  <a:solidFill>
                    <a:srgbClr val="666666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cxnSp>
              <p:nvCxnSpPr>
                <p:cNvPr id="1075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4425" y="495"/>
                  <a:ext cx="0" cy="1545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76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3885" y="780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77" name="AutoShape 53"/>
                <p:cNvCxnSpPr>
                  <a:cxnSpLocks noChangeShapeType="1"/>
                </p:cNvCxnSpPr>
                <p:nvPr/>
              </p:nvCxnSpPr>
              <p:spPr bwMode="auto">
                <a:xfrm>
                  <a:off x="3885" y="1035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78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3885" y="1290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79" name="AutoShape 55"/>
                <p:cNvCxnSpPr>
                  <a:cxnSpLocks noChangeShapeType="1"/>
                </p:cNvCxnSpPr>
                <p:nvPr/>
              </p:nvCxnSpPr>
              <p:spPr bwMode="auto">
                <a:xfrm>
                  <a:off x="3885" y="1530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80" name="AutoShape 56"/>
                <p:cNvCxnSpPr>
                  <a:cxnSpLocks noChangeShapeType="1"/>
                </p:cNvCxnSpPr>
                <p:nvPr/>
              </p:nvCxnSpPr>
              <p:spPr bwMode="auto">
                <a:xfrm>
                  <a:off x="3885" y="1785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</p:grpSp>
          <p:grpSp>
            <p:nvGrpSpPr>
              <p:cNvPr id="1081" name="Group 57"/>
              <p:cNvGrpSpPr>
                <a:grpSpLocks/>
              </p:cNvGrpSpPr>
              <p:nvPr/>
            </p:nvGrpSpPr>
            <p:grpSpPr bwMode="auto">
              <a:xfrm>
                <a:off x="3495" y="795"/>
                <a:ext cx="1050" cy="1545"/>
                <a:chOff x="3885" y="495"/>
                <a:chExt cx="1050" cy="1545"/>
              </a:xfrm>
            </p:grpSpPr>
            <p:sp>
              <p:nvSpPr>
                <p:cNvPr id="1082" name="Rectangle 58"/>
                <p:cNvSpPr>
                  <a:spLocks noChangeArrowheads="1"/>
                </p:cNvSpPr>
                <p:nvPr/>
              </p:nvSpPr>
              <p:spPr bwMode="auto">
                <a:xfrm>
                  <a:off x="3885" y="495"/>
                  <a:ext cx="1050" cy="154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9999"/>
                    </a:gs>
                  </a:gsLst>
                  <a:lin ang="5400000" scaled="1"/>
                </a:gradFill>
                <a:ln w="12700">
                  <a:solidFill>
                    <a:srgbClr val="666666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cxnSp>
              <p:nvCxnSpPr>
                <p:cNvPr id="1083" name="AutoShape 59"/>
                <p:cNvCxnSpPr>
                  <a:cxnSpLocks noChangeShapeType="1"/>
                </p:cNvCxnSpPr>
                <p:nvPr/>
              </p:nvCxnSpPr>
              <p:spPr bwMode="auto">
                <a:xfrm>
                  <a:off x="4425" y="495"/>
                  <a:ext cx="0" cy="1545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84" name="AutoShape 60"/>
                <p:cNvCxnSpPr>
                  <a:cxnSpLocks noChangeShapeType="1"/>
                </p:cNvCxnSpPr>
                <p:nvPr/>
              </p:nvCxnSpPr>
              <p:spPr bwMode="auto">
                <a:xfrm>
                  <a:off x="3885" y="780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85" name="AutoShape 61"/>
                <p:cNvCxnSpPr>
                  <a:cxnSpLocks noChangeShapeType="1"/>
                </p:cNvCxnSpPr>
                <p:nvPr/>
              </p:nvCxnSpPr>
              <p:spPr bwMode="auto">
                <a:xfrm>
                  <a:off x="3885" y="1035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86" name="AutoShape 62"/>
                <p:cNvCxnSpPr>
                  <a:cxnSpLocks noChangeShapeType="1"/>
                </p:cNvCxnSpPr>
                <p:nvPr/>
              </p:nvCxnSpPr>
              <p:spPr bwMode="auto">
                <a:xfrm>
                  <a:off x="3885" y="1290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87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3885" y="1530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1088" name="AutoShape 64"/>
                <p:cNvCxnSpPr>
                  <a:cxnSpLocks noChangeShapeType="1"/>
                </p:cNvCxnSpPr>
                <p:nvPr/>
              </p:nvCxnSpPr>
              <p:spPr bwMode="auto">
                <a:xfrm>
                  <a:off x="3885" y="1785"/>
                  <a:ext cx="105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666666"/>
                  </a:solidFill>
                  <a:round/>
                  <a:headEnd/>
                  <a:tailEnd/>
                </a:ln>
                <a:effectLst/>
              </p:spPr>
            </p:cxnSp>
          </p:grpSp>
        </p:grpSp>
        <p:sp>
          <p:nvSpPr>
            <p:cNvPr id="1089" name="Text Box 65"/>
            <p:cNvSpPr txBox="1">
              <a:spLocks noChangeArrowheads="1"/>
            </p:cNvSpPr>
            <p:nvPr/>
          </p:nvSpPr>
          <p:spPr bwMode="auto">
            <a:xfrm>
              <a:off x="5631875" y="3012867"/>
              <a:ext cx="919081" cy="15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I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Method </a:t>
              </a:r>
              <a:r>
                <a:rPr kumimoji="0" lang="en-I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Call </a:t>
              </a:r>
              <a:r>
                <a:rPr lang="en-IN" sz="1400" b="1" dirty="0">
                  <a:latin typeface="Bodoni MT" pitchFamily="18" charset="0"/>
                  <a:cs typeface="Arial" pitchFamily="34" charset="0"/>
                </a:rPr>
                <a:t>S</a:t>
              </a:r>
              <a:r>
                <a:rPr kumimoji="0" lang="en-I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tack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AutoShape 66"/>
            <p:cNvSpPr>
              <a:spLocks noChangeArrowheads="1"/>
            </p:cNvSpPr>
            <p:nvPr/>
          </p:nvSpPr>
          <p:spPr bwMode="auto">
            <a:xfrm>
              <a:off x="6365441" y="2674679"/>
              <a:ext cx="390486" cy="141984"/>
            </a:xfrm>
            <a:prstGeom prst="rightArrow">
              <a:avLst>
                <a:gd name="adj1" fmla="val 50000"/>
                <a:gd name="adj2" fmla="val 14927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1" name="Text Box 67"/>
            <p:cNvSpPr txBox="1">
              <a:spLocks noChangeArrowheads="1"/>
            </p:cNvSpPr>
            <p:nvPr/>
          </p:nvSpPr>
          <p:spPr bwMode="auto">
            <a:xfrm>
              <a:off x="6639921" y="3047752"/>
              <a:ext cx="1300634" cy="139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I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Context Tree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2" name="Text Box 68"/>
            <p:cNvSpPr txBox="1">
              <a:spLocks noChangeArrowheads="1"/>
            </p:cNvSpPr>
            <p:nvPr/>
          </p:nvSpPr>
          <p:spPr bwMode="auto">
            <a:xfrm>
              <a:off x="5537560" y="2098645"/>
              <a:ext cx="2634890" cy="2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Context </a:t>
              </a: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Matching </a:t>
              </a: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Module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" name="Text Box 71"/>
            <p:cNvSpPr txBox="1">
              <a:spLocks noChangeArrowheads="1"/>
            </p:cNvSpPr>
            <p:nvPr/>
          </p:nvSpPr>
          <p:spPr bwMode="auto">
            <a:xfrm>
              <a:off x="6526097" y="4067653"/>
              <a:ext cx="1646354" cy="280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I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Global</a:t>
              </a:r>
              <a:r>
                <a:rPr kumimoji="0" lang="en-IN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 </a:t>
              </a:r>
              <a:r>
                <a:rPr kumimoji="0" lang="en-I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Monitor Pool of Constant Size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97" name="AutoShape 73"/>
            <p:cNvCxnSpPr>
              <a:cxnSpLocks noChangeShapeType="1"/>
            </p:cNvCxnSpPr>
            <p:nvPr/>
          </p:nvCxnSpPr>
          <p:spPr bwMode="auto">
            <a:xfrm rot="5400000">
              <a:off x="6785921" y="3548216"/>
              <a:ext cx="429420" cy="4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sp>
          <p:nvSpPr>
            <p:cNvPr id="1098" name="Text Box 74"/>
            <p:cNvSpPr txBox="1">
              <a:spLocks noChangeArrowheads="1"/>
            </p:cNvSpPr>
            <p:nvPr/>
          </p:nvSpPr>
          <p:spPr bwMode="auto">
            <a:xfrm>
              <a:off x="3225369" y="1791409"/>
              <a:ext cx="1296536" cy="32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I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Program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99" name="AutoShape 75"/>
            <p:cNvCxnSpPr>
              <a:cxnSpLocks noChangeShapeType="1"/>
            </p:cNvCxnSpPr>
            <p:nvPr/>
          </p:nvCxnSpPr>
          <p:spPr bwMode="auto">
            <a:xfrm>
              <a:off x="6058244" y="3874302"/>
              <a:ext cx="49271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sp>
          <p:nvSpPr>
            <p:cNvPr id="1100" name="Text Box 76"/>
            <p:cNvSpPr txBox="1">
              <a:spLocks noChangeArrowheads="1"/>
            </p:cNvSpPr>
            <p:nvPr/>
          </p:nvSpPr>
          <p:spPr bwMode="auto">
            <a:xfrm>
              <a:off x="4952180" y="4354579"/>
              <a:ext cx="1687741" cy="332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I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Maps with Local</a:t>
              </a:r>
              <a:r>
                <a:rPr kumimoji="0" lang="en-IN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doni MT" pitchFamily="18" charset="0"/>
                  <a:cs typeface="Arial" pitchFamily="34" charset="0"/>
                </a:rPr>
                <a:t> </a:t>
              </a:r>
              <a:r>
                <a:rPr lang="en-IN" sz="1400" b="1" smtClean="0">
                  <a:latin typeface="Bodoni MT" pitchFamily="18" charset="0"/>
                  <a:cs typeface="Arial" pitchFamily="34" charset="0"/>
                </a:rPr>
                <a:t>Monitor Pools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1" name="AutoShape 77"/>
            <p:cNvSpPr>
              <a:spLocks noChangeArrowheads="1"/>
            </p:cNvSpPr>
            <p:nvPr/>
          </p:nvSpPr>
          <p:spPr bwMode="auto">
            <a:xfrm rot="5400000">
              <a:off x="6784396" y="4768571"/>
              <a:ext cx="280349" cy="15261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CCCCCC"/>
                </a:gs>
                <a:gs pos="100000">
                  <a:srgbClr val="666666"/>
                </a:gs>
              </a:gsLst>
              <a:lin ang="18900000" scaled="1"/>
            </a:gradFill>
            <a:ln w="12700">
              <a:solidFill>
                <a:srgbClr val="66666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2" name="AutoShape 78"/>
            <p:cNvSpPr>
              <a:spLocks noChangeArrowheads="1"/>
            </p:cNvSpPr>
            <p:nvPr/>
          </p:nvSpPr>
          <p:spPr bwMode="auto">
            <a:xfrm>
              <a:off x="6261264" y="5012126"/>
              <a:ext cx="1356861" cy="26768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IN" sz="1400" dirty="0" smtClean="0">
                  <a:latin typeface="Arial Black" pitchFamily="34" charset="0"/>
                  <a:cs typeface="Arial" pitchFamily="34" charset="0"/>
                </a:rPr>
                <a:t>Error Report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 Box 68"/>
            <p:cNvSpPr txBox="1">
              <a:spLocks noChangeArrowheads="1"/>
            </p:cNvSpPr>
            <p:nvPr/>
          </p:nvSpPr>
          <p:spPr bwMode="auto">
            <a:xfrm>
              <a:off x="5202983" y="1775556"/>
              <a:ext cx="3129589" cy="298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500"/>
                </a:spcAft>
              </a:pPr>
              <a:r>
                <a:rPr lang="en-US" b="1" dirty="0" smtClean="0">
                  <a:latin typeface="Bodoni MT" pitchFamily="18" charset="0"/>
                  <a:cs typeface="Arial" pitchFamily="34" charset="0"/>
                </a:rPr>
                <a:t>Monitoring system</a:t>
              </a:r>
              <a:endParaRPr lang="en-US" b="1" dirty="0" smtClean="0">
                <a:latin typeface="Bodoni MT" pitchFamily="18" charset="0"/>
                <a:cs typeface="Arial" pitchFamily="34" charset="0"/>
              </a:endParaRPr>
            </a:p>
          </p:txBody>
        </p:sp>
      </p:grpSp>
      <p:sp>
        <p:nvSpPr>
          <p:cNvPr id="4" name="Folded Corner 3"/>
          <p:cNvSpPr/>
          <p:nvPr/>
        </p:nvSpPr>
        <p:spPr>
          <a:xfrm>
            <a:off x="1323092" y="4221604"/>
            <a:ext cx="1332983" cy="545125"/>
          </a:xfrm>
          <a:prstGeom prst="foldedCorner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UnsafeIterator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Text Box 74"/>
          <p:cNvSpPr txBox="1">
            <a:spLocks noChangeArrowheads="1"/>
          </p:cNvSpPr>
          <p:nvPr/>
        </p:nvSpPr>
        <p:spPr bwMode="auto">
          <a:xfrm>
            <a:off x="1695868" y="3891073"/>
            <a:ext cx="987729" cy="30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itchFamily="18" charset="0"/>
                <a:cs typeface="Arial" pitchFamily="34" charset="0"/>
              </a:rPr>
              <a:t>Property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AutoShape 8"/>
          <p:cNvSpPr>
            <a:spLocks noChangeArrowheads="1"/>
          </p:cNvSpPr>
          <p:nvPr/>
        </p:nvSpPr>
        <p:spPr bwMode="auto">
          <a:xfrm>
            <a:off x="2656074" y="4424810"/>
            <a:ext cx="648632" cy="155651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5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51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IIITD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Purandare</dc:creator>
  <cp:lastModifiedBy>Rahul Purandare</cp:lastModifiedBy>
  <cp:revision>7</cp:revision>
  <dcterms:created xsi:type="dcterms:W3CDTF">2015-02-20T07:16:13Z</dcterms:created>
  <dcterms:modified xsi:type="dcterms:W3CDTF">2015-02-22T18:55:57Z</dcterms:modified>
</cp:coreProperties>
</file>