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5"/>
  </p:notesMasterIdLst>
  <p:handoutMasterIdLst>
    <p:handoutMasterId r:id="rId36"/>
  </p:handoutMasterIdLst>
  <p:sldIdLst>
    <p:sldId id="268" r:id="rId10"/>
    <p:sldId id="408" r:id="rId11"/>
    <p:sldId id="407" r:id="rId12"/>
    <p:sldId id="409" r:id="rId13"/>
    <p:sldId id="410" r:id="rId14"/>
    <p:sldId id="411" r:id="rId15"/>
    <p:sldId id="412" r:id="rId16"/>
    <p:sldId id="414" r:id="rId17"/>
    <p:sldId id="434" r:id="rId18"/>
    <p:sldId id="435" r:id="rId19"/>
    <p:sldId id="416" r:id="rId20"/>
    <p:sldId id="426" r:id="rId21"/>
    <p:sldId id="418" r:id="rId22"/>
    <p:sldId id="419" r:id="rId23"/>
    <p:sldId id="421" r:id="rId24"/>
    <p:sldId id="422" r:id="rId25"/>
    <p:sldId id="423" r:id="rId26"/>
    <p:sldId id="424" r:id="rId27"/>
    <p:sldId id="429" r:id="rId28"/>
    <p:sldId id="427" r:id="rId29"/>
    <p:sldId id="430" r:id="rId30"/>
    <p:sldId id="431" r:id="rId31"/>
    <p:sldId id="432" r:id="rId32"/>
    <p:sldId id="433" r:id="rId33"/>
    <p:sldId id="271" r:id="rId3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2D050"/>
    <a:srgbClr val="F2F2F2"/>
    <a:srgbClr val="89BB67"/>
    <a:srgbClr val="FEA2A0"/>
    <a:srgbClr val="FFE89F"/>
    <a:srgbClr val="B4EEC3"/>
    <a:srgbClr val="F44336"/>
    <a:srgbClr val="CAFF15"/>
    <a:srgbClr val="54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0" autoAdjust="0"/>
    <p:restoredTop sz="96341" autoAdjust="0"/>
  </p:normalViewPr>
  <p:slideViewPr>
    <p:cSldViewPr snapToObjects="1">
      <p:cViewPr>
        <p:scale>
          <a:sx n="150" d="100"/>
          <a:sy n="150" d="100"/>
        </p:scale>
        <p:origin x="2558" y="128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18.02.2021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18.02.2021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8999-9DBA-4D98-9A5B-6F60AFB8ECF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F6D-1BD8-4ECA-AC81-0E1B9E29C41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631-FA7C-4DE8-9475-1EAEA46880B4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47E5-5C62-477B-A7D2-97065E8A7B72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0AEB-1B97-4690-8120-96331E6E6944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895-818F-41CA-AE01-CE536CEF4A8C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0C3B-DCD2-4EA0-B927-53DDF87EE63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64-FB16-4DCB-936E-258A3029B412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0D35-73FB-4AB7-B803-17857E466A3B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4A61-AC79-4AB9-BBC8-2AAF7DBBFD66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5965-0F66-406D-86B1-AC142EC0AB6C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284E-B0A2-42D7-8034-411B55A5BD30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7B55-7656-473D-8E51-1FDDC6C307F2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C3C-925F-417B-B008-DEA8B7C5554E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6529-E469-45B7-9FCC-AC68EAE0E236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7A9-9685-47D0-9844-3F00A56B5218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A135-E049-44EF-BFED-0D530B430FA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AFF8-6DA4-4B2A-98AA-45070BFFD227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E6FD-1DFC-41FA-9DEC-226F37936E2E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8F3B-61A6-4A4C-8DAE-988CE6A8F316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CA22-DA95-4C60-95B1-CC21A4B0645F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9C8A-5219-41DC-AF1B-E01240F02F2F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435D-39FC-4D61-B43E-62E3FE671EB8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13AD-7F1B-42AF-AE35-1E5C0C88349A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FC87-63FB-49C4-A362-5D33BEC0A7F8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6CBD-5F09-4039-BC3C-44BB15D05C35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1257-40C2-4DE4-BAC5-0E9814C63B5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07F7-4AA7-4199-AC02-9B65C5D012D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8AAA-4985-47AA-8D6C-919A137EAF2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1C16-4088-4592-9B0C-77C11783BE9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FAB6-363A-4A73-A4F6-DFEC9783640A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D4F9-0C5A-4360-9E84-5ABF95D21120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35AC-BE61-4CB0-80B2-A1736AD5F6A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26E-AB87-4A6A-8125-4C8B30FBFA36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8F7-18B5-4913-9F1D-802412DE0228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892-311A-4862-9E43-9DB7241010D5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5AC3-21B4-4C48-9E39-5BCD6636D3CB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9BE8-034A-45AB-84E4-F50046711042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Aritra Dhar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1DFD-2AE7-488A-83A1-29E92D413C21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74A9-6049-4202-896B-B7DBABA68360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E04-0C19-4D15-999C-41BB4909DA78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98B-C59E-49D3-816A-738A75E98E55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85B-24E5-4D73-8570-709A3615B7DA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AE93-88A3-4CE1-91DD-60A1DB83C29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B88F-7CED-4F1E-B029-43766187BB85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83C-3C0E-4052-AE3D-C433249F37A4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E043-569E-4BC6-8161-8C53585F916C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3B7E-0AD8-406F-AA8E-CCCD99E11C31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8C13-E349-4E71-92E0-A4A82AD905AA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223A-12B3-460C-B41B-B7B7AACEEEB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800-FCEA-4BC6-A3F3-32CEADFE19AE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58B6-F857-444F-AA56-7BC76B4FAFDB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7917-B5F7-409F-A6E6-91EDF775B8B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B58-16C6-4436-9EDC-B0727A94DA90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3D2-7497-4B18-B75A-0210BCF59F46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6F30-3A5B-4F86-BA3C-428FE7160532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F33E-5469-4EBA-86B6-7C6D9BAEFDDA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DA6B-0D51-4091-AA89-63D0F9971C77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Aritra Dhar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1C5B-5FE4-4D78-A0C2-581E2DE34534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4A42-2043-4C6D-96F3-DA37FE4AEBE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4529-C48B-48E0-A4AB-BBC8E10FD712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3160-537B-4CCF-A417-D693140DF774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D5E-CD9E-4819-83F2-DBC979B87F46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A76A-A9E2-4954-BAC5-2739B91B457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794-2AA9-4189-9B9F-9FA2CE77C73C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D220-41DF-4402-A9A2-F7DBD1322BCA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534B-EE79-42C9-9E29-34D54F7622F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510-21EB-48FE-A11A-BF113C30CC4F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AEB7-3247-42FC-A7D9-77269E856775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3E2-CE0A-42F5-926A-31154B62234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1A3D-B8A9-4880-A94B-76479512AA4F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682F097-687F-4F00-8958-B8AAE0969CE0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="1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425F2D-08B3-4BF2-880E-527DBF29806F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338984C-2DD5-42A8-92E5-DC2F4E3C4050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B70E17-F8FE-4F12-BB1C-8A8A0142C8CF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73C3051-7CBF-4233-A06B-63AD51EC7F07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FD890E0-2C21-49A2-AF4F-2EEC53B7DD55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FBF44E5-A55F-4644-A843-C16F7D9BFC89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145893D-6059-44B7-A581-FA63BEE7F5D3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9F75221-2447-48C4-8A74-FC62BED5FD6E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0416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0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</p:spPr>
        <p:txBody>
          <a:bodyPr/>
          <a:lstStyle/>
          <a:p>
            <a:endParaRPr lang="en-GB" sz="2000" dirty="0"/>
          </a:p>
          <a:p>
            <a:r>
              <a:rPr lang="en-US" sz="2000" dirty="0"/>
              <a:t>Moritz Schneider*, Aritra Dhar*, Ivan </a:t>
            </a:r>
            <a:r>
              <a:rPr lang="en-US" sz="2000" dirty="0" err="1"/>
              <a:t>Puddu</a:t>
            </a:r>
            <a:r>
              <a:rPr lang="en-US" sz="2000" dirty="0"/>
              <a:t>, Kari Kostiainen, Srdjan Capkun</a:t>
            </a:r>
            <a:endParaRPr lang="en-GB" sz="2000" dirty="0"/>
          </a:p>
          <a:p>
            <a:r>
              <a:rPr lang="en-US" sz="2000" dirty="0"/>
              <a:t>ETH Zurich</a:t>
            </a:r>
          </a:p>
          <a:p>
            <a:endParaRPr lang="en-US" sz="900" dirty="0"/>
          </a:p>
          <a:p>
            <a:r>
              <a:rPr lang="en-US" sz="1200" dirty="0"/>
              <a:t>*equally contributing authors</a:t>
            </a:r>
            <a:endParaRPr lang="en-GB" sz="1400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PIE: A Platform-wide TEE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>
          <a:xfrm>
            <a:off x="323849" y="626726"/>
            <a:ext cx="11537950" cy="2809800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 revisited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946B4C-AC30-4E59-9DF9-E2D65CB11A0A}"/>
              </a:ext>
            </a:extLst>
          </p:cNvPr>
          <p:cNvGrpSpPr/>
          <p:nvPr/>
        </p:nvGrpSpPr>
        <p:grpSpPr>
          <a:xfrm>
            <a:off x="4449275" y="2334085"/>
            <a:ext cx="3244544" cy="2095046"/>
            <a:chOff x="4449275" y="2334085"/>
            <a:chExt cx="3244544" cy="209504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4EF06B7-4011-4C8A-896E-FD921D166DDF}"/>
                </a:ext>
              </a:extLst>
            </p:cNvPr>
            <p:cNvSpPr/>
            <p:nvPr/>
          </p:nvSpPr>
          <p:spPr>
            <a:xfrm>
              <a:off x="4449275" y="2334085"/>
              <a:ext cx="3244544" cy="1066800"/>
            </a:xfrm>
            <a:prstGeom prst="roundRect">
              <a:avLst>
                <a:gd name="adj" fmla="val 608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2B3E54-6822-4DB0-813F-4DCB0B2C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266" y="2550739"/>
              <a:ext cx="660381" cy="66038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3A2FA9-0883-4729-9D7C-4789E364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275" y="2554747"/>
              <a:ext cx="635019" cy="6350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21C1EB-2D43-4776-BA6B-834025C16539}"/>
                </a:ext>
              </a:extLst>
            </p:cNvPr>
            <p:cNvGrpSpPr/>
            <p:nvPr/>
          </p:nvGrpSpPr>
          <p:grpSpPr>
            <a:xfrm>
              <a:off x="5364278" y="3804054"/>
              <a:ext cx="436820" cy="489741"/>
              <a:chOff x="8115804" y="3109839"/>
              <a:chExt cx="673403" cy="75498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48C2BCD-F5D1-4258-ADC3-F7048F9D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804" y="3275727"/>
                <a:ext cx="589098" cy="58909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F16BD29-5A27-4348-BF57-01DF1E18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2326" y="3109839"/>
                <a:ext cx="426881" cy="426881"/>
              </a:xfrm>
              <a:prstGeom prst="rect">
                <a:avLst/>
              </a:prstGeom>
            </p:spPr>
          </p:pic>
        </p:grp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7997C00-B5B1-4A50-8BE8-09CE765FB0A9}"/>
                </a:ext>
              </a:extLst>
            </p:cNvPr>
            <p:cNvSpPr/>
            <p:nvPr/>
          </p:nvSpPr>
          <p:spPr>
            <a:xfrm>
              <a:off x="6016625" y="3464694"/>
              <a:ext cx="152400" cy="21967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519259D-B347-4BA1-B987-0E2FB38ED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86" y="3816865"/>
              <a:ext cx="612266" cy="6122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C08C0C-1C46-4A30-910A-954686AF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035" y="2536893"/>
              <a:ext cx="620104" cy="6201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CDB653D-DEEC-4B12-846B-AA4C4A9E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527" y="2570877"/>
              <a:ext cx="620104" cy="62010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6D8034-D6B5-4310-B171-1F7CDC83147B}"/>
              </a:ext>
            </a:extLst>
          </p:cNvPr>
          <p:cNvGrpSpPr/>
          <p:nvPr/>
        </p:nvGrpSpPr>
        <p:grpSpPr>
          <a:xfrm>
            <a:off x="378619" y="2162545"/>
            <a:ext cx="2655432" cy="2266586"/>
            <a:chOff x="378619" y="2162545"/>
            <a:chExt cx="2655432" cy="22665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627CA-208F-4B38-83D0-23FB62807741}"/>
                </a:ext>
              </a:extLst>
            </p:cNvPr>
            <p:cNvSpPr/>
            <p:nvPr/>
          </p:nvSpPr>
          <p:spPr>
            <a:xfrm rot="18718275">
              <a:off x="803574" y="3343179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E4120B-8938-48D8-8420-01E54C5F45C6}"/>
                </a:ext>
              </a:extLst>
            </p:cNvPr>
            <p:cNvSpPr/>
            <p:nvPr/>
          </p:nvSpPr>
          <p:spPr>
            <a:xfrm rot="2742629">
              <a:off x="867031" y="3365905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66ADE0-2842-4B4E-BAC4-FC5F2D89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264" y="2982202"/>
              <a:ext cx="685800" cy="685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F82418-8905-47B2-AFF7-F2C9A768E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8619" y="2162545"/>
              <a:ext cx="620104" cy="6201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90F726-107F-4BD5-9499-618FB2F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47" y="2162545"/>
              <a:ext cx="620104" cy="620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2DF364-D3EE-48C9-9513-34D881CA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19" y="3730161"/>
              <a:ext cx="620104" cy="6201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26BEAD-C5EF-4DB9-973A-F94D80BA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7" r="8085"/>
            <a:stretch/>
          </p:blipFill>
          <p:spPr>
            <a:xfrm>
              <a:off x="2453372" y="3939389"/>
              <a:ext cx="417195" cy="48974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6D0058-3477-41C3-B890-085C2951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70" y="3645684"/>
              <a:ext cx="293705" cy="29370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DBBE7E4-9CA2-4DA8-9D6A-B61C4633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820" y="3792536"/>
              <a:ext cx="293705" cy="29370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E44C8A-B6E3-471B-9175-D9C3941B0B0C}"/>
              </a:ext>
            </a:extLst>
          </p:cNvPr>
          <p:cNvGrpSpPr/>
          <p:nvPr/>
        </p:nvGrpSpPr>
        <p:grpSpPr>
          <a:xfrm>
            <a:off x="9027319" y="1950773"/>
            <a:ext cx="2470896" cy="1919983"/>
            <a:chOff x="9027319" y="1950773"/>
            <a:chExt cx="2470896" cy="19199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D692CA6-24FD-40F8-9A11-97B88546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319" y="2557969"/>
              <a:ext cx="685800" cy="68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8D17A8-54A5-4449-A7AF-4E459250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019" y="1950773"/>
              <a:ext cx="620104" cy="62010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9235EAA-DCF6-4951-A6A6-CFEFE2B4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111" y="2964215"/>
              <a:ext cx="620104" cy="6201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F47F6C3-36B4-4725-8BE2-2E1F3923C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024084"/>
              <a:ext cx="293705" cy="2937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3CB9B-3C93-49AE-9842-0DB4A335B687}"/>
                </a:ext>
              </a:extLst>
            </p:cNvPr>
            <p:cNvSpPr/>
            <p:nvPr/>
          </p:nvSpPr>
          <p:spPr>
            <a:xfrm rot="20113961">
              <a:off x="9712664" y="2611164"/>
              <a:ext cx="1128315" cy="45719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C24B05-7B1D-4931-ADC8-63E6397739E3}"/>
                </a:ext>
              </a:extLst>
            </p:cNvPr>
            <p:cNvSpPr/>
            <p:nvPr/>
          </p:nvSpPr>
          <p:spPr>
            <a:xfrm rot="867710">
              <a:off x="9753119" y="2978431"/>
              <a:ext cx="1084992" cy="56893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013A9BC-19AF-4E5C-95DB-438A5796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753" y="3250652"/>
              <a:ext cx="620104" cy="62010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CB51B7D-F9CD-4084-80F2-991EFC4F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132" y="3567159"/>
              <a:ext cx="293705" cy="2937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4AF752-0C6D-4AD4-BF82-3522D39C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422690"/>
              <a:ext cx="315185" cy="315185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</p:spTree>
    <p:extLst>
      <p:ext uri="{BB962C8B-B14F-4D97-AF65-F5344CB8AC3E}">
        <p14:creationId xmlns:p14="http://schemas.microsoft.com/office/powerpoint/2010/main" val="8787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 revisited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29928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3672565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946B4C-AC30-4E59-9DF9-E2D65CB11A0A}"/>
              </a:ext>
            </a:extLst>
          </p:cNvPr>
          <p:cNvGrpSpPr/>
          <p:nvPr/>
        </p:nvGrpSpPr>
        <p:grpSpPr>
          <a:xfrm>
            <a:off x="3504283" y="2542544"/>
            <a:ext cx="2639739" cy="1704515"/>
            <a:chOff x="4449275" y="2334085"/>
            <a:chExt cx="3244544" cy="209504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4EF06B7-4011-4C8A-896E-FD921D166DDF}"/>
                </a:ext>
              </a:extLst>
            </p:cNvPr>
            <p:cNvSpPr/>
            <p:nvPr/>
          </p:nvSpPr>
          <p:spPr>
            <a:xfrm>
              <a:off x="4449275" y="2334085"/>
              <a:ext cx="3244544" cy="1066800"/>
            </a:xfrm>
            <a:prstGeom prst="roundRect">
              <a:avLst>
                <a:gd name="adj" fmla="val 608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2B3E54-6822-4DB0-813F-4DCB0B2C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266" y="2550739"/>
              <a:ext cx="660381" cy="66038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3A2FA9-0883-4729-9D7C-4789E364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275" y="2554747"/>
              <a:ext cx="635019" cy="6350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621C1EB-2D43-4776-BA6B-834025C16539}"/>
                </a:ext>
              </a:extLst>
            </p:cNvPr>
            <p:cNvGrpSpPr/>
            <p:nvPr/>
          </p:nvGrpSpPr>
          <p:grpSpPr>
            <a:xfrm>
              <a:off x="5364278" y="3804054"/>
              <a:ext cx="436820" cy="489741"/>
              <a:chOff x="8115804" y="3109839"/>
              <a:chExt cx="673403" cy="75498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48C2BCD-F5D1-4258-ADC3-F7048F9D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804" y="3275727"/>
                <a:ext cx="589098" cy="58909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F16BD29-5A27-4348-BF57-01DF1E18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2326" y="3109839"/>
                <a:ext cx="426881" cy="426881"/>
              </a:xfrm>
              <a:prstGeom prst="rect">
                <a:avLst/>
              </a:prstGeom>
            </p:spPr>
          </p:pic>
        </p:grp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7997C00-B5B1-4A50-8BE8-09CE765FB0A9}"/>
                </a:ext>
              </a:extLst>
            </p:cNvPr>
            <p:cNvSpPr/>
            <p:nvPr/>
          </p:nvSpPr>
          <p:spPr>
            <a:xfrm>
              <a:off x="6016625" y="3464694"/>
              <a:ext cx="152400" cy="21967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519259D-B347-4BA1-B987-0E2FB38ED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86" y="3816865"/>
              <a:ext cx="612266" cy="6122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C08C0C-1C46-4A30-910A-954686AF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035" y="2536893"/>
              <a:ext cx="620104" cy="62010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CDB653D-DEEC-4B12-846B-AA4C4A9E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527" y="2570877"/>
              <a:ext cx="620104" cy="62010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6D8034-D6B5-4310-B171-1F7CDC83147B}"/>
              </a:ext>
            </a:extLst>
          </p:cNvPr>
          <p:cNvGrpSpPr/>
          <p:nvPr/>
        </p:nvGrpSpPr>
        <p:grpSpPr>
          <a:xfrm>
            <a:off x="583531" y="2453030"/>
            <a:ext cx="2033700" cy="1735897"/>
            <a:chOff x="378619" y="2162545"/>
            <a:chExt cx="2655432" cy="22665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A627CA-208F-4B38-83D0-23FB62807741}"/>
                </a:ext>
              </a:extLst>
            </p:cNvPr>
            <p:cNvSpPr/>
            <p:nvPr/>
          </p:nvSpPr>
          <p:spPr>
            <a:xfrm rot="18718275">
              <a:off x="803574" y="3343179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E4120B-8938-48D8-8420-01E54C5F45C6}"/>
                </a:ext>
              </a:extLst>
            </p:cNvPr>
            <p:cNvSpPr/>
            <p:nvPr/>
          </p:nvSpPr>
          <p:spPr>
            <a:xfrm rot="2742629">
              <a:off x="867031" y="3365905"/>
              <a:ext cx="1718034" cy="69961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66ADE0-2842-4B4E-BAC4-FC5F2D89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264" y="2982202"/>
              <a:ext cx="685800" cy="685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F82418-8905-47B2-AFF7-F2C9A768E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8619" y="2162545"/>
              <a:ext cx="620104" cy="6201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90F726-107F-4BD5-9499-618FB2F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47" y="2162545"/>
              <a:ext cx="620104" cy="620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2DF364-D3EE-48C9-9513-34D881CA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19" y="3730161"/>
              <a:ext cx="620104" cy="6201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26BEAD-C5EF-4DB9-973A-F94D80BA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7" r="8085"/>
            <a:stretch/>
          </p:blipFill>
          <p:spPr>
            <a:xfrm>
              <a:off x="2453372" y="3939389"/>
              <a:ext cx="417195" cy="48974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6D0058-3477-41C3-B890-085C2951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70" y="3645684"/>
              <a:ext cx="293705" cy="29370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DBBE7E4-9CA2-4DA8-9D6A-B61C4633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820" y="3792536"/>
              <a:ext cx="293705" cy="29370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E44C8A-B6E3-471B-9175-D9C3941B0B0C}"/>
              </a:ext>
            </a:extLst>
          </p:cNvPr>
          <p:cNvGrpSpPr/>
          <p:nvPr/>
        </p:nvGrpSpPr>
        <p:grpSpPr>
          <a:xfrm>
            <a:off x="6804998" y="2194568"/>
            <a:ext cx="2191444" cy="1702838"/>
            <a:chOff x="9027319" y="1950773"/>
            <a:chExt cx="2470896" cy="19199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D692CA6-24FD-40F8-9A11-97B88546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319" y="2557969"/>
              <a:ext cx="685800" cy="685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8D17A8-54A5-4449-A7AF-4E459250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019" y="1950773"/>
              <a:ext cx="620104" cy="62010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9235EAA-DCF6-4951-A6A6-CFEFE2B4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111" y="2964215"/>
              <a:ext cx="620104" cy="6201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F47F6C3-36B4-4725-8BE2-2E1F3923C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024084"/>
              <a:ext cx="293705" cy="2937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3CB9B-3C93-49AE-9842-0DB4A335B687}"/>
                </a:ext>
              </a:extLst>
            </p:cNvPr>
            <p:cNvSpPr/>
            <p:nvPr/>
          </p:nvSpPr>
          <p:spPr>
            <a:xfrm rot="20113961">
              <a:off x="9712664" y="2611164"/>
              <a:ext cx="1128315" cy="45719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C24B05-7B1D-4931-ADC8-63E6397739E3}"/>
                </a:ext>
              </a:extLst>
            </p:cNvPr>
            <p:cNvSpPr/>
            <p:nvPr/>
          </p:nvSpPr>
          <p:spPr>
            <a:xfrm rot="867710">
              <a:off x="9753119" y="2978431"/>
              <a:ext cx="1084992" cy="56893"/>
            </a:xfrm>
            <a:prstGeom prst="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013A9BC-19AF-4E5C-95DB-438A5796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753" y="3250652"/>
              <a:ext cx="620104" cy="62010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CB51B7D-F9CD-4084-80F2-991EFC4F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132" y="3567159"/>
              <a:ext cx="293705" cy="2937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4AF752-0C6D-4AD4-BF82-3522D39C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751" y="2422690"/>
              <a:ext cx="315185" cy="315185"/>
            </a:xfrm>
            <a:prstGeom prst="rect">
              <a:avLst/>
            </a:prstGeom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6993687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034925-4733-4571-9CE3-FB2838B29D0D}"/>
              </a:ext>
            </a:extLst>
          </p:cNvPr>
          <p:cNvSpPr/>
          <p:nvPr/>
        </p:nvSpPr>
        <p:spPr>
          <a:xfrm>
            <a:off x="9874095" y="2678486"/>
            <a:ext cx="1704401" cy="1581089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3BC68E9-5CB4-4A57-9656-4D2C4A3E371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55" y="2749903"/>
            <a:ext cx="529487" cy="5294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BBE20F7-17DE-4839-B592-46D3A9A8BBA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40" y="3566488"/>
            <a:ext cx="534108" cy="5341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A19B0E8-5283-45EA-8278-2AD8A8BE3D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526" y="3517916"/>
            <a:ext cx="534108" cy="5341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C0E16D1-3278-4676-9511-BFFE5ABB13B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10557173" y="1971123"/>
            <a:ext cx="359338" cy="42182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94AE892-26FD-4C59-BEEC-A7645ADEB028}"/>
              </a:ext>
            </a:extLst>
          </p:cNvPr>
          <p:cNvSpPr/>
          <p:nvPr/>
        </p:nvSpPr>
        <p:spPr>
          <a:xfrm>
            <a:off x="11036277" y="2670523"/>
            <a:ext cx="391342" cy="2234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05977C-3B4F-4A28-B4E3-11A43D2B7A40}"/>
              </a:ext>
            </a:extLst>
          </p:cNvPr>
          <p:cNvSpPr/>
          <p:nvPr/>
        </p:nvSpPr>
        <p:spPr>
          <a:xfrm>
            <a:off x="10937389" y="250234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TCB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CA5C32-CB77-43B2-B6B1-95AA6FFFBC7F}"/>
              </a:ext>
            </a:extLst>
          </p:cNvPr>
          <p:cNvSpPr/>
          <p:nvPr/>
        </p:nvSpPr>
        <p:spPr>
          <a:xfrm>
            <a:off x="9881241" y="464820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729415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B67041-F338-41F0-991E-777B65F0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Platform-wide enclave</a:t>
            </a:r>
          </a:p>
          <a:p>
            <a:endParaRPr lang="en-US" dirty="0"/>
          </a:p>
          <a:p>
            <a:r>
              <a:rPr lang="en-US" dirty="0"/>
              <a:t>Three types of enclave</a:t>
            </a:r>
          </a:p>
          <a:p>
            <a:pPr lvl="1"/>
            <a:r>
              <a:rPr lang="en-US" dirty="0"/>
              <a:t>Application enclave</a:t>
            </a:r>
          </a:p>
          <a:p>
            <a:pPr lvl="1"/>
            <a:r>
              <a:rPr lang="en-US" dirty="0"/>
              <a:t>Controller enclave</a:t>
            </a:r>
          </a:p>
          <a:p>
            <a:pPr lvl="2"/>
            <a:r>
              <a:rPr lang="en-US" dirty="0"/>
              <a:t>Multi app isolation</a:t>
            </a:r>
          </a:p>
          <a:p>
            <a:pPr lvl="2"/>
            <a:r>
              <a:rPr lang="en-US" dirty="0"/>
              <a:t>Policy enforcement</a:t>
            </a:r>
          </a:p>
          <a:p>
            <a:pPr lvl="1"/>
            <a:r>
              <a:rPr lang="en-US" dirty="0"/>
              <a:t>Firmware enclave</a:t>
            </a:r>
          </a:p>
          <a:p>
            <a:pPr lvl="2"/>
            <a:r>
              <a:rPr lang="en-US" dirty="0"/>
              <a:t>Multi-tenancy</a:t>
            </a:r>
          </a:p>
          <a:p>
            <a:pPr lvl="1"/>
            <a:endParaRPr lang="en-US" dirty="0"/>
          </a:p>
          <a:p>
            <a:r>
              <a:rPr lang="en-US" dirty="0"/>
              <a:t>Communication over shared memory</a:t>
            </a:r>
          </a:p>
          <a:p>
            <a:pPr lvl="1"/>
            <a:r>
              <a:rPr lang="en-US" dirty="0"/>
              <a:t>Enclave: EPC + shared buffer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24860-AACD-4757-A3F0-CA1BD25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5E04-4688-434E-83D3-5769F0B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D5D7D-50E1-4691-8895-DF243F3E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715245-3563-40EC-9A73-10A66CE7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PIE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FD6EF6-2A63-459A-AFCF-BC5DD696E52A}"/>
              </a:ext>
            </a:extLst>
          </p:cNvPr>
          <p:cNvGrpSpPr/>
          <p:nvPr/>
        </p:nvGrpSpPr>
        <p:grpSpPr>
          <a:xfrm>
            <a:off x="8190723" y="3524263"/>
            <a:ext cx="3161043" cy="2584352"/>
            <a:chOff x="7559973" y="1219200"/>
            <a:chExt cx="3935677" cy="321766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DCD105-81FD-460E-BEFB-9063E4AE40AE}"/>
                </a:ext>
              </a:extLst>
            </p:cNvPr>
            <p:cNvGrpSpPr/>
            <p:nvPr/>
          </p:nvGrpSpPr>
          <p:grpSpPr>
            <a:xfrm>
              <a:off x="7559973" y="1967217"/>
              <a:ext cx="3794981" cy="2469647"/>
              <a:chOff x="3842507" y="2625217"/>
              <a:chExt cx="2354988" cy="150862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61B57A8-2742-4860-85A4-349925A2F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42" b="17299"/>
              <a:stretch/>
            </p:blipFill>
            <p:spPr>
              <a:xfrm>
                <a:off x="3970003" y="2625217"/>
                <a:ext cx="605815" cy="40202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A63CF3E-1494-4103-A0A8-5A5DC28E9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8270" y="2625217"/>
                <a:ext cx="402021" cy="40202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8D9D72-BBC0-4B74-B3A3-8705AD946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5344" y="2625217"/>
                <a:ext cx="402021" cy="402021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3CCFAB-A7D1-41FD-A3A7-A02F9FF3FC6A}"/>
                  </a:ext>
                </a:extLst>
              </p:cNvPr>
              <p:cNvSpPr/>
              <p:nvPr/>
            </p:nvSpPr>
            <p:spPr>
              <a:xfrm>
                <a:off x="3842507" y="3945831"/>
                <a:ext cx="361293" cy="18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60ECC6-B8B0-4417-A689-80D796D9C507}"/>
                  </a:ext>
                </a:extLst>
              </p:cNvPr>
              <p:cNvSpPr/>
              <p:nvPr/>
            </p:nvSpPr>
            <p:spPr>
              <a:xfrm>
                <a:off x="5774528" y="3945831"/>
                <a:ext cx="422967" cy="18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0x0FF</a:t>
                </a: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AA68FCF-2049-4FDC-972D-D58C3FA41474}"/>
                  </a:ext>
                </a:extLst>
              </p:cNvPr>
              <p:cNvSpPr/>
              <p:nvPr/>
            </p:nvSpPr>
            <p:spPr>
              <a:xfrm rot="16200000">
                <a:off x="4101121" y="3555036"/>
                <a:ext cx="415288" cy="315997"/>
              </a:xfrm>
              <a:prstGeom prst="triangle">
                <a:avLst>
                  <a:gd name="adj" fmla="val 100000"/>
                </a:avLst>
              </a:prstGeom>
              <a:solidFill>
                <a:srgbClr val="98FB7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4EE7DBAB-8D0C-4A9F-8010-21B7A3C1A63C}"/>
                  </a:ext>
                </a:extLst>
              </p:cNvPr>
              <p:cNvSpPr/>
              <p:nvPr/>
            </p:nvSpPr>
            <p:spPr>
              <a:xfrm rot="5400000">
                <a:off x="4101119" y="3554849"/>
                <a:ext cx="415289" cy="315997"/>
              </a:xfrm>
              <a:prstGeom prst="triangle">
                <a:avLst>
                  <a:gd name="adj" fmla="val 100000"/>
                </a:avLst>
              </a:prstGeom>
              <a:solidFill>
                <a:srgbClr val="8DD1F7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A96A3A-4337-4F82-A377-5B07126D247F}"/>
                  </a:ext>
                </a:extLst>
              </p:cNvPr>
              <p:cNvSpPr/>
              <p:nvPr/>
            </p:nvSpPr>
            <p:spPr>
              <a:xfrm rot="16200000">
                <a:off x="4791039" y="2684358"/>
                <a:ext cx="415289" cy="205736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4E50ED0-4804-4F7B-94FD-5BBED40C1ECC}"/>
                  </a:ext>
                </a:extLst>
              </p:cNvPr>
              <p:cNvSpPr/>
              <p:nvPr/>
            </p:nvSpPr>
            <p:spPr>
              <a:xfrm rot="16200000">
                <a:off x="5178524" y="3627392"/>
                <a:ext cx="415288" cy="171302"/>
              </a:xfrm>
              <a:prstGeom prst="triangle">
                <a:avLst>
                  <a:gd name="adj" fmla="val 100000"/>
                </a:avLst>
              </a:prstGeom>
              <a:solidFill>
                <a:srgbClr val="8DD1F7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00DE0E6-377A-4314-9E13-F0244219624C}"/>
                  </a:ext>
                </a:extLst>
              </p:cNvPr>
              <p:cNvSpPr/>
              <p:nvPr/>
            </p:nvSpPr>
            <p:spPr>
              <a:xfrm rot="5400000">
                <a:off x="5178636" y="3627317"/>
                <a:ext cx="415288" cy="171078"/>
              </a:xfrm>
              <a:prstGeom prst="triangle">
                <a:avLst>
                  <a:gd name="adj" fmla="val 100000"/>
                </a:avLst>
              </a:prstGeom>
              <a:solidFill>
                <a:srgbClr val="F5959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A65AB8-1062-4C00-80E5-CB0AEF40C999}"/>
                  </a:ext>
                </a:extLst>
              </p:cNvPr>
              <p:cNvSpPr/>
              <p:nvPr/>
            </p:nvSpPr>
            <p:spPr>
              <a:xfrm rot="16200000">
                <a:off x="4778193" y="3599111"/>
                <a:ext cx="415290" cy="227469"/>
              </a:xfrm>
              <a:prstGeom prst="rect">
                <a:avLst/>
              </a:prstGeom>
              <a:solidFill>
                <a:srgbClr val="8DD1F7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2FA9F8-B49B-4772-B9B9-DB468F28CB27}"/>
                  </a:ext>
                </a:extLst>
              </p:cNvPr>
              <p:cNvSpPr/>
              <p:nvPr/>
            </p:nvSpPr>
            <p:spPr>
              <a:xfrm rot="16200000">
                <a:off x="5618708" y="3599111"/>
                <a:ext cx="415290" cy="227469"/>
              </a:xfrm>
              <a:prstGeom prst="rect">
                <a:avLst/>
              </a:prstGeom>
              <a:solidFill>
                <a:srgbClr val="F5959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6EBCA8-4CD1-4452-9D81-FFE2052A963F}"/>
                  </a:ext>
                </a:extLst>
              </p:cNvPr>
              <p:cNvCxnSpPr>
                <a:stCxn id="8" idx="2"/>
                <a:endCxn id="14" idx="2"/>
              </p:cNvCxnSpPr>
              <p:nvPr/>
            </p:nvCxnSpPr>
            <p:spPr>
              <a:xfrm flipH="1">
                <a:off x="4150765" y="3027238"/>
                <a:ext cx="122146" cy="477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0C1F89E-FEB5-4F84-B9B6-5A460497ADFB}"/>
                  </a:ext>
                </a:extLst>
              </p:cNvPr>
              <p:cNvCxnSpPr>
                <a:stCxn id="8" idx="2"/>
                <a:endCxn id="13" idx="3"/>
              </p:cNvCxnSpPr>
              <p:nvPr/>
            </p:nvCxnSpPr>
            <p:spPr>
              <a:xfrm>
                <a:off x="4272911" y="3027238"/>
                <a:ext cx="193853" cy="4781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48F6FCF-39FE-4C55-8645-EB9E1F1C6E0A}"/>
                  </a:ext>
                </a:extLst>
              </p:cNvPr>
              <p:cNvCxnSpPr>
                <a:stCxn id="9" idx="2"/>
                <a:endCxn id="14" idx="2"/>
              </p:cNvCxnSpPr>
              <p:nvPr/>
            </p:nvCxnSpPr>
            <p:spPr>
              <a:xfrm flipH="1">
                <a:off x="4150765" y="3027238"/>
                <a:ext cx="878516" cy="4779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2297A50-A8CC-467E-AAAD-EF05197AC389}"/>
                  </a:ext>
                </a:extLst>
              </p:cNvPr>
              <p:cNvCxnSpPr>
                <a:stCxn id="9" idx="2"/>
                <a:endCxn id="13" idx="3"/>
              </p:cNvCxnSpPr>
              <p:nvPr/>
            </p:nvCxnSpPr>
            <p:spPr>
              <a:xfrm flipH="1">
                <a:off x="4466764" y="3027238"/>
                <a:ext cx="562517" cy="4781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CAC577C-D060-4E44-8CC1-DE6E74109A11}"/>
                  </a:ext>
                </a:extLst>
              </p:cNvPr>
              <p:cNvCxnSpPr>
                <a:stCxn id="9" idx="2"/>
              </p:cNvCxnSpPr>
              <p:nvPr/>
            </p:nvCxnSpPr>
            <p:spPr>
              <a:xfrm flipH="1">
                <a:off x="4872103" y="3027238"/>
                <a:ext cx="157178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909588E-F61A-465B-8372-EF26D177A700}"/>
                  </a:ext>
                </a:extLst>
              </p:cNvPr>
              <p:cNvCxnSpPr>
                <a:stCxn id="9" idx="2"/>
              </p:cNvCxnSpPr>
              <p:nvPr/>
            </p:nvCxnSpPr>
            <p:spPr>
              <a:xfrm>
                <a:off x="5029281" y="3027238"/>
                <a:ext cx="70292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711D267-60C0-4E29-98ED-2CB1D3C183DF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 flipH="1">
                <a:off x="5712618" y="3027238"/>
                <a:ext cx="113737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8E0278-1CEC-4BFD-BC3D-BDEA4056AE78}"/>
                  </a:ext>
                </a:extLst>
              </p:cNvPr>
              <p:cNvCxnSpPr>
                <a:stCxn id="10" idx="2"/>
              </p:cNvCxnSpPr>
              <p:nvPr/>
            </p:nvCxnSpPr>
            <p:spPr>
              <a:xfrm>
                <a:off x="5826355" y="3027238"/>
                <a:ext cx="113733" cy="477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92E4E1-A0B9-48E7-AB97-94885B36B55A}"/>
                  </a:ext>
                </a:extLst>
              </p:cNvPr>
              <p:cNvCxnSpPr>
                <a:stCxn id="9" idx="2"/>
                <a:endCxn id="17" idx="2"/>
              </p:cNvCxnSpPr>
              <p:nvPr/>
            </p:nvCxnSpPr>
            <p:spPr>
              <a:xfrm>
                <a:off x="5029281" y="3027238"/>
                <a:ext cx="271460" cy="477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C5F4D89-0E84-4940-9C4C-49322F79E0B1}"/>
                  </a:ext>
                </a:extLst>
              </p:cNvPr>
              <p:cNvCxnSpPr>
                <a:stCxn id="9" idx="2"/>
                <a:endCxn id="16" idx="3"/>
              </p:cNvCxnSpPr>
              <p:nvPr/>
            </p:nvCxnSpPr>
            <p:spPr>
              <a:xfrm>
                <a:off x="5029281" y="3027238"/>
                <a:ext cx="442538" cy="478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FB4B75-6CEC-419C-9F0C-6181DB2CFED1}"/>
                  </a:ext>
                </a:extLst>
              </p:cNvPr>
              <p:cNvCxnSpPr>
                <a:stCxn id="10" idx="2"/>
                <a:endCxn id="16" idx="0"/>
              </p:cNvCxnSpPr>
              <p:nvPr/>
            </p:nvCxnSpPr>
            <p:spPr>
              <a:xfrm flipH="1">
                <a:off x="5300517" y="3027238"/>
                <a:ext cx="525838" cy="478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8FAA9D-C819-4C9C-A118-BFE41521402F}"/>
                  </a:ext>
                </a:extLst>
              </p:cNvPr>
              <p:cNvCxnSpPr>
                <a:stCxn id="10" idx="2"/>
                <a:endCxn id="16" idx="3"/>
              </p:cNvCxnSpPr>
              <p:nvPr/>
            </p:nvCxnSpPr>
            <p:spPr>
              <a:xfrm flipH="1">
                <a:off x="5471819" y="3027238"/>
                <a:ext cx="354536" cy="478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19E7BB3-CF6B-4E43-B939-CF8D5802D486}"/>
                </a:ext>
              </a:extLst>
            </p:cNvPr>
            <p:cNvSpPr/>
            <p:nvPr/>
          </p:nvSpPr>
          <p:spPr>
            <a:xfrm>
              <a:off x="7584889" y="1219200"/>
              <a:ext cx="1337325" cy="65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Firmware enclave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230585-3E17-4AF8-BD91-2380BD344480}"/>
                </a:ext>
              </a:extLst>
            </p:cNvPr>
            <p:cNvSpPr/>
            <p:nvPr/>
          </p:nvSpPr>
          <p:spPr>
            <a:xfrm>
              <a:off x="8803753" y="1219200"/>
              <a:ext cx="1337325" cy="65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Controller enclave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A78E75-D922-4714-BAAB-6EAB08FAAA54}"/>
                </a:ext>
              </a:extLst>
            </p:cNvPr>
            <p:cNvSpPr/>
            <p:nvPr/>
          </p:nvSpPr>
          <p:spPr>
            <a:xfrm>
              <a:off x="10158325" y="1219200"/>
              <a:ext cx="1337325" cy="65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Application enclave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114A31-F32A-4715-9CB7-3C1E2EE7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723" y="880345"/>
            <a:ext cx="3031788" cy="22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F49A4A-849E-4B9F-BE60-1840AC457528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EB59D2-DEAB-4CFD-8828-3CC127CC1B56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0E8DA7-20F8-4C8F-BC48-57DB3436F6CD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4ED4D4-1F3D-4B14-832B-5F14C45E71D1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D2032B-E866-4397-99B3-17367A058C6F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28464E-EB5A-44B7-9E3E-9D4D1E060887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B3FF22-D936-494D-BC41-31928FF78A2A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8FB43-E928-4C4F-923E-7829734B4482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7884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A4CBE-0951-42E5-AC2D-B154D089173F}"/>
              </a:ext>
            </a:extLst>
          </p:cNvPr>
          <p:cNvCxnSpPr/>
          <p:nvPr/>
        </p:nvCxnSpPr>
        <p:spPr>
          <a:xfrm>
            <a:off x="1216819" y="2514600"/>
            <a:ext cx="0" cy="3048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5932A-EE76-42BB-8EAB-72FD46B9CE62}"/>
              </a:ext>
            </a:extLst>
          </p:cNvPr>
          <p:cNvCxnSpPr>
            <a:cxnSpLocks/>
          </p:cNvCxnSpPr>
          <p:nvPr/>
        </p:nvCxnSpPr>
        <p:spPr>
          <a:xfrm>
            <a:off x="1216819" y="29718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952E9-6F31-454D-9EE3-1A6AED631747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9E375-3317-41A3-B4EA-140047D6C3C0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D7F22-A136-4BB6-8BDD-7640718C54DE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3F8BF-4411-4D3F-B0D9-D0117AC9CB27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9C82DE-F40B-4A45-A171-313C80A44D23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136171-608D-4328-9885-8E645C5551EA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6D5B7B-0A10-423F-BC01-74109B8CB0E8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3C6090-189E-4210-B60D-D888309E12F0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11BED457-219A-4F20-B8AE-69B05378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16738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17E2CF-F387-49D6-AC15-C5683FE11428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368A2-529F-412D-B27C-7BC35F8E0C30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43256F-5997-4337-A522-E6858C94B812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950E9F-B5B0-4E25-81D6-CF0533BF7B61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85BD4-CFC2-4A08-A589-9C8073745461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C0D2A4-728A-488B-AD23-F13918603491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4A3086-FA2C-43C2-A280-1F22912A0D7D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FF3DCC-605B-4156-AB84-E40438AAA6C2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394D9307-101A-4ED0-BD71-522CCFCA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33704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8B48A-D10C-4FA8-976F-B6AD8E0E5365}"/>
              </a:ext>
            </a:extLst>
          </p:cNvPr>
          <p:cNvCxnSpPr>
            <a:cxnSpLocks/>
          </p:cNvCxnSpPr>
          <p:nvPr/>
        </p:nvCxnSpPr>
        <p:spPr>
          <a:xfrm flipV="1">
            <a:off x="2740819" y="28956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49AD63-7A4C-41A6-947A-FFBFEB478CF0}"/>
              </a:ext>
            </a:extLst>
          </p:cNvPr>
          <p:cNvCxnSpPr>
            <a:cxnSpLocks/>
          </p:cNvCxnSpPr>
          <p:nvPr/>
        </p:nvCxnSpPr>
        <p:spPr>
          <a:xfrm flipV="1">
            <a:off x="2740819" y="2421201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7D12D-7AC4-47D0-8B89-8A09D6061ED8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B6F6E-EC94-4BFA-86E7-7A259E465A8E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0C5AB6-F5C9-4A1B-9C70-70D43A046182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60774-66B1-4596-8049-954472EC9B54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D3051C-4D76-4DFE-9DBC-12535B7BA566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350252-DB52-4162-B601-E228A645DCFC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268B4D-559C-482A-8B9E-CDCAC5817827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D0A56-7346-4505-A54D-919E8C8C885D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3E5053B3-BC02-483E-BCD3-D20E3678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40388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8B48A-D10C-4FA8-976F-B6AD8E0E5365}"/>
              </a:ext>
            </a:extLst>
          </p:cNvPr>
          <p:cNvCxnSpPr>
            <a:cxnSpLocks/>
          </p:cNvCxnSpPr>
          <p:nvPr/>
        </p:nvCxnSpPr>
        <p:spPr>
          <a:xfrm flipV="1">
            <a:off x="2740819" y="28956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49AD63-7A4C-41A6-947A-FFBFEB478CF0}"/>
              </a:ext>
            </a:extLst>
          </p:cNvPr>
          <p:cNvCxnSpPr>
            <a:cxnSpLocks/>
          </p:cNvCxnSpPr>
          <p:nvPr/>
        </p:nvCxnSpPr>
        <p:spPr>
          <a:xfrm flipV="1">
            <a:off x="2740819" y="2421201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38812-8C82-4FFF-9C2B-989C75A439D3}"/>
              </a:ext>
            </a:extLst>
          </p:cNvPr>
          <p:cNvCxnSpPr>
            <a:cxnSpLocks/>
          </p:cNvCxnSpPr>
          <p:nvPr/>
        </p:nvCxnSpPr>
        <p:spPr>
          <a:xfrm>
            <a:off x="3350419" y="2401668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B81EE8-0E71-49E3-807E-13573A967D15}"/>
              </a:ext>
            </a:extLst>
          </p:cNvPr>
          <p:cNvCxnSpPr>
            <a:cxnSpLocks/>
          </p:cNvCxnSpPr>
          <p:nvPr/>
        </p:nvCxnSpPr>
        <p:spPr>
          <a:xfrm>
            <a:off x="3350419" y="2876067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CD9E3-E530-4613-A40C-51A6121FC4C4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8FA7D4-F007-4D5B-81F1-C076C7BCA60B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388CC5-5C87-4AFB-AEF1-FF0FE556B1D4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549692-EF16-4D86-9AAA-2C632EF77256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A2363-0660-46A1-B8F5-AEF105714917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32D40B-2D89-4477-8516-52558E1EA306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829A7-93F9-4691-BDCC-BB8AB7176EFC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4C8A60-860D-43A2-AFDA-7DD85FC0F1F0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892DF895-3592-4372-BE40-49280F02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</p:txBody>
      </p:sp>
    </p:spTree>
    <p:extLst>
      <p:ext uri="{BB962C8B-B14F-4D97-AF65-F5344CB8AC3E}">
        <p14:creationId xmlns:p14="http://schemas.microsoft.com/office/powerpoint/2010/main" val="21026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BA04-D07B-47E4-8C77-C0E6FB5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43F2-6022-4461-B158-59A1065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726-0D66-4BE4-8A72-713BF4F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0B440-CD5E-475F-8F62-366269FA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A5D9D-8776-44AE-A1BC-B4B1ED733EF6}"/>
              </a:ext>
            </a:extLst>
          </p:cNvPr>
          <p:cNvSpPr/>
          <p:nvPr/>
        </p:nvSpPr>
        <p:spPr>
          <a:xfrm>
            <a:off x="5636419" y="2133600"/>
            <a:ext cx="579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97ED6-3B59-4F5D-B236-3CAEAE774EFA}"/>
              </a:ext>
            </a:extLst>
          </p:cNvPr>
          <p:cNvSpPr/>
          <p:nvPr/>
        </p:nvSpPr>
        <p:spPr>
          <a:xfrm>
            <a:off x="5636419" y="2133600"/>
            <a:ext cx="693313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F86A1-C62B-49D2-A12D-15AEF82D0A67}"/>
              </a:ext>
            </a:extLst>
          </p:cNvPr>
          <p:cNvSpPr/>
          <p:nvPr/>
        </p:nvSpPr>
        <p:spPr>
          <a:xfrm>
            <a:off x="6737563" y="2133600"/>
            <a:ext cx="1032456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RT+E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70CCE-2CC5-4D4B-B43C-65F42C9BD209}"/>
              </a:ext>
            </a:extLst>
          </p:cNvPr>
          <p:cNvSpPr/>
          <p:nvPr/>
        </p:nvSpPr>
        <p:spPr>
          <a:xfrm>
            <a:off x="8228670" y="2133600"/>
            <a:ext cx="1674949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9BCA7-993B-47BB-9702-044B24098E42}"/>
              </a:ext>
            </a:extLst>
          </p:cNvPr>
          <p:cNvSpPr/>
          <p:nvPr/>
        </p:nvSpPr>
        <p:spPr>
          <a:xfrm>
            <a:off x="10051030" y="2133600"/>
            <a:ext cx="1085451" cy="6096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187A2-FA79-48EC-A424-8FFA752E39A5}"/>
              </a:ext>
            </a:extLst>
          </p:cNvPr>
          <p:cNvSpPr/>
          <p:nvPr/>
        </p:nvSpPr>
        <p:spPr>
          <a:xfrm>
            <a:off x="705305" y="2654881"/>
            <a:ext cx="153066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0F30D-FCE9-4506-A8CA-713D75044601}"/>
              </a:ext>
            </a:extLst>
          </p:cNvPr>
          <p:cNvSpPr/>
          <p:nvPr/>
        </p:nvSpPr>
        <p:spPr>
          <a:xfrm>
            <a:off x="705305" y="3202734"/>
            <a:ext cx="2816025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0EB31-6F96-4400-B15A-0486006E88CC}"/>
              </a:ext>
            </a:extLst>
          </p:cNvPr>
          <p:cNvSpPr/>
          <p:nvPr/>
        </p:nvSpPr>
        <p:spPr>
          <a:xfrm>
            <a:off x="69550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5B435-18E1-4BFD-A0FF-9143B5C4BB70}"/>
              </a:ext>
            </a:extLst>
          </p:cNvPr>
          <p:cNvSpPr/>
          <p:nvPr/>
        </p:nvSpPr>
        <p:spPr>
          <a:xfrm>
            <a:off x="1505855" y="2148840"/>
            <a:ext cx="720312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5CC9A-0D13-4EF1-ACA8-2849FD935236}"/>
              </a:ext>
            </a:extLst>
          </p:cNvPr>
          <p:cNvSpPr/>
          <p:nvPr/>
        </p:nvSpPr>
        <p:spPr>
          <a:xfrm>
            <a:off x="2586323" y="2148840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3809A-3307-4BA0-B525-1ACAA23B5924}"/>
              </a:ext>
            </a:extLst>
          </p:cNvPr>
          <p:cNvSpPr/>
          <p:nvPr/>
        </p:nvSpPr>
        <p:spPr>
          <a:xfrm>
            <a:off x="2586323" y="2654881"/>
            <a:ext cx="900389" cy="391374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48B48A-D10C-4FA8-976F-B6AD8E0E5365}"/>
              </a:ext>
            </a:extLst>
          </p:cNvPr>
          <p:cNvCxnSpPr>
            <a:cxnSpLocks/>
          </p:cNvCxnSpPr>
          <p:nvPr/>
        </p:nvCxnSpPr>
        <p:spPr>
          <a:xfrm flipV="1">
            <a:off x="2740819" y="2895600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49AD63-7A4C-41A6-947A-FFBFEB478CF0}"/>
              </a:ext>
            </a:extLst>
          </p:cNvPr>
          <p:cNvCxnSpPr>
            <a:cxnSpLocks/>
          </p:cNvCxnSpPr>
          <p:nvPr/>
        </p:nvCxnSpPr>
        <p:spPr>
          <a:xfrm flipV="1">
            <a:off x="2740819" y="2421201"/>
            <a:ext cx="0" cy="3810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38812-8C82-4FFF-9C2B-989C75A439D3}"/>
              </a:ext>
            </a:extLst>
          </p:cNvPr>
          <p:cNvCxnSpPr>
            <a:cxnSpLocks/>
          </p:cNvCxnSpPr>
          <p:nvPr/>
        </p:nvCxnSpPr>
        <p:spPr>
          <a:xfrm>
            <a:off x="3350419" y="2401668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B81EE8-0E71-49E3-807E-13573A967D15}"/>
              </a:ext>
            </a:extLst>
          </p:cNvPr>
          <p:cNvCxnSpPr>
            <a:cxnSpLocks/>
          </p:cNvCxnSpPr>
          <p:nvPr/>
        </p:nvCxnSpPr>
        <p:spPr>
          <a:xfrm>
            <a:off x="3350419" y="2876067"/>
            <a:ext cx="0" cy="40053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765890-4AAF-4CED-817E-6979F89620BE}"/>
              </a:ext>
            </a:extLst>
          </p:cNvPr>
          <p:cNvSpPr/>
          <p:nvPr/>
        </p:nvSpPr>
        <p:spPr>
          <a:xfrm>
            <a:off x="4569619" y="30462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0185FB-84FB-4B33-B1BA-B2A9DC40EAB4}"/>
              </a:ext>
            </a:extLst>
          </p:cNvPr>
          <p:cNvSpPr/>
          <p:nvPr/>
        </p:nvSpPr>
        <p:spPr>
          <a:xfrm>
            <a:off x="4569619" y="3594108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550A48-D1F1-4120-8CD2-810796A6F13C}"/>
              </a:ext>
            </a:extLst>
          </p:cNvPr>
          <p:cNvSpPr/>
          <p:nvPr/>
        </p:nvSpPr>
        <p:spPr>
          <a:xfrm>
            <a:off x="4569619" y="4114800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29066-3F0E-43E9-A536-53624E8D4AF6}"/>
              </a:ext>
            </a:extLst>
          </p:cNvPr>
          <p:cNvSpPr/>
          <p:nvPr/>
        </p:nvSpPr>
        <p:spPr>
          <a:xfrm>
            <a:off x="5636419" y="3070677"/>
            <a:ext cx="69331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6EB379-1552-4B33-A787-ADF30D2F73A4}"/>
              </a:ext>
            </a:extLst>
          </p:cNvPr>
          <p:cNvSpPr/>
          <p:nvPr/>
        </p:nvSpPr>
        <p:spPr>
          <a:xfrm>
            <a:off x="6737563" y="3594107"/>
            <a:ext cx="103245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C33478-AF63-4A35-A950-2508C919F69A}"/>
              </a:ext>
            </a:extLst>
          </p:cNvPr>
          <p:cNvSpPr/>
          <p:nvPr/>
        </p:nvSpPr>
        <p:spPr>
          <a:xfrm>
            <a:off x="8228669" y="4114800"/>
            <a:ext cx="16749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731F6C-45DB-4E22-A4FC-C9C604B7FF6C}"/>
              </a:ext>
            </a:extLst>
          </p:cNvPr>
          <p:cNvSpPr/>
          <p:nvPr/>
        </p:nvSpPr>
        <p:spPr>
          <a:xfrm>
            <a:off x="4569619" y="463549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Pmp2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A16B22-4FC5-419D-BAB2-631AB15E0291}"/>
              </a:ext>
            </a:extLst>
          </p:cNvPr>
          <p:cNvSpPr/>
          <p:nvPr/>
        </p:nvSpPr>
        <p:spPr>
          <a:xfrm>
            <a:off x="10051030" y="4629349"/>
            <a:ext cx="108545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D132F5B7-CFE4-43A9-84AD-47E817FF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210046"/>
          </a:xfrm>
        </p:spPr>
        <p:txBody>
          <a:bodyPr/>
          <a:lstStyle/>
          <a:p>
            <a:r>
              <a:rPr lang="en-US" dirty="0"/>
              <a:t>RISC-V PMP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PMP entries for shared buffers</a:t>
            </a:r>
          </a:p>
        </p:txBody>
      </p:sp>
    </p:spTree>
    <p:extLst>
      <p:ext uri="{BB962C8B-B14F-4D97-AF65-F5344CB8AC3E}">
        <p14:creationId xmlns:p14="http://schemas.microsoft.com/office/powerpoint/2010/main" val="92630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0F1F09-6165-4BCA-BE23-B20AF576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Additional enclaves states</a:t>
                </a:r>
              </a:p>
              <a:p>
                <a:pPr lvl="1"/>
                <a:r>
                  <a:rPr lang="en-US" dirty="0"/>
                  <a:t>Based on moving ownership</a:t>
                </a:r>
              </a:p>
              <a:p>
                <a:pPr lvl="1"/>
                <a:r>
                  <a:rPr lang="en-US" dirty="0"/>
                  <a:t>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Device tree by the zero-stage bootloader</a:t>
                </a:r>
              </a:p>
              <a:p>
                <a:pPr lvl="1"/>
                <a:r>
                  <a:rPr lang="en-US" dirty="0"/>
                  <a:t>Disconnect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types of disconnect</a:t>
                </a:r>
              </a:p>
              <a:p>
                <a:pPr lvl="1"/>
                <a:r>
                  <a:rPr lang="en-US" dirty="0"/>
                  <a:t>Synchronous</a:t>
                </a:r>
              </a:p>
              <a:p>
                <a:pPr lvl="1"/>
                <a:r>
                  <a:rPr lang="en-US" dirty="0"/>
                  <a:t>Asynchronous</a:t>
                </a:r>
              </a:p>
              <a:p>
                <a:pPr lvl="1"/>
                <a:r>
                  <a:rPr lang="en-US" dirty="0"/>
                  <a:t>Zeros out all the internal states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0F1F09-6165-4BCA-BE23-B20AF576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A7ACD-7BD1-4AA2-BA4F-5042386B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67C6A-C099-49ED-96CB-8E461512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E56E-7219-4A2E-AC0C-3C483FC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C9EC7F-CA2C-4192-973F-A78156FA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Platform-awareness</a:t>
            </a:r>
          </a:p>
        </p:txBody>
      </p:sp>
    </p:spTree>
    <p:extLst>
      <p:ext uri="{BB962C8B-B14F-4D97-AF65-F5344CB8AC3E}">
        <p14:creationId xmlns:p14="http://schemas.microsoft.com/office/powerpoint/2010/main" val="3367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E6DD3-288E-4A5F-B67C-84676214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5CB64-EF97-4014-BA92-C23E905D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D5FA8-29F1-4ADF-A839-26D3816A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E98D0-8653-49BA-8D55-13E59960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Traditional CPU-centric Model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E7371D2-7084-453F-AD47-C947A40918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b="7413"/>
          <a:stretch/>
        </p:blipFill>
        <p:spPr>
          <a:xfrm>
            <a:off x="8379619" y="2815225"/>
            <a:ext cx="1225687" cy="104861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504DF8-60E3-4D65-9D64-71D8EC0AE018}"/>
              </a:ext>
            </a:extLst>
          </p:cNvPr>
          <p:cNvSpPr/>
          <p:nvPr/>
        </p:nvSpPr>
        <p:spPr>
          <a:xfrm>
            <a:off x="3484164" y="2826672"/>
            <a:ext cx="4317558" cy="3116927"/>
          </a:xfrm>
          <a:prstGeom prst="roundRect">
            <a:avLst>
              <a:gd name="adj" fmla="val 12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5E1A8A-CCB1-40FD-AB91-29B8D56D8481}"/>
              </a:ext>
            </a:extLst>
          </p:cNvPr>
          <p:cNvSpPr/>
          <p:nvPr/>
        </p:nvSpPr>
        <p:spPr>
          <a:xfrm>
            <a:off x="3633250" y="5193433"/>
            <a:ext cx="4019385" cy="549082"/>
          </a:xfrm>
          <a:prstGeom prst="roundRect">
            <a:avLst>
              <a:gd name="adj" fmla="val 6294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Monitor (SM)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AF40F6-0829-4D87-909C-66D413AEAA90}"/>
              </a:ext>
            </a:extLst>
          </p:cNvPr>
          <p:cNvSpPr/>
          <p:nvPr/>
        </p:nvSpPr>
        <p:spPr>
          <a:xfrm>
            <a:off x="3409316" y="3300648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1A9D7F2-08C3-49F1-BDC4-2333A564E0D1}"/>
              </a:ext>
            </a:extLst>
          </p:cNvPr>
          <p:cNvSpPr/>
          <p:nvPr/>
        </p:nvSpPr>
        <p:spPr>
          <a:xfrm rot="5400000">
            <a:off x="4948197" y="2787791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47EFCEF-08FC-4F84-B388-A6CAEBF43264}"/>
              </a:ext>
            </a:extLst>
          </p:cNvPr>
          <p:cNvSpPr/>
          <p:nvPr/>
        </p:nvSpPr>
        <p:spPr>
          <a:xfrm>
            <a:off x="3633251" y="3031417"/>
            <a:ext cx="1039632" cy="616227"/>
          </a:xfrm>
          <a:prstGeom prst="roundRect">
            <a:avLst>
              <a:gd name="adj" fmla="val 5649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268E94-AA31-42DB-B73D-DE6AFA15C389}"/>
              </a:ext>
            </a:extLst>
          </p:cNvPr>
          <p:cNvSpPr/>
          <p:nvPr/>
        </p:nvSpPr>
        <p:spPr>
          <a:xfrm>
            <a:off x="6608003" y="3031417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FFE8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PCI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7DE6B0-844F-4E44-BED5-7B950B14DCAA}"/>
              </a:ext>
            </a:extLst>
          </p:cNvPr>
          <p:cNvCxnSpPr>
            <a:cxnSpLocks/>
            <a:stCxn id="61" idx="1"/>
            <a:endCxn id="86" idx="2"/>
          </p:cNvCxnSpPr>
          <p:nvPr/>
        </p:nvCxnSpPr>
        <p:spPr>
          <a:xfrm flipV="1">
            <a:off x="5022740" y="2144849"/>
            <a:ext cx="1988" cy="607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4A07D6F7-C55B-496B-85F9-38DC09C6F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9356" y="2789400"/>
            <a:ext cx="1100263" cy="1100263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FB4DCB2-C6F0-4EB4-94CE-AA1522C7C2FA}"/>
              </a:ext>
            </a:extLst>
          </p:cNvPr>
          <p:cNvSpPr/>
          <p:nvPr/>
        </p:nvSpPr>
        <p:spPr>
          <a:xfrm>
            <a:off x="7730131" y="3300648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17900E-D3DE-4CEE-B010-685C43C35D85}"/>
              </a:ext>
            </a:extLst>
          </p:cNvPr>
          <p:cNvCxnSpPr>
            <a:cxnSpLocks/>
            <a:stCxn id="63" idx="3"/>
            <a:endCxn id="81" idx="1"/>
          </p:cNvCxnSpPr>
          <p:nvPr/>
        </p:nvCxnSpPr>
        <p:spPr>
          <a:xfrm>
            <a:off x="7647635" y="3339531"/>
            <a:ext cx="824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D551F-3034-47FC-893C-C4CFC305E31B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 flipV="1">
            <a:off x="7879217" y="3339530"/>
            <a:ext cx="50040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D922B7-764F-42A9-A123-3F3D2BB9534D}"/>
              </a:ext>
            </a:extLst>
          </p:cNvPr>
          <p:cNvGrpSpPr/>
          <p:nvPr/>
        </p:nvGrpSpPr>
        <p:grpSpPr>
          <a:xfrm>
            <a:off x="3667042" y="1743307"/>
            <a:ext cx="2715371" cy="401542"/>
            <a:chOff x="3896138" y="1785067"/>
            <a:chExt cx="2715371" cy="40154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D2A7A13-E99E-4151-B38E-51C66C7B82BE}"/>
                </a:ext>
              </a:extLst>
            </p:cNvPr>
            <p:cNvSpPr/>
            <p:nvPr/>
          </p:nvSpPr>
          <p:spPr>
            <a:xfrm>
              <a:off x="3896138" y="1785068"/>
              <a:ext cx="2715371" cy="40154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28248A-D40A-4474-B525-2E3370F79B4C}"/>
                </a:ext>
              </a:extLst>
            </p:cNvPr>
            <p:cNvSpPr/>
            <p:nvPr/>
          </p:nvSpPr>
          <p:spPr>
            <a:xfrm>
              <a:off x="6057912" y="1785067"/>
              <a:ext cx="306690" cy="401541"/>
            </a:xfrm>
            <a:prstGeom prst="rect">
              <a:avLst/>
            </a:prstGeom>
            <a:solidFill>
              <a:srgbClr val="FFE8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C29345-B87B-4F35-9C5B-6DD3E9BD60B8}"/>
                </a:ext>
              </a:extLst>
            </p:cNvPr>
            <p:cNvSpPr/>
            <p:nvPr/>
          </p:nvSpPr>
          <p:spPr>
            <a:xfrm>
              <a:off x="4579242" y="1785067"/>
              <a:ext cx="274613" cy="401541"/>
            </a:xfrm>
            <a:prstGeom prst="rect">
              <a:avLst/>
            </a:prstGeom>
            <a:solidFill>
              <a:srgbClr val="B4EEC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4C21F8D-72C7-43D8-A883-1A99F2218DC4}"/>
              </a:ext>
            </a:extLst>
          </p:cNvPr>
          <p:cNvSpPr/>
          <p:nvPr/>
        </p:nvSpPr>
        <p:spPr>
          <a:xfrm>
            <a:off x="2391089" y="174330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358BE5C-4782-47FA-9871-043F5614BE19}"/>
              </a:ext>
            </a:extLst>
          </p:cNvPr>
          <p:cNvSpPr/>
          <p:nvPr/>
        </p:nvSpPr>
        <p:spPr>
          <a:xfrm>
            <a:off x="5031237" y="5996668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20F3508-9ED5-4596-B240-1C54735451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92" r="8086"/>
          <a:stretch/>
        </p:blipFill>
        <p:spPr>
          <a:xfrm>
            <a:off x="8532019" y="4060764"/>
            <a:ext cx="914400" cy="924521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4FD6EBE-2A60-4B2B-9EDE-CA1B6C88E9EB}"/>
              </a:ext>
            </a:extLst>
          </p:cNvPr>
          <p:cNvSpPr/>
          <p:nvPr/>
        </p:nvSpPr>
        <p:spPr>
          <a:xfrm>
            <a:off x="6608003" y="4212079"/>
            <a:ext cx="1039632" cy="616227"/>
          </a:xfrm>
          <a:prstGeom prst="roundRect">
            <a:avLst>
              <a:gd name="adj" fmla="val 5649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SATA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9ED6D01-5102-4029-AA41-923254114461}"/>
              </a:ext>
            </a:extLst>
          </p:cNvPr>
          <p:cNvSpPr/>
          <p:nvPr/>
        </p:nvSpPr>
        <p:spPr>
          <a:xfrm>
            <a:off x="7730131" y="4482789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A3B3D2-196A-4AFD-AD6F-35C73A4808E3}"/>
              </a:ext>
            </a:extLst>
          </p:cNvPr>
          <p:cNvCxnSpPr>
            <a:cxnSpLocks/>
            <a:stCxn id="109" idx="3"/>
            <a:endCxn id="101" idx="1"/>
          </p:cNvCxnSpPr>
          <p:nvPr/>
        </p:nvCxnSpPr>
        <p:spPr>
          <a:xfrm>
            <a:off x="7879217" y="4521673"/>
            <a:ext cx="652802" cy="1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BCF0257-C9E9-40C2-A03E-BB8726C37E9E}"/>
              </a:ext>
            </a:extLst>
          </p:cNvPr>
          <p:cNvCxnSpPr>
            <a:cxnSpLocks/>
            <a:stCxn id="103" idx="3"/>
            <a:endCxn id="109" idx="1"/>
          </p:cNvCxnSpPr>
          <p:nvPr/>
        </p:nvCxnSpPr>
        <p:spPr>
          <a:xfrm>
            <a:off x="7647635" y="4520193"/>
            <a:ext cx="82496" cy="1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63A835A-0236-48F6-926E-03453293B64B}"/>
              </a:ext>
            </a:extLst>
          </p:cNvPr>
          <p:cNvSpPr/>
          <p:nvPr/>
        </p:nvSpPr>
        <p:spPr>
          <a:xfrm>
            <a:off x="3633250" y="4212079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B4EE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TB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958D32-2556-48D8-B955-E8EBA6E7391A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558402" y="3339531"/>
            <a:ext cx="7484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61BE010-612C-421C-BF5F-146841AF3BC2}"/>
              </a:ext>
            </a:extLst>
          </p:cNvPr>
          <p:cNvSpPr/>
          <p:nvPr/>
        </p:nvSpPr>
        <p:spPr>
          <a:xfrm>
            <a:off x="3409621" y="4481308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2E7B1-DD01-443E-A26E-099E442BFC9C}"/>
              </a:ext>
            </a:extLst>
          </p:cNvPr>
          <p:cNvCxnSpPr>
            <a:cxnSpLocks/>
            <a:stCxn id="118" idx="1"/>
            <a:endCxn id="124" idx="3"/>
          </p:cNvCxnSpPr>
          <p:nvPr/>
        </p:nvCxnSpPr>
        <p:spPr>
          <a:xfrm flipH="1" flipV="1">
            <a:off x="3558707" y="4520192"/>
            <a:ext cx="745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3C346087-04E3-4D55-A6F6-88482452D6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b="10939"/>
          <a:stretch/>
        </p:blipFill>
        <p:spPr>
          <a:xfrm>
            <a:off x="2048187" y="4109958"/>
            <a:ext cx="1049782" cy="820244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30E118-2E7F-4D46-80FC-58AF144D8F35}"/>
              </a:ext>
            </a:extLst>
          </p:cNvPr>
          <p:cNvCxnSpPr>
            <a:cxnSpLocks/>
            <a:stCxn id="128" idx="3"/>
            <a:endCxn id="124" idx="1"/>
          </p:cNvCxnSpPr>
          <p:nvPr/>
        </p:nvCxnSpPr>
        <p:spPr>
          <a:xfrm>
            <a:off x="3097969" y="4520080"/>
            <a:ext cx="311652" cy="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E190312-09A2-4B00-AF8C-1ABA3C6CBB34}"/>
              </a:ext>
            </a:extLst>
          </p:cNvPr>
          <p:cNvGrpSpPr/>
          <p:nvPr/>
        </p:nvGrpSpPr>
        <p:grpSpPr>
          <a:xfrm>
            <a:off x="4693548" y="3031417"/>
            <a:ext cx="1898785" cy="1898785"/>
            <a:chOff x="4693548" y="3031417"/>
            <a:chExt cx="1898785" cy="1898785"/>
          </a:xfrm>
          <a:solidFill>
            <a:schemeClr val="bg1">
              <a:lumMod val="75000"/>
            </a:schemeClr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F7B4A10-C8A9-4C42-8061-547B79F5843A}"/>
                </a:ext>
              </a:extLst>
            </p:cNvPr>
            <p:cNvSpPr/>
            <p:nvPr/>
          </p:nvSpPr>
          <p:spPr>
            <a:xfrm>
              <a:off x="5546743" y="3031417"/>
              <a:ext cx="192397" cy="1898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77B2DE-3691-4B4E-9FBD-E17E9E85E4A9}"/>
                </a:ext>
              </a:extLst>
            </p:cNvPr>
            <p:cNvSpPr/>
            <p:nvPr/>
          </p:nvSpPr>
          <p:spPr>
            <a:xfrm rot="16200000">
              <a:off x="5594841" y="2390139"/>
              <a:ext cx="96199" cy="1898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35A922C-BE6F-465C-B76B-E31BE00A6CBE}"/>
                </a:ext>
              </a:extLst>
            </p:cNvPr>
            <p:cNvSpPr/>
            <p:nvPr/>
          </p:nvSpPr>
          <p:spPr>
            <a:xfrm rot="16200000">
              <a:off x="5594841" y="3570800"/>
              <a:ext cx="96199" cy="1898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64EB1-3977-4376-8E94-FAC8538B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11416-4392-44BE-9B4A-9C9F4193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C59AE-59BC-4292-B998-88E98C3C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F7C7B9-BB7F-4B13-8A28-9570C264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/>
              <a:t>Platform-wide Attestation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A92065-1004-4D2A-A575-9C4FFB1EBE21}"/>
              </a:ext>
            </a:extLst>
          </p:cNvPr>
          <p:cNvGrpSpPr/>
          <p:nvPr/>
        </p:nvGrpSpPr>
        <p:grpSpPr>
          <a:xfrm>
            <a:off x="2824879" y="3273755"/>
            <a:ext cx="2164399" cy="307777"/>
            <a:chOff x="2824879" y="3273755"/>
            <a:chExt cx="2164399" cy="3077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056C4D-B544-4447-BB18-C969D99B1B7D}"/>
                </a:ext>
              </a:extLst>
            </p:cNvPr>
            <p:cNvCxnSpPr/>
            <p:nvPr/>
          </p:nvCxnSpPr>
          <p:spPr>
            <a:xfrm>
              <a:off x="2824879" y="3445460"/>
              <a:ext cx="216439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6C3D23-3567-4B3B-BF38-DCA2E2B9DE32}"/>
                </a:ext>
              </a:extLst>
            </p:cNvPr>
            <p:cNvSpPr txBox="1"/>
            <p:nvPr/>
          </p:nvSpPr>
          <p:spPr>
            <a:xfrm>
              <a:off x="3085359" y="3273755"/>
              <a:ext cx="14462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Firmware report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11F3D8-F400-42B4-9E7F-218EA1A325F8}"/>
              </a:ext>
            </a:extLst>
          </p:cNvPr>
          <p:cNvGrpSpPr/>
          <p:nvPr/>
        </p:nvGrpSpPr>
        <p:grpSpPr>
          <a:xfrm>
            <a:off x="7160177" y="4074289"/>
            <a:ext cx="1474077" cy="523220"/>
            <a:chOff x="7160177" y="3950972"/>
            <a:chExt cx="1474077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474907-4516-4846-9FAE-A4A809E3C856}"/>
                </a:ext>
              </a:extLst>
            </p:cNvPr>
            <p:cNvCxnSpPr/>
            <p:nvPr/>
          </p:nvCxnSpPr>
          <p:spPr>
            <a:xfrm>
              <a:off x="7160177" y="4253606"/>
              <a:ext cx="14740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30D97B-3AA9-4FF1-AAD1-7C86B0A1DC5B}"/>
                </a:ext>
              </a:extLst>
            </p:cNvPr>
            <p:cNvSpPr txBox="1"/>
            <p:nvPr/>
          </p:nvSpPr>
          <p:spPr>
            <a:xfrm>
              <a:off x="7280729" y="3950972"/>
              <a:ext cx="123705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AE report + </a:t>
              </a:r>
            </a:p>
            <a:p>
              <a:pPr algn="ctr"/>
              <a:r>
                <a:rPr lang="en-US" sz="1400" dirty="0"/>
                <a:t>CE list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264A127-9095-49D8-8830-A158B1978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 b="5382"/>
          <a:stretch/>
        </p:blipFill>
        <p:spPr>
          <a:xfrm>
            <a:off x="6648426" y="1422840"/>
            <a:ext cx="611155" cy="5470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B24251-631B-49AD-B6D1-8E5D96952504}"/>
              </a:ext>
            </a:extLst>
          </p:cNvPr>
          <p:cNvGrpSpPr/>
          <p:nvPr/>
        </p:nvGrpSpPr>
        <p:grpSpPr>
          <a:xfrm>
            <a:off x="4467484" y="1422840"/>
            <a:ext cx="761394" cy="662237"/>
            <a:chOff x="2454472" y="661454"/>
            <a:chExt cx="761394" cy="66223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ED38DA-687B-41D7-871A-46C658482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61454"/>
              <a:ext cx="611155" cy="54700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B4F86B-1EBA-4ECB-8D87-45E8A688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DF1BDA-D484-48FC-8A88-983BE2F8D22B}"/>
              </a:ext>
            </a:extLst>
          </p:cNvPr>
          <p:cNvGrpSpPr/>
          <p:nvPr/>
        </p:nvGrpSpPr>
        <p:grpSpPr>
          <a:xfrm>
            <a:off x="2827153" y="2523698"/>
            <a:ext cx="2164399" cy="307777"/>
            <a:chOff x="2827153" y="2523698"/>
            <a:chExt cx="2164399" cy="30777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157E19-115C-45CC-9EAC-02F3951D34DD}"/>
                </a:ext>
              </a:extLst>
            </p:cNvPr>
            <p:cNvCxnSpPr/>
            <p:nvPr/>
          </p:nvCxnSpPr>
          <p:spPr>
            <a:xfrm>
              <a:off x="2827153" y="2705639"/>
              <a:ext cx="21643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5CA35A-3673-4F37-858D-E7344F634408}"/>
                </a:ext>
              </a:extLst>
            </p:cNvPr>
            <p:cNvSpPr txBox="1"/>
            <p:nvPr/>
          </p:nvSpPr>
          <p:spPr>
            <a:xfrm>
              <a:off x="3528688" y="2523698"/>
              <a:ext cx="6928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71EB16-CB04-4E6F-BC17-419D214E4FDD}"/>
              </a:ext>
            </a:extLst>
          </p:cNvPr>
          <p:cNvCxnSpPr/>
          <p:nvPr/>
        </p:nvCxnSpPr>
        <p:spPr>
          <a:xfrm>
            <a:off x="2801793" y="2603114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C01E5-4026-4907-96C1-EAACB51D73F7}"/>
              </a:ext>
            </a:extLst>
          </p:cNvPr>
          <p:cNvCxnSpPr/>
          <p:nvPr/>
        </p:nvCxnSpPr>
        <p:spPr>
          <a:xfrm>
            <a:off x="5002483" y="2435377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3F9F15-B085-435E-8515-E95B69A3E8E4}"/>
              </a:ext>
            </a:extLst>
          </p:cNvPr>
          <p:cNvCxnSpPr/>
          <p:nvPr/>
        </p:nvCxnSpPr>
        <p:spPr>
          <a:xfrm>
            <a:off x="7160178" y="2603114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45D52F-8A9A-4440-A086-8B2C1045B162}"/>
              </a:ext>
            </a:extLst>
          </p:cNvPr>
          <p:cNvSpPr txBox="1"/>
          <p:nvPr/>
        </p:nvSpPr>
        <p:spPr>
          <a:xfrm>
            <a:off x="2310313" y="205466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Firmware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1991FC-E3C7-4322-ABD8-123B08F8484A}"/>
              </a:ext>
            </a:extLst>
          </p:cNvPr>
          <p:cNvSpPr txBox="1"/>
          <p:nvPr/>
        </p:nvSpPr>
        <p:spPr>
          <a:xfrm>
            <a:off x="3813727" y="20800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 enclave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97588-080E-491F-892F-07DA35FE6EFC}"/>
              </a:ext>
            </a:extLst>
          </p:cNvPr>
          <p:cNvSpPr txBox="1"/>
          <p:nvPr/>
        </p:nvSpPr>
        <p:spPr>
          <a:xfrm>
            <a:off x="5895266" y="208008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Application enclave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8147C1-AB14-4646-ACD9-D4B4C96FECA5}"/>
              </a:ext>
            </a:extLst>
          </p:cNvPr>
          <p:cNvGrpSpPr/>
          <p:nvPr/>
        </p:nvGrpSpPr>
        <p:grpSpPr>
          <a:xfrm>
            <a:off x="5002484" y="3457421"/>
            <a:ext cx="2157693" cy="307777"/>
            <a:chOff x="5002484" y="3397332"/>
            <a:chExt cx="2157693" cy="30777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5F3719-BF9A-43DD-BF8C-CF239E8EAAED}"/>
                </a:ext>
              </a:extLst>
            </p:cNvPr>
            <p:cNvCxnSpPr/>
            <p:nvPr/>
          </p:nvCxnSpPr>
          <p:spPr>
            <a:xfrm flipH="1">
              <a:off x="5002484" y="3563582"/>
              <a:ext cx="215769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774A14-5111-4EE6-A7F8-1F50EDC668D1}"/>
                </a:ext>
              </a:extLst>
            </p:cNvPr>
            <p:cNvSpPr txBox="1"/>
            <p:nvPr/>
          </p:nvSpPr>
          <p:spPr>
            <a:xfrm>
              <a:off x="5608059" y="3397332"/>
              <a:ext cx="8515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Connect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1D3F41-E84C-4F0E-9B4B-DA73398EF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73" y="1270374"/>
            <a:ext cx="736725" cy="73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34EFA7-8D64-4D6A-82B8-2B1F7DB3B26E}"/>
              </a:ext>
            </a:extLst>
          </p:cNvPr>
          <p:cNvSpPr txBox="1"/>
          <p:nvPr/>
        </p:nvSpPr>
        <p:spPr>
          <a:xfrm>
            <a:off x="7697941" y="2054669"/>
            <a:ext cx="174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Remote verifier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D39C9B-ED37-4E66-8A65-65F9E4DB23A3}"/>
              </a:ext>
            </a:extLst>
          </p:cNvPr>
          <p:cNvGrpSpPr/>
          <p:nvPr/>
        </p:nvGrpSpPr>
        <p:grpSpPr>
          <a:xfrm>
            <a:off x="7160181" y="3063705"/>
            <a:ext cx="1474073" cy="307777"/>
            <a:chOff x="7160181" y="3063705"/>
            <a:chExt cx="1474073" cy="30777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B08D1-F4EF-4984-8CF1-FF678E9BCCF6}"/>
                </a:ext>
              </a:extLst>
            </p:cNvPr>
            <p:cNvCxnSpPr/>
            <p:nvPr/>
          </p:nvCxnSpPr>
          <p:spPr>
            <a:xfrm flipH="1">
              <a:off x="7160181" y="3209438"/>
              <a:ext cx="14740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B29878-2780-44C8-B34A-AB1FF6E70C60}"/>
                </a:ext>
              </a:extLst>
            </p:cNvPr>
            <p:cNvSpPr txBox="1"/>
            <p:nvPr/>
          </p:nvSpPr>
          <p:spPr>
            <a:xfrm>
              <a:off x="7415373" y="3063705"/>
              <a:ext cx="99097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Challenge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BE0938-43E5-40E0-9109-699F02FFC3A8}"/>
              </a:ext>
            </a:extLst>
          </p:cNvPr>
          <p:cNvCxnSpPr>
            <a:cxnSpLocks/>
          </p:cNvCxnSpPr>
          <p:nvPr/>
        </p:nvCxnSpPr>
        <p:spPr>
          <a:xfrm>
            <a:off x="8634254" y="2634006"/>
            <a:ext cx="0" cy="28779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039769-E2C2-4D70-AB5C-06D404B6F393}"/>
              </a:ext>
            </a:extLst>
          </p:cNvPr>
          <p:cNvGrpSpPr/>
          <p:nvPr/>
        </p:nvGrpSpPr>
        <p:grpSpPr>
          <a:xfrm>
            <a:off x="7162847" y="2568881"/>
            <a:ext cx="1471407" cy="307777"/>
            <a:chOff x="7162847" y="2568881"/>
            <a:chExt cx="1471407" cy="30777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F30B72-6573-4FFB-800A-4072D2B26966}"/>
                </a:ext>
              </a:extLst>
            </p:cNvPr>
            <p:cNvCxnSpPr/>
            <p:nvPr/>
          </p:nvCxnSpPr>
          <p:spPr>
            <a:xfrm flipH="1">
              <a:off x="7162847" y="2748508"/>
              <a:ext cx="147140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1B2E34-0032-4662-9D7F-C40F2F077DF0}"/>
                </a:ext>
              </a:extLst>
            </p:cNvPr>
            <p:cNvSpPr txBox="1"/>
            <p:nvPr/>
          </p:nvSpPr>
          <p:spPr>
            <a:xfrm>
              <a:off x="7498043" y="2568881"/>
              <a:ext cx="7425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Deploy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27584B-9523-4784-8908-53C5D95FB6D7}"/>
              </a:ext>
            </a:extLst>
          </p:cNvPr>
          <p:cNvGrpSpPr/>
          <p:nvPr/>
        </p:nvGrpSpPr>
        <p:grpSpPr>
          <a:xfrm>
            <a:off x="2602287" y="2879359"/>
            <a:ext cx="2530476" cy="357082"/>
            <a:chOff x="2602287" y="2879359"/>
            <a:chExt cx="2530476" cy="357082"/>
          </a:xfrm>
        </p:grpSpPr>
        <p:sp>
          <p:nvSpPr>
            <p:cNvPr id="39" name="Rounded Rectangle 35">
              <a:extLst>
                <a:ext uri="{FF2B5EF4-FFF2-40B4-BE49-F238E27FC236}">
                  <a16:creationId xmlns:a16="http://schemas.microsoft.com/office/drawing/2014/main" id="{B4E2F3A9-838C-411D-BF04-61A88BDC93BE}"/>
                </a:ext>
              </a:extLst>
            </p:cNvPr>
            <p:cNvSpPr/>
            <p:nvPr/>
          </p:nvSpPr>
          <p:spPr>
            <a:xfrm>
              <a:off x="2636594" y="2879359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3AB9B0-0E7E-4369-8A2C-E71138147687}"/>
                </a:ext>
              </a:extLst>
            </p:cNvPr>
            <p:cNvSpPr txBox="1"/>
            <p:nvPr/>
          </p:nvSpPr>
          <p:spPr>
            <a:xfrm>
              <a:off x="2602287" y="2913718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Establish shared memory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296DB5-7DD8-4FCF-9879-1284787A15DD}"/>
              </a:ext>
            </a:extLst>
          </p:cNvPr>
          <p:cNvGrpSpPr/>
          <p:nvPr/>
        </p:nvGrpSpPr>
        <p:grpSpPr>
          <a:xfrm>
            <a:off x="4860755" y="3804634"/>
            <a:ext cx="2530476" cy="357082"/>
            <a:chOff x="4860755" y="3694482"/>
            <a:chExt cx="2530476" cy="357082"/>
          </a:xfrm>
        </p:grpSpPr>
        <p:sp>
          <p:nvSpPr>
            <p:cNvPr id="41" name="Rounded Rectangle 42">
              <a:extLst>
                <a:ext uri="{FF2B5EF4-FFF2-40B4-BE49-F238E27FC236}">
                  <a16:creationId xmlns:a16="http://schemas.microsoft.com/office/drawing/2014/main" id="{B6C88D29-B44E-4658-A676-2562D89B6273}"/>
                </a:ext>
              </a:extLst>
            </p:cNvPr>
            <p:cNvSpPr/>
            <p:nvPr/>
          </p:nvSpPr>
          <p:spPr>
            <a:xfrm>
              <a:off x="4891121" y="3694482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C78EC-0C4E-4E99-AB7B-A823DC1AB579}"/>
                </a:ext>
              </a:extLst>
            </p:cNvPr>
            <p:cNvSpPr txBox="1"/>
            <p:nvPr/>
          </p:nvSpPr>
          <p:spPr>
            <a:xfrm>
              <a:off x="4860755" y="3717987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Establish shared memory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FEC93-2D00-4363-8B22-B2EF115D8E34}"/>
              </a:ext>
            </a:extLst>
          </p:cNvPr>
          <p:cNvGrpSpPr/>
          <p:nvPr/>
        </p:nvGrpSpPr>
        <p:grpSpPr>
          <a:xfrm>
            <a:off x="2605840" y="5487271"/>
            <a:ext cx="2530476" cy="357082"/>
            <a:chOff x="2605840" y="5487271"/>
            <a:chExt cx="2530476" cy="357082"/>
          </a:xfrm>
        </p:grpSpPr>
        <p:sp>
          <p:nvSpPr>
            <p:cNvPr id="43" name="Rounded Rectangle 52">
              <a:extLst>
                <a:ext uri="{FF2B5EF4-FFF2-40B4-BE49-F238E27FC236}">
                  <a16:creationId xmlns:a16="http://schemas.microsoft.com/office/drawing/2014/main" id="{2C9D4C07-E324-4ABD-83E8-55067BA15C80}"/>
                </a:ext>
              </a:extLst>
            </p:cNvPr>
            <p:cNvSpPr/>
            <p:nvPr/>
          </p:nvSpPr>
          <p:spPr>
            <a:xfrm>
              <a:off x="2644424" y="5487271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D6FC97-0182-4423-8963-54AEAA536093}"/>
                </a:ext>
              </a:extLst>
            </p:cNvPr>
            <p:cNvSpPr txBox="1"/>
            <p:nvPr/>
          </p:nvSpPr>
          <p:spPr>
            <a:xfrm>
              <a:off x="2605840" y="5511923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Shared memory </a:t>
              </a:r>
              <a:r>
                <a:rPr lang="en-US" sz="1400" dirty="0" err="1"/>
                <a:t>comm</a:t>
              </a:r>
              <a:endParaRPr lang="en-US" sz="14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887058-AC9A-4008-AE42-E21BBB0B6473}"/>
              </a:ext>
            </a:extLst>
          </p:cNvPr>
          <p:cNvGrpSpPr/>
          <p:nvPr/>
        </p:nvGrpSpPr>
        <p:grpSpPr>
          <a:xfrm>
            <a:off x="4798981" y="5929630"/>
            <a:ext cx="2530476" cy="357082"/>
            <a:chOff x="4798981" y="5929630"/>
            <a:chExt cx="2530476" cy="357082"/>
          </a:xfrm>
        </p:grpSpPr>
        <p:sp>
          <p:nvSpPr>
            <p:cNvPr id="45" name="Rounded Rectangle 54">
              <a:extLst>
                <a:ext uri="{FF2B5EF4-FFF2-40B4-BE49-F238E27FC236}">
                  <a16:creationId xmlns:a16="http://schemas.microsoft.com/office/drawing/2014/main" id="{A851A9B6-3030-414F-BA5D-5921C8BB3B75}"/>
                </a:ext>
              </a:extLst>
            </p:cNvPr>
            <p:cNvSpPr/>
            <p:nvPr/>
          </p:nvSpPr>
          <p:spPr>
            <a:xfrm>
              <a:off x="4837565" y="5929630"/>
              <a:ext cx="2484475" cy="357082"/>
            </a:xfrm>
            <a:prstGeom prst="roundRect">
              <a:avLst>
                <a:gd name="adj" fmla="val 5919"/>
              </a:avLst>
            </a:prstGeom>
            <a:solidFill>
              <a:srgbClr val="E2F0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DDE6A3-4608-4AF2-B3B7-D5ADE97E650C}"/>
                </a:ext>
              </a:extLst>
            </p:cNvPr>
            <p:cNvSpPr txBox="1"/>
            <p:nvPr/>
          </p:nvSpPr>
          <p:spPr>
            <a:xfrm>
              <a:off x="4798981" y="5958425"/>
              <a:ext cx="2530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Shared memory comm</a:t>
              </a:r>
            </a:p>
          </p:txBody>
        </p:sp>
      </p:grpSp>
      <p:cxnSp>
        <p:nvCxnSpPr>
          <p:cNvPr id="47" name="Curved Connector 57">
            <a:extLst>
              <a:ext uri="{FF2B5EF4-FFF2-40B4-BE49-F238E27FC236}">
                <a16:creationId xmlns:a16="http://schemas.microsoft.com/office/drawing/2014/main" id="{8D9A0114-F734-4857-9A62-2882B203F7F8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>
            <a:off x="5136316" y="5665812"/>
            <a:ext cx="943487" cy="263818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08D8AF-B2EA-442E-9EE9-AEB52DE34EE0}"/>
              </a:ext>
            </a:extLst>
          </p:cNvPr>
          <p:cNvGrpSpPr/>
          <p:nvPr/>
        </p:nvGrpSpPr>
        <p:grpSpPr>
          <a:xfrm>
            <a:off x="5002484" y="4608516"/>
            <a:ext cx="3631770" cy="307777"/>
            <a:chOff x="5002484" y="4507542"/>
            <a:chExt cx="3631770" cy="30777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B1D4E5-1000-41DF-89EE-DE9246FC25F3}"/>
                </a:ext>
              </a:extLst>
            </p:cNvPr>
            <p:cNvCxnSpPr/>
            <p:nvPr/>
          </p:nvCxnSpPr>
          <p:spPr>
            <a:xfrm flipH="1">
              <a:off x="5002484" y="4666476"/>
              <a:ext cx="36317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B75B52-F1F3-4B98-8611-98C47083D92A}"/>
                </a:ext>
              </a:extLst>
            </p:cNvPr>
            <p:cNvSpPr txBox="1"/>
            <p:nvPr/>
          </p:nvSpPr>
          <p:spPr>
            <a:xfrm>
              <a:off x="5686383" y="4507542"/>
              <a:ext cx="19729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Remote attestation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A82C8-CBBF-4876-8CA8-43DF92047B3A}"/>
              </a:ext>
            </a:extLst>
          </p:cNvPr>
          <p:cNvGrpSpPr/>
          <p:nvPr/>
        </p:nvGrpSpPr>
        <p:grpSpPr>
          <a:xfrm>
            <a:off x="5002202" y="5026223"/>
            <a:ext cx="3632052" cy="307777"/>
            <a:chOff x="5002202" y="4846141"/>
            <a:chExt cx="3632052" cy="30777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A3E66FE-4113-4FBA-9E51-7E28208E0024}"/>
                </a:ext>
              </a:extLst>
            </p:cNvPr>
            <p:cNvCxnSpPr/>
            <p:nvPr/>
          </p:nvCxnSpPr>
          <p:spPr>
            <a:xfrm flipV="1">
              <a:off x="5002202" y="5016777"/>
              <a:ext cx="3632052" cy="1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09277D-3797-4207-8FA1-B0FB9F8951FE}"/>
                </a:ext>
              </a:extLst>
            </p:cNvPr>
            <p:cNvSpPr txBox="1"/>
            <p:nvPr/>
          </p:nvSpPr>
          <p:spPr>
            <a:xfrm>
              <a:off x="5835975" y="4846141"/>
              <a:ext cx="18405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CE + firmware report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5032B8-59EC-4FC7-8E71-B518ED8D9E14}"/>
              </a:ext>
            </a:extLst>
          </p:cNvPr>
          <p:cNvGrpSpPr/>
          <p:nvPr/>
        </p:nvGrpSpPr>
        <p:grpSpPr>
          <a:xfrm>
            <a:off x="7147459" y="5256749"/>
            <a:ext cx="1474073" cy="523220"/>
            <a:chOff x="7147459" y="5125947"/>
            <a:chExt cx="1474073" cy="52322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C002DD-27B4-41A6-AF49-627FA23EE28A}"/>
                </a:ext>
              </a:extLst>
            </p:cNvPr>
            <p:cNvCxnSpPr/>
            <p:nvPr/>
          </p:nvCxnSpPr>
          <p:spPr>
            <a:xfrm flipH="1">
              <a:off x="7147459" y="5381107"/>
              <a:ext cx="14740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8FCDAA-DD04-4497-958A-8F59B3350465}"/>
                </a:ext>
              </a:extLst>
            </p:cNvPr>
            <p:cNvSpPr txBox="1"/>
            <p:nvPr/>
          </p:nvSpPr>
          <p:spPr>
            <a:xfrm>
              <a:off x="7445489" y="5125947"/>
              <a:ext cx="9012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Secret</a:t>
              </a:r>
            </a:p>
            <a:p>
              <a:pPr algn="ctr"/>
              <a:r>
                <a:rPr lang="en-US" sz="1400" dirty="0"/>
                <a:t>provision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43FFC35F-7599-407F-B728-73F77F8CE8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52" y="1418409"/>
            <a:ext cx="560520" cy="5605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380046-3AC6-41CB-9619-63779546EC92}"/>
              </a:ext>
            </a:extLst>
          </p:cNvPr>
          <p:cNvSpPr/>
          <p:nvPr/>
        </p:nvSpPr>
        <p:spPr>
          <a:xfrm>
            <a:off x="7421597" y="4042925"/>
            <a:ext cx="1010479" cy="57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97C3A-D6AD-4563-B45E-77732478994A}"/>
              </a:ext>
            </a:extLst>
          </p:cNvPr>
          <p:cNvSpPr/>
          <p:nvPr/>
        </p:nvSpPr>
        <p:spPr>
          <a:xfrm>
            <a:off x="8964889" y="3838550"/>
            <a:ext cx="2499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Includes connection parameters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CA64E2B-6922-4E11-A84A-991DA7FC3CC0}"/>
              </a:ext>
            </a:extLst>
          </p:cNvPr>
          <p:cNvCxnSpPr>
            <a:stCxn id="2" idx="0"/>
            <a:endCxn id="8" idx="0"/>
          </p:cNvCxnSpPr>
          <p:nvPr/>
        </p:nvCxnSpPr>
        <p:spPr>
          <a:xfrm rot="5400000" flipH="1" flipV="1">
            <a:off x="8968641" y="2796747"/>
            <a:ext cx="204375" cy="2287983"/>
          </a:xfrm>
          <a:prstGeom prst="curvedConnector3">
            <a:avLst>
              <a:gd name="adj1" fmla="val 211853"/>
            </a:avLst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3" grpId="0"/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2D4752-AEA3-4411-A83C-54ECEC1E1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Platform-wide enclaves</a:t>
                </a:r>
              </a:p>
              <a:p>
                <a:pPr lvl="1"/>
                <a:r>
                  <a:rPr lang="en-US" dirty="0"/>
                  <a:t>Abstraction layer on enclaves</a:t>
                </a:r>
              </a:p>
              <a:p>
                <a:pPr lvl="1"/>
                <a:r>
                  <a:rPr lang="en-US" dirty="0"/>
                  <a:t>Distributed over CPU cores, external hardware …</a:t>
                </a:r>
              </a:p>
              <a:p>
                <a:r>
                  <a:rPr lang="en-US" dirty="0"/>
                  <a:t>Shared memory communication</a:t>
                </a:r>
              </a:p>
              <a:p>
                <a:pPr lvl="1"/>
                <a:r>
                  <a:rPr lang="en-US" dirty="0"/>
                  <a:t>Tighter control over interaction</a:t>
                </a:r>
              </a:p>
              <a:p>
                <a:pPr lvl="1"/>
                <a:r>
                  <a:rPr lang="en-US" dirty="0"/>
                  <a:t>PMP ensures isolation</a:t>
                </a:r>
              </a:p>
              <a:p>
                <a:r>
                  <a:rPr lang="en-US" dirty="0"/>
                  <a:t>Platform awareness</a:t>
                </a:r>
              </a:p>
              <a:p>
                <a:pPr lvl="1"/>
                <a:r>
                  <a:rPr lang="en-US" dirty="0"/>
                  <a:t>Lifecycle events: adapt with flexible hardware</a:t>
                </a:r>
              </a:p>
              <a:p>
                <a:r>
                  <a:rPr lang="en-US" dirty="0"/>
                  <a:t>Platform-wide attestation</a:t>
                </a:r>
              </a:p>
              <a:p>
                <a:pPr lvl="1"/>
                <a:r>
                  <a:rPr lang="en-US" dirty="0"/>
                  <a:t>Measurement + communication parameters</a:t>
                </a:r>
              </a:p>
              <a:p>
                <a:pPr lvl="1"/>
                <a:r>
                  <a:rPr lang="en-US" dirty="0"/>
                  <a:t>Least privilege on hardware TCB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only trust what you use (attest)</a:t>
                </a:r>
              </a:p>
              <a:p>
                <a:pPr marL="36195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2D4752-AEA3-4411-A83C-54ECEC1E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 b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6F1B-6F64-4659-A266-C27726AD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D2B85-72C3-406B-9DD6-97D34378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Aritra Dhar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5AD5-4831-4070-87E5-038863E1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6DBC29-605C-4B9A-88EF-1DEE5CC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6926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DA4C2-3BBD-40A4-A52B-F0CDF48D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AE196-EA64-4C89-869D-DA200510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75AC-956A-4A6E-882F-1E3DE190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ACD0B-9D59-448A-994C-C438DA2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simple IO peripherals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07750-B322-4A8D-8F39-732655CEB5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3333"/>
          <a:stretch/>
        </p:blipFill>
        <p:spPr>
          <a:xfrm rot="10800000">
            <a:off x="3198018" y="2133600"/>
            <a:ext cx="5218845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D53F5-E1C4-4282-BB31-5E13711FA751}"/>
              </a:ext>
            </a:extLst>
          </p:cNvPr>
          <p:cNvSpPr txBox="1"/>
          <p:nvPr/>
        </p:nvSpPr>
        <p:spPr>
          <a:xfrm>
            <a:off x="607219" y="240870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emulation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3E6E6-C84C-4334-AF42-277C8BC6519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971969" y="2593375"/>
            <a:ext cx="1521450" cy="68322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0544B-9464-4DEF-BEB3-263418F05CF9}"/>
              </a:ext>
            </a:extLst>
          </p:cNvPr>
          <p:cNvCxnSpPr>
            <a:cxnSpLocks/>
          </p:cNvCxnSpPr>
          <p:nvPr/>
        </p:nvCxnSpPr>
        <p:spPr>
          <a:xfrm flipH="1" flipV="1">
            <a:off x="2740819" y="5029200"/>
            <a:ext cx="1752600" cy="38101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6E94CD-86D5-46ED-B0C4-B60620C6E7AA}"/>
              </a:ext>
            </a:extLst>
          </p:cNvPr>
          <p:cNvSpPr txBox="1"/>
          <p:nvPr/>
        </p:nvSpPr>
        <p:spPr>
          <a:xfrm>
            <a:off x="683419" y="484453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PMOD peripheral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F343C-DD0E-45FB-95F6-9CE449D75498}"/>
              </a:ext>
            </a:extLst>
          </p:cNvPr>
          <p:cNvCxnSpPr>
            <a:cxnSpLocks/>
          </p:cNvCxnSpPr>
          <p:nvPr/>
        </p:nvCxnSpPr>
        <p:spPr>
          <a:xfrm flipV="1">
            <a:off x="7160419" y="3200400"/>
            <a:ext cx="1676400" cy="1219200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6A012-A0E5-4380-83A8-FFEAC8444CAB}"/>
              </a:ext>
            </a:extLst>
          </p:cNvPr>
          <p:cNvSpPr txBox="1"/>
          <p:nvPr/>
        </p:nvSpPr>
        <p:spPr>
          <a:xfrm>
            <a:off x="8849495" y="2690336"/>
            <a:ext cx="318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 running application class RISC-V core with PMP</a:t>
            </a:r>
          </a:p>
        </p:txBody>
      </p:sp>
    </p:spTree>
    <p:extLst>
      <p:ext uri="{BB962C8B-B14F-4D97-AF65-F5344CB8AC3E}">
        <p14:creationId xmlns:p14="http://schemas.microsoft.com/office/powerpoint/2010/main" val="16877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1B4A29-D9B1-4320-A911-C4A4E692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Multi-tenant isolation</a:t>
            </a:r>
          </a:p>
          <a:p>
            <a:r>
              <a:rPr lang="en-US" dirty="0"/>
              <a:t>4096-core RISC-V* accelerator based on Snitch**</a:t>
            </a:r>
          </a:p>
          <a:p>
            <a:r>
              <a:rPr lang="en-US" dirty="0"/>
              <a:t>Addition of PMP</a:t>
            </a:r>
          </a:p>
          <a:p>
            <a:pPr lvl="1"/>
            <a:r>
              <a:rPr lang="en-US" dirty="0"/>
              <a:t>Small increase in the core size</a:t>
            </a:r>
          </a:p>
          <a:p>
            <a:pPr lvl="1"/>
            <a:r>
              <a:rPr lang="en-US" dirty="0"/>
              <a:t>750 MHz with 0 PMP</a:t>
            </a:r>
          </a:p>
          <a:p>
            <a:pPr lvl="1"/>
            <a:r>
              <a:rPr lang="en-US" dirty="0"/>
              <a:t>666 MHz with 4 PMP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8CD0-1F5A-4808-9401-3D8EDA1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B990-E6DD-4C82-A7C6-D29FF2C0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FAA60-85C7-4A0F-A263-E34793CB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54EBA8-8D47-4992-B361-621C8A6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Accelerator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7C71-7140-439C-95AE-D428E39367F6}"/>
              </a:ext>
            </a:extLst>
          </p:cNvPr>
          <p:cNvSpPr/>
          <p:nvPr/>
        </p:nvSpPr>
        <p:spPr>
          <a:xfrm>
            <a:off x="321469" y="6123116"/>
            <a:ext cx="92940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</a:rPr>
              <a:t>* Florian </a:t>
            </a:r>
            <a:r>
              <a:rPr lang="en-US" sz="700" dirty="0" err="1">
                <a:latin typeface="Arial" panose="020B0604020202020204" pitchFamily="34" charset="0"/>
              </a:rPr>
              <a:t>Zaruba</a:t>
            </a:r>
            <a:r>
              <a:rPr lang="en-US" sz="700" dirty="0">
                <a:latin typeface="Arial" panose="020B0604020202020204" pitchFamily="34" charset="0"/>
              </a:rPr>
              <a:t>, Fabian </a:t>
            </a:r>
            <a:r>
              <a:rPr lang="en-US" sz="700" dirty="0" err="1">
                <a:latin typeface="Arial" panose="020B0604020202020204" pitchFamily="34" charset="0"/>
              </a:rPr>
              <a:t>Schuiki</a:t>
            </a:r>
            <a:r>
              <a:rPr lang="en-US" sz="700" dirty="0">
                <a:latin typeface="Arial" panose="020B0604020202020204" pitchFamily="34" charset="0"/>
              </a:rPr>
              <a:t>, and Luca </a:t>
            </a:r>
            <a:r>
              <a:rPr lang="en-US" sz="700" dirty="0" err="1">
                <a:latin typeface="Arial" panose="020B0604020202020204" pitchFamily="34" charset="0"/>
              </a:rPr>
              <a:t>Benini</a:t>
            </a:r>
            <a:r>
              <a:rPr lang="en-US" sz="700" dirty="0">
                <a:latin typeface="Arial" panose="020B0604020202020204" pitchFamily="34" charset="0"/>
              </a:rPr>
              <a:t>. 2020. A 4096-core RISC-</a:t>
            </a:r>
            <a:r>
              <a:rPr lang="en-US" sz="700" dirty="0" err="1">
                <a:latin typeface="Arial" panose="020B0604020202020204" pitchFamily="34" charset="0"/>
              </a:rPr>
              <a:t>VChiplet</a:t>
            </a:r>
            <a:r>
              <a:rPr lang="en-US" sz="700" dirty="0">
                <a:latin typeface="Arial" panose="020B0604020202020204" pitchFamily="34" charset="0"/>
              </a:rPr>
              <a:t> Architecture for Ultra-efficient Floating-point Computing. In2020 </a:t>
            </a:r>
            <a:r>
              <a:rPr lang="en-US" sz="700" dirty="0" err="1">
                <a:latin typeface="Arial" panose="020B0604020202020204" pitchFamily="34" charset="0"/>
              </a:rPr>
              <a:t>IEEEHot</a:t>
            </a:r>
            <a:r>
              <a:rPr lang="en-US" sz="700" dirty="0">
                <a:latin typeface="Arial" panose="020B0604020202020204" pitchFamily="34" charset="0"/>
              </a:rPr>
              <a:t> Chips 32 Symposium (HCS). IEEE Computer Society, 1–24.</a:t>
            </a:r>
          </a:p>
          <a:p>
            <a:endParaRPr lang="en-US" sz="700" dirty="0">
              <a:latin typeface="Arial" panose="020B0604020202020204" pitchFamily="34" charset="0"/>
            </a:endParaRPr>
          </a:p>
          <a:p>
            <a:r>
              <a:rPr lang="en-US" sz="700" dirty="0"/>
              <a:t>** F. </a:t>
            </a:r>
            <a:r>
              <a:rPr lang="en-US" sz="700" dirty="0" err="1"/>
              <a:t>Zaruba</a:t>
            </a:r>
            <a:r>
              <a:rPr lang="en-US" sz="700" dirty="0"/>
              <a:t>, F. </a:t>
            </a:r>
            <a:r>
              <a:rPr lang="en-US" sz="700" dirty="0" err="1"/>
              <a:t>Schuiki</a:t>
            </a:r>
            <a:r>
              <a:rPr lang="en-US" sz="700" dirty="0"/>
              <a:t>, T. </a:t>
            </a:r>
            <a:r>
              <a:rPr lang="en-US" sz="700" dirty="0" err="1"/>
              <a:t>Hoefler</a:t>
            </a:r>
            <a:r>
              <a:rPr lang="en-US" sz="700" dirty="0"/>
              <a:t>, and L. </a:t>
            </a:r>
            <a:r>
              <a:rPr lang="en-US" sz="700" dirty="0" err="1"/>
              <a:t>Benini</a:t>
            </a:r>
            <a:r>
              <a:rPr lang="en-US" sz="700" dirty="0"/>
              <a:t>. 2020.Snitch: A </a:t>
            </a:r>
            <a:r>
              <a:rPr lang="en-US" sz="700" dirty="0" err="1"/>
              <a:t>tinyPseudo</a:t>
            </a:r>
            <a:r>
              <a:rPr lang="en-US" sz="700" dirty="0"/>
              <a:t> Dual-Issue Processor for Area and Energy Efficient </a:t>
            </a:r>
            <a:r>
              <a:rPr lang="en-US" sz="700" dirty="0" err="1"/>
              <a:t>Executionof</a:t>
            </a:r>
            <a:r>
              <a:rPr lang="en-US" sz="700" dirty="0"/>
              <a:t> Floating-Point Intensive </a:t>
            </a:r>
            <a:r>
              <a:rPr lang="en-US" sz="700" dirty="0" err="1"/>
              <a:t>Workloads.IEEE</a:t>
            </a:r>
            <a:r>
              <a:rPr lang="en-US" sz="700" dirty="0"/>
              <a:t> Trans. </a:t>
            </a:r>
            <a:r>
              <a:rPr lang="en-US" sz="700" dirty="0" err="1"/>
              <a:t>Comput</a:t>
            </a:r>
            <a:r>
              <a:rPr lang="en-US" sz="700" dirty="0"/>
              <a:t>.(2020)</a:t>
            </a:r>
          </a:p>
        </p:txBody>
      </p:sp>
    </p:spTree>
    <p:extLst>
      <p:ext uri="{BB962C8B-B14F-4D97-AF65-F5344CB8AC3E}">
        <p14:creationId xmlns:p14="http://schemas.microsoft.com/office/powerpoint/2010/main" val="16217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D74B3-F62D-49B4-A250-97877627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90ACC-217C-4D03-AC28-7CC4623D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171B-B3E0-4DFE-8A87-34192472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D1D839-524A-4274-A83E-B4E3F2DC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D7A42-C738-4B96-94B2-23151C341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19" y="1828800"/>
            <a:ext cx="6858000" cy="37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0986" y="3105834"/>
            <a:ext cx="38236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Thank you!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2000" u="sng" dirty="0">
                <a:solidFill>
                  <a:srgbClr val="1269B0"/>
                </a:solidFill>
                <a:hlinkClick r:id="rId3"/>
              </a:rPr>
              <a:t>https://arxiv.org/abs/2010.10416</a:t>
            </a:r>
            <a:endParaRPr lang="en-US" sz="2000" u="sng" dirty="0">
              <a:solidFill>
                <a:srgbClr val="126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4905-4866-4D39-A33A-544678FF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6BE25-0A17-4145-9A03-AC348B48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2C919-F1FD-41CC-8578-AC12D7CE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5141F4-2C2C-4AA7-A8ED-0958932D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Disaggregated computing</a:t>
            </a:r>
          </a:p>
        </p:txBody>
      </p:sp>
      <p:pic>
        <p:nvPicPr>
          <p:cNvPr id="13314" name="Picture 2" descr="NVIDIA Mellanox Dual-Port 100GbE/Single-Port 200GbE SmartNIC">
            <a:extLst>
              <a:ext uri="{FF2B5EF4-FFF2-40B4-BE49-F238E27FC236}">
                <a16:creationId xmlns:a16="http://schemas.microsoft.com/office/drawing/2014/main" id="{DB82C276-45FC-4A52-87E9-A1C8DBA3B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r="8207"/>
          <a:stretch/>
        </p:blipFill>
        <p:spPr bwMode="auto">
          <a:xfrm>
            <a:off x="8410354" y="1828800"/>
            <a:ext cx="3276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ntroducing NVIDIA HGX A100: The Most Powerful Accelerated ...">
            <a:extLst>
              <a:ext uri="{FF2B5EF4-FFF2-40B4-BE49-F238E27FC236}">
                <a16:creationId xmlns:a16="http://schemas.microsoft.com/office/drawing/2014/main" id="{994F4605-3D83-4B01-9444-9004BEAC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" y="1905000"/>
            <a:ext cx="4038600" cy="26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Dell EMC SC5020 Storage Array">
            <a:extLst>
              <a:ext uri="{FF2B5EF4-FFF2-40B4-BE49-F238E27FC236}">
                <a16:creationId xmlns:a16="http://schemas.microsoft.com/office/drawing/2014/main" id="{49B84608-B267-4305-8B55-66B1E0F15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8" b="27979"/>
          <a:stretch/>
        </p:blipFill>
        <p:spPr bwMode="auto">
          <a:xfrm>
            <a:off x="4270448" y="2575560"/>
            <a:ext cx="364792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071A2-5A07-468E-97C3-69A1E85E1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5105400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456F8-7F47-4288-B746-7BFD739CE179}"/>
                  </a:ext>
                </a:extLst>
              </p:cNvPr>
              <p:cNvSpPr txBox="1"/>
              <p:nvPr/>
            </p:nvSpPr>
            <p:spPr>
              <a:xfrm>
                <a:off x="4303627" y="5416034"/>
                <a:ext cx="4046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Central executioner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coordinator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456F8-7F47-4288-B746-7BFD739C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27" y="5416034"/>
                <a:ext cx="4046301" cy="400110"/>
              </a:xfrm>
              <a:prstGeom prst="rect">
                <a:avLst/>
              </a:prstGeom>
              <a:blipFill>
                <a:blip r:embed="rId6"/>
                <a:stretch>
                  <a:fillRect l="-1657" t="-6061" r="-75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E9F3D7-02CD-49DB-AA72-E5DAD833AF68}"/>
              </a:ext>
            </a:extLst>
          </p:cNvPr>
          <p:cNvSpPr txBox="1"/>
          <p:nvPr/>
        </p:nvSpPr>
        <p:spPr>
          <a:xfrm>
            <a:off x="9601189" y="6037231"/>
            <a:ext cx="23791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Images are from </a:t>
            </a:r>
            <a:r>
              <a:rPr lang="en-US" sz="700" dirty="0" err="1"/>
              <a:t>nVidia</a:t>
            </a:r>
            <a:r>
              <a:rPr lang="en-US" sz="700" dirty="0"/>
              <a:t>, Dell, Mellanox official websites</a:t>
            </a:r>
          </a:p>
        </p:txBody>
      </p:sp>
    </p:spTree>
    <p:extLst>
      <p:ext uri="{BB962C8B-B14F-4D97-AF65-F5344CB8AC3E}">
        <p14:creationId xmlns:p14="http://schemas.microsoft.com/office/powerpoint/2010/main" val="30713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9F9F3E-C95A-426B-A70C-4C767E3A7F69}"/>
              </a:ext>
            </a:extLst>
          </p:cNvPr>
          <p:cNvSpPr/>
          <p:nvPr/>
        </p:nvSpPr>
        <p:spPr>
          <a:xfrm>
            <a:off x="4112419" y="1295400"/>
            <a:ext cx="786794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C6E10A-331B-40B8-900A-A2DA1B28AF60}"/>
              </a:ext>
            </a:extLst>
          </p:cNvPr>
          <p:cNvSpPr/>
          <p:nvPr/>
        </p:nvSpPr>
        <p:spPr>
          <a:xfrm>
            <a:off x="103532" y="1359684"/>
            <a:ext cx="339928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A6229-4E61-44EF-91E3-6F4F78260D67}"/>
              </a:ext>
            </a:extLst>
          </p:cNvPr>
          <p:cNvSpPr/>
          <p:nvPr/>
        </p:nvSpPr>
        <p:spPr>
          <a:xfrm>
            <a:off x="8592517" y="1359684"/>
            <a:ext cx="339928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257CCA-0EE1-48D2-B8F0-F50272C7E1D3}"/>
              </a:ext>
            </a:extLst>
          </p:cNvPr>
          <p:cNvSpPr/>
          <p:nvPr/>
        </p:nvSpPr>
        <p:spPr>
          <a:xfrm>
            <a:off x="103532" y="1359684"/>
            <a:ext cx="8352287" cy="4572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EF06B7-4011-4C8A-896E-FD921D166DDF}"/>
              </a:ext>
            </a:extLst>
          </p:cNvPr>
          <p:cNvSpPr/>
          <p:nvPr/>
        </p:nvSpPr>
        <p:spPr>
          <a:xfrm>
            <a:off x="4449275" y="2334085"/>
            <a:ext cx="3244544" cy="1066800"/>
          </a:xfrm>
          <a:prstGeom prst="roundRect">
            <a:avLst>
              <a:gd name="adj" fmla="val 608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27CA-208F-4B38-83D0-23FB62807741}"/>
              </a:ext>
            </a:extLst>
          </p:cNvPr>
          <p:cNvSpPr/>
          <p:nvPr/>
        </p:nvSpPr>
        <p:spPr>
          <a:xfrm rot="18718275">
            <a:off x="803574" y="3343179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4120B-8938-48D8-8420-01E54C5F45C6}"/>
              </a:ext>
            </a:extLst>
          </p:cNvPr>
          <p:cNvSpPr/>
          <p:nvPr/>
        </p:nvSpPr>
        <p:spPr>
          <a:xfrm rot="2742629">
            <a:off x="867031" y="3365905"/>
            <a:ext cx="1718034" cy="699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722F3-6EB4-47CE-8A58-6F481367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245-89E0-4263-92E4-7704B61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B1EB-1F02-4AB0-8FD3-D2A6526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E73F0-3A5A-4B86-95C8-AC4B95DF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6ADE0-2842-4B4E-BAC4-FC5F2D897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4" y="2982202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82418-8905-47B2-AFF7-F2C9A768E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9" y="2162545"/>
            <a:ext cx="620104" cy="62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0F726-107F-4BD5-9499-618FB2FC0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47" y="2162545"/>
            <a:ext cx="620104" cy="62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DF364-D3EE-48C9-9513-34D881CAA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3730161"/>
            <a:ext cx="620104" cy="620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6BEAD-C5EF-4DB9-973A-F94D80BAD9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8085"/>
          <a:stretch/>
        </p:blipFill>
        <p:spPr>
          <a:xfrm>
            <a:off x="2453372" y="3939389"/>
            <a:ext cx="417195" cy="4897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8E5ABB-8071-4731-9A4E-1D68809596AF}"/>
              </a:ext>
            </a:extLst>
          </p:cNvPr>
          <p:cNvSpPr/>
          <p:nvPr/>
        </p:nvSpPr>
        <p:spPr>
          <a:xfrm>
            <a:off x="378619" y="46482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Secure communication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2B3E54-6822-4DB0-813F-4DCB0B2C5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6" y="2550739"/>
            <a:ext cx="660381" cy="660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3A2FA9-0883-4729-9D7C-4789E364A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5" y="2554747"/>
            <a:ext cx="635019" cy="6350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1C1EB-2D43-4776-BA6B-834025C16539}"/>
              </a:ext>
            </a:extLst>
          </p:cNvPr>
          <p:cNvGrpSpPr/>
          <p:nvPr/>
        </p:nvGrpSpPr>
        <p:grpSpPr>
          <a:xfrm>
            <a:off x="5364278" y="3804054"/>
            <a:ext cx="436820" cy="489741"/>
            <a:chOff x="8115804" y="3109839"/>
            <a:chExt cx="673403" cy="7549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8C2BCD-F5D1-4258-ADC3-F7048F9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804" y="3275727"/>
              <a:ext cx="589098" cy="5890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16BD29-5A27-4348-BF57-01DF1E1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326" y="3109839"/>
              <a:ext cx="426881" cy="426881"/>
            </a:xfrm>
            <a:prstGeom prst="rect">
              <a:avLst/>
            </a:prstGeom>
          </p:spPr>
        </p:pic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7997C00-B5B1-4A50-8BE8-09CE765FB0A9}"/>
              </a:ext>
            </a:extLst>
          </p:cNvPr>
          <p:cNvSpPr/>
          <p:nvPr/>
        </p:nvSpPr>
        <p:spPr>
          <a:xfrm>
            <a:off x="6016625" y="3464694"/>
            <a:ext cx="152400" cy="2196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D5067-206C-4AEC-B781-3EF33FF6A49B}"/>
              </a:ext>
            </a:extLst>
          </p:cNvPr>
          <p:cNvSpPr/>
          <p:nvPr/>
        </p:nvSpPr>
        <p:spPr>
          <a:xfrm>
            <a:off x="5033866" y="4648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attestation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9259D-B347-4BA1-B987-0E2FB38ED2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86" y="3816865"/>
            <a:ext cx="612266" cy="612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692CA6-24FD-40F8-9A11-97B885468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19" y="2557969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C08C0C-1C46-4A30-910A-954686AF9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35" y="2536893"/>
            <a:ext cx="620104" cy="620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8D17A8-54A5-4449-A7AF-4E4592508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1950773"/>
            <a:ext cx="620104" cy="620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CDB653D-DEEC-4B12-846B-AA4C4A9E7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27" y="2570877"/>
            <a:ext cx="620104" cy="620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235EAA-DCF6-4951-A6A6-CFEFE2B43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11" y="2964215"/>
            <a:ext cx="620104" cy="62010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6D0058-3477-41C3-B890-085C29513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0" y="3645684"/>
            <a:ext cx="293705" cy="2937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BBE7E4-9CA2-4DA8-9D6A-B61C463387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20" y="3792536"/>
            <a:ext cx="293705" cy="2937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47F6C3-36B4-4725-8BE2-2E1F3923CA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024084"/>
            <a:ext cx="293705" cy="293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13CB9B-3C93-49AE-9842-0DB4A335B687}"/>
              </a:ext>
            </a:extLst>
          </p:cNvPr>
          <p:cNvSpPr/>
          <p:nvPr/>
        </p:nvSpPr>
        <p:spPr>
          <a:xfrm rot="20113961">
            <a:off x="9712664" y="2611164"/>
            <a:ext cx="1128315" cy="4571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C24B05-7B1D-4931-ADC8-63E6397739E3}"/>
              </a:ext>
            </a:extLst>
          </p:cNvPr>
          <p:cNvSpPr/>
          <p:nvPr/>
        </p:nvSpPr>
        <p:spPr>
          <a:xfrm rot="867710">
            <a:off x="9753119" y="2978431"/>
            <a:ext cx="1084992" cy="568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13A9BC-19AF-4E5C-95DB-438A5796C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753" y="3250652"/>
            <a:ext cx="620104" cy="6201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B51B7D-F9CD-4084-80F2-991EFC4FD8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32" y="3567159"/>
            <a:ext cx="293705" cy="29370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4AF752-0C6D-4AD4-BF82-3522D39CF4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51" y="2422690"/>
            <a:ext cx="315185" cy="31518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E3944E2-C402-423B-B721-4BEBD642AFE9}"/>
              </a:ext>
            </a:extLst>
          </p:cNvPr>
          <p:cNvSpPr/>
          <p:nvPr/>
        </p:nvSpPr>
        <p:spPr>
          <a:xfrm>
            <a:off x="9423453" y="46482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Runtime attacks</a:t>
            </a:r>
          </a:p>
        </p:txBody>
      </p:sp>
    </p:spTree>
    <p:extLst>
      <p:ext uri="{BB962C8B-B14F-4D97-AF65-F5344CB8AC3E}">
        <p14:creationId xmlns:p14="http://schemas.microsoft.com/office/powerpoint/2010/main" val="7419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75D5-5732-4B23-B20C-2C6EAF6B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94207-F89C-4C8C-8AA9-00C36430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9508-640E-4526-B628-5A45E865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E66F19-FE37-4155-9629-546961EE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US" dirty="0"/>
              <a:t>Can Existing TEEs Solve this Problem?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620757-8F76-47CE-B0D8-2C96388B2A7B}"/>
              </a:ext>
            </a:extLst>
          </p:cNvPr>
          <p:cNvGrpSpPr/>
          <p:nvPr/>
        </p:nvGrpSpPr>
        <p:grpSpPr>
          <a:xfrm>
            <a:off x="297288" y="1981200"/>
            <a:ext cx="3675952" cy="3359363"/>
            <a:chOff x="454819" y="1981200"/>
            <a:chExt cx="3675952" cy="33593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78A01C4-CC96-4AC7-8332-B0848A14F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19" y="1981200"/>
              <a:ext cx="3675952" cy="3359363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3206C122-FEC9-482D-BCC9-B83E677A21C6}"/>
                </a:ext>
              </a:extLst>
            </p:cNvPr>
            <p:cNvSpPr/>
            <p:nvPr/>
          </p:nvSpPr>
          <p:spPr>
            <a:xfrm>
              <a:off x="2682971" y="2133600"/>
              <a:ext cx="1447800" cy="533400"/>
            </a:xfrm>
            <a:prstGeom prst="wedgeRoundRectCallout">
              <a:avLst>
                <a:gd name="adj1" fmla="val -3393"/>
                <a:gd name="adj2" fmla="val 113856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89BB67"/>
                  </a:solidFill>
                </a:rPr>
                <a:t>Secure world </a:t>
              </a:r>
              <a:r>
                <a:rPr lang="en-US" sz="1200" dirty="0">
                  <a:solidFill>
                    <a:schemeClr val="tx1"/>
                  </a:solidFill>
                </a:rPr>
                <a:t>&amp; </a:t>
              </a:r>
              <a:r>
                <a:rPr lang="en-US" sz="1200" dirty="0">
                  <a:solidFill>
                    <a:srgbClr val="FF0000"/>
                  </a:solidFill>
                </a:rPr>
                <a:t>non-secure world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762FF1D-8698-4737-A7B0-C60A6401B93D}"/>
              </a:ext>
            </a:extLst>
          </p:cNvPr>
          <p:cNvSpPr/>
          <p:nvPr/>
        </p:nvSpPr>
        <p:spPr>
          <a:xfrm>
            <a:off x="1135488" y="5638800"/>
            <a:ext cx="180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ARM </a:t>
            </a:r>
            <a:r>
              <a:rPr lang="en-US" dirty="0" err="1"/>
              <a:t>TrustZone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0C2772-D4C3-4489-974B-CD7D60925B5D}"/>
              </a:ext>
            </a:extLst>
          </p:cNvPr>
          <p:cNvGrpSpPr/>
          <p:nvPr/>
        </p:nvGrpSpPr>
        <p:grpSpPr>
          <a:xfrm>
            <a:off x="4713700" y="3209668"/>
            <a:ext cx="2362200" cy="2798464"/>
            <a:chOff x="5052410" y="3209668"/>
            <a:chExt cx="2362200" cy="27984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716D81-A1A6-477B-B6D9-B0F7305EB386}"/>
                </a:ext>
              </a:extLst>
            </p:cNvPr>
            <p:cNvSpPr/>
            <p:nvPr/>
          </p:nvSpPr>
          <p:spPr>
            <a:xfrm>
              <a:off x="5052410" y="3633770"/>
              <a:ext cx="23622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AD9BBB-9BEF-48C9-ADA5-D40A3BF27F73}"/>
                </a:ext>
              </a:extLst>
            </p:cNvPr>
            <p:cNvSpPr/>
            <p:nvPr/>
          </p:nvSpPr>
          <p:spPr>
            <a:xfrm>
              <a:off x="5052410" y="4066195"/>
              <a:ext cx="10668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2C22C3-C13C-42D1-9753-865E497C242E}"/>
                </a:ext>
              </a:extLst>
            </p:cNvPr>
            <p:cNvSpPr/>
            <p:nvPr/>
          </p:nvSpPr>
          <p:spPr>
            <a:xfrm>
              <a:off x="6195410" y="4066195"/>
              <a:ext cx="12192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Peripheral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AE3E52-AE48-45CB-B4D9-E6325FB63C97}"/>
                </a:ext>
              </a:extLst>
            </p:cNvPr>
            <p:cNvSpPr/>
            <p:nvPr/>
          </p:nvSpPr>
          <p:spPr>
            <a:xfrm>
              <a:off x="5052410" y="3209668"/>
              <a:ext cx="6096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2C7AEB-6991-422D-8E78-E78FE7B81859}"/>
                </a:ext>
              </a:extLst>
            </p:cNvPr>
            <p:cNvSpPr/>
            <p:nvPr/>
          </p:nvSpPr>
          <p:spPr>
            <a:xfrm>
              <a:off x="5738210" y="3209668"/>
              <a:ext cx="6096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B1A789-EE98-4076-A9C9-5A39849B4955}"/>
                </a:ext>
              </a:extLst>
            </p:cNvPr>
            <p:cNvSpPr/>
            <p:nvPr/>
          </p:nvSpPr>
          <p:spPr>
            <a:xfrm>
              <a:off x="6652610" y="3209668"/>
              <a:ext cx="762000" cy="33122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Enclave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748535-0B40-4104-89B0-B467770A68EF}"/>
                </a:ext>
              </a:extLst>
            </p:cNvPr>
            <p:cNvCxnSpPr/>
            <p:nvPr/>
          </p:nvCxnSpPr>
          <p:spPr>
            <a:xfrm>
              <a:off x="7186010" y="3456595"/>
              <a:ext cx="0" cy="30480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5AE40A-8D42-4EDE-8E8E-72119C953C29}"/>
                </a:ext>
              </a:extLst>
            </p:cNvPr>
            <p:cNvCxnSpPr/>
            <p:nvPr/>
          </p:nvCxnSpPr>
          <p:spPr>
            <a:xfrm>
              <a:off x="7262210" y="3896433"/>
              <a:ext cx="0" cy="30480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E1685A-DC63-423B-AAE9-9560923DF1DF}"/>
                </a:ext>
              </a:extLst>
            </p:cNvPr>
            <p:cNvSpPr/>
            <p:nvPr/>
          </p:nvSpPr>
          <p:spPr>
            <a:xfrm>
              <a:off x="5609352" y="5638800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Intel SGX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0E92A6-A571-4F69-BCAB-96174790741C}"/>
              </a:ext>
            </a:extLst>
          </p:cNvPr>
          <p:cNvGrpSpPr/>
          <p:nvPr/>
        </p:nvGrpSpPr>
        <p:grpSpPr>
          <a:xfrm>
            <a:off x="8198381" y="3209290"/>
            <a:ext cx="3661400" cy="2798842"/>
            <a:chOff x="8437339" y="3209290"/>
            <a:chExt cx="3661400" cy="27988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44B856-0006-4B3F-B73C-D0B444BAD9F3}"/>
                </a:ext>
              </a:extLst>
            </p:cNvPr>
            <p:cNvSpPr/>
            <p:nvPr/>
          </p:nvSpPr>
          <p:spPr>
            <a:xfrm>
              <a:off x="11351419" y="4128689"/>
              <a:ext cx="747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M-mode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F66A3E-FAE0-4C9C-8334-58A4C33BF34D}"/>
                </a:ext>
              </a:extLst>
            </p:cNvPr>
            <p:cNvSpPr/>
            <p:nvPr/>
          </p:nvSpPr>
          <p:spPr>
            <a:xfrm>
              <a:off x="11351419" y="3660881"/>
              <a:ext cx="7216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S-mode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AFC90B-E579-4724-8658-D97803FABE6C}"/>
                </a:ext>
              </a:extLst>
            </p:cNvPr>
            <p:cNvSpPr/>
            <p:nvPr/>
          </p:nvSpPr>
          <p:spPr>
            <a:xfrm>
              <a:off x="11351419" y="3236778"/>
              <a:ext cx="729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U-mode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32C823-B9E4-4948-ACF1-012046EC30A1}"/>
                </a:ext>
              </a:extLst>
            </p:cNvPr>
            <p:cNvGrpSpPr/>
            <p:nvPr/>
          </p:nvGrpSpPr>
          <p:grpSpPr>
            <a:xfrm>
              <a:off x="8437339" y="3209290"/>
              <a:ext cx="2849398" cy="2798842"/>
              <a:chOff x="8437339" y="3209290"/>
              <a:chExt cx="2849398" cy="279884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9DC54D-34EE-4BEE-9EB3-64D7CE524BE7}"/>
                  </a:ext>
                </a:extLst>
              </p:cNvPr>
              <p:cNvSpPr/>
              <p:nvPr/>
            </p:nvSpPr>
            <p:spPr>
              <a:xfrm>
                <a:off x="8903534" y="3637931"/>
                <a:ext cx="12954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0378D2-8DDA-46CB-93F7-D20275A9BE55}"/>
                  </a:ext>
                </a:extLst>
              </p:cNvPr>
              <p:cNvSpPr/>
              <p:nvPr/>
            </p:nvSpPr>
            <p:spPr>
              <a:xfrm>
                <a:off x="9983043" y="4066195"/>
                <a:ext cx="1303694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Security Monitor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497F03-E3E4-4CF4-A311-A827F347D2DD}"/>
                  </a:ext>
                </a:extLst>
              </p:cNvPr>
              <p:cNvSpPr/>
              <p:nvPr/>
            </p:nvSpPr>
            <p:spPr>
              <a:xfrm>
                <a:off x="8895240" y="3209668"/>
                <a:ext cx="6096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BE7C92D-4F00-4870-91A7-EC498F2C04AA}"/>
                  </a:ext>
                </a:extLst>
              </p:cNvPr>
              <p:cNvSpPr/>
              <p:nvPr/>
            </p:nvSpPr>
            <p:spPr>
              <a:xfrm>
                <a:off x="9581040" y="3209668"/>
                <a:ext cx="6096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61FA50-6BA9-475C-9FB9-C1734065ED47}"/>
                  </a:ext>
                </a:extLst>
              </p:cNvPr>
              <p:cNvSpPr/>
              <p:nvPr/>
            </p:nvSpPr>
            <p:spPr>
              <a:xfrm>
                <a:off x="10495440" y="3209668"/>
                <a:ext cx="7620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Enclave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C7199D-6768-4E55-B6BC-821FAB541FE8}"/>
                  </a:ext>
                </a:extLst>
              </p:cNvPr>
              <p:cNvSpPr/>
              <p:nvPr/>
            </p:nvSpPr>
            <p:spPr>
              <a:xfrm>
                <a:off x="10495440" y="3647058"/>
                <a:ext cx="762000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09A5F0-7BDB-49BB-8EAD-C9A8A6B2095B}"/>
                  </a:ext>
                </a:extLst>
              </p:cNvPr>
              <p:cNvSpPr/>
              <p:nvPr/>
            </p:nvSpPr>
            <p:spPr>
              <a:xfrm>
                <a:off x="8929193" y="4071145"/>
                <a:ext cx="974426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S-ROT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145DFD-F855-4383-9718-2D332FA58A21}"/>
                  </a:ext>
                </a:extLst>
              </p:cNvPr>
              <p:cNvSpPr/>
              <p:nvPr/>
            </p:nvSpPr>
            <p:spPr>
              <a:xfrm rot="16200000">
                <a:off x="8008886" y="3637743"/>
                <a:ext cx="1188125" cy="331220"/>
              </a:xfrm>
              <a:prstGeom prst="rect">
                <a:avLst/>
              </a:prstGeom>
              <a:solidFill>
                <a:srgbClr val="F2F2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Peripheral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472D4F5-E56A-4ED7-B9B5-8B79DD079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4793" y="3456595"/>
                <a:ext cx="0" cy="69000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D6C7294-A5AE-421F-9289-4EA984EB2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56019" y="3818890"/>
                <a:ext cx="0" cy="382344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F4993AF-149E-4699-AF13-1F9D46198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3034" y="3896433"/>
                <a:ext cx="276185" cy="0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4A6A7A2-FC83-4736-881A-5CA6CE3DC26E}"/>
                  </a:ext>
                </a:extLst>
              </p:cNvPr>
              <p:cNvSpPr/>
              <p:nvPr/>
            </p:nvSpPr>
            <p:spPr>
              <a:xfrm>
                <a:off x="9040356" y="5638800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RISC-V </a:t>
                </a:r>
                <a:r>
                  <a:rPr lang="en-US" dirty="0" err="1"/>
                  <a:t>KeyStone</a:t>
                </a:r>
                <a:endParaRPr lang="en-US" dirty="0"/>
              </a:p>
            </p:txBody>
          </p:sp>
        </p:grpSp>
      </p:grpSp>
      <p:sp>
        <p:nvSpPr>
          <p:cNvPr id="60" name="Title 5">
            <a:extLst>
              <a:ext uri="{FF2B5EF4-FFF2-40B4-BE49-F238E27FC236}">
                <a16:creationId xmlns:a16="http://schemas.microsoft.com/office/drawing/2014/main" id="{6E17FEED-BD9C-4450-A2C1-38BA8F9A91AD}"/>
              </a:ext>
            </a:extLst>
          </p:cNvPr>
          <p:cNvSpPr txBox="1">
            <a:spLocks/>
          </p:cNvSpPr>
          <p:nvPr/>
        </p:nvSpPr>
        <p:spPr bwMode="gray">
          <a:xfrm>
            <a:off x="325438" y="601121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Can Existing TEEs Solve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B5946B-E648-468E-A8E3-AB08C1E9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11537950" cy="4529136"/>
          </a:xfrm>
        </p:spPr>
        <p:txBody>
          <a:bodyPr/>
          <a:lstStyle/>
          <a:p>
            <a:r>
              <a:rPr lang="en-US" dirty="0"/>
              <a:t>SGX IO </a:t>
            </a:r>
          </a:p>
          <a:p>
            <a:pPr lvl="1"/>
            <a:r>
              <a:rPr lang="en-US" dirty="0"/>
              <a:t>Needs trusted hypervisor</a:t>
            </a:r>
          </a:p>
          <a:p>
            <a:pPr lvl="1"/>
            <a:r>
              <a:rPr lang="en-US" dirty="0"/>
              <a:t>Static HW TCB</a:t>
            </a:r>
          </a:p>
          <a:p>
            <a:r>
              <a:rPr lang="en-US" dirty="0"/>
              <a:t>Sanctuary</a:t>
            </a:r>
          </a:p>
          <a:p>
            <a:pPr lvl="1"/>
            <a:r>
              <a:rPr lang="en-US" dirty="0"/>
              <a:t>User-space enclaves in ARM TZ</a:t>
            </a:r>
          </a:p>
          <a:p>
            <a:pPr lvl="1"/>
            <a:r>
              <a:rPr lang="en-US" dirty="0"/>
              <a:t>Peripherals are not protected + static HW TCB</a:t>
            </a:r>
          </a:p>
          <a:p>
            <a:r>
              <a:rPr lang="en-US" dirty="0"/>
              <a:t>CURE</a:t>
            </a:r>
          </a:p>
          <a:p>
            <a:pPr lvl="1"/>
            <a:r>
              <a:rPr lang="en-US" dirty="0"/>
              <a:t>Static HW TCB in RISC-V</a:t>
            </a:r>
          </a:p>
          <a:p>
            <a:pPr lvl="1"/>
            <a:r>
              <a:rPr lang="en-US" dirty="0"/>
              <a:t>Expensive disk-based context switch</a:t>
            </a:r>
          </a:p>
          <a:p>
            <a:r>
              <a:rPr lang="en-US" dirty="0"/>
              <a:t>Graviton</a:t>
            </a:r>
          </a:p>
          <a:p>
            <a:pPr lvl="1"/>
            <a:r>
              <a:rPr lang="en-US" dirty="0"/>
              <a:t>Not generalizable to non-GPU</a:t>
            </a:r>
          </a:p>
          <a:p>
            <a:pPr lvl="1"/>
            <a:r>
              <a:rPr lang="en-US" dirty="0"/>
              <a:t>Assumes static devices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FE55-32C2-4D10-AD41-8D5E7D6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1574-DE3B-48D4-BB21-472FD18DCB9D}" type="datetime1">
              <a:rPr lang="en-US" smtClean="0"/>
              <a:t>2/18/2021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80B7F-113C-48C2-958F-ECA081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Aritra Dhar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07EA-8BBE-4A91-851C-FB95C484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F88081-B59F-4156-B607-815EAE32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TEE-based Solutions?</a:t>
            </a:r>
          </a:p>
        </p:txBody>
      </p:sp>
    </p:spTree>
    <p:extLst>
      <p:ext uri="{BB962C8B-B14F-4D97-AF65-F5344CB8AC3E}">
        <p14:creationId xmlns:p14="http://schemas.microsoft.com/office/powerpoint/2010/main" val="42667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13926</TotalTime>
  <Words>751</Words>
  <Application>Microsoft Office PowerPoint</Application>
  <PresentationFormat>Custom</PresentationFormat>
  <Paragraphs>358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Cambria Math</vt:lpstr>
      <vt:lpstr>Consolas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PIE: A Platform-wide TEE</vt:lpstr>
      <vt:lpstr>Traditional CPU-centric Model</vt:lpstr>
      <vt:lpstr>Motivation: Disaggregated computing</vt:lpstr>
      <vt:lpstr>Challenges</vt:lpstr>
      <vt:lpstr>Challenges</vt:lpstr>
      <vt:lpstr>Challenges</vt:lpstr>
      <vt:lpstr>Challenges</vt:lpstr>
      <vt:lpstr>Can Existing TEEs Solve this Problem?</vt:lpstr>
      <vt:lpstr>What About TEE-based Solutions?</vt:lpstr>
      <vt:lpstr>Challenges revisited</vt:lpstr>
      <vt:lpstr>Challenges revisited</vt:lpstr>
      <vt:lpstr>PIE</vt:lpstr>
      <vt:lpstr>Secure Communication</vt:lpstr>
      <vt:lpstr>Secure Communication</vt:lpstr>
      <vt:lpstr>Secure Communication</vt:lpstr>
      <vt:lpstr>Secure Communication</vt:lpstr>
      <vt:lpstr>Secure Communication</vt:lpstr>
      <vt:lpstr>Secure Communication</vt:lpstr>
      <vt:lpstr>Platform-awareness</vt:lpstr>
      <vt:lpstr>Platform-wide Attestation</vt:lpstr>
      <vt:lpstr>Summary of the properties</vt:lpstr>
      <vt:lpstr>Prototype: simple IO peripherals</vt:lpstr>
      <vt:lpstr>Prototype: Accelerator</vt:lpstr>
      <vt:lpstr>Context switch performance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Path</dc:title>
  <dc:creator>Aritra Dhar</dc:creator>
  <cp:lastModifiedBy>Aritra Dhar</cp:lastModifiedBy>
  <cp:revision>467</cp:revision>
  <cp:lastPrinted>2013-06-08T11:22:51Z</cp:lastPrinted>
  <dcterms:created xsi:type="dcterms:W3CDTF">2019-12-03T10:53:56Z</dcterms:created>
  <dcterms:modified xsi:type="dcterms:W3CDTF">2021-02-18T19:27:47Z</dcterms:modified>
</cp:coreProperties>
</file>