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62" r:id="rId4"/>
    <p:sldId id="261" r:id="rId5"/>
    <p:sldId id="264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4FBA6F"/>
    <a:srgbClr val="F0C419"/>
    <a:srgbClr val="EB7061"/>
    <a:srgbClr val="E6E6E6"/>
    <a:srgbClr val="C5E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3" autoAdjust="0"/>
    <p:restoredTop sz="92295" autoAdjust="0"/>
  </p:normalViewPr>
  <p:slideViewPr>
    <p:cSldViewPr snapToGrid="0">
      <p:cViewPr varScale="1">
        <p:scale>
          <a:sx n="71" d="100"/>
          <a:sy n="71" d="100"/>
        </p:scale>
        <p:origin x="42" y="3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AA4B9-38D2-45C8-ADB0-818BB08C06D2}" type="datetimeFigureOut">
              <a:rPr lang="en-US" smtClean="0"/>
              <a:t>27-Jul-18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A66294-C319-4983-84AA-FAE12D4FB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97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Running example with manipulation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66294-C319-4983-84AA-FAE12D4FB9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42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5824-B777-4E7B-9050-A639C4604EA9}" type="datetimeFigureOut">
              <a:rPr lang="en-US" smtClean="0"/>
              <a:t>27-Jul-18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B10E-9B00-4871-9BFE-1F3806342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141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5824-B777-4E7B-9050-A639C4604EA9}" type="datetimeFigureOut">
              <a:rPr lang="en-US" smtClean="0"/>
              <a:t>27-Jul-18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B10E-9B00-4871-9BFE-1F3806342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06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5824-B777-4E7B-9050-A639C4604EA9}" type="datetimeFigureOut">
              <a:rPr lang="en-US" smtClean="0"/>
              <a:t>27-Jul-18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B10E-9B00-4871-9BFE-1F3806342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5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5824-B777-4E7B-9050-A639C4604EA9}" type="datetimeFigureOut">
              <a:rPr lang="en-US" smtClean="0"/>
              <a:t>27-Jul-18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B10E-9B00-4871-9BFE-1F3806342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96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5824-B777-4E7B-9050-A639C4604EA9}" type="datetimeFigureOut">
              <a:rPr lang="en-US" smtClean="0"/>
              <a:t>27-Jul-18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B10E-9B00-4871-9BFE-1F3806342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18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5824-B777-4E7B-9050-A639C4604EA9}" type="datetimeFigureOut">
              <a:rPr lang="en-US" smtClean="0"/>
              <a:t>27-Jul-18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B10E-9B00-4871-9BFE-1F3806342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8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5824-B777-4E7B-9050-A639C4604EA9}" type="datetimeFigureOut">
              <a:rPr lang="en-US" smtClean="0"/>
              <a:t>27-Jul-18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B10E-9B00-4871-9BFE-1F3806342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90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5824-B777-4E7B-9050-A639C4604EA9}" type="datetimeFigureOut">
              <a:rPr lang="en-US" smtClean="0"/>
              <a:t>27-Jul-18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B10E-9B00-4871-9BFE-1F3806342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20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5824-B777-4E7B-9050-A639C4604EA9}" type="datetimeFigureOut">
              <a:rPr lang="en-US" smtClean="0"/>
              <a:t>27-Jul-18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B10E-9B00-4871-9BFE-1F3806342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45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5824-B777-4E7B-9050-A639C4604EA9}" type="datetimeFigureOut">
              <a:rPr lang="en-US" smtClean="0"/>
              <a:t>27-Jul-18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B10E-9B00-4871-9BFE-1F3806342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7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5824-B777-4E7B-9050-A639C4604EA9}" type="datetimeFigureOut">
              <a:rPr lang="en-US" smtClean="0"/>
              <a:t>27-Jul-18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B10E-9B00-4871-9BFE-1F3806342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6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45824-B777-4E7B-9050-A639C4604EA9}" type="datetimeFigureOut">
              <a:rPr lang="en-US" smtClean="0"/>
              <a:t>27-Jul-18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2B10E-9B00-4871-9BFE-1F3806342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38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rapezoid 27"/>
          <p:cNvSpPr/>
          <p:nvPr/>
        </p:nvSpPr>
        <p:spPr>
          <a:xfrm flipV="1">
            <a:off x="1692314" y="1207029"/>
            <a:ext cx="1760837" cy="1606378"/>
          </a:xfrm>
          <a:prstGeom prst="trapezoid">
            <a:avLst>
              <a:gd name="adj" fmla="val 3807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88" b="14588"/>
          <a:stretch/>
        </p:blipFill>
        <p:spPr>
          <a:xfrm>
            <a:off x="1980878" y="502819"/>
            <a:ext cx="1236058" cy="8754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1" r="5600"/>
          <a:stretch/>
        </p:blipFill>
        <p:spPr>
          <a:xfrm>
            <a:off x="-11666" y="513291"/>
            <a:ext cx="762438" cy="8544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67" b="16139"/>
          <a:stretch/>
        </p:blipFill>
        <p:spPr>
          <a:xfrm>
            <a:off x="4653068" y="239262"/>
            <a:ext cx="1756309" cy="119242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25929" y="1368907"/>
            <a:ext cx="1693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Host system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2206" y="1367765"/>
            <a:ext cx="1614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Web server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8532" y="1350552"/>
            <a:ext cx="763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User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33926" y="3975396"/>
            <a:ext cx="1729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Smartphone</a:t>
            </a:r>
          </a:p>
        </p:txBody>
      </p:sp>
      <p:cxnSp>
        <p:nvCxnSpPr>
          <p:cNvPr id="14" name="Straight Arrow Connector 13"/>
          <p:cNvCxnSpPr>
            <a:stCxn id="6" idx="3"/>
            <a:endCxn id="4" idx="1"/>
          </p:cNvCxnSpPr>
          <p:nvPr/>
        </p:nvCxnSpPr>
        <p:spPr>
          <a:xfrm flipV="1">
            <a:off x="750772" y="940528"/>
            <a:ext cx="1230106" cy="1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695493" y="416214"/>
            <a:ext cx="1317638" cy="369332"/>
            <a:chOff x="8178410" y="4125864"/>
            <a:chExt cx="1317638" cy="369332"/>
          </a:xfrm>
        </p:grpSpPr>
        <p:sp>
          <p:nvSpPr>
            <p:cNvPr id="7" name="Oval 6"/>
            <p:cNvSpPr/>
            <p:nvPr/>
          </p:nvSpPr>
          <p:spPr>
            <a:xfrm>
              <a:off x="8178410" y="4220404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324830" y="4125864"/>
              <a:ext cx="1171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Opens site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305838" y="341842"/>
            <a:ext cx="1258327" cy="369332"/>
            <a:chOff x="8178410" y="4125864"/>
            <a:chExt cx="1258327" cy="369332"/>
          </a:xfrm>
        </p:grpSpPr>
        <p:sp>
          <p:nvSpPr>
            <p:cNvPr id="24" name="Oval 23"/>
            <p:cNvSpPr/>
            <p:nvPr/>
          </p:nvSpPr>
          <p:spPr>
            <a:xfrm>
              <a:off x="8178410" y="4220404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324830" y="4125864"/>
              <a:ext cx="1111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Loads site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470926" y="2148374"/>
            <a:ext cx="2492832" cy="369332"/>
            <a:chOff x="8178410" y="4125864"/>
            <a:chExt cx="2492832" cy="369332"/>
          </a:xfrm>
        </p:grpSpPr>
        <p:sp>
          <p:nvSpPr>
            <p:cNvPr id="31" name="Oval 30"/>
            <p:cNvSpPr/>
            <p:nvPr/>
          </p:nvSpPr>
          <p:spPr>
            <a:xfrm>
              <a:off x="8178410" y="4220404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24830" y="4125864"/>
              <a:ext cx="234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Captures laptop screen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489209" y="3148285"/>
            <a:ext cx="731837" cy="369332"/>
            <a:chOff x="8178410" y="4125864"/>
            <a:chExt cx="731837" cy="369332"/>
          </a:xfrm>
        </p:grpSpPr>
        <p:sp>
          <p:nvSpPr>
            <p:cNvPr id="34" name="Oval 33"/>
            <p:cNvSpPr/>
            <p:nvPr/>
          </p:nvSpPr>
          <p:spPr>
            <a:xfrm>
              <a:off x="8178410" y="4220404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6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324830" y="4125864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OCR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716810" y="2988764"/>
            <a:ext cx="1353674" cy="369332"/>
            <a:chOff x="8178410" y="4125864"/>
            <a:chExt cx="1353674" cy="369332"/>
          </a:xfrm>
        </p:grpSpPr>
        <p:sp>
          <p:nvSpPr>
            <p:cNvPr id="37" name="Oval 36"/>
            <p:cNvSpPr/>
            <p:nvPr/>
          </p:nvSpPr>
          <p:spPr>
            <a:xfrm>
              <a:off x="8178410" y="4220404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7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324830" y="4125864"/>
              <a:ext cx="12072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Sends data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231988" y="1057327"/>
            <a:ext cx="1552446" cy="369332"/>
            <a:chOff x="8178410" y="4125864"/>
            <a:chExt cx="1552446" cy="369332"/>
          </a:xfrm>
        </p:grpSpPr>
        <p:sp>
          <p:nvSpPr>
            <p:cNvPr id="41" name="Oval 40"/>
            <p:cNvSpPr/>
            <p:nvPr/>
          </p:nvSpPr>
          <p:spPr>
            <a:xfrm>
              <a:off x="8178410" y="4220404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5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324830" y="4125864"/>
              <a:ext cx="1406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Submits data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546580" y="-60127"/>
            <a:ext cx="1603614" cy="369332"/>
            <a:chOff x="8178410" y="4125864"/>
            <a:chExt cx="1603614" cy="369332"/>
          </a:xfrm>
        </p:grpSpPr>
        <p:sp>
          <p:nvSpPr>
            <p:cNvPr id="44" name="Oval 43"/>
            <p:cNvSpPr/>
            <p:nvPr/>
          </p:nvSpPr>
          <p:spPr>
            <a:xfrm>
              <a:off x="8178410" y="4220404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8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324830" y="4125864"/>
              <a:ext cx="14571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Matches data</a:t>
              </a:r>
            </a:p>
          </p:txBody>
        </p:sp>
      </p:grpSp>
      <p:cxnSp>
        <p:nvCxnSpPr>
          <p:cNvPr id="46" name="Straight Arrow Connector 45"/>
          <p:cNvCxnSpPr/>
          <p:nvPr/>
        </p:nvCxnSpPr>
        <p:spPr>
          <a:xfrm flipH="1">
            <a:off x="3189711" y="742918"/>
            <a:ext cx="1408464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244501" y="1049968"/>
            <a:ext cx="1448259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2945388" y="1818079"/>
            <a:ext cx="2435504" cy="1540017"/>
            <a:chOff x="2945388" y="1818079"/>
            <a:chExt cx="2435504" cy="1641639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2945388" y="3453856"/>
              <a:ext cx="2435504" cy="0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5369169" y="1818079"/>
              <a:ext cx="0" cy="1641639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2264927" y="2602430"/>
            <a:ext cx="680461" cy="1440243"/>
            <a:chOff x="2264927" y="2772439"/>
            <a:chExt cx="615614" cy="117131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635" r="23807"/>
            <a:stretch/>
          </p:blipFill>
          <p:spPr>
            <a:xfrm flipH="1">
              <a:off x="2264927" y="2772439"/>
              <a:ext cx="615614" cy="117131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03" t="20454" r="9369" b="28923"/>
            <a:stretch/>
          </p:blipFill>
          <p:spPr>
            <a:xfrm>
              <a:off x="2312907" y="2901830"/>
              <a:ext cx="531498" cy="570296"/>
            </a:xfrm>
            <a:prstGeom prst="rect">
              <a:avLst/>
            </a:prstGeom>
          </p:spPr>
        </p:pic>
      </p:grpSp>
      <p:sp>
        <p:nvSpPr>
          <p:cNvPr id="3" name="Rectangle 2"/>
          <p:cNvSpPr/>
          <p:nvPr/>
        </p:nvSpPr>
        <p:spPr>
          <a:xfrm>
            <a:off x="2317961" y="3462762"/>
            <a:ext cx="567742" cy="4110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38441">
            <a:off x="2564538" y="3483876"/>
            <a:ext cx="358006" cy="358006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77063" flipH="1">
            <a:off x="2289952" y="3466553"/>
            <a:ext cx="374183" cy="381656"/>
          </a:xfrm>
          <a:prstGeom prst="rect">
            <a:avLst/>
          </a:prstGeom>
        </p:spPr>
      </p:pic>
      <p:grpSp>
        <p:nvGrpSpPr>
          <p:cNvPr id="54" name="Group 53"/>
          <p:cNvGrpSpPr/>
          <p:nvPr/>
        </p:nvGrpSpPr>
        <p:grpSpPr>
          <a:xfrm>
            <a:off x="894706" y="1071152"/>
            <a:ext cx="831223" cy="369332"/>
            <a:chOff x="8178410" y="4125864"/>
            <a:chExt cx="831223" cy="369332"/>
          </a:xfrm>
        </p:grpSpPr>
        <p:sp>
          <p:nvSpPr>
            <p:cNvPr id="55" name="Oval 54"/>
            <p:cNvSpPr/>
            <p:nvPr/>
          </p:nvSpPr>
          <p:spPr>
            <a:xfrm>
              <a:off x="8178410" y="4220404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324830" y="4125864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9720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5B0CC8C-79CF-4016-9971-AA6D35F3516B}"/>
              </a:ext>
            </a:extLst>
          </p:cNvPr>
          <p:cNvGrpSpPr/>
          <p:nvPr/>
        </p:nvGrpSpPr>
        <p:grpSpPr>
          <a:xfrm>
            <a:off x="30480" y="21589"/>
            <a:ext cx="8058912" cy="5614417"/>
            <a:chOff x="30480" y="21589"/>
            <a:chExt cx="8058912" cy="5614417"/>
          </a:xfrm>
        </p:grpSpPr>
        <p:sp>
          <p:nvSpPr>
            <p:cNvPr id="17" name="Rectangle 16"/>
            <p:cNvSpPr/>
            <p:nvPr/>
          </p:nvSpPr>
          <p:spPr>
            <a:xfrm>
              <a:off x="30480" y="21589"/>
              <a:ext cx="8058912" cy="6642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0480" y="21590"/>
              <a:ext cx="8058912" cy="5614416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24358" y="142748"/>
              <a:ext cx="400050" cy="400050"/>
            </a:xfrm>
            <a:prstGeom prst="ellipse">
              <a:avLst/>
            </a:prstGeom>
            <a:solidFill>
              <a:srgbClr val="EB706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894334" y="142748"/>
              <a:ext cx="400050" cy="400050"/>
            </a:xfrm>
            <a:prstGeom prst="ellipse">
              <a:avLst/>
            </a:prstGeom>
            <a:solidFill>
              <a:srgbClr val="F0C419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464310" y="142748"/>
              <a:ext cx="400050" cy="400050"/>
            </a:xfrm>
            <a:prstGeom prst="ellipse">
              <a:avLst/>
            </a:prstGeom>
            <a:solidFill>
              <a:srgbClr val="4FBA6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475488" y="883920"/>
            <a:ext cx="7208520" cy="4427220"/>
          </a:xfrm>
          <a:prstGeom prst="rect">
            <a:avLst/>
          </a:prstGeom>
          <a:ln w="38100">
            <a:solidFill>
              <a:srgbClr val="00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74475" y="806958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24408" y="1017989"/>
            <a:ext cx="15872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Heading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24408" y="1841673"/>
            <a:ext cx="1626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Text label 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24408" y="2431049"/>
            <a:ext cx="1626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Text label 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24408" y="3556802"/>
            <a:ext cx="1626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Text label 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989882" y="1841673"/>
            <a:ext cx="2418588" cy="46166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Text field 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989882" y="2431048"/>
            <a:ext cx="2418588" cy="46166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Text field 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989882" y="3556802"/>
            <a:ext cx="2418588" cy="46166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Text field n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894334" y="4682555"/>
            <a:ext cx="1234440" cy="48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Submit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724408" y="1017989"/>
            <a:ext cx="1686560" cy="5847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03075" y="1386078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24408" y="1744979"/>
            <a:ext cx="1686560" cy="23850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41175" y="3961638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855976" y="1744979"/>
            <a:ext cx="2679192" cy="23850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751915" y="3984498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39" name="Oval 38"/>
          <p:cNvSpPr/>
          <p:nvPr/>
        </p:nvSpPr>
        <p:spPr>
          <a:xfrm>
            <a:off x="793321" y="5013198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96596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814485" y="79735"/>
            <a:ext cx="15872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Heading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96706" y="714463"/>
            <a:ext cx="1626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Text label 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96706" y="1145871"/>
            <a:ext cx="1626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Text label 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96706" y="1939185"/>
            <a:ext cx="1626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Text label 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062180" y="767652"/>
            <a:ext cx="2418588" cy="3536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 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062180" y="1203875"/>
            <a:ext cx="2418588" cy="3536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 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062180" y="1994498"/>
            <a:ext cx="2418588" cy="35103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 n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796706" y="2563789"/>
            <a:ext cx="1234440" cy="38642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Submit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814485" y="202840"/>
            <a:ext cx="1686560" cy="4006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95693" y="453479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96706" y="690732"/>
            <a:ext cx="1686560" cy="17598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57592" y="2295335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928274" y="690734"/>
            <a:ext cx="2679192" cy="17598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793202" y="2295335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39" name="Oval 38"/>
          <p:cNvSpPr/>
          <p:nvPr/>
        </p:nvSpPr>
        <p:spPr>
          <a:xfrm>
            <a:off x="713472" y="2721385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6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14" t="16356" r="34642" b="30682"/>
          <a:stretch/>
        </p:blipFill>
        <p:spPr>
          <a:xfrm rot="5400000">
            <a:off x="1600630" y="-1584958"/>
            <a:ext cx="3133346" cy="6315458"/>
          </a:xfrm>
          <a:prstGeom prst="rect">
            <a:avLst/>
          </a:prstGeom>
        </p:spPr>
      </p:pic>
      <p:sp>
        <p:nvSpPr>
          <p:cNvPr id="27" name="Oval 26"/>
          <p:cNvSpPr/>
          <p:nvPr/>
        </p:nvSpPr>
        <p:spPr>
          <a:xfrm>
            <a:off x="3007950" y="940936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</a:p>
        </p:txBody>
      </p:sp>
      <p:sp>
        <p:nvSpPr>
          <p:cNvPr id="30" name="Oval 29"/>
          <p:cNvSpPr/>
          <p:nvPr/>
        </p:nvSpPr>
        <p:spPr>
          <a:xfrm>
            <a:off x="493668" y="64373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3" name="Oval 2"/>
          <p:cNvSpPr/>
          <p:nvPr/>
        </p:nvSpPr>
        <p:spPr>
          <a:xfrm>
            <a:off x="79140" y="1323771"/>
            <a:ext cx="493776" cy="4937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834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12928" y="-124550"/>
            <a:ext cx="29105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Application level payload</a:t>
            </a:r>
          </a:p>
        </p:txBody>
      </p:sp>
      <p:sp>
        <p:nvSpPr>
          <p:cNvPr id="5" name="Rectangle 4"/>
          <p:cNvSpPr/>
          <p:nvPr/>
        </p:nvSpPr>
        <p:spPr>
          <a:xfrm>
            <a:off x="13189" y="263764"/>
            <a:ext cx="2968845" cy="2503499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35312" y="349978"/>
            <a:ext cx="338150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POST / HTTP/1.1</a:t>
            </a:r>
          </a:p>
          <a:p>
            <a:r>
              <a:rPr lang="en-US" dirty="0">
                <a:latin typeface="Consolas" panose="020B0609020204030204" pitchFamily="49" charset="0"/>
              </a:rPr>
              <a:t>Content-Type: form-data</a:t>
            </a:r>
          </a:p>
          <a:p>
            <a:r>
              <a:rPr lang="en-US" dirty="0" err="1">
                <a:latin typeface="Consolas" panose="020B0609020204030204" pitchFamily="49" charset="0"/>
              </a:rPr>
              <a:t>form_name</a:t>
            </a:r>
            <a:r>
              <a:rPr lang="en-US" dirty="0">
                <a:latin typeface="Consolas" panose="020B0609020204030204" pitchFamily="49" charset="0"/>
              </a:rPr>
              <a:t>=form_1 &amp;</a:t>
            </a:r>
          </a:p>
          <a:p>
            <a:r>
              <a:rPr lang="en-US" dirty="0">
                <a:latin typeface="Consolas" panose="020B0609020204030204" pitchFamily="49" charset="0"/>
              </a:rPr>
              <a:t>key_1=value_1 &amp;</a:t>
            </a:r>
          </a:p>
          <a:p>
            <a:r>
              <a:rPr lang="en-US" dirty="0">
                <a:latin typeface="Consolas" panose="020B0609020204030204" pitchFamily="49" charset="0"/>
              </a:rPr>
              <a:t>key_2=value_2 &amp;</a:t>
            </a:r>
          </a:p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r>
              <a:rPr lang="en-US" dirty="0" err="1">
                <a:latin typeface="Consolas" panose="020B0609020204030204" pitchFamily="49" charset="0"/>
              </a:rPr>
              <a:t>key_n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 err="1">
                <a:latin typeface="Consolas" panose="020B0609020204030204" pitchFamily="49" charset="0"/>
              </a:rPr>
              <a:t>value_n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311444" y="956509"/>
            <a:ext cx="800098" cy="2720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125" y="1272013"/>
            <a:ext cx="1654343" cy="2259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177709" y="-124550"/>
            <a:ext cx="29105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err="1"/>
              <a:t>IntegriScreen</a:t>
            </a:r>
            <a:r>
              <a:rPr lang="en-US" sz="2000" dirty="0"/>
              <a:t> trace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536078" y="235680"/>
            <a:ext cx="338150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form_name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{ </a:t>
            </a:r>
          </a:p>
          <a:p>
            <a:r>
              <a:rPr lang="en-US" dirty="0">
                <a:latin typeface="Consolas" panose="020B0609020204030204" pitchFamily="49" charset="0"/>
              </a:rPr>
              <a:t>   value=form_1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</a:rPr>
              <a:t>Input</a:t>
            </a:r>
          </a:p>
          <a:p>
            <a:r>
              <a:rPr lang="en-US" dirty="0">
                <a:latin typeface="Consolas" panose="020B0609020204030204" pitchFamily="49" charset="0"/>
              </a:rPr>
              <a:t>{ </a:t>
            </a:r>
          </a:p>
          <a:p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key_name</a:t>
            </a:r>
            <a:r>
              <a:rPr lang="en-US" dirty="0">
                <a:latin typeface="Consolas" panose="020B0609020204030204" pitchFamily="49" charset="0"/>
              </a:rPr>
              <a:t> = key_1</a:t>
            </a:r>
          </a:p>
          <a:p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value_name</a:t>
            </a:r>
            <a:r>
              <a:rPr lang="en-US" dirty="0">
                <a:latin typeface="Consolas" panose="020B0609020204030204" pitchFamily="49" charset="0"/>
              </a:rPr>
              <a:t>=value_1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976439" y="801945"/>
            <a:ext cx="1642308" cy="3091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976439" y="1940775"/>
            <a:ext cx="2346156" cy="5738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urved Connector 17"/>
          <p:cNvCxnSpPr>
            <a:stCxn id="8" idx="3"/>
            <a:endCxn id="14" idx="1"/>
          </p:cNvCxnSpPr>
          <p:nvPr/>
        </p:nvCxnSpPr>
        <p:spPr>
          <a:xfrm flipV="1">
            <a:off x="2111542" y="956509"/>
            <a:ext cx="1864897" cy="136044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endCxn id="16" idx="1"/>
          </p:cNvCxnSpPr>
          <p:nvPr/>
        </p:nvCxnSpPr>
        <p:spPr>
          <a:xfrm>
            <a:off x="1702468" y="1381782"/>
            <a:ext cx="2273971" cy="845906"/>
          </a:xfrm>
          <a:prstGeom prst="curvedConnector3">
            <a:avLst>
              <a:gd name="adj1" fmla="val 51072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723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12928" y="2680796"/>
            <a:ext cx="29105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Application level payload</a:t>
            </a:r>
          </a:p>
        </p:txBody>
      </p:sp>
      <p:sp>
        <p:nvSpPr>
          <p:cNvPr id="5" name="Rectangle 4"/>
          <p:cNvSpPr/>
          <p:nvPr/>
        </p:nvSpPr>
        <p:spPr>
          <a:xfrm>
            <a:off x="13189" y="3069110"/>
            <a:ext cx="2968845" cy="2503499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35312" y="3155324"/>
            <a:ext cx="338150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POST / HTTP/1.1</a:t>
            </a:r>
          </a:p>
          <a:p>
            <a:r>
              <a:rPr lang="en-US" dirty="0">
                <a:latin typeface="Consolas" panose="020B0609020204030204" pitchFamily="49" charset="0"/>
              </a:rPr>
              <a:t>Content-Type: form-data</a:t>
            </a:r>
          </a:p>
          <a:p>
            <a:r>
              <a:rPr lang="en-US" dirty="0" err="1">
                <a:latin typeface="Consolas" panose="020B0609020204030204" pitchFamily="49" charset="0"/>
              </a:rPr>
              <a:t>form_name</a:t>
            </a:r>
            <a:r>
              <a:rPr lang="en-US" dirty="0">
                <a:latin typeface="Consolas" panose="020B0609020204030204" pitchFamily="49" charset="0"/>
              </a:rPr>
              <a:t>=form_1 &amp;</a:t>
            </a:r>
          </a:p>
          <a:p>
            <a:r>
              <a:rPr lang="en-US" dirty="0">
                <a:latin typeface="Consolas" panose="020B0609020204030204" pitchFamily="49" charset="0"/>
              </a:rPr>
              <a:t>key_1=value_1 &amp;</a:t>
            </a:r>
          </a:p>
          <a:p>
            <a:r>
              <a:rPr lang="en-US" dirty="0">
                <a:latin typeface="Consolas" panose="020B0609020204030204" pitchFamily="49" charset="0"/>
              </a:rPr>
              <a:t>key_2=value_2 &amp;</a:t>
            </a:r>
          </a:p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r>
              <a:rPr lang="en-US" dirty="0" err="1">
                <a:latin typeface="Consolas" panose="020B0609020204030204" pitchFamily="49" charset="0"/>
              </a:rPr>
              <a:t>key_n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 err="1">
                <a:latin typeface="Consolas" panose="020B0609020204030204" pitchFamily="49" charset="0"/>
              </a:rPr>
              <a:t>value_n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311444" y="3761855"/>
            <a:ext cx="800098" cy="2720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125" y="4077359"/>
            <a:ext cx="1654343" cy="2259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177709" y="2680796"/>
            <a:ext cx="29105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err="1"/>
              <a:t>IntegriScreen</a:t>
            </a:r>
            <a:r>
              <a:rPr lang="en-US" sz="2000" dirty="0"/>
              <a:t> trace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536078" y="3041026"/>
            <a:ext cx="338150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form_name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{ </a:t>
            </a:r>
          </a:p>
          <a:p>
            <a:r>
              <a:rPr lang="en-US" dirty="0">
                <a:latin typeface="Consolas" panose="020B0609020204030204" pitchFamily="49" charset="0"/>
              </a:rPr>
              <a:t>   value=form_1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</a:rPr>
              <a:t>Input</a:t>
            </a:r>
          </a:p>
          <a:p>
            <a:r>
              <a:rPr lang="en-US" dirty="0">
                <a:latin typeface="Consolas" panose="020B0609020204030204" pitchFamily="49" charset="0"/>
              </a:rPr>
              <a:t>{ </a:t>
            </a:r>
          </a:p>
          <a:p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key_name</a:t>
            </a:r>
            <a:r>
              <a:rPr lang="en-US" dirty="0">
                <a:latin typeface="Consolas" panose="020B0609020204030204" pitchFamily="49" charset="0"/>
              </a:rPr>
              <a:t> = key_1</a:t>
            </a:r>
          </a:p>
          <a:p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value_name</a:t>
            </a:r>
            <a:r>
              <a:rPr lang="en-US" dirty="0">
                <a:latin typeface="Consolas" panose="020B0609020204030204" pitchFamily="49" charset="0"/>
              </a:rPr>
              <a:t>=value_1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976439" y="3607291"/>
            <a:ext cx="1642308" cy="3091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976439" y="4746121"/>
            <a:ext cx="2346156" cy="5738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urved Connector 17"/>
          <p:cNvCxnSpPr>
            <a:stCxn id="8" idx="3"/>
            <a:endCxn id="14" idx="1"/>
          </p:cNvCxnSpPr>
          <p:nvPr/>
        </p:nvCxnSpPr>
        <p:spPr>
          <a:xfrm flipV="1">
            <a:off x="2111542" y="3761855"/>
            <a:ext cx="1864897" cy="136044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endCxn id="16" idx="1"/>
          </p:cNvCxnSpPr>
          <p:nvPr/>
        </p:nvCxnSpPr>
        <p:spPr>
          <a:xfrm>
            <a:off x="1702468" y="4187128"/>
            <a:ext cx="2273971" cy="845906"/>
          </a:xfrm>
          <a:prstGeom prst="curvedConnector3">
            <a:avLst>
              <a:gd name="adj1" fmla="val 51072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495888" y="13374"/>
            <a:ext cx="2972291" cy="29981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495888" y="13373"/>
            <a:ext cx="2972291" cy="2414695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1604283" y="79465"/>
            <a:ext cx="603629" cy="156806"/>
            <a:chOff x="324358" y="142748"/>
            <a:chExt cx="1540002" cy="400050"/>
          </a:xfrm>
        </p:grpSpPr>
        <p:sp>
          <p:nvSpPr>
            <p:cNvPr id="43" name="Oval 42"/>
            <p:cNvSpPr/>
            <p:nvPr/>
          </p:nvSpPr>
          <p:spPr>
            <a:xfrm>
              <a:off x="324358" y="142748"/>
              <a:ext cx="400050" cy="400050"/>
            </a:xfrm>
            <a:prstGeom prst="ellipse">
              <a:avLst/>
            </a:prstGeom>
            <a:solidFill>
              <a:srgbClr val="EB706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894334" y="142748"/>
              <a:ext cx="400050" cy="400050"/>
            </a:xfrm>
            <a:prstGeom prst="ellipse">
              <a:avLst/>
            </a:prstGeom>
            <a:solidFill>
              <a:srgbClr val="F0C419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1464310" y="142748"/>
              <a:ext cx="400050" cy="400050"/>
            </a:xfrm>
            <a:prstGeom prst="ellipse">
              <a:avLst/>
            </a:prstGeom>
            <a:solidFill>
              <a:srgbClr val="4FBA6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1604283" y="216570"/>
            <a:ext cx="994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Form_1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604283" y="552317"/>
            <a:ext cx="793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key_1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604283" y="924379"/>
            <a:ext cx="793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key_2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604283" y="1504843"/>
            <a:ext cx="7983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key_n</a:t>
            </a:r>
            <a:endParaRPr lang="en-US" sz="2000" dirty="0"/>
          </a:p>
        </p:txBody>
      </p:sp>
      <p:sp>
        <p:nvSpPr>
          <p:cNvPr id="50" name="Rectangle 49"/>
          <p:cNvSpPr/>
          <p:nvPr/>
        </p:nvSpPr>
        <p:spPr>
          <a:xfrm>
            <a:off x="2703114" y="627717"/>
            <a:ext cx="1387856" cy="26951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value_1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721729" y="1008015"/>
            <a:ext cx="1387856" cy="2805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value_2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721729" y="1559273"/>
            <a:ext cx="1387856" cy="2805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value_n</a:t>
            </a:r>
            <a:endParaRPr lang="en-US" sz="2000" dirty="0"/>
          </a:p>
        </p:txBody>
      </p:sp>
      <p:sp>
        <p:nvSpPr>
          <p:cNvPr id="53" name="Rounded Rectangle 52"/>
          <p:cNvSpPr/>
          <p:nvPr/>
        </p:nvSpPr>
        <p:spPr>
          <a:xfrm>
            <a:off x="1604283" y="2005438"/>
            <a:ext cx="994247" cy="30209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Submit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03239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909" y="517196"/>
            <a:ext cx="3861273" cy="290342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11609" y="3371934"/>
            <a:ext cx="29105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Client’s HTTPS payload</a:t>
            </a:r>
          </a:p>
        </p:txBody>
      </p:sp>
      <p:sp>
        <p:nvSpPr>
          <p:cNvPr id="5" name="Rectangle 4"/>
          <p:cNvSpPr/>
          <p:nvPr/>
        </p:nvSpPr>
        <p:spPr>
          <a:xfrm>
            <a:off x="101013" y="3760248"/>
            <a:ext cx="3210325" cy="2503499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512" y="3846462"/>
            <a:ext cx="338150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POST / HTTP/1.1</a:t>
            </a:r>
          </a:p>
          <a:p>
            <a:r>
              <a:rPr lang="en-US" dirty="0">
                <a:latin typeface="Consolas" panose="020B0609020204030204" pitchFamily="49" charset="0"/>
              </a:rPr>
              <a:t>Content-Type: form-data</a:t>
            </a:r>
          </a:p>
          <a:p>
            <a:r>
              <a:rPr lang="en-US" dirty="0">
                <a:latin typeface="Consolas" panose="020B0609020204030204" pitchFamily="49" charset="0"/>
              </a:rPr>
              <a:t>form-name=Bank Transfer &amp;</a:t>
            </a:r>
          </a:p>
          <a:p>
            <a:r>
              <a:rPr lang="en-US" dirty="0">
                <a:latin typeface="Consolas" panose="020B0609020204030204" pitchFamily="49" charset="0"/>
              </a:rPr>
              <a:t>IBAN=XX 1234 &amp;</a:t>
            </a:r>
          </a:p>
          <a:p>
            <a:r>
              <a:rPr lang="en-US" dirty="0">
                <a:latin typeface="Consolas" panose="020B0609020204030204" pitchFamily="49" charset="0"/>
              </a:rPr>
              <a:t>Name=John Doe &amp;</a:t>
            </a:r>
          </a:p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r>
              <a:rPr lang="en-US" dirty="0">
                <a:latin typeface="Consolas" panose="020B0609020204030204" pitchFamily="49" charset="0"/>
              </a:rPr>
              <a:t>Execution date=01.07.2018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35949" y="4422513"/>
            <a:ext cx="2871859" cy="2720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5949" y="4742939"/>
            <a:ext cx="1546181" cy="2697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566752" y="3732164"/>
            <a:ext cx="338150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form-name</a:t>
            </a:r>
          </a:p>
          <a:p>
            <a:r>
              <a:rPr lang="en-US" dirty="0">
                <a:latin typeface="Consolas" panose="020B0609020204030204" pitchFamily="49" charset="0"/>
              </a:rPr>
              <a:t>{ </a:t>
            </a:r>
          </a:p>
          <a:p>
            <a:r>
              <a:rPr lang="en-US" dirty="0">
                <a:latin typeface="Consolas" panose="020B0609020204030204" pitchFamily="49" charset="0"/>
              </a:rPr>
              <a:t>   value=Bank Transfer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</a:rPr>
              <a:t>Input: </a:t>
            </a:r>
          </a:p>
          <a:p>
            <a:r>
              <a:rPr lang="en-US" dirty="0">
                <a:latin typeface="Consolas" panose="020B0609020204030204" pitchFamily="49" charset="0"/>
              </a:rPr>
              <a:t>[{ </a:t>
            </a:r>
          </a:p>
          <a:p>
            <a:r>
              <a:rPr lang="en-US" dirty="0">
                <a:latin typeface="Consolas" panose="020B0609020204030204" pitchFamily="49" charset="0"/>
              </a:rPr>
              <a:t>   key = IBAN</a:t>
            </a:r>
          </a:p>
          <a:p>
            <a:r>
              <a:rPr lang="en-US" dirty="0">
                <a:latin typeface="Consolas" panose="020B0609020204030204" pitchFamily="49" charset="0"/>
              </a:rPr>
              <a:t>   value = XX 1234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</a:rPr>
              <a:t>, (…) ]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992148" y="4298429"/>
            <a:ext cx="2469805" cy="3091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999740" y="5437258"/>
            <a:ext cx="2462213" cy="5738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437607" y="490127"/>
            <a:ext cx="3776491" cy="2856077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552008" y="3371934"/>
            <a:ext cx="29105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I</a:t>
            </a:r>
            <a:r>
              <a:rPr lang="en-US" sz="1600" b="1" dirty="0"/>
              <a:t>NTEGRI</a:t>
            </a:r>
            <a:r>
              <a:rPr lang="en-US" sz="2000" b="1" dirty="0"/>
              <a:t>S</a:t>
            </a:r>
            <a:r>
              <a:rPr lang="en-US" sz="1600" b="1" dirty="0"/>
              <a:t>CREEN</a:t>
            </a:r>
            <a:r>
              <a:rPr lang="en-US" sz="2000" b="1" dirty="0"/>
              <a:t> TLS payload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70038" y="1744816"/>
            <a:ext cx="11684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Browser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373859" y="1253402"/>
            <a:ext cx="2794736" cy="3385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454550" y="510658"/>
            <a:ext cx="1709633" cy="3091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1336446" y="673446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58" name="Oval 57"/>
          <p:cNvSpPr/>
          <p:nvPr/>
        </p:nvSpPr>
        <p:spPr>
          <a:xfrm>
            <a:off x="2328047" y="1142171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59" name="Oval 58"/>
          <p:cNvSpPr/>
          <p:nvPr/>
        </p:nvSpPr>
        <p:spPr>
          <a:xfrm>
            <a:off x="9105" y="4316997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60" name="Oval 59"/>
          <p:cNvSpPr/>
          <p:nvPr/>
        </p:nvSpPr>
        <p:spPr>
          <a:xfrm>
            <a:off x="0" y="4886338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23" name="Oval 22"/>
          <p:cNvSpPr/>
          <p:nvPr/>
        </p:nvSpPr>
        <p:spPr>
          <a:xfrm>
            <a:off x="3891136" y="4528028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24" name="Oval 23"/>
          <p:cNvSpPr/>
          <p:nvPr/>
        </p:nvSpPr>
        <p:spPr>
          <a:xfrm>
            <a:off x="3898728" y="5905568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2F93B80-EEEA-4ED2-A3D6-90E89E676EFC}"/>
              </a:ext>
            </a:extLst>
          </p:cNvPr>
          <p:cNvGrpSpPr/>
          <p:nvPr/>
        </p:nvGrpSpPr>
        <p:grpSpPr>
          <a:xfrm>
            <a:off x="1437457" y="107413"/>
            <a:ext cx="3776641" cy="3261161"/>
            <a:chOff x="30480" y="21589"/>
            <a:chExt cx="6501869" cy="5614417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E0D813-5939-4EA5-A4ED-A4153541C30D}"/>
                </a:ext>
              </a:extLst>
            </p:cNvPr>
            <p:cNvSpPr/>
            <p:nvPr/>
          </p:nvSpPr>
          <p:spPr>
            <a:xfrm>
              <a:off x="30480" y="21589"/>
              <a:ext cx="6501869" cy="6642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401F52C-58E7-4B14-B18E-EEFD4175803D}"/>
                </a:ext>
              </a:extLst>
            </p:cNvPr>
            <p:cNvSpPr/>
            <p:nvPr/>
          </p:nvSpPr>
          <p:spPr>
            <a:xfrm>
              <a:off x="30480" y="21591"/>
              <a:ext cx="6501869" cy="5614415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8F35030-DCB6-494C-9D84-CE322E037837}"/>
                </a:ext>
              </a:extLst>
            </p:cNvPr>
            <p:cNvSpPr/>
            <p:nvPr/>
          </p:nvSpPr>
          <p:spPr>
            <a:xfrm>
              <a:off x="324358" y="142748"/>
              <a:ext cx="400050" cy="400050"/>
            </a:xfrm>
            <a:prstGeom prst="ellipse">
              <a:avLst/>
            </a:prstGeom>
            <a:solidFill>
              <a:srgbClr val="EB706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5E6BCDD-E6EB-4A2C-8D26-5C0FBC4A9496}"/>
                </a:ext>
              </a:extLst>
            </p:cNvPr>
            <p:cNvSpPr/>
            <p:nvPr/>
          </p:nvSpPr>
          <p:spPr>
            <a:xfrm>
              <a:off x="894334" y="142748"/>
              <a:ext cx="400050" cy="400050"/>
            </a:xfrm>
            <a:prstGeom prst="ellipse">
              <a:avLst/>
            </a:prstGeom>
            <a:solidFill>
              <a:srgbClr val="F0C419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6012D84-9F7E-4807-A934-0B1C883E3AD1}"/>
                </a:ext>
              </a:extLst>
            </p:cNvPr>
            <p:cNvSpPr/>
            <p:nvPr/>
          </p:nvSpPr>
          <p:spPr>
            <a:xfrm>
              <a:off x="1464310" y="142748"/>
              <a:ext cx="400050" cy="400050"/>
            </a:xfrm>
            <a:prstGeom prst="ellipse">
              <a:avLst/>
            </a:prstGeom>
            <a:solidFill>
              <a:srgbClr val="4FBA6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8507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222" y="2253"/>
            <a:ext cx="3826592" cy="2902523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74" t="2215" r="2886" b="4777"/>
          <a:stretch/>
        </p:blipFill>
        <p:spPr>
          <a:xfrm>
            <a:off x="3559072" y="3398554"/>
            <a:ext cx="3742464" cy="277219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6986" y="6186363"/>
            <a:ext cx="29105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Browser HTTPS payload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01" y="3410620"/>
            <a:ext cx="3224840" cy="250349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38100" y="3496834"/>
            <a:ext cx="338150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POST / HTTP/1.1</a:t>
            </a:r>
          </a:p>
          <a:p>
            <a:r>
              <a:rPr lang="en-US" dirty="0">
                <a:latin typeface="Consolas" panose="020B0609020204030204" pitchFamily="49" charset="0"/>
              </a:rPr>
              <a:t>Content-Type: form-data</a:t>
            </a:r>
          </a:p>
          <a:p>
            <a:r>
              <a:rPr lang="en-US" dirty="0">
                <a:latin typeface="Consolas" panose="020B0609020204030204" pitchFamily="49" charset="0"/>
              </a:rPr>
              <a:t>form-name=Bank Transfer &amp;</a:t>
            </a:r>
          </a:p>
          <a:p>
            <a:r>
              <a:rPr lang="en-US" dirty="0">
                <a:latin typeface="Consolas" panose="020B0609020204030204" pitchFamily="49" charset="0"/>
              </a:rPr>
              <a:t>IBAN=XX 9999 &amp;</a:t>
            </a:r>
          </a:p>
          <a:p>
            <a:r>
              <a:rPr lang="en-US" dirty="0">
                <a:latin typeface="Consolas" panose="020B0609020204030204" pitchFamily="49" charset="0"/>
              </a:rPr>
              <a:t>Account Name=John Doe &amp;</a:t>
            </a:r>
          </a:p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r>
              <a:rPr lang="en-US" dirty="0">
                <a:latin typeface="Consolas" panose="020B0609020204030204" pitchFamily="49" charset="0"/>
              </a:rPr>
              <a:t>Execution date=01.07.2018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337" y="4393311"/>
            <a:ext cx="1546181" cy="2697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70796" y="7149"/>
            <a:ext cx="3730988" cy="2824563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181647" y="732324"/>
            <a:ext cx="2794736" cy="3385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urved Connector 19"/>
          <p:cNvCxnSpPr>
            <a:stCxn id="15" idx="1"/>
            <a:endCxn id="9" idx="0"/>
          </p:cNvCxnSpPr>
          <p:nvPr/>
        </p:nvCxnSpPr>
        <p:spPr>
          <a:xfrm rot="10800000" flipV="1">
            <a:off x="818429" y="901593"/>
            <a:ext cx="1363219" cy="3491717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525045" y="3330286"/>
            <a:ext cx="3776491" cy="2856077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79043" y="2895658"/>
            <a:ext cx="2380372" cy="400110"/>
            <a:chOff x="1586811" y="2908358"/>
            <a:chExt cx="2380372" cy="400110"/>
          </a:xfrm>
        </p:grpSpPr>
        <p:sp>
          <p:nvSpPr>
            <p:cNvPr id="22" name="Rectangle 21"/>
            <p:cNvSpPr/>
            <p:nvPr/>
          </p:nvSpPr>
          <p:spPr>
            <a:xfrm>
              <a:off x="1710951" y="2908358"/>
              <a:ext cx="225623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Input manipulation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1586811" y="3002897"/>
              <a:ext cx="202025" cy="211031"/>
            </a:xfrm>
            <a:prstGeom prst="ellipse">
              <a:avLst/>
            </a:prstGeom>
            <a:ln w="1905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cxnSp>
        <p:nvCxnSpPr>
          <p:cNvPr id="33" name="Curved Connector 32"/>
          <p:cNvCxnSpPr>
            <a:stCxn id="41" idx="3"/>
            <a:endCxn id="37" idx="0"/>
          </p:cNvCxnSpPr>
          <p:nvPr/>
        </p:nvCxnSpPr>
        <p:spPr>
          <a:xfrm>
            <a:off x="3860800" y="1564641"/>
            <a:ext cx="1826264" cy="3039109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5047286" y="2882551"/>
            <a:ext cx="2407614" cy="400110"/>
            <a:chOff x="1586255" y="2918736"/>
            <a:chExt cx="2407614" cy="400110"/>
          </a:xfrm>
        </p:grpSpPr>
        <p:sp>
          <p:nvSpPr>
            <p:cNvPr id="31" name="Rectangle 30"/>
            <p:cNvSpPr/>
            <p:nvPr/>
          </p:nvSpPr>
          <p:spPr>
            <a:xfrm>
              <a:off x="1737637" y="2918736"/>
              <a:ext cx="225623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UI manipulation</a:t>
              </a:r>
            </a:p>
          </p:txBody>
        </p:sp>
        <p:sp>
          <p:nvSpPr>
            <p:cNvPr id="32" name="Oval 31"/>
            <p:cNvSpPr/>
            <p:nvPr/>
          </p:nvSpPr>
          <p:spPr>
            <a:xfrm>
              <a:off x="1586255" y="3003869"/>
              <a:ext cx="202025" cy="211031"/>
            </a:xfrm>
            <a:prstGeom prst="ellipse">
              <a:avLst/>
            </a:prstGeom>
            <a:ln w="1905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5137150" y="4603750"/>
            <a:ext cx="1099827" cy="3174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379475" y="1541781"/>
            <a:ext cx="481325" cy="4571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939464" y="6186363"/>
            <a:ext cx="29105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Modified webpage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24932" y="1219375"/>
            <a:ext cx="11458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Browser</a:t>
            </a:r>
          </a:p>
        </p:txBody>
      </p:sp>
    </p:spTree>
    <p:extLst>
      <p:ext uri="{BB962C8B-B14F-4D97-AF65-F5344CB8AC3E}">
        <p14:creationId xmlns:p14="http://schemas.microsoft.com/office/powerpoint/2010/main" val="561663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2182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4137</TotalTime>
  <Words>364</Words>
  <Application>Microsoft Office PowerPoint</Application>
  <PresentationFormat>Widescreen</PresentationFormat>
  <Paragraphs>141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Aritra Dhar</dc:creator>
  <cp:lastModifiedBy>Ivo Sluganovic</cp:lastModifiedBy>
  <cp:revision>82</cp:revision>
  <dcterms:created xsi:type="dcterms:W3CDTF">2018-05-17T09:18:48Z</dcterms:created>
  <dcterms:modified xsi:type="dcterms:W3CDTF">2018-07-27T11:54:06Z</dcterms:modified>
</cp:coreProperties>
</file>