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6" r:id="rId2"/>
    <p:sldId id="297" r:id="rId3"/>
    <p:sldId id="302" r:id="rId4"/>
    <p:sldId id="298" r:id="rId5"/>
    <p:sldId id="299" r:id="rId6"/>
    <p:sldId id="300" r:id="rId7"/>
    <p:sldId id="312" r:id="rId8"/>
    <p:sldId id="313" r:id="rId9"/>
    <p:sldId id="321" r:id="rId10"/>
    <p:sldId id="301" r:id="rId11"/>
    <p:sldId id="316" r:id="rId12"/>
    <p:sldId id="303" r:id="rId13"/>
    <p:sldId id="306" r:id="rId14"/>
    <p:sldId id="314" r:id="rId15"/>
    <p:sldId id="315" r:id="rId16"/>
    <p:sldId id="318" r:id="rId17"/>
    <p:sldId id="304" r:id="rId18"/>
    <p:sldId id="305" r:id="rId19"/>
    <p:sldId id="319" r:id="rId20"/>
    <p:sldId id="320" r:id="rId21"/>
    <p:sldId id="311" r:id="rId22"/>
    <p:sldId id="307" r:id="rId23"/>
    <p:sldId id="308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1EBF4"/>
    <a:srgbClr val="FF9F9F"/>
    <a:srgbClr val="92D050"/>
    <a:srgbClr val="FFD966"/>
    <a:srgbClr val="D2A000"/>
    <a:srgbClr val="F59595"/>
    <a:srgbClr val="8DD1F7"/>
    <a:srgbClr val="98FB71"/>
    <a:srgbClr val="C4F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7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267" y="1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1293D-E459-4260-BA99-BB88A0E693D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C33F-4D47-49F4-BC1A-19DAAE57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1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Latest figure for</a:t>
            </a:r>
            <a:r>
              <a:rPr lang="en-US" baseline="0" dirty="0"/>
              <a:t> the encryption engines w.r.t the programming model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Enclave</a:t>
            </a:r>
            <a:r>
              <a:rPr lang="en-US" baseline="0" dirty="0"/>
              <a:t> shared memory initialization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Enclave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2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01.png"/><Relationship Id="rId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181.png"/><Relationship Id="rId7" Type="http://schemas.openxmlformats.org/officeDocument/2006/relationships/image" Target="../media/image2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2.png"/><Relationship Id="rId4" Type="http://schemas.openxmlformats.org/officeDocument/2006/relationships/image" Target="../media/image192.png"/><Relationship Id="rId9" Type="http://schemas.openxmlformats.org/officeDocument/2006/relationships/image" Target="../media/image2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52.png"/><Relationship Id="rId7" Type="http://schemas.openxmlformats.org/officeDocument/2006/relationships/image" Target="../media/image2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2.png"/><Relationship Id="rId5" Type="http://schemas.openxmlformats.org/officeDocument/2006/relationships/image" Target="../media/image271.png"/><Relationship Id="rId10" Type="http://schemas.openxmlformats.org/officeDocument/2006/relationships/image" Target="../media/image31.png"/><Relationship Id="rId4" Type="http://schemas.openxmlformats.org/officeDocument/2006/relationships/image" Target="../media/image261.png"/><Relationship Id="rId9" Type="http://schemas.openxmlformats.org/officeDocument/2006/relationships/image" Target="../media/image30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1.png"/><Relationship Id="rId7" Type="http://schemas.openxmlformats.org/officeDocument/2006/relationships/image" Target="../media/image290.png"/><Relationship Id="rId12" Type="http://schemas.openxmlformats.org/officeDocument/2006/relationships/image" Target="../media/image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5.png"/><Relationship Id="rId5" Type="http://schemas.openxmlformats.org/officeDocument/2006/relationships/image" Target="../media/image270.png"/><Relationship Id="rId10" Type="http://schemas.openxmlformats.org/officeDocument/2006/relationships/image" Target="../media/image4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8604850" y="1090890"/>
            <a:ext cx="717816" cy="6712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96769" y="1976275"/>
            <a:ext cx="1864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External trusted Device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0888" y="1044159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SGX Enclave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453" y="562213"/>
            <a:ext cx="1198605" cy="20489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8050" y="2657401"/>
            <a:ext cx="140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Frame buffer</a:t>
            </a:r>
          </a:p>
          <a:p>
            <a:pPr algn="ctr"/>
            <a:r>
              <a:rPr lang="en-US" dirty="0"/>
              <a:t>(GPU)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9453" y="1044159"/>
            <a:ext cx="1198605" cy="6549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Encrypted memory</a:t>
            </a:r>
          </a:p>
        </p:txBody>
      </p:sp>
      <p:cxnSp>
        <p:nvCxnSpPr>
          <p:cNvPr id="12" name="Straight Arrow Connector 11"/>
          <p:cNvCxnSpPr>
            <a:stCxn id="2" idx="3"/>
            <a:endCxn id="4" idx="1"/>
          </p:cNvCxnSpPr>
          <p:nvPr/>
        </p:nvCxnSpPr>
        <p:spPr>
          <a:xfrm>
            <a:off x="1229493" y="1371613"/>
            <a:ext cx="68996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34970" y="1044159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DMA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98244" y="1109425"/>
            <a:ext cx="1198605" cy="5243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99814" y="1699067"/>
            <a:ext cx="1197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HDMI controller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36141" y="1791609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Display</a:t>
            </a:r>
          </a:p>
        </p:txBody>
      </p:sp>
      <p:cxnSp>
        <p:nvCxnSpPr>
          <p:cNvPr id="22" name="Straight Arrow Connector 21"/>
          <p:cNvCxnSpPr>
            <a:stCxn id="4" idx="3"/>
            <a:endCxn id="19" idx="1"/>
          </p:cNvCxnSpPr>
          <p:nvPr/>
        </p:nvCxnSpPr>
        <p:spPr>
          <a:xfrm>
            <a:off x="3118058" y="1371613"/>
            <a:ext cx="13801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18058" y="1044159"/>
            <a:ext cx="138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Interconnect</a:t>
            </a:r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>
            <a:off x="5696849" y="1371613"/>
            <a:ext cx="80786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96849" y="1044159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HDMI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741935" y="1371613"/>
            <a:ext cx="80786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741935" y="1044159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HDMI</a:t>
            </a:r>
          </a:p>
        </p:txBody>
      </p:sp>
      <p:cxnSp>
        <p:nvCxnSpPr>
          <p:cNvPr id="44" name="Elbow Connector 43"/>
          <p:cNvCxnSpPr>
            <a:stCxn id="2" idx="2"/>
            <a:endCxn id="9" idx="2"/>
          </p:cNvCxnSpPr>
          <p:nvPr/>
        </p:nvCxnSpPr>
        <p:spPr>
          <a:xfrm rot="16200000" flipH="1">
            <a:off x="3417760" y="-1088503"/>
            <a:ext cx="923539" cy="6498677"/>
          </a:xfrm>
          <a:prstGeom prst="bentConnector3">
            <a:avLst>
              <a:gd name="adj1" fmla="val 203025"/>
            </a:avLst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62726" y="3208647"/>
            <a:ext cx="1402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over USB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15802" y="818647"/>
            <a:ext cx="1226133" cy="11059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Decrypt + signature verification</a:t>
            </a:r>
          </a:p>
        </p:txBody>
      </p:sp>
      <p:cxnSp>
        <p:nvCxnSpPr>
          <p:cNvPr id="53" name="Elbow Connector 52"/>
          <p:cNvCxnSpPr>
            <a:stCxn id="19" idx="0"/>
            <a:endCxn id="48" idx="0"/>
          </p:cNvCxnSpPr>
          <p:nvPr/>
        </p:nvCxnSpPr>
        <p:spPr>
          <a:xfrm rot="5400000" flipH="1" flipV="1">
            <a:off x="5967819" y="-51625"/>
            <a:ext cx="290778" cy="2031322"/>
          </a:xfrm>
          <a:prstGeom prst="bentConnector3">
            <a:avLst>
              <a:gd name="adj1" fmla="val 301854"/>
            </a:avLst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322451" y="-75061"/>
            <a:ext cx="147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latency</a:t>
            </a:r>
          </a:p>
        </p:txBody>
      </p:sp>
    </p:spTree>
    <p:extLst>
      <p:ext uri="{BB962C8B-B14F-4D97-AF65-F5344CB8AC3E}">
        <p14:creationId xmlns:p14="http://schemas.microsoft.com/office/powerpoint/2010/main" val="116925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661" y="49427"/>
            <a:ext cx="3632886" cy="14704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7982" y="1532834"/>
            <a:ext cx="206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Modified peripheral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-71501" y="474209"/>
            <a:ext cx="83075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71501" y="111138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254" y="203895"/>
            <a:ext cx="600790" cy="5375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DSP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0779" y="136715"/>
            <a:ext cx="923809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RISC-V Core</a:t>
            </a:r>
          </a:p>
        </p:txBody>
      </p: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>
            <a:off x="1360044" y="472655"/>
            <a:ext cx="22073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13106" y="136715"/>
            <a:ext cx="1201695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 encryption</a:t>
            </a:r>
          </a:p>
        </p:txBody>
      </p:sp>
      <p:cxnSp>
        <p:nvCxnSpPr>
          <p:cNvPr id="26" name="Straight Arrow Connector 25"/>
          <p:cNvCxnSpPr>
            <a:stCxn id="15" idx="3"/>
            <a:endCxn id="25" idx="1"/>
          </p:cNvCxnSpPr>
          <p:nvPr/>
        </p:nvCxnSpPr>
        <p:spPr>
          <a:xfrm>
            <a:off x="2504588" y="472655"/>
            <a:ext cx="4085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83868" y="1075801"/>
            <a:ext cx="2530933" cy="3266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storage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71506" y="808595"/>
            <a:ext cx="0" cy="2672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97566" y="808595"/>
            <a:ext cx="0" cy="2672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23370" y="49426"/>
            <a:ext cx="3144342" cy="14704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803440" y="142719"/>
            <a:ext cx="1201695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81814" y="142719"/>
            <a:ext cx="1286452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enclave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03440" y="1075801"/>
            <a:ext cx="2764826" cy="3266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CPU</a:t>
            </a:r>
          </a:p>
        </p:txBody>
      </p:sp>
      <p:cxnSp>
        <p:nvCxnSpPr>
          <p:cNvPr id="49" name="Straight Arrow Connector 48"/>
          <p:cNvCxnSpPr>
            <a:stCxn id="43" idx="3"/>
          </p:cNvCxnSpPr>
          <p:nvPr/>
        </p:nvCxnSpPr>
        <p:spPr>
          <a:xfrm>
            <a:off x="6005135" y="478659"/>
            <a:ext cx="276679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Left-Right Arrow 52"/>
          <p:cNvSpPr/>
          <p:nvPr/>
        </p:nvSpPr>
        <p:spPr>
          <a:xfrm>
            <a:off x="3972698" y="249751"/>
            <a:ext cx="872639" cy="376881"/>
          </a:xfrm>
          <a:prstGeom prst="leftRightArrow">
            <a:avLst/>
          </a:prstGeom>
          <a:solidFill>
            <a:srgbClr val="A0D46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7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3987976" y="14564"/>
            <a:ext cx="1254059" cy="1786937"/>
          </a:xfrm>
          <a:prstGeom prst="roundRect">
            <a:avLst>
              <a:gd name="adj" fmla="val 10189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882" y="14565"/>
            <a:ext cx="2766418" cy="1746908"/>
          </a:xfrm>
          <a:prstGeom prst="roundRect">
            <a:avLst>
              <a:gd name="adj" fmla="val 8893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350" y="1801502"/>
            <a:ext cx="206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Modified peripheral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8797" y="482615"/>
            <a:ext cx="27840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68177" y="74982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7203" y="212301"/>
            <a:ext cx="600790" cy="5375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DSP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" y="196489"/>
            <a:ext cx="563826" cy="563826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4316248" y="313179"/>
            <a:ext cx="761394" cy="701823"/>
            <a:chOff x="2454472" y="621868"/>
            <a:chExt cx="761394" cy="70182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3" b="5382"/>
            <a:stretch/>
          </p:blipFill>
          <p:spPr>
            <a:xfrm>
              <a:off x="2454472" y="621868"/>
              <a:ext cx="611155" cy="54700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963" y="780788"/>
              <a:ext cx="542903" cy="542903"/>
            </a:xfrm>
            <a:prstGeom prst="rect">
              <a:avLst/>
            </a:prstGeom>
          </p:spPr>
        </p:pic>
      </p:grpSp>
      <p:sp>
        <p:nvSpPr>
          <p:cNvPr id="60" name="Rectangle 59"/>
          <p:cNvSpPr/>
          <p:nvPr/>
        </p:nvSpPr>
        <p:spPr>
          <a:xfrm>
            <a:off x="4126383" y="1801502"/>
            <a:ext cx="99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88350" y="1158799"/>
            <a:ext cx="143811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CPU core enclave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550180" y="73551"/>
            <a:ext cx="1949118" cy="1434488"/>
          </a:xfrm>
          <a:prstGeom prst="roundRect">
            <a:avLst>
              <a:gd name="adj" fmla="val 8893"/>
            </a:avLst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1497993" y="481061"/>
            <a:ext cx="220735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62762" y="496339"/>
            <a:ext cx="370487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8" y="180011"/>
            <a:ext cx="632656" cy="6326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80"/>
          <a:stretch/>
        </p:blipFill>
        <p:spPr>
          <a:xfrm>
            <a:off x="2757009" y="240576"/>
            <a:ext cx="641558" cy="56149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205318" y="891834"/>
            <a:ext cx="672208" cy="672208"/>
            <a:chOff x="1226197" y="3134969"/>
            <a:chExt cx="1344416" cy="134441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197" y="3134969"/>
              <a:ext cx="1344416" cy="1344416"/>
            </a:xfrm>
            <a:prstGeom prst="rect">
              <a:avLst/>
            </a:prstGeom>
          </p:spPr>
        </p:pic>
        <p:sp>
          <p:nvSpPr>
            <p:cNvPr id="24" name="Freeform 23"/>
            <p:cNvSpPr/>
            <p:nvPr/>
          </p:nvSpPr>
          <p:spPr>
            <a:xfrm>
              <a:off x="1493495" y="3511665"/>
              <a:ext cx="788564" cy="449642"/>
            </a:xfrm>
            <a:custGeom>
              <a:avLst/>
              <a:gdLst>
                <a:gd name="connsiteX0" fmla="*/ 288 w 737326"/>
                <a:gd name="connsiteY0" fmla="*/ 189290 h 449642"/>
                <a:gd name="connsiteX1" fmla="*/ 31819 w 737326"/>
                <a:gd name="connsiteY1" fmla="*/ 185349 h 449642"/>
                <a:gd name="connsiteX2" fmla="*/ 55467 w 737326"/>
                <a:gd name="connsiteY2" fmla="*/ 173525 h 449642"/>
                <a:gd name="connsiteX3" fmla="*/ 71233 w 737326"/>
                <a:gd name="connsiteY3" fmla="*/ 169583 h 449642"/>
                <a:gd name="connsiteX4" fmla="*/ 90939 w 737326"/>
                <a:gd name="connsiteY4" fmla="*/ 161701 h 449642"/>
                <a:gd name="connsiteX5" fmla="*/ 138236 w 737326"/>
                <a:gd name="connsiteY5" fmla="*/ 153818 h 449642"/>
                <a:gd name="connsiteX6" fmla="*/ 169767 w 737326"/>
                <a:gd name="connsiteY6" fmla="*/ 134111 h 449642"/>
                <a:gd name="connsiteX7" fmla="*/ 181591 w 737326"/>
                <a:gd name="connsiteY7" fmla="*/ 130169 h 449642"/>
                <a:gd name="connsiteX8" fmla="*/ 193415 w 737326"/>
                <a:gd name="connsiteY8" fmla="*/ 122287 h 449642"/>
                <a:gd name="connsiteX9" fmla="*/ 221005 w 737326"/>
                <a:gd name="connsiteY9" fmla="*/ 114404 h 449642"/>
                <a:gd name="connsiteX10" fmla="*/ 244653 w 737326"/>
                <a:gd name="connsiteY10" fmla="*/ 94697 h 449642"/>
                <a:gd name="connsiteX11" fmla="*/ 256477 w 737326"/>
                <a:gd name="connsiteY11" fmla="*/ 90756 h 449642"/>
                <a:gd name="connsiteX12" fmla="*/ 276184 w 737326"/>
                <a:gd name="connsiteY12" fmla="*/ 67107 h 449642"/>
                <a:gd name="connsiteX13" fmla="*/ 288008 w 737326"/>
                <a:gd name="connsiteY13" fmla="*/ 63166 h 449642"/>
                <a:gd name="connsiteX14" fmla="*/ 303774 w 737326"/>
                <a:gd name="connsiteY14" fmla="*/ 39518 h 449642"/>
                <a:gd name="connsiteX15" fmla="*/ 315598 w 737326"/>
                <a:gd name="connsiteY15" fmla="*/ 35576 h 449642"/>
                <a:gd name="connsiteX16" fmla="*/ 327422 w 737326"/>
                <a:gd name="connsiteY16" fmla="*/ 27694 h 449642"/>
                <a:gd name="connsiteX17" fmla="*/ 343188 w 737326"/>
                <a:gd name="connsiteY17" fmla="*/ 23752 h 449642"/>
                <a:gd name="connsiteX18" fmla="*/ 382602 w 737326"/>
                <a:gd name="connsiteY18" fmla="*/ 11928 h 449642"/>
                <a:gd name="connsiteX19" fmla="*/ 425957 w 737326"/>
                <a:gd name="connsiteY19" fmla="*/ 104 h 449642"/>
                <a:gd name="connsiteX20" fmla="*/ 469312 w 737326"/>
                <a:gd name="connsiteY20" fmla="*/ 11928 h 449642"/>
                <a:gd name="connsiteX21" fmla="*/ 481136 w 737326"/>
                <a:gd name="connsiteY21" fmla="*/ 19811 h 449642"/>
                <a:gd name="connsiteX22" fmla="*/ 492960 w 737326"/>
                <a:gd name="connsiteY22" fmla="*/ 23752 h 449642"/>
                <a:gd name="connsiteX23" fmla="*/ 516608 w 737326"/>
                <a:gd name="connsiteY23" fmla="*/ 47401 h 449642"/>
                <a:gd name="connsiteX24" fmla="*/ 524491 w 737326"/>
                <a:gd name="connsiteY24" fmla="*/ 59225 h 449642"/>
                <a:gd name="connsiteX25" fmla="*/ 548139 w 737326"/>
                <a:gd name="connsiteY25" fmla="*/ 67107 h 449642"/>
                <a:gd name="connsiteX26" fmla="*/ 559964 w 737326"/>
                <a:gd name="connsiteY26" fmla="*/ 74990 h 449642"/>
                <a:gd name="connsiteX27" fmla="*/ 571788 w 737326"/>
                <a:gd name="connsiteY27" fmla="*/ 86814 h 449642"/>
                <a:gd name="connsiteX28" fmla="*/ 583612 w 737326"/>
                <a:gd name="connsiteY28" fmla="*/ 90756 h 449642"/>
                <a:gd name="connsiteX29" fmla="*/ 603319 w 737326"/>
                <a:gd name="connsiteY29" fmla="*/ 98638 h 449642"/>
                <a:gd name="connsiteX30" fmla="*/ 626967 w 737326"/>
                <a:gd name="connsiteY30" fmla="*/ 106521 h 449642"/>
                <a:gd name="connsiteX31" fmla="*/ 666381 w 737326"/>
                <a:gd name="connsiteY31" fmla="*/ 118345 h 449642"/>
                <a:gd name="connsiteX32" fmla="*/ 678205 w 737326"/>
                <a:gd name="connsiteY32" fmla="*/ 126228 h 449642"/>
                <a:gd name="connsiteX33" fmla="*/ 690029 w 737326"/>
                <a:gd name="connsiteY33" fmla="*/ 130169 h 449642"/>
                <a:gd name="connsiteX34" fmla="*/ 717619 w 737326"/>
                <a:gd name="connsiteY34" fmla="*/ 141994 h 449642"/>
                <a:gd name="connsiteX35" fmla="*/ 721560 w 737326"/>
                <a:gd name="connsiteY35" fmla="*/ 153818 h 449642"/>
                <a:gd name="connsiteX36" fmla="*/ 729443 w 737326"/>
                <a:gd name="connsiteY36" fmla="*/ 165642 h 449642"/>
                <a:gd name="connsiteX37" fmla="*/ 733384 w 737326"/>
                <a:gd name="connsiteY37" fmla="*/ 181407 h 449642"/>
                <a:gd name="connsiteX38" fmla="*/ 737326 w 737326"/>
                <a:gd name="connsiteY38" fmla="*/ 193232 h 449642"/>
                <a:gd name="connsiteX39" fmla="*/ 725502 w 737326"/>
                <a:gd name="connsiteY39" fmla="*/ 220821 h 449642"/>
                <a:gd name="connsiteX40" fmla="*/ 709736 w 737326"/>
                <a:gd name="connsiteY40" fmla="*/ 232645 h 449642"/>
                <a:gd name="connsiteX41" fmla="*/ 686088 w 737326"/>
                <a:gd name="connsiteY41" fmla="*/ 252352 h 449642"/>
                <a:gd name="connsiteX42" fmla="*/ 682146 w 737326"/>
                <a:gd name="connsiteY42" fmla="*/ 264176 h 449642"/>
                <a:gd name="connsiteX43" fmla="*/ 658498 w 737326"/>
                <a:gd name="connsiteY43" fmla="*/ 276001 h 449642"/>
                <a:gd name="connsiteX44" fmla="*/ 654557 w 737326"/>
                <a:gd name="connsiteY44" fmla="*/ 287825 h 449642"/>
                <a:gd name="connsiteX45" fmla="*/ 642733 w 737326"/>
                <a:gd name="connsiteY45" fmla="*/ 291766 h 449642"/>
                <a:gd name="connsiteX46" fmla="*/ 619084 w 737326"/>
                <a:gd name="connsiteY46" fmla="*/ 303590 h 449642"/>
                <a:gd name="connsiteX47" fmla="*/ 591495 w 737326"/>
                <a:gd name="connsiteY47" fmla="*/ 319356 h 449642"/>
                <a:gd name="connsiteX48" fmla="*/ 579671 w 737326"/>
                <a:gd name="connsiteY48" fmla="*/ 327238 h 449642"/>
                <a:gd name="connsiteX49" fmla="*/ 567846 w 737326"/>
                <a:gd name="connsiteY49" fmla="*/ 331180 h 449642"/>
                <a:gd name="connsiteX50" fmla="*/ 540257 w 737326"/>
                <a:gd name="connsiteY50" fmla="*/ 350887 h 449642"/>
                <a:gd name="connsiteX51" fmla="*/ 512667 w 737326"/>
                <a:gd name="connsiteY51" fmla="*/ 358769 h 449642"/>
                <a:gd name="connsiteX52" fmla="*/ 500843 w 737326"/>
                <a:gd name="connsiteY52" fmla="*/ 366652 h 449642"/>
                <a:gd name="connsiteX53" fmla="*/ 496902 w 737326"/>
                <a:gd name="connsiteY53" fmla="*/ 378476 h 449642"/>
                <a:gd name="connsiteX54" fmla="*/ 481136 w 737326"/>
                <a:gd name="connsiteY54" fmla="*/ 382418 h 449642"/>
                <a:gd name="connsiteX55" fmla="*/ 461429 w 737326"/>
                <a:gd name="connsiteY55" fmla="*/ 390301 h 449642"/>
                <a:gd name="connsiteX56" fmla="*/ 449605 w 737326"/>
                <a:gd name="connsiteY56" fmla="*/ 394242 h 449642"/>
                <a:gd name="connsiteX57" fmla="*/ 433839 w 737326"/>
                <a:gd name="connsiteY57" fmla="*/ 410007 h 449642"/>
                <a:gd name="connsiteX58" fmla="*/ 422015 w 737326"/>
                <a:gd name="connsiteY58" fmla="*/ 421832 h 449642"/>
                <a:gd name="connsiteX59" fmla="*/ 414133 w 737326"/>
                <a:gd name="connsiteY59" fmla="*/ 433656 h 449642"/>
                <a:gd name="connsiteX60" fmla="*/ 402308 w 737326"/>
                <a:gd name="connsiteY60" fmla="*/ 437597 h 449642"/>
                <a:gd name="connsiteX61" fmla="*/ 390484 w 737326"/>
                <a:gd name="connsiteY61" fmla="*/ 445480 h 449642"/>
                <a:gd name="connsiteX62" fmla="*/ 323481 w 737326"/>
                <a:gd name="connsiteY62" fmla="*/ 441538 h 449642"/>
                <a:gd name="connsiteX63" fmla="*/ 307715 w 737326"/>
                <a:gd name="connsiteY63" fmla="*/ 437597 h 449642"/>
                <a:gd name="connsiteX64" fmla="*/ 295891 w 737326"/>
                <a:gd name="connsiteY64" fmla="*/ 429714 h 449642"/>
                <a:gd name="connsiteX65" fmla="*/ 284067 w 737326"/>
                <a:gd name="connsiteY65" fmla="*/ 425773 h 449642"/>
                <a:gd name="connsiteX66" fmla="*/ 276184 w 737326"/>
                <a:gd name="connsiteY66" fmla="*/ 413949 h 449642"/>
                <a:gd name="connsiteX67" fmla="*/ 272243 w 737326"/>
                <a:gd name="connsiteY67" fmla="*/ 402125 h 449642"/>
                <a:gd name="connsiteX68" fmla="*/ 268302 w 737326"/>
                <a:gd name="connsiteY68" fmla="*/ 386359 h 449642"/>
                <a:gd name="connsiteX69" fmla="*/ 256477 w 737326"/>
                <a:gd name="connsiteY69" fmla="*/ 382418 h 449642"/>
                <a:gd name="connsiteX70" fmla="*/ 236771 w 737326"/>
                <a:gd name="connsiteY70" fmla="*/ 362711 h 449642"/>
                <a:gd name="connsiteX71" fmla="*/ 209181 w 737326"/>
                <a:gd name="connsiteY71" fmla="*/ 343004 h 449642"/>
                <a:gd name="connsiteX72" fmla="*/ 197357 w 737326"/>
                <a:gd name="connsiteY72" fmla="*/ 335121 h 449642"/>
                <a:gd name="connsiteX73" fmla="*/ 189474 w 737326"/>
                <a:gd name="connsiteY73" fmla="*/ 323297 h 449642"/>
                <a:gd name="connsiteX74" fmla="*/ 161884 w 737326"/>
                <a:gd name="connsiteY74" fmla="*/ 315414 h 449642"/>
                <a:gd name="connsiteX75" fmla="*/ 150060 w 737326"/>
                <a:gd name="connsiteY75" fmla="*/ 307532 h 449642"/>
                <a:gd name="connsiteX76" fmla="*/ 138236 w 737326"/>
                <a:gd name="connsiteY76" fmla="*/ 295707 h 449642"/>
                <a:gd name="connsiteX77" fmla="*/ 122471 w 737326"/>
                <a:gd name="connsiteY77" fmla="*/ 291766 h 449642"/>
                <a:gd name="connsiteX78" fmla="*/ 110646 w 737326"/>
                <a:gd name="connsiteY78" fmla="*/ 287825 h 449642"/>
                <a:gd name="connsiteX79" fmla="*/ 86998 w 737326"/>
                <a:gd name="connsiteY79" fmla="*/ 268118 h 449642"/>
                <a:gd name="connsiteX80" fmla="*/ 75174 w 737326"/>
                <a:gd name="connsiteY80" fmla="*/ 264176 h 449642"/>
                <a:gd name="connsiteX81" fmla="*/ 63350 w 737326"/>
                <a:gd name="connsiteY81" fmla="*/ 256294 h 449642"/>
                <a:gd name="connsiteX82" fmla="*/ 47584 w 737326"/>
                <a:gd name="connsiteY82" fmla="*/ 248411 h 449642"/>
                <a:gd name="connsiteX83" fmla="*/ 35760 w 737326"/>
                <a:gd name="connsiteY83" fmla="*/ 224763 h 449642"/>
                <a:gd name="connsiteX84" fmla="*/ 31819 w 737326"/>
                <a:gd name="connsiteY84" fmla="*/ 212938 h 449642"/>
                <a:gd name="connsiteX85" fmla="*/ 19995 w 737326"/>
                <a:gd name="connsiteY85" fmla="*/ 208997 h 449642"/>
                <a:gd name="connsiteX86" fmla="*/ 288 w 737326"/>
                <a:gd name="connsiteY86" fmla="*/ 189290 h 44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737326" h="449642">
                  <a:moveTo>
                    <a:pt x="288" y="189290"/>
                  </a:moveTo>
                  <a:cubicBezTo>
                    <a:pt x="2259" y="185349"/>
                    <a:pt x="21634" y="188259"/>
                    <a:pt x="31819" y="185349"/>
                  </a:cubicBezTo>
                  <a:cubicBezTo>
                    <a:pt x="40293" y="182928"/>
                    <a:pt x="47284" y="176798"/>
                    <a:pt x="55467" y="173525"/>
                  </a:cubicBezTo>
                  <a:cubicBezTo>
                    <a:pt x="60497" y="171513"/>
                    <a:pt x="66094" y="171296"/>
                    <a:pt x="71233" y="169583"/>
                  </a:cubicBezTo>
                  <a:cubicBezTo>
                    <a:pt x="77945" y="167346"/>
                    <a:pt x="84052" y="163321"/>
                    <a:pt x="90939" y="161701"/>
                  </a:cubicBezTo>
                  <a:cubicBezTo>
                    <a:pt x="106497" y="158040"/>
                    <a:pt x="138236" y="153818"/>
                    <a:pt x="138236" y="153818"/>
                  </a:cubicBezTo>
                  <a:cubicBezTo>
                    <a:pt x="153325" y="142502"/>
                    <a:pt x="152936" y="141325"/>
                    <a:pt x="169767" y="134111"/>
                  </a:cubicBezTo>
                  <a:cubicBezTo>
                    <a:pt x="173586" y="132474"/>
                    <a:pt x="177875" y="132027"/>
                    <a:pt x="181591" y="130169"/>
                  </a:cubicBezTo>
                  <a:cubicBezTo>
                    <a:pt x="185828" y="128051"/>
                    <a:pt x="189178" y="124405"/>
                    <a:pt x="193415" y="122287"/>
                  </a:cubicBezTo>
                  <a:cubicBezTo>
                    <a:pt x="199075" y="119457"/>
                    <a:pt x="215946" y="115668"/>
                    <a:pt x="221005" y="114404"/>
                  </a:cubicBezTo>
                  <a:cubicBezTo>
                    <a:pt x="229721" y="105688"/>
                    <a:pt x="233679" y="100184"/>
                    <a:pt x="244653" y="94697"/>
                  </a:cubicBezTo>
                  <a:cubicBezTo>
                    <a:pt x="248369" y="92839"/>
                    <a:pt x="252536" y="92070"/>
                    <a:pt x="256477" y="90756"/>
                  </a:cubicBezTo>
                  <a:cubicBezTo>
                    <a:pt x="297379" y="63489"/>
                    <a:pt x="236184" y="107109"/>
                    <a:pt x="276184" y="67107"/>
                  </a:cubicBezTo>
                  <a:cubicBezTo>
                    <a:pt x="279122" y="64169"/>
                    <a:pt x="284067" y="64480"/>
                    <a:pt x="288008" y="63166"/>
                  </a:cubicBezTo>
                  <a:cubicBezTo>
                    <a:pt x="293263" y="55283"/>
                    <a:pt x="294786" y="42514"/>
                    <a:pt x="303774" y="39518"/>
                  </a:cubicBezTo>
                  <a:cubicBezTo>
                    <a:pt x="307715" y="38204"/>
                    <a:pt x="311882" y="37434"/>
                    <a:pt x="315598" y="35576"/>
                  </a:cubicBezTo>
                  <a:cubicBezTo>
                    <a:pt x="319835" y="33458"/>
                    <a:pt x="323068" y="29560"/>
                    <a:pt x="327422" y="27694"/>
                  </a:cubicBezTo>
                  <a:cubicBezTo>
                    <a:pt x="332401" y="25560"/>
                    <a:pt x="338049" y="25465"/>
                    <a:pt x="343188" y="23752"/>
                  </a:cubicBezTo>
                  <a:cubicBezTo>
                    <a:pt x="382073" y="10790"/>
                    <a:pt x="343688" y="19710"/>
                    <a:pt x="382602" y="11928"/>
                  </a:cubicBezTo>
                  <a:cubicBezTo>
                    <a:pt x="396036" y="6554"/>
                    <a:pt x="410796" y="-979"/>
                    <a:pt x="425957" y="104"/>
                  </a:cubicBezTo>
                  <a:cubicBezTo>
                    <a:pt x="437269" y="912"/>
                    <a:pt x="456509" y="7661"/>
                    <a:pt x="469312" y="11928"/>
                  </a:cubicBezTo>
                  <a:cubicBezTo>
                    <a:pt x="473253" y="14556"/>
                    <a:pt x="476899" y="17693"/>
                    <a:pt x="481136" y="19811"/>
                  </a:cubicBezTo>
                  <a:cubicBezTo>
                    <a:pt x="484852" y="21669"/>
                    <a:pt x="489681" y="21201"/>
                    <a:pt x="492960" y="23752"/>
                  </a:cubicBezTo>
                  <a:cubicBezTo>
                    <a:pt x="501760" y="30596"/>
                    <a:pt x="510424" y="38125"/>
                    <a:pt x="516608" y="47401"/>
                  </a:cubicBezTo>
                  <a:cubicBezTo>
                    <a:pt x="519236" y="51342"/>
                    <a:pt x="520474" y="56714"/>
                    <a:pt x="524491" y="59225"/>
                  </a:cubicBezTo>
                  <a:cubicBezTo>
                    <a:pt x="531537" y="63629"/>
                    <a:pt x="548139" y="67107"/>
                    <a:pt x="548139" y="67107"/>
                  </a:cubicBezTo>
                  <a:cubicBezTo>
                    <a:pt x="552081" y="69735"/>
                    <a:pt x="556325" y="71957"/>
                    <a:pt x="559964" y="74990"/>
                  </a:cubicBezTo>
                  <a:cubicBezTo>
                    <a:pt x="564246" y="78558"/>
                    <a:pt x="567150" y="83722"/>
                    <a:pt x="571788" y="86814"/>
                  </a:cubicBezTo>
                  <a:cubicBezTo>
                    <a:pt x="575245" y="89119"/>
                    <a:pt x="579722" y="89297"/>
                    <a:pt x="583612" y="90756"/>
                  </a:cubicBezTo>
                  <a:cubicBezTo>
                    <a:pt x="590236" y="93240"/>
                    <a:pt x="596670" y="96220"/>
                    <a:pt x="603319" y="98638"/>
                  </a:cubicBezTo>
                  <a:cubicBezTo>
                    <a:pt x="611128" y="101478"/>
                    <a:pt x="626967" y="106521"/>
                    <a:pt x="626967" y="106521"/>
                  </a:cubicBezTo>
                  <a:cubicBezTo>
                    <a:pt x="653574" y="124260"/>
                    <a:pt x="620268" y="104511"/>
                    <a:pt x="666381" y="118345"/>
                  </a:cubicBezTo>
                  <a:cubicBezTo>
                    <a:pt x="670918" y="119706"/>
                    <a:pt x="673968" y="124110"/>
                    <a:pt x="678205" y="126228"/>
                  </a:cubicBezTo>
                  <a:cubicBezTo>
                    <a:pt x="681921" y="128086"/>
                    <a:pt x="686210" y="128532"/>
                    <a:pt x="690029" y="130169"/>
                  </a:cubicBezTo>
                  <a:cubicBezTo>
                    <a:pt x="724135" y="144785"/>
                    <a:pt x="689881" y="132746"/>
                    <a:pt x="717619" y="141994"/>
                  </a:cubicBezTo>
                  <a:cubicBezTo>
                    <a:pt x="718933" y="145935"/>
                    <a:pt x="719702" y="150102"/>
                    <a:pt x="721560" y="153818"/>
                  </a:cubicBezTo>
                  <a:cubicBezTo>
                    <a:pt x="723678" y="158055"/>
                    <a:pt x="727577" y="161288"/>
                    <a:pt x="729443" y="165642"/>
                  </a:cubicBezTo>
                  <a:cubicBezTo>
                    <a:pt x="731577" y="170621"/>
                    <a:pt x="731896" y="176199"/>
                    <a:pt x="733384" y="181407"/>
                  </a:cubicBezTo>
                  <a:cubicBezTo>
                    <a:pt x="734525" y="185402"/>
                    <a:pt x="736012" y="189290"/>
                    <a:pt x="737326" y="193232"/>
                  </a:cubicBezTo>
                  <a:cubicBezTo>
                    <a:pt x="734658" y="201235"/>
                    <a:pt x="730813" y="214625"/>
                    <a:pt x="725502" y="220821"/>
                  </a:cubicBezTo>
                  <a:cubicBezTo>
                    <a:pt x="721227" y="225809"/>
                    <a:pt x="714381" y="228000"/>
                    <a:pt x="709736" y="232645"/>
                  </a:cubicBezTo>
                  <a:cubicBezTo>
                    <a:pt x="687451" y="254930"/>
                    <a:pt x="719911" y="235439"/>
                    <a:pt x="686088" y="252352"/>
                  </a:cubicBezTo>
                  <a:cubicBezTo>
                    <a:pt x="684774" y="256293"/>
                    <a:pt x="684741" y="260932"/>
                    <a:pt x="682146" y="264176"/>
                  </a:cubicBezTo>
                  <a:cubicBezTo>
                    <a:pt x="676589" y="271122"/>
                    <a:pt x="666287" y="273404"/>
                    <a:pt x="658498" y="276001"/>
                  </a:cubicBezTo>
                  <a:cubicBezTo>
                    <a:pt x="657184" y="279942"/>
                    <a:pt x="657495" y="284887"/>
                    <a:pt x="654557" y="287825"/>
                  </a:cubicBezTo>
                  <a:cubicBezTo>
                    <a:pt x="651619" y="290763"/>
                    <a:pt x="646449" y="289908"/>
                    <a:pt x="642733" y="291766"/>
                  </a:cubicBezTo>
                  <a:cubicBezTo>
                    <a:pt x="612171" y="307047"/>
                    <a:pt x="648803" y="293685"/>
                    <a:pt x="619084" y="303590"/>
                  </a:cubicBezTo>
                  <a:cubicBezTo>
                    <a:pt x="596623" y="326051"/>
                    <a:pt x="619282" y="307447"/>
                    <a:pt x="591495" y="319356"/>
                  </a:cubicBezTo>
                  <a:cubicBezTo>
                    <a:pt x="587141" y="321222"/>
                    <a:pt x="583908" y="325120"/>
                    <a:pt x="579671" y="327238"/>
                  </a:cubicBezTo>
                  <a:cubicBezTo>
                    <a:pt x="575955" y="329096"/>
                    <a:pt x="571788" y="329866"/>
                    <a:pt x="567846" y="331180"/>
                  </a:cubicBezTo>
                  <a:cubicBezTo>
                    <a:pt x="564277" y="333857"/>
                    <a:pt x="546019" y="348006"/>
                    <a:pt x="540257" y="350887"/>
                  </a:cubicBezTo>
                  <a:cubicBezTo>
                    <a:pt x="534603" y="353714"/>
                    <a:pt x="517717" y="357507"/>
                    <a:pt x="512667" y="358769"/>
                  </a:cubicBezTo>
                  <a:cubicBezTo>
                    <a:pt x="508726" y="361397"/>
                    <a:pt x="503802" y="362953"/>
                    <a:pt x="500843" y="366652"/>
                  </a:cubicBezTo>
                  <a:cubicBezTo>
                    <a:pt x="498248" y="369896"/>
                    <a:pt x="500146" y="375881"/>
                    <a:pt x="496902" y="378476"/>
                  </a:cubicBezTo>
                  <a:cubicBezTo>
                    <a:pt x="492672" y="381860"/>
                    <a:pt x="486275" y="380705"/>
                    <a:pt x="481136" y="382418"/>
                  </a:cubicBezTo>
                  <a:cubicBezTo>
                    <a:pt x="474424" y="384655"/>
                    <a:pt x="468054" y="387817"/>
                    <a:pt x="461429" y="390301"/>
                  </a:cubicBezTo>
                  <a:cubicBezTo>
                    <a:pt x="457539" y="391760"/>
                    <a:pt x="453546" y="392928"/>
                    <a:pt x="449605" y="394242"/>
                  </a:cubicBezTo>
                  <a:cubicBezTo>
                    <a:pt x="442098" y="416765"/>
                    <a:pt x="451858" y="397994"/>
                    <a:pt x="433839" y="410007"/>
                  </a:cubicBezTo>
                  <a:cubicBezTo>
                    <a:pt x="429201" y="413099"/>
                    <a:pt x="425583" y="417550"/>
                    <a:pt x="422015" y="421832"/>
                  </a:cubicBezTo>
                  <a:cubicBezTo>
                    <a:pt x="418983" y="425471"/>
                    <a:pt x="417832" y="430697"/>
                    <a:pt x="414133" y="433656"/>
                  </a:cubicBezTo>
                  <a:cubicBezTo>
                    <a:pt x="410889" y="436251"/>
                    <a:pt x="406250" y="436283"/>
                    <a:pt x="402308" y="437597"/>
                  </a:cubicBezTo>
                  <a:cubicBezTo>
                    <a:pt x="398367" y="440225"/>
                    <a:pt x="394838" y="443614"/>
                    <a:pt x="390484" y="445480"/>
                  </a:cubicBezTo>
                  <a:cubicBezTo>
                    <a:pt x="368219" y="455022"/>
                    <a:pt x="347326" y="445746"/>
                    <a:pt x="323481" y="441538"/>
                  </a:cubicBezTo>
                  <a:cubicBezTo>
                    <a:pt x="318146" y="440597"/>
                    <a:pt x="312970" y="438911"/>
                    <a:pt x="307715" y="437597"/>
                  </a:cubicBezTo>
                  <a:cubicBezTo>
                    <a:pt x="303774" y="434969"/>
                    <a:pt x="300128" y="431832"/>
                    <a:pt x="295891" y="429714"/>
                  </a:cubicBezTo>
                  <a:cubicBezTo>
                    <a:pt x="292175" y="427856"/>
                    <a:pt x="287311" y="428368"/>
                    <a:pt x="284067" y="425773"/>
                  </a:cubicBezTo>
                  <a:cubicBezTo>
                    <a:pt x="280368" y="422814"/>
                    <a:pt x="278812" y="417890"/>
                    <a:pt x="276184" y="413949"/>
                  </a:cubicBezTo>
                  <a:cubicBezTo>
                    <a:pt x="274870" y="410008"/>
                    <a:pt x="273384" y="406120"/>
                    <a:pt x="272243" y="402125"/>
                  </a:cubicBezTo>
                  <a:cubicBezTo>
                    <a:pt x="270755" y="396916"/>
                    <a:pt x="271686" y="390589"/>
                    <a:pt x="268302" y="386359"/>
                  </a:cubicBezTo>
                  <a:cubicBezTo>
                    <a:pt x="265706" y="383115"/>
                    <a:pt x="260419" y="383732"/>
                    <a:pt x="256477" y="382418"/>
                  </a:cubicBezTo>
                  <a:cubicBezTo>
                    <a:pt x="241298" y="359647"/>
                    <a:pt x="257206" y="380227"/>
                    <a:pt x="236771" y="362711"/>
                  </a:cubicBezTo>
                  <a:cubicBezTo>
                    <a:pt x="212967" y="342307"/>
                    <a:pt x="230907" y="350245"/>
                    <a:pt x="209181" y="343004"/>
                  </a:cubicBezTo>
                  <a:cubicBezTo>
                    <a:pt x="205240" y="340376"/>
                    <a:pt x="200707" y="338471"/>
                    <a:pt x="197357" y="335121"/>
                  </a:cubicBezTo>
                  <a:cubicBezTo>
                    <a:pt x="194007" y="331771"/>
                    <a:pt x="193173" y="326256"/>
                    <a:pt x="189474" y="323297"/>
                  </a:cubicBezTo>
                  <a:cubicBezTo>
                    <a:pt x="186905" y="321242"/>
                    <a:pt x="162911" y="315671"/>
                    <a:pt x="161884" y="315414"/>
                  </a:cubicBezTo>
                  <a:cubicBezTo>
                    <a:pt x="157943" y="312787"/>
                    <a:pt x="153699" y="310564"/>
                    <a:pt x="150060" y="307532"/>
                  </a:cubicBezTo>
                  <a:cubicBezTo>
                    <a:pt x="145778" y="303963"/>
                    <a:pt x="143076" y="298473"/>
                    <a:pt x="138236" y="295707"/>
                  </a:cubicBezTo>
                  <a:cubicBezTo>
                    <a:pt x="133533" y="293019"/>
                    <a:pt x="127679" y="293254"/>
                    <a:pt x="122471" y="291766"/>
                  </a:cubicBezTo>
                  <a:cubicBezTo>
                    <a:pt x="118476" y="290625"/>
                    <a:pt x="114588" y="289139"/>
                    <a:pt x="110646" y="287825"/>
                  </a:cubicBezTo>
                  <a:cubicBezTo>
                    <a:pt x="101929" y="279108"/>
                    <a:pt x="97972" y="273606"/>
                    <a:pt x="86998" y="268118"/>
                  </a:cubicBezTo>
                  <a:cubicBezTo>
                    <a:pt x="83282" y="266260"/>
                    <a:pt x="78890" y="266034"/>
                    <a:pt x="75174" y="264176"/>
                  </a:cubicBezTo>
                  <a:cubicBezTo>
                    <a:pt x="70937" y="262058"/>
                    <a:pt x="67463" y="258644"/>
                    <a:pt x="63350" y="256294"/>
                  </a:cubicBezTo>
                  <a:cubicBezTo>
                    <a:pt x="58248" y="253379"/>
                    <a:pt x="52839" y="251039"/>
                    <a:pt x="47584" y="248411"/>
                  </a:cubicBezTo>
                  <a:cubicBezTo>
                    <a:pt x="37677" y="218688"/>
                    <a:pt x="51042" y="255328"/>
                    <a:pt x="35760" y="224763"/>
                  </a:cubicBezTo>
                  <a:cubicBezTo>
                    <a:pt x="33902" y="221047"/>
                    <a:pt x="34757" y="215876"/>
                    <a:pt x="31819" y="212938"/>
                  </a:cubicBezTo>
                  <a:cubicBezTo>
                    <a:pt x="28881" y="210000"/>
                    <a:pt x="23936" y="210311"/>
                    <a:pt x="19995" y="208997"/>
                  </a:cubicBezTo>
                  <a:cubicBezTo>
                    <a:pt x="6625" y="200083"/>
                    <a:pt x="-1683" y="193231"/>
                    <a:pt x="288" y="189290"/>
                  </a:cubicBezTo>
                  <a:close/>
                </a:path>
              </a:pathLst>
            </a:custGeom>
            <a:solidFill>
              <a:srgbClr val="E0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79514">
              <a:off x="1690880" y="3491378"/>
              <a:ext cx="393793" cy="393793"/>
            </a:xfrm>
            <a:prstGeom prst="rect">
              <a:avLst/>
            </a:prstGeom>
          </p:spPr>
        </p:pic>
      </p:grpSp>
      <p:cxnSp>
        <p:nvCxnSpPr>
          <p:cNvPr id="38" name="Elbow Connector 37"/>
          <p:cNvCxnSpPr>
            <a:stCxn id="17" idx="2"/>
            <a:endCxn id="23" idx="1"/>
          </p:cNvCxnSpPr>
          <p:nvPr/>
        </p:nvCxnSpPr>
        <p:spPr>
          <a:xfrm rot="16200000" flipH="1">
            <a:off x="1917837" y="940456"/>
            <a:ext cx="415271" cy="15969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</p:cNvCxnSpPr>
          <p:nvPr/>
        </p:nvCxnSpPr>
        <p:spPr>
          <a:xfrm rot="5400000">
            <a:off x="2772903" y="923052"/>
            <a:ext cx="425871" cy="183901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5" t="1706" r="24817" b="1623"/>
          <a:stretch/>
        </p:blipFill>
        <p:spPr>
          <a:xfrm rot="5400000">
            <a:off x="3701585" y="90994"/>
            <a:ext cx="289781" cy="87560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806973" y="1182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53565" y="345437"/>
            <a:ext cx="377190" cy="284074"/>
          </a:xfrm>
          <a:prstGeom prst="rect">
            <a:avLst/>
          </a:prstGeom>
          <a:solidFill>
            <a:srgbClr val="EC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750698" y="206809"/>
            <a:ext cx="613972" cy="544887"/>
            <a:chOff x="3670306" y="2178846"/>
            <a:chExt cx="613972" cy="54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670306" y="2178846"/>
                  <a:ext cx="61397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306" y="2178846"/>
                  <a:ext cx="61397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 64"/>
            <p:cNvSpPr/>
            <p:nvPr/>
          </p:nvSpPr>
          <p:spPr>
            <a:xfrm>
              <a:off x="3692491" y="2385179"/>
              <a:ext cx="550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core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936476" y="1434818"/>
                <a:ext cx="1284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controller</a:t>
                </a: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476" y="1434818"/>
                <a:ext cx="1284391" cy="369332"/>
              </a:xfrm>
              <a:prstGeom prst="rect">
                <a:avLst/>
              </a:prstGeom>
              <a:blipFill>
                <a:blip r:embed="rId12"/>
                <a:stretch>
                  <a:fillRect t="-8197" r="-42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1" r="14291"/>
          <a:stretch/>
        </p:blipFill>
        <p:spPr>
          <a:xfrm>
            <a:off x="3663691" y="294033"/>
            <a:ext cx="224659" cy="3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98506" y="2458794"/>
            <a:ext cx="537518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28899" y="2458794"/>
            <a:ext cx="537518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8125" y="2458794"/>
            <a:ext cx="537518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56" y="1706156"/>
            <a:ext cx="3293075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monitor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56" y="79793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967" y="79793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</a:t>
            </a:r>
            <a:r>
              <a:rPr lang="en-US"/>
              <a:t>for 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5172" y="79793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</a:t>
            </a:r>
            <a:r>
              <a:rPr lang="en-US" dirty="0" err="1"/>
              <a:t>Pn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95764" y="2723201"/>
            <a:ext cx="664176" cy="1376059"/>
            <a:chOff x="83408" y="2214504"/>
            <a:chExt cx="664176" cy="1376059"/>
          </a:xfrm>
        </p:grpSpPr>
        <p:sp>
          <p:nvSpPr>
            <p:cNvPr id="14" name="Rectangle 13"/>
            <p:cNvSpPr/>
            <p:nvPr/>
          </p:nvSpPr>
          <p:spPr>
            <a:xfrm>
              <a:off x="83408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370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370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</a:t>
              </a:r>
            </a:p>
          </p:txBody>
        </p:sp>
        <p:cxnSp>
          <p:nvCxnSpPr>
            <p:cNvPr id="17" name="Straight Arrow Connector 16"/>
            <p:cNvCxnSpPr>
              <a:stCxn id="11" idx="2"/>
              <a:endCxn id="8" idx="0"/>
            </p:cNvCxnSpPr>
            <p:nvPr/>
          </p:nvCxnSpPr>
          <p:spPr>
            <a:xfrm>
              <a:off x="420129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Left-Right Arrow 21"/>
            <p:cNvSpPr/>
            <p:nvPr/>
          </p:nvSpPr>
          <p:spPr>
            <a:xfrm rot="5400000">
              <a:off x="144505" y="2376600"/>
              <a:ext cx="541982" cy="217790"/>
            </a:xfrm>
            <a:prstGeom prst="leftRightArrow">
              <a:avLst>
                <a:gd name="adj1" fmla="val 23771"/>
                <a:gd name="adj2" fmla="val 50000"/>
              </a:avLst>
            </a:prstGeom>
            <a:solidFill>
              <a:srgbClr val="A0D46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3213" y="2723201"/>
            <a:ext cx="664176" cy="1376059"/>
            <a:chOff x="2540857" y="2214504"/>
            <a:chExt cx="664176" cy="1376059"/>
          </a:xfrm>
        </p:grpSpPr>
        <p:sp>
          <p:nvSpPr>
            <p:cNvPr id="16" name="Rectangle 15"/>
            <p:cNvSpPr/>
            <p:nvPr/>
          </p:nvSpPr>
          <p:spPr>
            <a:xfrm>
              <a:off x="2540857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4186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04186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885302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Left-Right Arrow 23"/>
            <p:cNvSpPr/>
            <p:nvPr/>
          </p:nvSpPr>
          <p:spPr>
            <a:xfrm rot="5400000">
              <a:off x="2601954" y="2376600"/>
              <a:ext cx="541982" cy="217790"/>
            </a:xfrm>
            <a:prstGeom prst="leftRightArrow">
              <a:avLst>
                <a:gd name="adj1" fmla="val 23771"/>
                <a:gd name="adj2" fmla="val 50000"/>
              </a:avLst>
            </a:prstGeom>
            <a:solidFill>
              <a:srgbClr val="A0D46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27852" y="1341650"/>
            <a:ext cx="0" cy="36450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58096" y="1341650"/>
            <a:ext cx="0" cy="36450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85301" y="1341650"/>
            <a:ext cx="0" cy="36450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356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0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657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76406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11613" y="-5399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0017" y="86349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26008" y="2723201"/>
            <a:ext cx="664176" cy="1376059"/>
            <a:chOff x="1113652" y="2214504"/>
            <a:chExt cx="664176" cy="1376059"/>
          </a:xfrm>
        </p:grpSpPr>
        <p:sp>
          <p:nvSpPr>
            <p:cNvPr id="15" name="Rectangle 14"/>
            <p:cNvSpPr/>
            <p:nvPr/>
          </p:nvSpPr>
          <p:spPr>
            <a:xfrm>
              <a:off x="1113652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6981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76981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445740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Left-Right Arrow 22"/>
            <p:cNvSpPr/>
            <p:nvPr/>
          </p:nvSpPr>
          <p:spPr>
            <a:xfrm rot="5400000">
              <a:off x="1174749" y="2376600"/>
              <a:ext cx="541982" cy="217790"/>
            </a:xfrm>
            <a:prstGeom prst="leftRightArrow">
              <a:avLst>
                <a:gd name="adj1" fmla="val 23771"/>
                <a:gd name="adj2" fmla="val 50000"/>
              </a:avLst>
            </a:prstGeom>
            <a:solidFill>
              <a:srgbClr val="A0D46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00017" y="332215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6" name="Straight Arrow Connector 35"/>
          <p:cNvCxnSpPr>
            <a:endCxn id="4" idx="0"/>
          </p:cNvCxnSpPr>
          <p:nvPr/>
        </p:nvCxnSpPr>
        <p:spPr>
          <a:xfrm>
            <a:off x="274037" y="390163"/>
            <a:ext cx="158449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2"/>
            <a:endCxn id="4" idx="0"/>
          </p:cNvCxnSpPr>
          <p:nvPr/>
        </p:nvCxnSpPr>
        <p:spPr>
          <a:xfrm flipH="1">
            <a:off x="432486" y="390163"/>
            <a:ext cx="473803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5" idx="0"/>
          </p:cNvCxnSpPr>
          <p:nvPr/>
        </p:nvCxnSpPr>
        <p:spPr>
          <a:xfrm>
            <a:off x="906289" y="390163"/>
            <a:ext cx="551808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4" idx="0"/>
          </p:cNvCxnSpPr>
          <p:nvPr/>
        </p:nvCxnSpPr>
        <p:spPr>
          <a:xfrm flipH="1">
            <a:off x="432486" y="390163"/>
            <a:ext cx="1095503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5" idx="0"/>
          </p:cNvCxnSpPr>
          <p:nvPr/>
        </p:nvCxnSpPr>
        <p:spPr>
          <a:xfrm flipH="1">
            <a:off x="1458097" y="390163"/>
            <a:ext cx="1580505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6884" y="2249871"/>
            <a:ext cx="0" cy="20892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58096" y="2249871"/>
            <a:ext cx="0" cy="20892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885301" y="2249871"/>
            <a:ext cx="0" cy="20892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8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2356" y="2466991"/>
            <a:ext cx="3293075" cy="278860"/>
          </a:xfrm>
          <a:prstGeom prst="rect">
            <a:avLst/>
          </a:prstGeom>
          <a:solidFill>
            <a:srgbClr val="B8DBA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953" y="1984671"/>
                <a:ext cx="3309834" cy="33437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 MEE</a:t>
                </a: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" y="1984671"/>
                <a:ext cx="3309834" cy="334373"/>
              </a:xfrm>
              <a:prstGeom prst="rect">
                <a:avLst/>
              </a:prstGeom>
              <a:blipFill>
                <a:blip r:embed="rId2"/>
                <a:stretch>
                  <a:fillRect t="-14035" b="-2982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356" y="1123380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967" y="1123380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</a:t>
            </a:r>
            <a:r>
              <a:rPr lang="en-US"/>
              <a:t>for 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5172" y="1123380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</a:t>
            </a:r>
            <a:r>
              <a:rPr lang="en-US" dirty="0" err="1"/>
              <a:t>Pn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356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0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657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92998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11613" y="-5399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0017" y="118893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356" y="619444"/>
            <a:ext cx="3293075" cy="278860"/>
          </a:xfrm>
          <a:prstGeom prst="rect">
            <a:avLst/>
          </a:prstGeom>
          <a:solidFill>
            <a:srgbClr val="B8DBA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74551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06288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527988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55193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9586" y="898304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473155" y="898304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885301" y="898304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56" y="4164265"/>
            <a:ext cx="3293075" cy="3345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monitor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7230" y="3061437"/>
            <a:ext cx="664176" cy="988542"/>
            <a:chOff x="83408" y="2602021"/>
            <a:chExt cx="664176" cy="988542"/>
          </a:xfrm>
        </p:grpSpPr>
        <p:sp>
          <p:nvSpPr>
            <p:cNvPr id="14" name="Rectangle 13"/>
            <p:cNvSpPr/>
            <p:nvPr/>
          </p:nvSpPr>
          <p:spPr>
            <a:xfrm>
              <a:off x="83408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370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370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/>
            <p:cNvCxnSpPr>
              <a:stCxn id="11" idx="2"/>
              <a:endCxn id="8" idx="0"/>
            </p:cNvCxnSpPr>
            <p:nvPr/>
          </p:nvCxnSpPr>
          <p:spPr>
            <a:xfrm>
              <a:off x="420129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553213" y="3061437"/>
            <a:ext cx="664176" cy="988542"/>
            <a:chOff x="2540857" y="2602021"/>
            <a:chExt cx="664176" cy="988542"/>
          </a:xfrm>
        </p:grpSpPr>
        <p:sp>
          <p:nvSpPr>
            <p:cNvPr id="16" name="Rectangle 15"/>
            <p:cNvSpPr/>
            <p:nvPr/>
          </p:nvSpPr>
          <p:spPr>
            <a:xfrm>
              <a:off x="2540857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4186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04186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885302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126008" y="3061437"/>
            <a:ext cx="664176" cy="988542"/>
            <a:chOff x="1113652" y="2602021"/>
            <a:chExt cx="664176" cy="988542"/>
          </a:xfrm>
        </p:grpSpPr>
        <p:sp>
          <p:nvSpPr>
            <p:cNvPr id="15" name="Rectangle 14"/>
            <p:cNvSpPr/>
            <p:nvPr/>
          </p:nvSpPr>
          <p:spPr>
            <a:xfrm>
              <a:off x="1113652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6981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76981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445740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2000017" y="327287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119" y="31167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49173" y="31167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82173" y="31167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MEE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9318" y="2745851"/>
            <a:ext cx="0" cy="3826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447668" y="2745851"/>
            <a:ext cx="0" cy="3826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885301" y="2745851"/>
            <a:ext cx="0" cy="3826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9318" y="1667095"/>
            <a:ext cx="0" cy="3175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449213" y="1667095"/>
            <a:ext cx="0" cy="3175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897658" y="1667095"/>
            <a:ext cx="0" cy="3175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507392" y="2319044"/>
            <a:ext cx="0" cy="15878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2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8622" y="39417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8622" y="67930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P2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6651" y="1604427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</a:t>
            </a:r>
            <a:r>
              <a:rPr lang="en-US" dirty="0" err="1"/>
              <a:t>Pn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050" y="122718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050" y="761222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049" y="1720884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3" name="Rectangle 32"/>
          <p:cNvSpPr/>
          <p:nvPr/>
        </p:nvSpPr>
        <p:spPr>
          <a:xfrm rot="5400000">
            <a:off x="179093" y="128149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40006" y="456040"/>
            <a:ext cx="1024192" cy="1289821"/>
          </a:xfrm>
          <a:prstGeom prst="rect">
            <a:avLst/>
          </a:prstGeom>
          <a:solidFill>
            <a:srgbClr val="B8DBA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2" y="2814439"/>
            <a:ext cx="588662" cy="9118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054" y="3385368"/>
            <a:ext cx="397705" cy="2964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23" y="2859709"/>
            <a:ext cx="505169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1" idx="2"/>
            <a:endCxn id="8" idx="0"/>
          </p:cNvCxnSpPr>
          <p:nvPr/>
        </p:nvCxnSpPr>
        <p:spPr>
          <a:xfrm flipH="1">
            <a:off x="294907" y="3207526"/>
            <a:ext cx="1" cy="17784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22" y="284212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" name="Frame 1"/>
          <p:cNvSpPr/>
          <p:nvPr/>
        </p:nvSpPr>
        <p:spPr>
          <a:xfrm>
            <a:off x="752521" y="39417"/>
            <a:ext cx="1814317" cy="2104697"/>
          </a:xfrm>
          <a:prstGeom prst="frame">
            <a:avLst>
              <a:gd name="adj1" fmla="val 1163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110180" y="122655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/>
          <p:cNvCxnSpPr>
            <a:stCxn id="29" idx="3"/>
          </p:cNvCxnSpPr>
          <p:nvPr/>
        </p:nvCxnSpPr>
        <p:spPr>
          <a:xfrm flipV="1">
            <a:off x="535441" y="308522"/>
            <a:ext cx="220994" cy="31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35441" y="947025"/>
            <a:ext cx="220994" cy="31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35441" y="1909787"/>
            <a:ext cx="220994" cy="31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48315" y="1091765"/>
            <a:ext cx="19075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56279" y="309584"/>
            <a:ext cx="279838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56279" y="947024"/>
            <a:ext cx="279838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" idx="1"/>
          </p:cNvCxnSpPr>
          <p:nvPr/>
        </p:nvCxnSpPr>
        <p:spPr>
          <a:xfrm>
            <a:off x="2579342" y="1876284"/>
            <a:ext cx="227309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57693" y="-43460"/>
                <a:ext cx="910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 MEE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93" y="-43460"/>
                <a:ext cx="910634" cy="369332"/>
              </a:xfrm>
              <a:prstGeom prst="rect">
                <a:avLst/>
              </a:prstGeom>
              <a:blipFill>
                <a:blip r:embed="rId3"/>
                <a:stretch>
                  <a:fillRect t="-10000" r="-6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2" y="59946"/>
            <a:ext cx="250613" cy="25061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84752" y="33569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P1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7" y="2740315"/>
            <a:ext cx="289276" cy="289276"/>
          </a:xfrm>
          <a:prstGeom prst="rect">
            <a:avLst/>
          </a:prstGeom>
        </p:spPr>
      </p:pic>
      <p:cxnSp>
        <p:nvCxnSpPr>
          <p:cNvPr id="112" name="Straight Arrow Connector 111"/>
          <p:cNvCxnSpPr/>
          <p:nvPr/>
        </p:nvCxnSpPr>
        <p:spPr>
          <a:xfrm>
            <a:off x="2159879" y="1091765"/>
            <a:ext cx="19075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0" y="2341093"/>
                <a:ext cx="3646910" cy="277968"/>
              </a:xfrm>
              <a:prstGeom prst="rect">
                <a:avLst/>
              </a:prstGeom>
              <a:solidFill>
                <a:srgbClr val="B4C7E7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 BEE</a:t>
                </a: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1093"/>
                <a:ext cx="3646910" cy="277968"/>
              </a:xfrm>
              <a:prstGeom prst="rect">
                <a:avLst/>
              </a:prstGeom>
              <a:blipFill>
                <a:blip r:embed="rId6"/>
                <a:stretch>
                  <a:fillRect t="-24490" b="-4285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1077922" y="2814439"/>
            <a:ext cx="588662" cy="9118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168754" y="3385368"/>
            <a:ext cx="397705" cy="2964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115023" y="2859709"/>
            <a:ext cx="505169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/>
          <p:cNvCxnSpPr>
            <a:stCxn id="123" idx="2"/>
            <a:endCxn id="122" idx="0"/>
          </p:cNvCxnSpPr>
          <p:nvPr/>
        </p:nvCxnSpPr>
        <p:spPr>
          <a:xfrm flipH="1">
            <a:off x="1367607" y="3207526"/>
            <a:ext cx="1" cy="17784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077922" y="284212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157452" y="33569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58248" y="2814439"/>
            <a:ext cx="588662" cy="9118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149080" y="3385368"/>
            <a:ext cx="397705" cy="2964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095349" y="2859709"/>
            <a:ext cx="505169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Straight Arrow Connector 129"/>
          <p:cNvCxnSpPr>
            <a:stCxn id="129" idx="2"/>
            <a:endCxn id="128" idx="0"/>
          </p:cNvCxnSpPr>
          <p:nvPr/>
        </p:nvCxnSpPr>
        <p:spPr>
          <a:xfrm flipH="1">
            <a:off x="3347933" y="3207526"/>
            <a:ext cx="1" cy="17784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058248" y="284212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135374" y="3356934"/>
            <a:ext cx="42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2147510" y="301603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60" y="2740315"/>
            <a:ext cx="286096" cy="28609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08" y="2734402"/>
            <a:ext cx="292009" cy="292009"/>
          </a:xfrm>
          <a:prstGeom prst="rect">
            <a:avLst/>
          </a:prstGeom>
        </p:spPr>
      </p:pic>
      <p:cxnSp>
        <p:nvCxnSpPr>
          <p:cNvPr id="134" name="Straight Arrow Connector 133"/>
          <p:cNvCxnSpPr/>
          <p:nvPr/>
        </p:nvCxnSpPr>
        <p:spPr>
          <a:xfrm>
            <a:off x="296089" y="2619061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612043" y="1733842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389535" y="2619061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612043" y="2145715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368093" y="2619061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5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5300" y="20321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0321"/>
                <a:ext cx="524391" cy="37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54721" y="20320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721" y="20320"/>
                <a:ext cx="524391" cy="377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757496" y="398128"/>
            <a:ext cx="0" cy="18133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" y="583684"/>
            <a:ext cx="1316335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96928" y="583684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40" y="581501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581501"/>
                <a:ext cx="910441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63997" y="598853"/>
                <a:ext cx="574773" cy="394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97" y="598853"/>
                <a:ext cx="574773" cy="394916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725008" y="20321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cxnSp>
        <p:nvCxnSpPr>
          <p:cNvPr id="21" name="Straight Connector 20"/>
          <p:cNvCxnSpPr>
            <a:endCxn id="46" idx="0"/>
          </p:cNvCxnSpPr>
          <p:nvPr/>
        </p:nvCxnSpPr>
        <p:spPr>
          <a:xfrm flipH="1">
            <a:off x="1980612" y="398127"/>
            <a:ext cx="2" cy="102895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26" idx="0"/>
          </p:cNvCxnSpPr>
          <p:nvPr/>
        </p:nvCxnSpPr>
        <p:spPr>
          <a:xfrm flipH="1">
            <a:off x="3216915" y="398127"/>
            <a:ext cx="2" cy="20300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571070" y="601128"/>
            <a:ext cx="1291692" cy="678595"/>
            <a:chOff x="788573" y="1139028"/>
            <a:chExt cx="2753365" cy="678595"/>
          </a:xfrm>
        </p:grpSpPr>
        <p:sp>
          <p:nvSpPr>
            <p:cNvPr id="26" name="Rectangle 25"/>
            <p:cNvSpPr/>
            <p:nvPr/>
          </p:nvSpPr>
          <p:spPr>
            <a:xfrm>
              <a:off x="1350825" y="1139028"/>
              <a:ext cx="1628858" cy="37780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183417" y="957269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91036" y="899805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cxnSp>
        <p:nvCxnSpPr>
          <p:cNvPr id="35" name="Elbow Connector 34"/>
          <p:cNvCxnSpPr>
            <a:stCxn id="31" idx="2"/>
            <a:endCxn id="46" idx="3"/>
          </p:cNvCxnSpPr>
          <p:nvPr/>
        </p:nvCxnSpPr>
        <p:spPr>
          <a:xfrm rot="5400000">
            <a:off x="2529857" y="791224"/>
            <a:ext cx="226652" cy="11824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44122" y="1172624"/>
            <a:ext cx="944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Access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57495" y="1269137"/>
            <a:ext cx="0" cy="504563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9279" y="142708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72976" y="176998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Elbow Connector 49"/>
          <p:cNvCxnSpPr>
            <a:stCxn id="46" idx="2"/>
          </p:cNvCxnSpPr>
          <p:nvPr/>
        </p:nvCxnSpPr>
        <p:spPr>
          <a:xfrm rot="5400000">
            <a:off x="1264984" y="1120209"/>
            <a:ext cx="271343" cy="115991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62582" y="1497714"/>
            <a:ext cx="85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Modify</a:t>
            </a:r>
          </a:p>
          <a:p>
            <a:pPr algn="ctr"/>
            <a:r>
              <a:rPr lang="en-US" dirty="0"/>
              <a:t>PMP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" y="2147327"/>
            <a:ext cx="1493068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57495" y="2144045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-45720" y="2150224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" y="2150224"/>
                <a:ext cx="910441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23305" y="2136387"/>
                <a:ext cx="90896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5" y="2136387"/>
                <a:ext cx="908967" cy="3931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>
            <a:off x="757495" y="1909160"/>
            <a:ext cx="0" cy="23488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4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5297" y="20321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7" y="20321"/>
                <a:ext cx="524391" cy="37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54718" y="20320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718" y="20320"/>
                <a:ext cx="524391" cy="377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757493" y="398128"/>
            <a:ext cx="0" cy="18133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237" y="583684"/>
            <a:ext cx="1316335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96925" y="583684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37" y="581501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" y="581501"/>
                <a:ext cx="910441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63994" y="598853"/>
                <a:ext cx="574773" cy="394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94" y="598853"/>
                <a:ext cx="574773" cy="394916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725005" y="20321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cxnSp>
        <p:nvCxnSpPr>
          <p:cNvPr id="12" name="Straight Connector 11"/>
          <p:cNvCxnSpPr>
            <a:endCxn id="22" idx="0"/>
          </p:cNvCxnSpPr>
          <p:nvPr/>
        </p:nvCxnSpPr>
        <p:spPr>
          <a:xfrm flipH="1">
            <a:off x="1980609" y="398127"/>
            <a:ext cx="2" cy="102895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15" idx="0"/>
          </p:cNvCxnSpPr>
          <p:nvPr/>
        </p:nvCxnSpPr>
        <p:spPr>
          <a:xfrm flipH="1">
            <a:off x="3216912" y="398127"/>
            <a:ext cx="2" cy="20300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571067" y="601128"/>
            <a:ext cx="1291692" cy="678595"/>
            <a:chOff x="788573" y="1139028"/>
            <a:chExt cx="2753365" cy="678595"/>
          </a:xfrm>
        </p:grpSpPr>
        <p:sp>
          <p:nvSpPr>
            <p:cNvPr id="15" name="Rectangle 14"/>
            <p:cNvSpPr/>
            <p:nvPr/>
          </p:nvSpPr>
          <p:spPr>
            <a:xfrm>
              <a:off x="1350825" y="1139028"/>
              <a:ext cx="1628858" cy="37780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/>
          <p:cNvSpPr/>
          <p:nvPr/>
        </p:nvSpPr>
        <p:spPr>
          <a:xfrm>
            <a:off x="191083" y="897476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72842" y="960709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cxnSp>
        <p:nvCxnSpPr>
          <p:cNvPr id="19" name="Elbow Connector 18"/>
          <p:cNvCxnSpPr>
            <a:stCxn id="18" idx="2"/>
            <a:endCxn id="22" idx="3"/>
          </p:cNvCxnSpPr>
          <p:nvPr/>
        </p:nvCxnSpPr>
        <p:spPr>
          <a:xfrm rot="5400000">
            <a:off x="2551211" y="830772"/>
            <a:ext cx="165748" cy="11642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71231" y="1172622"/>
            <a:ext cx="944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Access</a:t>
            </a:r>
          </a:p>
        </p:txBody>
      </p:sp>
      <p:cxnSp>
        <p:nvCxnSpPr>
          <p:cNvPr id="21" name="Straight Connector 20"/>
          <p:cNvCxnSpPr>
            <a:stCxn id="17" idx="2"/>
            <a:endCxn id="23" idx="0"/>
          </p:cNvCxnSpPr>
          <p:nvPr/>
        </p:nvCxnSpPr>
        <p:spPr>
          <a:xfrm>
            <a:off x="734469" y="1266808"/>
            <a:ext cx="9837" cy="39649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09276" y="142708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2973" y="166330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821816" y="1391503"/>
            <a:ext cx="1164971" cy="646331"/>
            <a:chOff x="821819" y="1551523"/>
            <a:chExt cx="1164971" cy="646331"/>
          </a:xfrm>
        </p:grpSpPr>
        <p:cxnSp>
          <p:nvCxnSpPr>
            <p:cNvPr id="24" name="Elbow Connector 23"/>
            <p:cNvCxnSpPr>
              <a:stCxn id="22" idx="2"/>
              <a:endCxn id="23" idx="3"/>
            </p:cNvCxnSpPr>
            <p:nvPr/>
          </p:nvCxnSpPr>
          <p:spPr>
            <a:xfrm rot="5400000">
              <a:off x="1320548" y="1225787"/>
              <a:ext cx="167514" cy="116497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62735" y="1551523"/>
              <a:ext cx="8542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Modify</a:t>
              </a:r>
            </a:p>
            <a:p>
              <a:pPr algn="ctr"/>
              <a:r>
                <a:rPr lang="en-US" dirty="0"/>
                <a:t>PMP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7433" y="3598911"/>
            <a:ext cx="1511181" cy="406958"/>
            <a:chOff x="149216" y="4605011"/>
            <a:chExt cx="1511181" cy="406958"/>
          </a:xfrm>
        </p:grpSpPr>
        <p:sp>
          <p:nvSpPr>
            <p:cNvPr id="26" name="Rectangle 25"/>
            <p:cNvSpPr/>
            <p:nvPr/>
          </p:nvSpPr>
          <p:spPr>
            <a:xfrm>
              <a:off x="210176" y="4615951"/>
              <a:ext cx="1319103" cy="37780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52431" y="4612669"/>
              <a:ext cx="0" cy="3778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49216" y="4618848"/>
                  <a:ext cx="910441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16" y="4618848"/>
                  <a:ext cx="910441" cy="3931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936929" y="4605011"/>
                  <a:ext cx="723468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29" y="4605011"/>
                  <a:ext cx="723468" cy="3931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Multiply 49"/>
          <p:cNvSpPr/>
          <p:nvPr/>
        </p:nvSpPr>
        <p:spPr>
          <a:xfrm>
            <a:off x="3203740" y="2476070"/>
            <a:ext cx="275369" cy="275369"/>
          </a:xfrm>
          <a:prstGeom prst="mathMultiply">
            <a:avLst>
              <a:gd name="adj1" fmla="val 10389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13308" y="2593447"/>
            <a:ext cx="145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Disconnected</a:t>
            </a:r>
          </a:p>
        </p:txBody>
      </p:sp>
      <p:cxnSp>
        <p:nvCxnSpPr>
          <p:cNvPr id="60" name="Straight Connector 59"/>
          <p:cNvCxnSpPr>
            <a:endCxn id="61" idx="0"/>
          </p:cNvCxnSpPr>
          <p:nvPr/>
        </p:nvCxnSpPr>
        <p:spPr>
          <a:xfrm>
            <a:off x="744306" y="2758682"/>
            <a:ext cx="0" cy="39114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72973" y="3149828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>
            <a:stCxn id="61" idx="2"/>
          </p:cNvCxnSpPr>
          <p:nvPr/>
        </p:nvCxnSpPr>
        <p:spPr>
          <a:xfrm>
            <a:off x="744306" y="3287241"/>
            <a:ext cx="0" cy="31167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469" y="2038680"/>
            <a:ext cx="1610588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754724" y="2035398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-48491" y="2041577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491" y="2041577"/>
                <a:ext cx="910441" cy="3931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759023" y="2019867"/>
                <a:ext cx="94583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23" y="2019867"/>
                <a:ext cx="945836" cy="3931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H="1">
            <a:off x="739272" y="1816418"/>
            <a:ext cx="2266" cy="23665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ight Brace 82"/>
          <p:cNvSpPr/>
          <p:nvPr/>
        </p:nvSpPr>
        <p:spPr>
          <a:xfrm>
            <a:off x="3950302" y="6797"/>
            <a:ext cx="394139" cy="2323653"/>
          </a:xfrm>
          <a:prstGeom prst="rightBrace">
            <a:avLst>
              <a:gd name="adj1" fmla="val 7406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3735746" y="1029320"/>
            <a:ext cx="96372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3942889" y="2476071"/>
            <a:ext cx="394139" cy="2278464"/>
          </a:xfrm>
          <a:prstGeom prst="rightBrace">
            <a:avLst>
              <a:gd name="adj1" fmla="val 7406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3597072" y="3409190"/>
            <a:ext cx="12214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Disconnect</a:t>
            </a:r>
          </a:p>
        </p:txBody>
      </p:sp>
      <p:cxnSp>
        <p:nvCxnSpPr>
          <p:cNvPr id="92" name="Straight Connector 91"/>
          <p:cNvCxnSpPr>
            <a:endCxn id="52" idx="0"/>
          </p:cNvCxnSpPr>
          <p:nvPr/>
        </p:nvCxnSpPr>
        <p:spPr>
          <a:xfrm flipH="1">
            <a:off x="3341424" y="2400037"/>
            <a:ext cx="1" cy="19341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0" idx="1"/>
            <a:endCxn id="61" idx="3"/>
          </p:cNvCxnSpPr>
          <p:nvPr/>
        </p:nvCxnSpPr>
        <p:spPr>
          <a:xfrm flipH="1">
            <a:off x="815638" y="3211781"/>
            <a:ext cx="1093638" cy="67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0" idx="0"/>
          </p:cNvCxnSpPr>
          <p:nvPr/>
        </p:nvCxnSpPr>
        <p:spPr>
          <a:xfrm>
            <a:off x="1980609" y="2570927"/>
            <a:ext cx="0" cy="572147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909276" y="3143074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014034" y="2890627"/>
            <a:ext cx="85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Modify</a:t>
            </a:r>
          </a:p>
          <a:p>
            <a:pPr algn="ctr"/>
            <a:r>
              <a:rPr lang="en-US" dirty="0"/>
              <a:t>PMP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741538" y="3984257"/>
            <a:ext cx="0" cy="37631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72973" y="4362663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135547" y="4246703"/>
            <a:ext cx="1015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67747" y="4108203"/>
            <a:ext cx="1427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Sync disconnect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09276" y="4372408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96"/>
          <p:cNvCxnSpPr>
            <a:endCxn id="96" idx="0"/>
          </p:cNvCxnSpPr>
          <p:nvPr/>
        </p:nvCxnSpPr>
        <p:spPr>
          <a:xfrm flipH="1">
            <a:off x="1980609" y="3280852"/>
            <a:ext cx="2" cy="109155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1"/>
          </p:cNvCxnSpPr>
          <p:nvPr/>
        </p:nvCxnSpPr>
        <p:spPr>
          <a:xfrm flipH="1">
            <a:off x="815638" y="4441115"/>
            <a:ext cx="1093638" cy="329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058119" y="2875751"/>
            <a:ext cx="1289483" cy="646331"/>
            <a:chOff x="762802" y="1551523"/>
            <a:chExt cx="1289483" cy="646331"/>
          </a:xfrm>
        </p:grpSpPr>
        <p:cxnSp>
          <p:nvCxnSpPr>
            <p:cNvPr id="103" name="Elbow Connector 102"/>
            <p:cNvCxnSpPr>
              <a:stCxn id="52" idx="2"/>
              <a:endCxn id="70" idx="3"/>
            </p:cNvCxnSpPr>
            <p:nvPr/>
          </p:nvCxnSpPr>
          <p:spPr>
            <a:xfrm rot="5400000">
              <a:off x="1283043" y="1118311"/>
              <a:ext cx="249002" cy="128948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789547" y="1551523"/>
              <a:ext cx="12006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Async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disconnect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0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525" y="6181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7" name="Oval 6"/>
          <p:cNvSpPr/>
          <p:nvPr/>
        </p:nvSpPr>
        <p:spPr>
          <a:xfrm>
            <a:off x="12577" y="317775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525" y="500580"/>
            <a:ext cx="2014152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5357" y="6181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46189" y="6181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3" name="Straight Arrow Connector 2"/>
          <p:cNvCxnSpPr>
            <a:stCxn id="17" idx="2"/>
          </p:cNvCxnSpPr>
          <p:nvPr/>
        </p:nvCxnSpPr>
        <p:spPr>
          <a:xfrm>
            <a:off x="2162433" y="317775"/>
            <a:ext cx="0" cy="182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flipV="1">
            <a:off x="1371601" y="317775"/>
            <a:ext cx="0" cy="182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53262" y="11269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14" name="Oval 13"/>
          <p:cNvSpPr/>
          <p:nvPr/>
        </p:nvSpPr>
        <p:spPr>
          <a:xfrm>
            <a:off x="2650223" y="29956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53261" y="501975"/>
            <a:ext cx="2014153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44094" y="11269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34926" y="11269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>
            <a:stCxn id="18" idx="1"/>
            <a:endCxn id="16" idx="3"/>
          </p:cNvCxnSpPr>
          <p:nvPr/>
        </p:nvCxnSpPr>
        <p:spPr>
          <a:xfrm flipH="1">
            <a:off x="4176582" y="167066"/>
            <a:ext cx="35834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4523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24" name="Oval 23"/>
          <p:cNvSpPr/>
          <p:nvPr/>
        </p:nvSpPr>
        <p:spPr>
          <a:xfrm>
            <a:off x="12575" y="1405260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4522" y="1592362"/>
            <a:ext cx="2014153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55354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46185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1587842" y="1249463"/>
            <a:ext cx="35834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 flipH="1">
            <a:off x="577669" y="1405260"/>
            <a:ext cx="3098" cy="187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0"/>
            <a:endCxn id="26" idx="2"/>
          </p:cNvCxnSpPr>
          <p:nvPr/>
        </p:nvCxnSpPr>
        <p:spPr>
          <a:xfrm flipH="1" flipV="1">
            <a:off x="1371598" y="1405260"/>
            <a:ext cx="1" cy="187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53264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8" name="Oval 37"/>
          <p:cNvSpPr/>
          <p:nvPr/>
        </p:nvSpPr>
        <p:spPr>
          <a:xfrm>
            <a:off x="2650225" y="1381961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53263" y="1592362"/>
            <a:ext cx="2014151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44095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34926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4176583" y="1249463"/>
            <a:ext cx="35834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44086" y="1099140"/>
            <a:ext cx="65950" cy="405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Curved Connector 86"/>
          <p:cNvCxnSpPr>
            <a:stCxn id="37" idx="0"/>
            <a:endCxn id="48" idx="0"/>
          </p:cNvCxnSpPr>
          <p:nvPr/>
        </p:nvCxnSpPr>
        <p:spPr>
          <a:xfrm rot="16200000" flipH="1">
            <a:off x="3370547" y="892627"/>
            <a:ext cx="5474" cy="407553"/>
          </a:xfrm>
          <a:prstGeom prst="curvedConnector3">
            <a:avLst>
              <a:gd name="adj1" fmla="val -1580142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48" idx="0"/>
            <a:endCxn id="40" idx="0"/>
          </p:cNvCxnSpPr>
          <p:nvPr/>
        </p:nvCxnSpPr>
        <p:spPr>
          <a:xfrm rot="5400000" flipH="1" flipV="1">
            <a:off x="3765963" y="904764"/>
            <a:ext cx="5474" cy="383278"/>
          </a:xfrm>
          <a:prstGeom prst="curvedConnector3">
            <a:avLst>
              <a:gd name="adj1" fmla="val 1680161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6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56" y="12356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" y="12356"/>
                <a:ext cx="475737" cy="311594"/>
              </a:xfrm>
              <a:prstGeom prst="rect">
                <a:avLst/>
              </a:prstGeom>
              <a:blipFill>
                <a:blip r:embed="rId2"/>
                <a:stretch>
                  <a:fillRect r="-740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7146" y="420888"/>
                <a:ext cx="432488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46" y="420888"/>
                <a:ext cx="432488" cy="311594"/>
              </a:xfrm>
              <a:prstGeom prst="rect">
                <a:avLst/>
              </a:prstGeom>
              <a:blipFill>
                <a:blip r:embed="rId3"/>
                <a:stretch>
                  <a:fillRect l="-17568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991" y="623104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" y="623104"/>
                <a:ext cx="475737" cy="311594"/>
              </a:xfrm>
              <a:prstGeom prst="rect">
                <a:avLst/>
              </a:prstGeom>
              <a:blipFill>
                <a:blip r:embed="rId4"/>
                <a:stretch>
                  <a:fillRect r="-987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 flipV="1">
            <a:off x="488093" y="168153"/>
            <a:ext cx="229053" cy="4085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494728" y="576685"/>
            <a:ext cx="222418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398979" y="420887"/>
                <a:ext cx="617838" cy="14407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</a:t>
                </a:r>
              </a:p>
              <a:p>
                <a:pPr algn="ctr"/>
                <a:r>
                  <a:rPr lang="en-US" dirty="0"/>
                  <a:t>MEE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79" y="420887"/>
                <a:ext cx="617838" cy="1440769"/>
              </a:xfrm>
              <a:prstGeom prst="rect">
                <a:avLst/>
              </a:prstGeom>
              <a:blipFill>
                <a:blip r:embed="rId5"/>
                <a:stretch>
                  <a:fillRect l="-6667" r="-476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239235" y="12357"/>
            <a:ext cx="617838" cy="30150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164146" y="32210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1149634" y="575863"/>
            <a:ext cx="249345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239235" y="163628"/>
            <a:ext cx="617838" cy="263710"/>
          </a:xfrm>
          <a:prstGeom prst="rect">
            <a:avLst/>
          </a:prstGeom>
          <a:solidFill>
            <a:srgbClr val="A0D46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39235" y="637091"/>
            <a:ext cx="617838" cy="263710"/>
          </a:xfrm>
          <a:prstGeom prst="rect">
            <a:avLst/>
          </a:prstGeom>
          <a:solidFill>
            <a:srgbClr val="A0D46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39235" y="1223165"/>
            <a:ext cx="617838" cy="263710"/>
          </a:xfrm>
          <a:prstGeom prst="rect">
            <a:avLst/>
          </a:prstGeom>
          <a:solidFill>
            <a:srgbClr val="A0D46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761594" y="110817"/>
                <a:ext cx="1265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94" y="110817"/>
                <a:ext cx="1265988" cy="369332"/>
              </a:xfrm>
              <a:prstGeom prst="rect">
                <a:avLst/>
              </a:prstGeom>
              <a:blipFill>
                <a:blip r:embed="rId6"/>
                <a:stretch>
                  <a:fillRect l="-3365" t="-8197" r="-38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54060" y="577123"/>
                <a:ext cx="1281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60" y="577123"/>
                <a:ext cx="1281056" cy="369332"/>
              </a:xfrm>
              <a:prstGeom prst="rect">
                <a:avLst/>
              </a:prstGeom>
              <a:blipFill>
                <a:blip r:embed="rId7"/>
                <a:stretch>
                  <a:fillRect l="-4286" t="-10000" r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766211" y="1169259"/>
                <a:ext cx="125675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211" y="1169259"/>
                <a:ext cx="1256754" cy="391646"/>
              </a:xfrm>
              <a:prstGeom prst="rect">
                <a:avLst/>
              </a:prstGeom>
              <a:blipFill>
                <a:blip r:embed="rId8"/>
                <a:stretch>
                  <a:fillRect l="-4369" t="-7813" r="-339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 rot="5400000">
            <a:off x="3247963" y="90113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0949" y="2185398"/>
            <a:ext cx="1458096" cy="321244"/>
            <a:chOff x="1297460" y="2378444"/>
            <a:chExt cx="1458096" cy="321244"/>
          </a:xfrm>
        </p:grpSpPr>
        <p:sp>
          <p:nvSpPr>
            <p:cNvPr id="49" name="Rectangle 48"/>
            <p:cNvSpPr/>
            <p:nvPr/>
          </p:nvSpPr>
          <p:spPr>
            <a:xfrm>
              <a:off x="2004882" y="2378444"/>
              <a:ext cx="750674" cy="32124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MEE</a:t>
              </a:r>
            </a:p>
          </p:txBody>
        </p:sp>
        <p:cxnSp>
          <p:nvCxnSpPr>
            <p:cNvPr id="50" name="Straight Arrow Connector 49"/>
            <p:cNvCxnSpPr>
              <a:stCxn id="66" idx="3"/>
              <a:endCxn id="49" idx="1"/>
            </p:cNvCxnSpPr>
            <p:nvPr/>
          </p:nvCxnSpPr>
          <p:spPr>
            <a:xfrm>
              <a:off x="1767369" y="2539066"/>
              <a:ext cx="23751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blipFill>
                  <a:blip r:embed="rId9"/>
                  <a:stretch>
                    <a:fillRect b="-5357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>
            <a:stCxn id="74" idx="1"/>
            <a:endCxn id="49" idx="3"/>
          </p:cNvCxnSpPr>
          <p:nvPr/>
        </p:nvCxnSpPr>
        <p:spPr>
          <a:xfrm flipH="1">
            <a:off x="1469045" y="2346020"/>
            <a:ext cx="76878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237828" y="2214165"/>
            <a:ext cx="617838" cy="26371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854956" y="2161354"/>
                <a:ext cx="10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56" y="2161354"/>
                <a:ext cx="1076449" cy="369332"/>
              </a:xfrm>
              <a:prstGeom prst="rect">
                <a:avLst/>
              </a:prstGeom>
              <a:blipFill>
                <a:blip r:embed="rId10"/>
                <a:stretch>
                  <a:fillRect l="-4520" t="-10000" r="-3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2356" y="1095112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" y="1095112"/>
                <a:ext cx="475737" cy="311594"/>
              </a:xfrm>
              <a:prstGeom prst="rect">
                <a:avLst/>
              </a:prstGeom>
              <a:blipFill>
                <a:blip r:embed="rId11"/>
                <a:stretch>
                  <a:fillRect r="-4938" b="-1851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17146" y="1503644"/>
                <a:ext cx="432488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46" y="1503644"/>
                <a:ext cx="432488" cy="311594"/>
              </a:xfrm>
              <a:prstGeom prst="rect">
                <a:avLst/>
              </a:prstGeom>
              <a:blipFill>
                <a:blip r:embed="rId12"/>
                <a:stretch>
                  <a:fillRect l="-1891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18991" y="1705860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" y="1705860"/>
                <a:ext cx="475737" cy="311594"/>
              </a:xfrm>
              <a:prstGeom prst="rect">
                <a:avLst/>
              </a:prstGeom>
              <a:blipFill>
                <a:blip r:embed="rId13"/>
                <a:stretch>
                  <a:fillRect r="-864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5" idx="1"/>
            <a:endCxn id="94" idx="3"/>
          </p:cNvCxnSpPr>
          <p:nvPr/>
        </p:nvCxnSpPr>
        <p:spPr>
          <a:xfrm flipH="1" flipV="1">
            <a:off x="488093" y="1250909"/>
            <a:ext cx="229053" cy="4085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1"/>
            <a:endCxn id="96" idx="3"/>
          </p:cNvCxnSpPr>
          <p:nvPr/>
        </p:nvCxnSpPr>
        <p:spPr>
          <a:xfrm flipH="1">
            <a:off x="494728" y="1659441"/>
            <a:ext cx="222418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5400000">
            <a:off x="164146" y="140486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Rectangle 99"/>
          <p:cNvSpPr/>
          <p:nvPr/>
        </p:nvSpPr>
        <p:spPr>
          <a:xfrm rot="5400000">
            <a:off x="831235" y="93347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149634" y="1658619"/>
            <a:ext cx="249345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016816" y="1169259"/>
            <a:ext cx="22242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0949" y="2693128"/>
            <a:ext cx="1458096" cy="321244"/>
            <a:chOff x="1297460" y="2378444"/>
            <a:chExt cx="1458096" cy="321244"/>
          </a:xfrm>
        </p:grpSpPr>
        <p:sp>
          <p:nvSpPr>
            <p:cNvPr id="107" name="Rectangle 106"/>
            <p:cNvSpPr/>
            <p:nvPr/>
          </p:nvSpPr>
          <p:spPr>
            <a:xfrm>
              <a:off x="2004882" y="2378444"/>
              <a:ext cx="750674" cy="32124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MEE</a:t>
              </a:r>
            </a:p>
          </p:txBody>
        </p:sp>
        <p:cxnSp>
          <p:nvCxnSpPr>
            <p:cNvPr id="108" name="Straight Arrow Connector 107"/>
            <p:cNvCxnSpPr>
              <a:stCxn id="109" idx="3"/>
              <a:endCxn id="107" idx="1"/>
            </p:cNvCxnSpPr>
            <p:nvPr/>
          </p:nvCxnSpPr>
          <p:spPr>
            <a:xfrm>
              <a:off x="1767369" y="2539066"/>
              <a:ext cx="23751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blipFill>
                  <a:blip r:embed="rId14"/>
                  <a:stretch>
                    <a:fillRect b="-5455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111" idx="1"/>
            <a:endCxn id="107" idx="3"/>
          </p:cNvCxnSpPr>
          <p:nvPr/>
        </p:nvCxnSpPr>
        <p:spPr>
          <a:xfrm flipH="1">
            <a:off x="1469045" y="2853750"/>
            <a:ext cx="76878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237828" y="2721895"/>
            <a:ext cx="617838" cy="26371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2848064" y="2669084"/>
                <a:ext cx="109023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64" y="2669084"/>
                <a:ext cx="1090234" cy="391646"/>
              </a:xfrm>
              <a:prstGeom prst="rect">
                <a:avLst/>
              </a:prstGeom>
              <a:blipFill>
                <a:blip r:embed="rId15"/>
                <a:stretch>
                  <a:fillRect l="-4469" t="-7813" r="-4469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4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2" b="17299"/>
          <a:stretch/>
        </p:blipFill>
        <p:spPr>
          <a:xfrm>
            <a:off x="15620" y="8749"/>
            <a:ext cx="605815" cy="402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" y="8749"/>
            <a:ext cx="402021" cy="402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61" y="8749"/>
            <a:ext cx="402021" cy="4020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1239" y="1273440"/>
            <a:ext cx="466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0x00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4000" y="1277589"/>
            <a:ext cx="5373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0x0FF</a:t>
            </a:r>
          </a:p>
        </p:txBody>
      </p:sp>
      <p:sp>
        <p:nvSpPr>
          <p:cNvPr id="9" name="Isosceles Triangle 8"/>
          <p:cNvSpPr/>
          <p:nvPr/>
        </p:nvSpPr>
        <p:spPr>
          <a:xfrm rot="16200000">
            <a:off x="146738" y="938568"/>
            <a:ext cx="415288" cy="315997"/>
          </a:xfrm>
          <a:prstGeom prst="triangle">
            <a:avLst>
              <a:gd name="adj" fmla="val 100000"/>
            </a:avLst>
          </a:prstGeom>
          <a:solidFill>
            <a:srgbClr val="98FB7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46736" y="938381"/>
            <a:ext cx="415289" cy="315997"/>
          </a:xfrm>
          <a:prstGeom prst="triangle">
            <a:avLst>
              <a:gd name="adj" fmla="val 100000"/>
            </a:avLst>
          </a:prstGeom>
          <a:solidFill>
            <a:srgbClr val="8DD1F7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836656" y="67890"/>
            <a:ext cx="415289" cy="2057361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1224141" y="1010924"/>
            <a:ext cx="415288" cy="171302"/>
          </a:xfrm>
          <a:prstGeom prst="triangle">
            <a:avLst>
              <a:gd name="adj" fmla="val 100000"/>
            </a:avLst>
          </a:prstGeom>
          <a:solidFill>
            <a:srgbClr val="8DD1F7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224253" y="1010849"/>
            <a:ext cx="415288" cy="171078"/>
          </a:xfrm>
          <a:prstGeom prst="triangle">
            <a:avLst>
              <a:gd name="adj" fmla="val 100000"/>
            </a:avLst>
          </a:prstGeom>
          <a:solidFill>
            <a:srgbClr val="F59595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823810" y="982643"/>
            <a:ext cx="415290" cy="227469"/>
          </a:xfrm>
          <a:prstGeom prst="rect">
            <a:avLst/>
          </a:prstGeom>
          <a:solidFill>
            <a:srgbClr val="8DD1F7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1664325" y="982643"/>
            <a:ext cx="415290" cy="227469"/>
          </a:xfrm>
          <a:prstGeom prst="rect">
            <a:avLst/>
          </a:prstGeom>
          <a:solidFill>
            <a:srgbClr val="F59595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stCxn id="4" idx="2"/>
            <a:endCxn id="10" idx="2"/>
          </p:cNvCxnSpPr>
          <p:nvPr/>
        </p:nvCxnSpPr>
        <p:spPr>
          <a:xfrm flipH="1">
            <a:off x="196382" y="410770"/>
            <a:ext cx="122146" cy="47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9" idx="3"/>
          </p:cNvCxnSpPr>
          <p:nvPr/>
        </p:nvCxnSpPr>
        <p:spPr>
          <a:xfrm>
            <a:off x="318528" y="410770"/>
            <a:ext cx="193853" cy="478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10" idx="2"/>
          </p:cNvCxnSpPr>
          <p:nvPr/>
        </p:nvCxnSpPr>
        <p:spPr>
          <a:xfrm flipH="1">
            <a:off x="196382" y="410770"/>
            <a:ext cx="878516" cy="47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3"/>
          </p:cNvCxnSpPr>
          <p:nvPr/>
        </p:nvCxnSpPr>
        <p:spPr>
          <a:xfrm flipH="1">
            <a:off x="512381" y="410770"/>
            <a:ext cx="562517" cy="478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</p:cNvCxnSpPr>
          <p:nvPr/>
        </p:nvCxnSpPr>
        <p:spPr>
          <a:xfrm flipH="1">
            <a:off x="917720" y="410770"/>
            <a:ext cx="157178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</p:cNvCxnSpPr>
          <p:nvPr/>
        </p:nvCxnSpPr>
        <p:spPr>
          <a:xfrm>
            <a:off x="1074898" y="410770"/>
            <a:ext cx="70292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2"/>
          </p:cNvCxnSpPr>
          <p:nvPr/>
        </p:nvCxnSpPr>
        <p:spPr>
          <a:xfrm flipH="1">
            <a:off x="1758235" y="410770"/>
            <a:ext cx="113737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</p:cNvCxnSpPr>
          <p:nvPr/>
        </p:nvCxnSpPr>
        <p:spPr>
          <a:xfrm>
            <a:off x="1871972" y="410770"/>
            <a:ext cx="113733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2"/>
            <a:endCxn id="13" idx="2"/>
          </p:cNvCxnSpPr>
          <p:nvPr/>
        </p:nvCxnSpPr>
        <p:spPr>
          <a:xfrm>
            <a:off x="1074898" y="410770"/>
            <a:ext cx="271460" cy="4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2"/>
            <a:endCxn id="12" idx="3"/>
          </p:cNvCxnSpPr>
          <p:nvPr/>
        </p:nvCxnSpPr>
        <p:spPr>
          <a:xfrm>
            <a:off x="1074898" y="410770"/>
            <a:ext cx="442538" cy="478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2"/>
            <a:endCxn id="12" idx="0"/>
          </p:cNvCxnSpPr>
          <p:nvPr/>
        </p:nvCxnSpPr>
        <p:spPr>
          <a:xfrm flipH="1">
            <a:off x="1346134" y="410770"/>
            <a:ext cx="525838" cy="478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2"/>
            <a:endCxn id="12" idx="3"/>
          </p:cNvCxnSpPr>
          <p:nvPr/>
        </p:nvCxnSpPr>
        <p:spPr>
          <a:xfrm flipH="1">
            <a:off x="1517436" y="410770"/>
            <a:ext cx="354536" cy="478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166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479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38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2822" y="92128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35" y="24751"/>
            <a:ext cx="6042455" cy="28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inter enclave communication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80968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4408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8020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837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535" y="1903643"/>
            <a:ext cx="6042455" cy="284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peripheral communication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7837" y="143340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535" y="2657386"/>
            <a:ext cx="1315995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61184" y="2657386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81050" y="2657386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77030" y="2657386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10515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43398" y="265738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46986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26709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63977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6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123" y="739366"/>
                <a:ext cx="475737" cy="311594"/>
              </a:xfrm>
              <a:prstGeom prst="rect">
                <a:avLst/>
              </a:prstGeom>
              <a:pattFill prst="lgCheck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" y="739366"/>
                <a:ext cx="475737" cy="311594"/>
              </a:xfrm>
              <a:prstGeom prst="rect">
                <a:avLst/>
              </a:prstGeom>
              <a:blipFill>
                <a:blip r:embed="rId2"/>
                <a:stretch>
                  <a:fillRect r="-740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9912" y="1034312"/>
                <a:ext cx="495893" cy="311594"/>
              </a:xfrm>
              <a:prstGeom prst="rect">
                <a:avLst/>
              </a:prstGeom>
              <a:pattFill prst="dkHorz">
                <a:fgClr>
                  <a:schemeClr val="accent4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12" y="1034312"/>
                <a:ext cx="495893" cy="311594"/>
              </a:xfrm>
              <a:prstGeom prst="rect">
                <a:avLst/>
              </a:prstGeom>
              <a:blipFill>
                <a:blip r:embed="rId3"/>
                <a:stretch>
                  <a:fillRect l="-8333" b="-3704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23" y="1350114"/>
                <a:ext cx="482372" cy="31159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" y="1350114"/>
                <a:ext cx="482372" cy="311594"/>
              </a:xfrm>
              <a:prstGeom prst="rect">
                <a:avLst/>
              </a:prstGeom>
              <a:blipFill>
                <a:blip r:embed="rId4"/>
                <a:stretch>
                  <a:fillRect r="-7317" b="-363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 flipV="1">
            <a:off x="530860" y="895163"/>
            <a:ext cx="229052" cy="29494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537495" y="1190109"/>
            <a:ext cx="222417" cy="31580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1255805" y="1189287"/>
            <a:ext cx="185942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41746" y="1037745"/>
                <a:ext cx="575875" cy="321244"/>
              </a:xfrm>
              <a:prstGeom prst="rect">
                <a:avLst/>
              </a:prstGeom>
              <a:pattFill prst="dkVert">
                <a:fgClr>
                  <a:srgbClr val="FF9F9F"/>
                </a:fgClr>
                <a:bgClr>
                  <a:schemeClr val="bg1"/>
                </a:bgClr>
              </a:patt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6" y="1037745"/>
                <a:ext cx="575875" cy="32124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 rot="5400000">
            <a:off x="924291" y="226448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 rot="5400000">
            <a:off x="1555307" y="226448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174512" y="228180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59912" y="1891692"/>
                <a:ext cx="495893" cy="31159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12" y="1891692"/>
                <a:ext cx="495893" cy="311594"/>
              </a:xfrm>
              <a:prstGeom prst="rect">
                <a:avLst/>
              </a:prstGeom>
              <a:blipFill>
                <a:blip r:embed="rId6"/>
                <a:stretch>
                  <a:fillRect l="-9524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3"/>
          </p:cNvCxnSpPr>
          <p:nvPr/>
        </p:nvCxnSpPr>
        <p:spPr>
          <a:xfrm flipH="1">
            <a:off x="1255805" y="2046667"/>
            <a:ext cx="185942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41746" y="1895125"/>
                <a:ext cx="575875" cy="32124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6" y="1895125"/>
                <a:ext cx="575875" cy="321244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123" y="1891692"/>
                <a:ext cx="482372" cy="31159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" y="1891692"/>
                <a:ext cx="482372" cy="311594"/>
              </a:xfrm>
              <a:prstGeom prst="rect">
                <a:avLst/>
              </a:prstGeom>
              <a:blipFill>
                <a:blip r:embed="rId8"/>
                <a:stretch>
                  <a:fillRect r="-731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1"/>
            <a:endCxn id="19" idx="3"/>
          </p:cNvCxnSpPr>
          <p:nvPr/>
        </p:nvCxnSpPr>
        <p:spPr>
          <a:xfrm flipH="1">
            <a:off x="537495" y="2047489"/>
            <a:ext cx="222417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  <a:endCxn id="7" idx="3"/>
          </p:cNvCxnSpPr>
          <p:nvPr/>
        </p:nvCxnSpPr>
        <p:spPr>
          <a:xfrm flipH="1" flipV="1">
            <a:off x="537495" y="1505911"/>
            <a:ext cx="222417" cy="5415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7835" y="711616"/>
            <a:ext cx="2040731" cy="681322"/>
            <a:chOff x="92676" y="92675"/>
            <a:chExt cx="2081405" cy="761537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68776" y="559264"/>
              <a:ext cx="176436" cy="2949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92676" y="92675"/>
              <a:ext cx="2081405" cy="754446"/>
              <a:chOff x="92676" y="92675"/>
              <a:chExt cx="2081405" cy="75444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92676" y="92676"/>
                <a:ext cx="0" cy="4695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2676" y="92676"/>
                <a:ext cx="57610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68776" y="92675"/>
                <a:ext cx="176436" cy="29494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45212" y="380286"/>
                <a:ext cx="132886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171700" y="375898"/>
                <a:ext cx="0" cy="4695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45212" y="847121"/>
                <a:ext cx="132886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2676" y="559264"/>
                <a:ext cx="57610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27835" y="876350"/>
            <a:ext cx="2091228" cy="1434952"/>
            <a:chOff x="92676" y="-295271"/>
            <a:chExt cx="2131902" cy="1434952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12249" y="559264"/>
              <a:ext cx="201240" cy="546588"/>
            </a:xfrm>
            <a:prstGeom prst="line">
              <a:avLst/>
            </a:prstGeom>
            <a:ln w="28575">
              <a:solidFill>
                <a:srgbClr val="D2A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92676" y="-295271"/>
              <a:ext cx="2131902" cy="1434952"/>
              <a:chOff x="92676" y="-295271"/>
              <a:chExt cx="2131902" cy="14349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92676" y="92676"/>
                <a:ext cx="0" cy="469556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92676" y="92676"/>
                <a:ext cx="576100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668776" y="-294090"/>
                <a:ext cx="226933" cy="386765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95709" y="-294090"/>
                <a:ext cx="1328869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224578" y="-295271"/>
                <a:ext cx="0" cy="580417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28972" y="285146"/>
                <a:ext cx="1395606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2676" y="559264"/>
                <a:ext cx="512809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822102" y="1123164"/>
                <a:ext cx="1328869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cxnSpLocks/>
              </p:cNvCxnSpPr>
              <p:nvPr/>
            </p:nvCxnSpPr>
            <p:spPr>
              <a:xfrm>
                <a:off x="2170719" y="653264"/>
                <a:ext cx="0" cy="486417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22102" y="653264"/>
                <a:ext cx="1348618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712868" y="351602"/>
              <a:ext cx="116103" cy="305293"/>
            </a:xfrm>
            <a:prstGeom prst="line">
              <a:avLst/>
            </a:prstGeom>
            <a:ln w="28575">
              <a:solidFill>
                <a:srgbClr val="D2A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36438" y="273774"/>
              <a:ext cx="79621" cy="61319"/>
            </a:xfrm>
            <a:prstGeom prst="line">
              <a:avLst/>
            </a:prstGeom>
            <a:ln w="28575">
              <a:solidFill>
                <a:srgbClr val="D2A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C02E72-6A66-4443-8DE4-369CCA999B48}"/>
              </a:ext>
            </a:extLst>
          </p:cNvPr>
          <p:cNvSpPr/>
          <p:nvPr/>
        </p:nvSpPr>
        <p:spPr>
          <a:xfrm>
            <a:off x="11960" y="1769344"/>
            <a:ext cx="2107098" cy="599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A2D853-CBA1-4843-8643-9973557D38B5}"/>
              </a:ext>
            </a:extLst>
          </p:cNvPr>
          <p:cNvSpPr/>
          <p:nvPr/>
        </p:nvSpPr>
        <p:spPr>
          <a:xfrm>
            <a:off x="-54278" y="-82159"/>
            <a:ext cx="487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3EED8A-9CA7-4B3E-AF72-A5B3EC01D989}"/>
              </a:ext>
            </a:extLst>
          </p:cNvPr>
          <p:cNvSpPr/>
          <p:nvPr/>
        </p:nvSpPr>
        <p:spPr>
          <a:xfrm>
            <a:off x="1714506" y="-83586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0x0FF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038C58C-E717-454C-987A-9A34DF9CFA4C}"/>
              </a:ext>
            </a:extLst>
          </p:cNvPr>
          <p:cNvSpPr/>
          <p:nvPr/>
        </p:nvSpPr>
        <p:spPr>
          <a:xfrm rot="16200000">
            <a:off x="470395" y="273385"/>
            <a:ext cx="415288" cy="227468"/>
          </a:xfrm>
          <a:prstGeom prst="triangle">
            <a:avLst>
              <a:gd name="adj" fmla="val 100000"/>
            </a:avLst>
          </a:prstGeom>
          <a:pattFill prst="dkHorz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EDA71FF-7FC7-4A25-B932-7CCC40265C68}"/>
              </a:ext>
            </a:extLst>
          </p:cNvPr>
          <p:cNvSpPr/>
          <p:nvPr/>
        </p:nvSpPr>
        <p:spPr>
          <a:xfrm rot="5400000">
            <a:off x="472525" y="273197"/>
            <a:ext cx="415289" cy="227468"/>
          </a:xfrm>
          <a:prstGeom prst="triangle">
            <a:avLst>
              <a:gd name="adj" fmla="val 100000"/>
            </a:avLst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4D3A3A1-9D25-46BE-A5F9-2E3021CD8499}"/>
              </a:ext>
            </a:extLst>
          </p:cNvPr>
          <p:cNvSpPr/>
          <p:nvPr/>
        </p:nvSpPr>
        <p:spPr>
          <a:xfrm rot="16200000">
            <a:off x="1400438" y="278208"/>
            <a:ext cx="415288" cy="227469"/>
          </a:xfrm>
          <a:prstGeom prst="triangle">
            <a:avLst>
              <a:gd name="adj" fmla="val 100000"/>
            </a:avLst>
          </a:prstGeom>
          <a:pattFill prst="dkVert">
            <a:fgClr>
              <a:srgbClr val="FF9F9F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CD02392-2547-4C01-89A0-9C8176E5DDB4}"/>
              </a:ext>
            </a:extLst>
          </p:cNvPr>
          <p:cNvSpPr/>
          <p:nvPr/>
        </p:nvSpPr>
        <p:spPr>
          <a:xfrm rot="5400000">
            <a:off x="1400663" y="278021"/>
            <a:ext cx="415288" cy="227469"/>
          </a:xfrm>
          <a:prstGeom prst="triangle">
            <a:avLst>
              <a:gd name="adj" fmla="val 100000"/>
            </a:avLst>
          </a:prstGeom>
          <a:pattFill prst="dkHorz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3A37434-DC02-4A31-A927-EEF4B9796F97}"/>
              </a:ext>
            </a:extLst>
          </p:cNvPr>
          <p:cNvSpPr/>
          <p:nvPr/>
        </p:nvSpPr>
        <p:spPr>
          <a:xfrm rot="16200000">
            <a:off x="71702" y="269278"/>
            <a:ext cx="415289" cy="227470"/>
          </a:xfrm>
          <a:prstGeom prst="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17EDF6-D843-485D-8539-D3393BBE059A}"/>
              </a:ext>
            </a:extLst>
          </p:cNvPr>
          <p:cNvSpPr/>
          <p:nvPr/>
        </p:nvSpPr>
        <p:spPr>
          <a:xfrm rot="16200000">
            <a:off x="881776" y="269278"/>
            <a:ext cx="415289" cy="227470"/>
          </a:xfrm>
          <a:prstGeom prst="rect">
            <a:avLst/>
          </a:prstGeom>
          <a:pattFill prst="dkHorz">
            <a:fgClr>
              <a:srgbClr val="FFD966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46A831-E6DA-441B-9F8C-9759E16D460B}"/>
              </a:ext>
            </a:extLst>
          </p:cNvPr>
          <p:cNvSpPr/>
          <p:nvPr/>
        </p:nvSpPr>
        <p:spPr>
          <a:xfrm rot="16200000">
            <a:off x="869217" y="-659187"/>
            <a:ext cx="415289" cy="20844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767" y="634304"/>
                <a:ext cx="475737" cy="3115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634304"/>
                <a:ext cx="475737" cy="311594"/>
              </a:xfrm>
              <a:prstGeom prst="rect">
                <a:avLst/>
              </a:prstGeom>
              <a:blipFill>
                <a:blip r:embed="rId2"/>
                <a:stretch>
                  <a:fillRect r="-740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4556" y="1042836"/>
                <a:ext cx="495893" cy="311594"/>
              </a:xfrm>
              <a:prstGeom prst="rect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56" y="1042836"/>
                <a:ext cx="495893" cy="311594"/>
              </a:xfrm>
              <a:prstGeom prst="rect">
                <a:avLst/>
              </a:prstGeom>
              <a:blipFill>
                <a:blip r:embed="rId3"/>
                <a:stretch>
                  <a:fillRect l="-8333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767" y="1245052"/>
                <a:ext cx="482372" cy="311594"/>
              </a:xfrm>
              <a:prstGeom prst="rect">
                <a:avLst/>
              </a:prstGeom>
              <a:solidFill>
                <a:srgbClr val="F0652E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1245052"/>
                <a:ext cx="482372" cy="311594"/>
              </a:xfrm>
              <a:prstGeom prst="rect">
                <a:avLst/>
              </a:prstGeom>
              <a:blipFill>
                <a:blip r:embed="rId4"/>
                <a:stretch>
                  <a:fillRect r="-853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 flipV="1">
            <a:off x="495504" y="790101"/>
            <a:ext cx="229052" cy="4085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502139" y="1198633"/>
            <a:ext cx="222417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5400000">
            <a:off x="171557" y="94405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1220449" y="1197811"/>
            <a:ext cx="185942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06390" y="1046269"/>
                <a:ext cx="575875" cy="321244"/>
              </a:xfrm>
              <a:prstGeom prst="rect">
                <a:avLst/>
              </a:prstGeom>
              <a:solidFill>
                <a:srgbClr val="92D05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90" y="1046269"/>
                <a:ext cx="575875" cy="32124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9767" y="1960487"/>
                <a:ext cx="475738" cy="3227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1960487"/>
                <a:ext cx="475738" cy="322733"/>
              </a:xfrm>
              <a:prstGeom prst="rect">
                <a:avLst/>
              </a:prstGeom>
              <a:blipFill>
                <a:blip r:embed="rId6"/>
                <a:stretch>
                  <a:fillRect r="-4938" b="-160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28498" y="2369020"/>
                <a:ext cx="491952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8" y="2369020"/>
                <a:ext cx="491952" cy="311594"/>
              </a:xfrm>
              <a:prstGeom prst="rect">
                <a:avLst/>
              </a:prstGeom>
              <a:blipFill>
                <a:blip r:embed="rId7"/>
                <a:stretch>
                  <a:fillRect l="-12048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19767" y="2571236"/>
                <a:ext cx="482372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2571236"/>
                <a:ext cx="482372" cy="311594"/>
              </a:xfrm>
              <a:prstGeom prst="rect">
                <a:avLst/>
              </a:prstGeom>
              <a:blipFill>
                <a:blip r:embed="rId8"/>
                <a:stretch>
                  <a:fillRect r="-731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5" idx="1"/>
            <a:endCxn id="94" idx="3"/>
          </p:cNvCxnSpPr>
          <p:nvPr/>
        </p:nvCxnSpPr>
        <p:spPr>
          <a:xfrm flipH="1" flipV="1">
            <a:off x="495505" y="2121854"/>
            <a:ext cx="232993" cy="40296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1"/>
            <a:endCxn id="96" idx="3"/>
          </p:cNvCxnSpPr>
          <p:nvPr/>
        </p:nvCxnSpPr>
        <p:spPr>
          <a:xfrm flipH="1">
            <a:off x="502139" y="2524817"/>
            <a:ext cx="226359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5400000">
            <a:off x="171557" y="227023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Rectangle 99"/>
          <p:cNvSpPr/>
          <p:nvPr/>
        </p:nvSpPr>
        <p:spPr>
          <a:xfrm rot="5400000">
            <a:off x="888935" y="151467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4" name="Straight Arrow Connector 103"/>
          <p:cNvCxnSpPr>
            <a:endCxn id="95" idx="3"/>
          </p:cNvCxnSpPr>
          <p:nvPr/>
        </p:nvCxnSpPr>
        <p:spPr>
          <a:xfrm flipH="1">
            <a:off x="1220450" y="2523995"/>
            <a:ext cx="185941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406389" y="2378330"/>
                <a:ext cx="575875" cy="32124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89" y="2378330"/>
                <a:ext cx="575875" cy="321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 rot="5400000">
            <a:off x="1519951" y="151467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139156" y="151467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-85244" y="-78051"/>
            <a:ext cx="487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37946" y="-79478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0x0FF</a:t>
            </a:r>
          </a:p>
        </p:txBody>
      </p:sp>
      <p:sp>
        <p:nvSpPr>
          <p:cNvPr id="15" name="Isosceles Triangle 14"/>
          <p:cNvSpPr/>
          <p:nvPr/>
        </p:nvSpPr>
        <p:spPr>
          <a:xfrm rot="16200000">
            <a:off x="-39034" y="273382"/>
            <a:ext cx="415288" cy="227468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-36904" y="273194"/>
            <a:ext cx="415289" cy="227468"/>
          </a:xfrm>
          <a:prstGeom prst="triangle">
            <a:avLst>
              <a:gd name="adj" fmla="val 100000"/>
            </a:avLst>
          </a:prstGeom>
          <a:solidFill>
            <a:srgbClr val="9DC3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785336" y="-602163"/>
            <a:ext cx="415289" cy="197856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06927" y="273388"/>
            <a:ext cx="415288" cy="227469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407152" y="273201"/>
            <a:ext cx="415288" cy="227469"/>
          </a:xfrm>
          <a:prstGeom prst="triangle">
            <a:avLst>
              <a:gd name="adj" fmla="val 100000"/>
            </a:avLst>
          </a:prstGeom>
          <a:solidFill>
            <a:srgbClr val="F0652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899071" y="273387"/>
            <a:ext cx="415288" cy="227469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5400000">
            <a:off x="898881" y="273383"/>
            <a:ext cx="415665" cy="227469"/>
          </a:xfrm>
          <a:prstGeom prst="triangle">
            <a:avLst>
              <a:gd name="adj" fmla="val 100000"/>
            </a:avLst>
          </a:prstGeom>
          <a:solidFill>
            <a:srgbClr val="A0D46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2" y="3231763"/>
            <a:ext cx="447936" cy="44793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1349">
            <a:off x="1191560" y="3285853"/>
            <a:ext cx="484898" cy="48489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1" b="17588"/>
          <a:stretch/>
        </p:blipFill>
        <p:spPr>
          <a:xfrm>
            <a:off x="1685263" y="3307152"/>
            <a:ext cx="500099" cy="322167"/>
          </a:xfrm>
          <a:prstGeom prst="rect">
            <a:avLst/>
          </a:prstGeom>
        </p:spPr>
      </p:pic>
      <p:sp>
        <p:nvSpPr>
          <p:cNvPr id="23" name="Right Brace 22"/>
          <p:cNvSpPr/>
          <p:nvPr/>
        </p:nvSpPr>
        <p:spPr>
          <a:xfrm rot="5400000">
            <a:off x="564553" y="2468690"/>
            <a:ext cx="95038" cy="1216753"/>
          </a:xfrm>
          <a:prstGeom prst="rightBrace">
            <a:avLst>
              <a:gd name="adj1" fmla="val 5448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/>
          <p:cNvSpPr/>
          <p:nvPr/>
        </p:nvSpPr>
        <p:spPr>
          <a:xfrm rot="5400000">
            <a:off x="1637744" y="2780067"/>
            <a:ext cx="95039" cy="594002"/>
          </a:xfrm>
          <a:prstGeom prst="rightBrace">
            <a:avLst>
              <a:gd name="adj1" fmla="val 5448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5197" y="297654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7" y="297654"/>
                <a:ext cx="457200" cy="438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35905" y="297654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05" y="297654"/>
                <a:ext cx="457200" cy="438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235705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52397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76413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293105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88516" y="-108739"/>
            <a:ext cx="66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3988" y="-108739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5229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202489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85871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543073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03644" y="-108739"/>
            <a:ext cx="66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27769" y="-108739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608874" y="297654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874" y="297654"/>
                <a:ext cx="457200" cy="438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H="1">
            <a:off x="3349382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066074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58840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16042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6613" y="-108739"/>
            <a:ext cx="66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00738" y="-108739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22163" y="28062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3" name="Group 42"/>
          <p:cNvGrpSpPr/>
          <p:nvPr/>
        </p:nvGrpSpPr>
        <p:grpSpPr>
          <a:xfrm rot="5400000">
            <a:off x="1973007" y="-933328"/>
            <a:ext cx="379554" cy="4325568"/>
            <a:chOff x="5468210" y="1241082"/>
            <a:chExt cx="617838" cy="3015048"/>
          </a:xfrm>
        </p:grpSpPr>
        <p:sp>
          <p:nvSpPr>
            <p:cNvPr id="35" name="Rectangle 34"/>
            <p:cNvSpPr/>
            <p:nvPr/>
          </p:nvSpPr>
          <p:spPr>
            <a:xfrm>
              <a:off x="5468210" y="1241082"/>
              <a:ext cx="617838" cy="301504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68210" y="1392353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68210" y="1865816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68210" y="2451890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468210" y="3124356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68210" y="3751622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Elbow Connector 46"/>
          <p:cNvCxnSpPr/>
          <p:nvPr/>
        </p:nvCxnSpPr>
        <p:spPr>
          <a:xfrm rot="16200000" flipH="1">
            <a:off x="853162" y="588354"/>
            <a:ext cx="672714" cy="229939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1304058" y="617366"/>
            <a:ext cx="667903" cy="167103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56" y="6178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" y="6178"/>
                <a:ext cx="457200" cy="438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47501" y="7252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01" y="7252"/>
                <a:ext cx="457200" cy="438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356" y="1303468"/>
            <a:ext cx="2092345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56" y="749534"/>
            <a:ext cx="2092345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11" name="Curved Connector 10"/>
          <p:cNvCxnSpPr>
            <a:stCxn id="4" idx="2"/>
          </p:cNvCxnSpPr>
          <p:nvPr/>
        </p:nvCxnSpPr>
        <p:spPr>
          <a:xfrm rot="16200000" flipH="1">
            <a:off x="-92143" y="777923"/>
            <a:ext cx="856496" cy="19029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356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714022" y="1086590"/>
            <a:ext cx="303636" cy="12582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1228220" y="1048986"/>
            <a:ext cx="303634" cy="20103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5" idx="2"/>
          </p:cNvCxnSpPr>
          <p:nvPr/>
        </p:nvCxnSpPr>
        <p:spPr>
          <a:xfrm rot="5400000" flipH="1" flipV="1">
            <a:off x="1314940" y="740159"/>
            <a:ext cx="855420" cy="26690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0902" y="105010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077497" y="105010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1598875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56547" y="6178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47" y="6178"/>
                <a:ext cx="457200" cy="438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633413" y="7252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413" y="7252"/>
                <a:ext cx="457200" cy="43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2556548" y="1303468"/>
            <a:ext cx="1534066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56548" y="749534"/>
            <a:ext cx="1534066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43" name="Curved Connector 42"/>
          <p:cNvCxnSpPr>
            <a:stCxn id="39" idx="2"/>
          </p:cNvCxnSpPr>
          <p:nvPr/>
        </p:nvCxnSpPr>
        <p:spPr>
          <a:xfrm rot="16200000" flipH="1">
            <a:off x="2452048" y="777923"/>
            <a:ext cx="856496" cy="19029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556547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47" name="Curved Connector 46"/>
          <p:cNvCxnSpPr>
            <a:endCxn id="40" idx="2"/>
          </p:cNvCxnSpPr>
          <p:nvPr/>
        </p:nvCxnSpPr>
        <p:spPr>
          <a:xfrm rot="5400000" flipH="1" flipV="1">
            <a:off x="3300852" y="740159"/>
            <a:ext cx="855420" cy="26690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584787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9347" y="1549469"/>
            <a:ext cx="118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Traditional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35771" y="1555301"/>
            <a:ext cx="114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Optimized</a:t>
            </a:r>
          </a:p>
        </p:txBody>
      </p:sp>
    </p:spTree>
    <p:extLst>
      <p:ext uri="{BB962C8B-B14F-4D97-AF65-F5344CB8AC3E}">
        <p14:creationId xmlns:p14="http://schemas.microsoft.com/office/powerpoint/2010/main" val="305402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497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Inter-enclave isolation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188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Enclave-OS isolation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879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physical attacker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570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 support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261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TEE</a:t>
            </a:r>
          </a:p>
        </p:txBody>
      </p:sp>
      <p:sp>
        <p:nvSpPr>
          <p:cNvPr id="9" name="Rectangle 8"/>
          <p:cNvSpPr/>
          <p:nvPr/>
        </p:nvSpPr>
        <p:spPr>
          <a:xfrm>
            <a:off x="874978" y="591207"/>
            <a:ext cx="5060730" cy="47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61888" y="994801"/>
            <a:ext cx="1686910" cy="45719"/>
          </a:xfrm>
          <a:prstGeom prst="rect">
            <a:avLst/>
          </a:prstGeom>
          <a:solidFill>
            <a:srgbClr val="A0D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2618" y="994801"/>
            <a:ext cx="1686910" cy="45719"/>
          </a:xfrm>
          <a:prstGeom prst="rect">
            <a:avLst/>
          </a:prstGeom>
          <a:solidFill>
            <a:srgbClr val="A0D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4978" y="1215517"/>
            <a:ext cx="337382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2618" y="1215517"/>
            <a:ext cx="168691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4978" y="790641"/>
            <a:ext cx="5060730" cy="472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49584" y="460966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SGX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65348" y="650323"/>
            <a:ext cx="849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Keystone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65348" y="853436"/>
            <a:ext cx="90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TrustZone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-61407" y="1069638"/>
            <a:ext cx="833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Santuary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62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166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479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38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2822" y="92128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35" y="24751"/>
            <a:ext cx="6042455" cy="28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inter enclave communication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80968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4408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8020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837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63826" y="143340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355" y="2372502"/>
            <a:ext cx="1315995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55004" y="2372502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74870" y="2372502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70850" y="2372502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4335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37218" y="237250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40806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20529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7797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04335" y="1902952"/>
            <a:ext cx="45534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552565" y="12385"/>
            <a:ext cx="3546392" cy="17237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198" y="18581"/>
            <a:ext cx="1575486" cy="171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5810" y="1724453"/>
            <a:ext cx="114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Peripheral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0604" y="84158"/>
            <a:ext cx="1248032" cy="4054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 chip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0604" y="927497"/>
            <a:ext cx="1248032" cy="4054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026" y="84158"/>
            <a:ext cx="1099750" cy="5436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Secure interface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026" y="789277"/>
            <a:ext cx="1099750" cy="5436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 interface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2189" y="1724453"/>
            <a:ext cx="151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7110" y="206969"/>
            <a:ext cx="1578573" cy="620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Reserved space</a:t>
            </a:r>
          </a:p>
        </p:txBody>
      </p:sp>
      <p:cxnSp>
        <p:nvCxnSpPr>
          <p:cNvPr id="23" name="Elbow Connector 22"/>
          <p:cNvCxnSpPr>
            <a:stCxn id="19" idx="3"/>
            <a:endCxn id="15" idx="1"/>
          </p:cNvCxnSpPr>
          <p:nvPr/>
        </p:nvCxnSpPr>
        <p:spPr>
          <a:xfrm flipV="1">
            <a:off x="3175683" y="355998"/>
            <a:ext cx="531343" cy="161439"/>
          </a:xfrm>
          <a:prstGeom prst="bentConnector3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3"/>
            <a:endCxn id="60" idx="0"/>
          </p:cNvCxnSpPr>
          <p:nvPr/>
        </p:nvCxnSpPr>
        <p:spPr>
          <a:xfrm>
            <a:off x="4806776" y="355998"/>
            <a:ext cx="423219" cy="200066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6394620" y="489617"/>
            <a:ext cx="0" cy="43788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6" idx="1"/>
          </p:cNvCxnSpPr>
          <p:nvPr/>
        </p:nvCxnSpPr>
        <p:spPr>
          <a:xfrm flipV="1">
            <a:off x="3175683" y="1061117"/>
            <a:ext cx="531343" cy="341290"/>
          </a:xfrm>
          <a:prstGeom prst="bentConnector3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6" idx="3"/>
            <a:endCxn id="60" idx="1"/>
          </p:cNvCxnSpPr>
          <p:nvPr/>
        </p:nvCxnSpPr>
        <p:spPr>
          <a:xfrm flipV="1">
            <a:off x="4806776" y="763222"/>
            <a:ext cx="237867" cy="297895"/>
          </a:xfrm>
          <a:prstGeom prst="bentConnector3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621" y="191538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620" y="1156115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cxnSp>
        <p:nvCxnSpPr>
          <p:cNvPr id="41" name="Straight Arrow Connector 40"/>
          <p:cNvCxnSpPr>
            <a:stCxn id="39" idx="3"/>
            <a:endCxn id="19" idx="1"/>
          </p:cNvCxnSpPr>
          <p:nvPr/>
        </p:nvCxnSpPr>
        <p:spPr>
          <a:xfrm flipV="1">
            <a:off x="1220226" y="517437"/>
            <a:ext cx="376884" cy="155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0" idx="0"/>
          </p:cNvCxnSpPr>
          <p:nvPr/>
        </p:nvCxnSpPr>
        <p:spPr>
          <a:xfrm flipH="1">
            <a:off x="620923" y="846446"/>
            <a:ext cx="1" cy="30966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5044643" y="556064"/>
            <a:ext cx="370703" cy="4143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60" idx="3"/>
            <a:endCxn id="6" idx="1"/>
          </p:cNvCxnSpPr>
          <p:nvPr/>
        </p:nvCxnSpPr>
        <p:spPr>
          <a:xfrm flipV="1">
            <a:off x="5415346" y="286888"/>
            <a:ext cx="355258" cy="4763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0" idx="3"/>
            <a:endCxn id="7" idx="1"/>
          </p:cNvCxnSpPr>
          <p:nvPr/>
        </p:nvCxnSpPr>
        <p:spPr>
          <a:xfrm>
            <a:off x="5415346" y="763222"/>
            <a:ext cx="355258" cy="3670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6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9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9307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2437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0029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0466" y="90274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9" y="6217"/>
            <a:ext cx="6042455" cy="28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inter enclave communication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68612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1733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67853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5481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271912"/>
                  </p:ext>
                </p:extLst>
              </p:nvPr>
            </p:nvGraphicFramePr>
            <p:xfrm>
              <a:off x="1785272" y="1667482"/>
              <a:ext cx="2651124" cy="12093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3652">
                      <a:extLst>
                        <a:ext uri="{9D8B030D-6E8A-4147-A177-3AD203B41FA5}">
                          <a16:colId xmlns:a16="http://schemas.microsoft.com/office/drawing/2014/main" val="1020242551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560485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442639247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723872944"/>
                        </a:ext>
                      </a:extLst>
                    </a:gridCol>
                    <a:gridCol w="356516">
                      <a:extLst>
                        <a:ext uri="{9D8B030D-6E8A-4147-A177-3AD203B41FA5}">
                          <a16:colId xmlns:a16="http://schemas.microsoft.com/office/drawing/2014/main" val="813264823"/>
                        </a:ext>
                      </a:extLst>
                    </a:gridCol>
                  </a:tblGrid>
                  <a:tr h="24181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033741428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181818933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78626079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098575879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368992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271912"/>
                  </p:ext>
                </p:extLst>
              </p:nvPr>
            </p:nvGraphicFramePr>
            <p:xfrm>
              <a:off x="1785272" y="1667482"/>
              <a:ext cx="2651124" cy="12093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3652">
                      <a:extLst>
                        <a:ext uri="{9D8B030D-6E8A-4147-A177-3AD203B41FA5}">
                          <a16:colId xmlns:a16="http://schemas.microsoft.com/office/drawing/2014/main" val="1020242551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560485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442639247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723872944"/>
                        </a:ext>
                      </a:extLst>
                    </a:gridCol>
                    <a:gridCol w="356516">
                      <a:extLst>
                        <a:ext uri="{9D8B030D-6E8A-4147-A177-3AD203B41FA5}">
                          <a16:colId xmlns:a16="http://schemas.microsoft.com/office/drawing/2014/main" val="813264823"/>
                        </a:ext>
                      </a:extLst>
                    </a:gridCol>
                  </a:tblGrid>
                  <a:tr h="24187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0000" t="-7500" r="-26210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202128" t="-7500" r="-164894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…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640678" t="-7500" r="-3390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741428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64" t="-107500" r="-36595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0000" t="-107500" r="-262105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…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181818933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64" t="-212821" r="-365957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202128" t="-212821" r="-164894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302128" t="-212821" r="-64894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640678" t="-212821" r="-3390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26079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098575879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64" t="-405000" r="-365957" b="-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0000" t="-405000" r="-262105" b="-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202128" t="-405000" r="-164894" b="-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…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3689922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Elbow Connector 24"/>
          <p:cNvCxnSpPr>
            <a:stCxn id="4" idx="2"/>
            <a:endCxn id="23" idx="1"/>
          </p:cNvCxnSpPr>
          <p:nvPr/>
        </p:nvCxnSpPr>
        <p:spPr>
          <a:xfrm rot="16200000" flipH="1">
            <a:off x="766728" y="1253622"/>
            <a:ext cx="857299" cy="1179790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4981" y="1414867"/>
            <a:ext cx="0" cy="137278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-86853" y="2787650"/>
            <a:ext cx="1123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Driver call</a:t>
            </a:r>
          </a:p>
        </p:txBody>
      </p:sp>
    </p:spTree>
    <p:extLst>
      <p:ext uri="{BB962C8B-B14F-4D97-AF65-F5344CB8AC3E}">
        <p14:creationId xmlns:p14="http://schemas.microsoft.com/office/powerpoint/2010/main" val="211501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10468" r="1305" b="10722"/>
          <a:stretch/>
        </p:blipFill>
        <p:spPr>
          <a:xfrm>
            <a:off x="0" y="-18534"/>
            <a:ext cx="4553465" cy="3683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4124" y="2200189"/>
            <a:ext cx="2073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Trusted processor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742" y="371389"/>
            <a:ext cx="224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Trusted peripherals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6783" y="3264359"/>
            <a:ext cx="2242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Untrusted platform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378" y="716692"/>
            <a:ext cx="203887" cy="1544594"/>
          </a:xfrm>
          <a:prstGeom prst="rect">
            <a:avLst/>
          </a:prstGeom>
          <a:solidFill>
            <a:srgbClr val="A0D4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8222" y="716692"/>
            <a:ext cx="203887" cy="1544594"/>
          </a:xfrm>
          <a:prstGeom prst="rect">
            <a:avLst/>
          </a:prstGeom>
          <a:solidFill>
            <a:srgbClr val="A0D4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19" y="115876"/>
            <a:ext cx="490045" cy="490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1349">
            <a:off x="120427" y="1376728"/>
            <a:ext cx="397314" cy="397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1" b="17588"/>
          <a:stretch/>
        </p:blipFill>
        <p:spPr>
          <a:xfrm>
            <a:off x="709864" y="1365294"/>
            <a:ext cx="489454" cy="315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98" y="1278458"/>
            <a:ext cx="402146" cy="40214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02222" y="198672"/>
            <a:ext cx="2155934" cy="32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Enclaves at CPU core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2222" y="1278458"/>
            <a:ext cx="2155934" cy="32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Enclaves at Peripheral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5139" r="12064" b="4736"/>
          <a:stretch/>
        </p:blipFill>
        <p:spPr>
          <a:xfrm>
            <a:off x="4022178" y="1141607"/>
            <a:ext cx="271956" cy="3236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4" y="753128"/>
            <a:ext cx="338834" cy="3388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002222" y="734851"/>
            <a:ext cx="2155934" cy="32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Attacker-controlled bus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5139" r="12064" b="4736"/>
          <a:stretch/>
        </p:blipFill>
        <p:spPr>
          <a:xfrm>
            <a:off x="4022178" y="0"/>
            <a:ext cx="271956" cy="3236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A9930B-AB8D-FC44-B817-177263CD3C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70" y="551347"/>
            <a:ext cx="381864" cy="3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495319" y="2205463"/>
            <a:ext cx="21643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0323" y="2017961"/>
            <a:ext cx="1718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Firmware report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30617" y="3013609"/>
            <a:ext cx="1474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817899" y="4141110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96105" y="2938439"/>
            <a:ext cx="16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 list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7593" y="1465642"/>
            <a:ext cx="21643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9128" y="1283701"/>
            <a:ext cx="7898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Attach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72924" y="2323585"/>
            <a:ext cx="21576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7593" y="1363117"/>
            <a:ext cx="0" cy="2921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2923" y="1195380"/>
            <a:ext cx="0" cy="3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0618" y="1363117"/>
            <a:ext cx="0" cy="33635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9247" y="840085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Firmware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22038" y="840085"/>
                <a:ext cx="1533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Enclave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38" y="840085"/>
                <a:ext cx="1533753" cy="369332"/>
              </a:xfrm>
              <a:prstGeom prst="rect">
                <a:avLst/>
              </a:prstGeom>
              <a:blipFill>
                <a:blip r:embed="rId2"/>
                <a:stretch>
                  <a:fillRect l="-3175" t="-1000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69692" y="840085"/>
                <a:ext cx="1533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Enclave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692" y="840085"/>
                <a:ext cx="1533753" cy="369332"/>
              </a:xfrm>
              <a:prstGeom prst="rect">
                <a:avLst/>
              </a:prstGeom>
              <a:blipFill>
                <a:blip r:embed="rId3"/>
                <a:stretch>
                  <a:fillRect l="-3175" t="-1000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212500" y="2143958"/>
            <a:ext cx="963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08" y="19528"/>
            <a:ext cx="736725" cy="7367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97837" y="718140"/>
            <a:ext cx="118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Remote verifier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830621" y="1969441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81299" y="1630177"/>
            <a:ext cx="12000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 </a:t>
            </a:r>
          </a:p>
          <a:p>
            <a:pPr algn="ctr"/>
            <a:r>
              <a:rPr lang="en-US" dirty="0"/>
              <a:t>attestation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298516" y="1394009"/>
            <a:ext cx="0" cy="27471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33287" y="1508511"/>
            <a:ext cx="14714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93069" y="1328884"/>
            <a:ext cx="8422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07034" y="1639362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2727" y="1627112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61561" y="2454485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1195" y="2442235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4864" y="4247274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6280" y="4235024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2508005" y="4689633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469421" y="4677383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cxnSp>
        <p:nvCxnSpPr>
          <p:cNvPr id="58" name="Curved Connector 57"/>
          <p:cNvCxnSpPr>
            <a:stCxn id="54" idx="3"/>
            <a:endCxn id="56" idx="0"/>
          </p:cNvCxnSpPr>
          <p:nvPr/>
        </p:nvCxnSpPr>
        <p:spPr>
          <a:xfrm>
            <a:off x="2806756" y="4419690"/>
            <a:ext cx="927903" cy="257693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72924" y="3513945"/>
            <a:ext cx="36317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70016" y="3319190"/>
            <a:ext cx="1972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attestation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672642" y="3776780"/>
            <a:ext cx="3632052" cy="14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357689" y="3606144"/>
                <a:ext cx="21380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firmware report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689" y="3606144"/>
                <a:ext cx="2138021" cy="369332"/>
              </a:xfrm>
              <a:prstGeom prst="rect">
                <a:avLst/>
              </a:prstGeom>
              <a:blipFill>
                <a:blip r:embed="rId5"/>
                <a:stretch>
                  <a:fillRect t="-10000" r="-19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042960" y="3885950"/>
            <a:ext cx="1047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Secret</a:t>
            </a:r>
          </a:p>
          <a:p>
            <a:pPr algn="ctr"/>
            <a:r>
              <a:rPr lang="en-US" dirty="0"/>
              <a:t>provision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B41352A-F389-4446-95AE-8174477F1D5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2" b="17299"/>
          <a:stretch/>
        </p:blipFill>
        <p:spPr>
          <a:xfrm>
            <a:off x="118942" y="232085"/>
            <a:ext cx="752754" cy="49953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402F887-DC5C-4830-8150-296CEB0A44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95" y="172075"/>
            <a:ext cx="582989" cy="58298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97A1A42-078F-44C2-9D50-DCAD84DCCA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22" y="166026"/>
            <a:ext cx="582989" cy="582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401F6D-620D-49E7-843A-83E5312CA24B}"/>
                  </a:ext>
                </a:extLst>
              </p:cNvPr>
              <p:cNvSpPr/>
              <p:nvPr/>
            </p:nvSpPr>
            <p:spPr>
              <a:xfrm>
                <a:off x="5038889" y="2653774"/>
                <a:ext cx="1291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report +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401F6D-620D-49E7-843A-83E5312CA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89" y="2653774"/>
                <a:ext cx="1291316" cy="369332"/>
              </a:xfrm>
              <a:prstGeom prst="rect">
                <a:avLst/>
              </a:prstGeom>
              <a:blipFill>
                <a:blip r:embed="rId9"/>
                <a:stretch>
                  <a:fillRect t="-8197" r="-33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3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495319" y="2511590"/>
            <a:ext cx="21643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0323" y="2324088"/>
            <a:ext cx="1718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Firmware report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30617" y="3319736"/>
            <a:ext cx="1474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817899" y="4447237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51169" y="3017102"/>
            <a:ext cx="12370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AE report + </a:t>
            </a:r>
          </a:p>
          <a:p>
            <a:pPr algn="ctr"/>
            <a:r>
              <a:rPr lang="en-US" dirty="0"/>
              <a:t>CE list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3782" y="9390"/>
            <a:ext cx="1022487" cy="1506154"/>
          </a:xfrm>
          <a:prstGeom prst="roundRect">
            <a:avLst>
              <a:gd name="adj" fmla="val 8425"/>
            </a:avLst>
          </a:prstGeom>
          <a:solidFill>
            <a:srgbClr val="EBD48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549272" y="9390"/>
            <a:ext cx="4032031" cy="1492117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8" y="114421"/>
            <a:ext cx="556685" cy="556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" b="5382"/>
          <a:stretch/>
        </p:blipFill>
        <p:spPr>
          <a:xfrm>
            <a:off x="4310196" y="449384"/>
            <a:ext cx="611155" cy="54700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137924" y="449384"/>
            <a:ext cx="761394" cy="701823"/>
            <a:chOff x="2454472" y="621868"/>
            <a:chExt cx="761394" cy="70182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3" b="5382"/>
            <a:stretch/>
          </p:blipFill>
          <p:spPr>
            <a:xfrm>
              <a:off x="2454472" y="621868"/>
              <a:ext cx="611155" cy="5470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963" y="780788"/>
              <a:ext cx="542903" cy="54290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1" y="530282"/>
            <a:ext cx="542903" cy="54290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97593" y="1771769"/>
            <a:ext cx="21643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9128" y="1589828"/>
            <a:ext cx="7898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Attach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72924" y="2629712"/>
            <a:ext cx="21576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7593" y="1669244"/>
            <a:ext cx="0" cy="2921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2923" y="1501507"/>
            <a:ext cx="0" cy="3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0618" y="1669244"/>
            <a:ext cx="0" cy="33635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9247" y="1146212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Firmware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167" y="1146212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Controller enclave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65706" y="1146212"/>
            <a:ext cx="20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enclave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2500" y="2450085"/>
            <a:ext cx="963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13" y="239941"/>
            <a:ext cx="736725" cy="7367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97837" y="1024267"/>
            <a:ext cx="118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Remote verifier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830621" y="2275568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81299" y="1936304"/>
            <a:ext cx="12000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 </a:t>
            </a:r>
          </a:p>
          <a:p>
            <a:pPr algn="ctr"/>
            <a:r>
              <a:rPr lang="en-US" dirty="0"/>
              <a:t>attestation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298516" y="1700136"/>
            <a:ext cx="0" cy="27471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33287" y="1814638"/>
            <a:ext cx="14714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93069" y="1635011"/>
            <a:ext cx="8422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07034" y="1945489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2727" y="1933239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61561" y="2760612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1195" y="2748362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4864" y="4553401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6280" y="4541151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2508005" y="4995760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469421" y="4983510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cxnSp>
        <p:nvCxnSpPr>
          <p:cNvPr id="58" name="Curved Connector 57"/>
          <p:cNvCxnSpPr>
            <a:stCxn id="54" idx="3"/>
            <a:endCxn id="56" idx="0"/>
          </p:cNvCxnSpPr>
          <p:nvPr/>
        </p:nvCxnSpPr>
        <p:spPr>
          <a:xfrm>
            <a:off x="2806756" y="4725817"/>
            <a:ext cx="927903" cy="257693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72924" y="3732606"/>
            <a:ext cx="36317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6823" y="3537851"/>
            <a:ext cx="1972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attestation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672642" y="4082907"/>
            <a:ext cx="3632052" cy="14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56823" y="3912271"/>
            <a:ext cx="21397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 + firmware report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42960" y="4192077"/>
            <a:ext cx="1047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Secret</a:t>
            </a:r>
          </a:p>
          <a:p>
            <a:pPr algn="ctr"/>
            <a:r>
              <a:rPr lang="en-US" dirty="0"/>
              <a:t>provision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5" b="11634"/>
          <a:stretch/>
        </p:blipFill>
        <p:spPr>
          <a:xfrm>
            <a:off x="241503" y="78009"/>
            <a:ext cx="507631" cy="3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7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29681</TotalTime>
  <Words>593</Words>
  <Application>Microsoft Office PowerPoint</Application>
  <PresentationFormat>Widescreen</PresentationFormat>
  <Paragraphs>349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Dhar  Aritra</cp:lastModifiedBy>
  <cp:revision>432</cp:revision>
  <dcterms:created xsi:type="dcterms:W3CDTF">2018-09-21T13:29:07Z</dcterms:created>
  <dcterms:modified xsi:type="dcterms:W3CDTF">2021-01-18T16:05:05Z</dcterms:modified>
</cp:coreProperties>
</file>