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4" r:id="rId2"/>
    <p:sldId id="280" r:id="rId3"/>
    <p:sldId id="287" r:id="rId4"/>
    <p:sldId id="293" r:id="rId5"/>
    <p:sldId id="291" r:id="rId6"/>
    <p:sldId id="288" r:id="rId7"/>
    <p:sldId id="272" r:id="rId8"/>
    <p:sldId id="275" r:id="rId9"/>
    <p:sldId id="279" r:id="rId10"/>
    <p:sldId id="277" r:id="rId11"/>
    <p:sldId id="285" r:id="rId12"/>
    <p:sldId id="281" r:id="rId13"/>
    <p:sldId id="276" r:id="rId14"/>
    <p:sldId id="267" r:id="rId15"/>
    <p:sldId id="268" r:id="rId16"/>
    <p:sldId id="269" r:id="rId17"/>
    <p:sldId id="283" r:id="rId18"/>
    <p:sldId id="284" r:id="rId19"/>
    <p:sldId id="259" r:id="rId20"/>
    <p:sldId id="270" r:id="rId21"/>
    <p:sldId id="289" r:id="rId22"/>
    <p:sldId id="263" r:id="rId23"/>
    <p:sldId id="266" r:id="rId24"/>
    <p:sldId id="271" r:id="rId25"/>
    <p:sldId id="290" r:id="rId26"/>
    <p:sldId id="292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E2F0D9"/>
    <a:srgbClr val="F8CBAD"/>
    <a:srgbClr val="CB1009"/>
    <a:srgbClr val="2F5597"/>
    <a:srgbClr val="0070C0"/>
    <a:srgbClr val="404040"/>
    <a:srgbClr val="7F7F7F"/>
    <a:srgbClr val="95959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1" autoAdjust="0"/>
    <p:restoredTop sz="94535" autoAdjust="0"/>
  </p:normalViewPr>
  <p:slideViewPr>
    <p:cSldViewPr snapToGrid="0">
      <p:cViewPr varScale="1">
        <p:scale>
          <a:sx n="83" d="100"/>
          <a:sy n="83" d="100"/>
        </p:scale>
        <p:origin x="13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5CEC-CEE0-43E1-94E8-D799536AC20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A9D0F-5606-420A-A738-28C65A28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4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</a:t>
            </a:r>
            <a:r>
              <a:rPr lang="en-US" baseline="0" dirty="0" smtClean="0"/>
              <a:t> system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9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</a:t>
            </a:r>
            <a:r>
              <a:rPr lang="en-US" baseline="0" dirty="0" smtClean="0"/>
              <a:t> system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14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r>
              <a:rPr lang="en-US" baseline="0" dirty="0" smtClean="0"/>
              <a:t> verifier setup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2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5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5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2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host verification</a:t>
            </a:r>
            <a:r>
              <a:rPr lang="en-US" baseline="0" dirty="0" smtClean="0"/>
              <a:t> </a:t>
            </a:r>
            <a:r>
              <a:rPr lang="en-US" baseline="0" smtClean="0"/>
              <a:t>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76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host verification</a:t>
            </a:r>
            <a:r>
              <a:rPr lang="en-US" baseline="0" dirty="0" smtClean="0"/>
              <a:t> </a:t>
            </a:r>
            <a:r>
              <a:rPr lang="en-US" baseline="0" smtClean="0"/>
              <a:t>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8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system model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24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Latency 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40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Rollback</a:t>
            </a:r>
            <a:r>
              <a:rPr lang="en-US" baseline="0" dirty="0" smtClean="0"/>
              <a:t> protection 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97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Rollback protection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93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r>
              <a:rPr lang="en-US" baseline="0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r>
              <a:rPr lang="en-US" baseline="0" dirty="0" smtClean="0"/>
              <a:t> model revision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4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r>
              <a:rPr lang="en-US" baseline="0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r>
              <a:rPr lang="en-US" baseline="0" dirty="0" smtClean="0"/>
              <a:t> overview revised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9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7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5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3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6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9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2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6FA1A-FBAD-4125-8604-E6DD750593B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7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51.png"/><Relationship Id="rId18" Type="http://schemas.openxmlformats.org/officeDocument/2006/relationships/image" Target="../media/image30.png"/><Relationship Id="rId3" Type="http://schemas.openxmlformats.org/officeDocument/2006/relationships/image" Target="../media/image150.png"/><Relationship Id="rId21" Type="http://schemas.openxmlformats.org/officeDocument/2006/relationships/image" Target="../media/image33.png"/><Relationship Id="rId7" Type="http://schemas.openxmlformats.org/officeDocument/2006/relationships/image" Target="../media/image191.png"/><Relationship Id="rId12" Type="http://schemas.openxmlformats.org/officeDocument/2006/relationships/image" Target="../media/image241.png"/><Relationship Id="rId17" Type="http://schemas.openxmlformats.org/officeDocument/2006/relationships/image" Target="../media/image29.png"/><Relationship Id="rId2" Type="http://schemas.openxmlformats.org/officeDocument/2006/relationships/image" Target="../media/image140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231.png"/><Relationship Id="rId5" Type="http://schemas.openxmlformats.org/officeDocument/2006/relationships/image" Target="../media/image171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1.png"/><Relationship Id="rId19" Type="http://schemas.openxmlformats.org/officeDocument/2006/relationships/image" Target="../media/image31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51.png"/><Relationship Id="rId18" Type="http://schemas.openxmlformats.org/officeDocument/2006/relationships/image" Target="../media/image30.png"/><Relationship Id="rId3" Type="http://schemas.openxmlformats.org/officeDocument/2006/relationships/image" Target="../media/image162.png"/><Relationship Id="rId21" Type="http://schemas.openxmlformats.org/officeDocument/2006/relationships/image" Target="../media/image39.png"/><Relationship Id="rId7" Type="http://schemas.openxmlformats.org/officeDocument/2006/relationships/image" Target="../media/image191.png"/><Relationship Id="rId12" Type="http://schemas.openxmlformats.org/officeDocument/2006/relationships/image" Target="../media/image241.png"/><Relationship Id="rId17" Type="http://schemas.openxmlformats.org/officeDocument/2006/relationships/image" Target="../media/image29.png"/><Relationship Id="rId2" Type="http://schemas.openxmlformats.org/officeDocument/2006/relationships/image" Target="../media/image140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36.png"/><Relationship Id="rId15" Type="http://schemas.openxmlformats.org/officeDocument/2006/relationships/image" Target="../media/image27.png"/><Relationship Id="rId23" Type="http://schemas.openxmlformats.org/officeDocument/2006/relationships/image" Target="../media/image40.png"/><Relationship Id="rId10" Type="http://schemas.openxmlformats.org/officeDocument/2006/relationships/image" Target="../media/image38.png"/><Relationship Id="rId19" Type="http://schemas.openxmlformats.org/officeDocument/2006/relationships/image" Target="../media/image31.png"/><Relationship Id="rId4" Type="http://schemas.openxmlformats.org/officeDocument/2006/relationships/image" Target="../media/image161.png"/><Relationship Id="rId9" Type="http://schemas.openxmlformats.org/officeDocument/2006/relationships/image" Target="../media/image37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0.png"/><Relationship Id="rId18" Type="http://schemas.openxmlformats.org/officeDocument/2006/relationships/image" Target="../media/image30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29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.png"/><Relationship Id="rId20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5" Type="http://schemas.openxmlformats.org/officeDocument/2006/relationships/image" Target="../media/image280.png"/><Relationship Id="rId10" Type="http://schemas.openxmlformats.org/officeDocument/2006/relationships/image" Target="../media/image230.png"/><Relationship Id="rId19" Type="http://schemas.openxmlformats.org/officeDocument/2006/relationships/image" Target="../media/image31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3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510.png"/><Relationship Id="rId4" Type="http://schemas.openxmlformats.org/officeDocument/2006/relationships/image" Target="../media/image460.png"/><Relationship Id="rId9" Type="http://schemas.openxmlformats.org/officeDocument/2006/relationships/image" Target="../media/image5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38" y="1916557"/>
            <a:ext cx="554124" cy="55412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66" idx="1"/>
          </p:cNvCxnSpPr>
          <p:nvPr/>
        </p:nvCxnSpPr>
        <p:spPr>
          <a:xfrm>
            <a:off x="3900196" y="1383048"/>
            <a:ext cx="1195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545913" y="263478"/>
            <a:ext cx="4215367" cy="2213923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80700" y="2020647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633787" y="689786"/>
            <a:ext cx="2075310" cy="1252022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30906" y="369033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5641929" y="956789"/>
            <a:ext cx="922755" cy="70793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386638" y="1608123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12" y="265129"/>
            <a:ext cx="628101" cy="69668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563093" y="-110489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</a:t>
            </a:r>
            <a:r>
              <a:rPr lang="en-US" b="1" dirty="0" smtClean="0"/>
              <a:t>Platform</a:t>
            </a:r>
            <a:endParaRPr lang="en-US" b="1" dirty="0"/>
          </a:p>
        </p:txBody>
      </p:sp>
      <p:grpSp>
        <p:nvGrpSpPr>
          <p:cNvPr id="91" name="Group 90"/>
          <p:cNvGrpSpPr/>
          <p:nvPr/>
        </p:nvGrpSpPr>
        <p:grpSpPr>
          <a:xfrm>
            <a:off x="6979829" y="472223"/>
            <a:ext cx="1566021" cy="1566021"/>
            <a:chOff x="4448675" y="815276"/>
            <a:chExt cx="1566021" cy="1566021"/>
          </a:xfrm>
        </p:grpSpPr>
        <p:grpSp>
          <p:nvGrpSpPr>
            <p:cNvPr id="27" name="Group 26"/>
            <p:cNvGrpSpPr/>
            <p:nvPr/>
          </p:nvGrpSpPr>
          <p:grpSpPr>
            <a:xfrm>
              <a:off x="4448675" y="815276"/>
              <a:ext cx="1566021" cy="1566021"/>
              <a:chOff x="9955693" y="2421909"/>
              <a:chExt cx="1605295" cy="1605295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5693" y="2421909"/>
                <a:ext cx="1605295" cy="1605295"/>
              </a:xfrm>
              <a:prstGeom prst="rect">
                <a:avLst/>
              </a:prstGeom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10201525" y="2831468"/>
                <a:ext cx="1053215" cy="740234"/>
              </a:xfrm>
              <a:prstGeom prst="roundRect">
                <a:avLst/>
              </a:prstGeom>
              <a:solidFill>
                <a:srgbClr val="3ABFC8"/>
              </a:solidFill>
              <a:ln w="28575">
                <a:solidFill>
                  <a:srgbClr val="3ABF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ABFC8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66304" y="1408689"/>
              <a:ext cx="905441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Enclave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4454027" y="3008357"/>
            <a:ext cx="4215367" cy="2171230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42629" y="4533255"/>
            <a:ext cx="1856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Compromised SGX processor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5913" y="3100473"/>
            <a:ext cx="2071297" cy="1308236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09587" y="444328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478" y="3840323"/>
            <a:ext cx="710877" cy="788493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154566" y="5125429"/>
            <a:ext cx="3176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compromised </a:t>
            </a:r>
            <a:r>
              <a:rPr lang="en-US" b="1" dirty="0" smtClean="0"/>
              <a:t>platform</a:t>
            </a:r>
            <a:endParaRPr lang="en-US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943" y="3029385"/>
            <a:ext cx="1566021" cy="156602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18233" y="362870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758" y="3091895"/>
            <a:ext cx="656290" cy="727946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cxnSpLocks/>
            <a:stCxn id="66" idx="2"/>
            <a:endCxn id="81" idx="0"/>
          </p:cNvCxnSpPr>
          <p:nvPr/>
        </p:nvCxnSpPr>
        <p:spPr>
          <a:xfrm flipH="1">
            <a:off x="5131509" y="1454485"/>
            <a:ext cx="14047" cy="2014993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81" idx="3"/>
          </p:cNvCxnSpPr>
          <p:nvPr/>
        </p:nvCxnSpPr>
        <p:spPr>
          <a:xfrm>
            <a:off x="5579556" y="3813217"/>
            <a:ext cx="1638677" cy="15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095549" y="1311610"/>
            <a:ext cx="100013" cy="142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602944" y="941597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Rerouted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683462" y="3469478"/>
            <a:ext cx="896094" cy="687478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4523230" y="406158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386638" y="1883079"/>
            <a:ext cx="127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Network interface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372262" y="2534221"/>
            <a:ext cx="1270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6993590" y="4074386"/>
            <a:ext cx="1329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Extract data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3300126" y="557999"/>
            <a:ext cx="655170" cy="1511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BAC18A0-6F1A-6A4A-AFD4-F9D4EFBB31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4807388" y="2517385"/>
            <a:ext cx="637552" cy="4010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8DEEC4E-83DC-2040-B5CF-FA0A33AA4F8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03" y="2548838"/>
            <a:ext cx="375785" cy="4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>
          <a:xfrm>
            <a:off x="9737852" y="82874"/>
            <a:ext cx="789981" cy="1416051"/>
            <a:chOff x="2101850" y="1905732"/>
            <a:chExt cx="1898650" cy="1567718"/>
          </a:xfrm>
        </p:grpSpPr>
        <p:sp>
          <p:nvSpPr>
            <p:cNvPr id="162" name="Rounded Rectangle 161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Rounded Rectangle 147"/>
          <p:cNvSpPr/>
          <p:nvPr/>
        </p:nvSpPr>
        <p:spPr>
          <a:xfrm>
            <a:off x="7017836" y="83594"/>
            <a:ext cx="789981" cy="1416051"/>
          </a:xfrm>
          <a:prstGeom prst="roundRect">
            <a:avLst>
              <a:gd name="adj" fmla="val 4456"/>
            </a:avLst>
          </a:prstGeom>
          <a:pattFill prst="dashHorz">
            <a:fgClr>
              <a:srgbClr val="FF0000"/>
            </a:fgClr>
            <a:bgClr>
              <a:schemeClr val="bg1"/>
            </a:bgClr>
          </a:patt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4231577" y="132968"/>
            <a:ext cx="754646" cy="1362795"/>
          </a:xfrm>
          <a:prstGeom prst="roundRect">
            <a:avLst>
              <a:gd name="adj" fmla="val 4456"/>
            </a:avLst>
          </a:prstGeom>
          <a:pattFill prst="wdUpDiag">
            <a:fgClr>
              <a:srgbClr val="92D050"/>
            </a:fgClr>
            <a:bgClr>
              <a:schemeClr val="bg1"/>
            </a:bgClr>
          </a:patt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5189370" y="83595"/>
            <a:ext cx="789981" cy="1416051"/>
            <a:chOff x="2101850" y="1905732"/>
            <a:chExt cx="1898650" cy="1567718"/>
          </a:xfrm>
        </p:grpSpPr>
        <p:sp>
          <p:nvSpPr>
            <p:cNvPr id="131" name="Rounded Rectangle 130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681131" y="58716"/>
            <a:ext cx="655170" cy="15113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99597" y="83595"/>
            <a:ext cx="789981" cy="1416051"/>
            <a:chOff x="2101850" y="1905732"/>
            <a:chExt cx="1898650" cy="1567718"/>
          </a:xfrm>
        </p:grpSpPr>
        <p:sp>
          <p:nvSpPr>
            <p:cNvPr id="7" name="Rounded Rectangle 6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1336301" y="814367"/>
            <a:ext cx="341906" cy="273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14" idx="1"/>
          </p:cNvCxnSpPr>
          <p:nvPr/>
        </p:nvCxnSpPr>
        <p:spPr>
          <a:xfrm>
            <a:off x="2091822" y="817101"/>
            <a:ext cx="332161" cy="11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423983" y="136851"/>
            <a:ext cx="754646" cy="1362795"/>
          </a:xfrm>
          <a:prstGeom prst="roundRect">
            <a:avLst>
              <a:gd name="adj" fmla="val 4456"/>
            </a:avLst>
          </a:prstGeom>
          <a:pattFill prst="wdUpDiag">
            <a:fgClr>
              <a:srgbClr val="92D050"/>
            </a:fgClr>
            <a:bgClr>
              <a:schemeClr val="bg1"/>
            </a:bgClr>
          </a:patt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7141" y="6223"/>
            <a:ext cx="1617083" cy="1723062"/>
          </a:xfrm>
          <a:prstGeom prst="roundRect">
            <a:avLst>
              <a:gd name="adj" fmla="val 4456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62765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342750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2" name="Oval 81"/>
          <p:cNvSpPr/>
          <p:nvPr/>
        </p:nvSpPr>
        <p:spPr>
          <a:xfrm>
            <a:off x="1987553" y="182079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3498519" y="58716"/>
            <a:ext cx="655170" cy="1511301"/>
          </a:xfrm>
          <a:prstGeom prst="rect">
            <a:avLst/>
          </a:prstGeom>
        </p:spPr>
      </p:pic>
      <p:cxnSp>
        <p:nvCxnSpPr>
          <p:cNvPr id="123" name="Straight Arrow Connector 122"/>
          <p:cNvCxnSpPr>
            <a:stCxn id="119" idx="3"/>
            <a:endCxn id="134" idx="2"/>
          </p:cNvCxnSpPr>
          <p:nvPr/>
        </p:nvCxnSpPr>
        <p:spPr>
          <a:xfrm>
            <a:off x="4153689" y="814367"/>
            <a:ext cx="383555" cy="4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34" idx="6"/>
            <a:endCxn id="132" idx="1"/>
          </p:cNvCxnSpPr>
          <p:nvPr/>
        </p:nvCxnSpPr>
        <p:spPr>
          <a:xfrm>
            <a:off x="4798501" y="814786"/>
            <a:ext cx="669479" cy="23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280153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160138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29" name="Oval 128"/>
          <p:cNvSpPr/>
          <p:nvPr/>
        </p:nvSpPr>
        <p:spPr>
          <a:xfrm>
            <a:off x="4951817" y="179023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34" name="Oval 133"/>
          <p:cNvSpPr/>
          <p:nvPr/>
        </p:nvSpPr>
        <p:spPr>
          <a:xfrm>
            <a:off x="4537244" y="684157"/>
            <a:ext cx="261257" cy="2612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170020" y="911459"/>
            <a:ext cx="8783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Forward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7984442" y="83595"/>
            <a:ext cx="789981" cy="1416051"/>
            <a:chOff x="2101850" y="1905732"/>
            <a:chExt cx="1898650" cy="1567718"/>
          </a:xfrm>
        </p:grpSpPr>
        <p:sp>
          <p:nvSpPr>
            <p:cNvPr id="138" name="Rounded Rectangle 137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6293591" y="58716"/>
            <a:ext cx="655170" cy="1511301"/>
          </a:xfrm>
          <a:prstGeom prst="rect">
            <a:avLst/>
          </a:prstGeom>
        </p:spPr>
      </p:pic>
      <p:cxnSp>
        <p:nvCxnSpPr>
          <p:cNvPr id="141" name="Straight Arrow Connector 140"/>
          <p:cNvCxnSpPr>
            <a:stCxn id="140" idx="3"/>
            <a:endCxn id="146" idx="2"/>
          </p:cNvCxnSpPr>
          <p:nvPr/>
        </p:nvCxnSpPr>
        <p:spPr>
          <a:xfrm>
            <a:off x="6948761" y="814367"/>
            <a:ext cx="383555" cy="4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46" idx="6"/>
            <a:endCxn id="139" idx="1"/>
          </p:cNvCxnSpPr>
          <p:nvPr/>
        </p:nvCxnSpPr>
        <p:spPr>
          <a:xfrm>
            <a:off x="7593573" y="814786"/>
            <a:ext cx="669479" cy="23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075225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955210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45" name="Oval 144"/>
          <p:cNvSpPr/>
          <p:nvPr/>
        </p:nvSpPr>
        <p:spPr>
          <a:xfrm>
            <a:off x="7780501" y="1788100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46" name="Oval 145"/>
          <p:cNvSpPr/>
          <p:nvPr/>
        </p:nvSpPr>
        <p:spPr>
          <a:xfrm>
            <a:off x="7332316" y="684157"/>
            <a:ext cx="261257" cy="2612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965092" y="911459"/>
            <a:ext cx="8783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Forward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10659660" y="83595"/>
            <a:ext cx="789981" cy="1416051"/>
            <a:chOff x="2101850" y="1905732"/>
            <a:chExt cx="1898650" cy="1567718"/>
          </a:xfrm>
        </p:grpSpPr>
        <p:sp>
          <p:nvSpPr>
            <p:cNvPr id="151" name="Rounded Rectangle 150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8968809" y="58716"/>
            <a:ext cx="655170" cy="1511301"/>
          </a:xfrm>
          <a:prstGeom prst="rect">
            <a:avLst/>
          </a:prstGeom>
        </p:spPr>
      </p:pic>
      <p:cxnSp>
        <p:nvCxnSpPr>
          <p:cNvPr id="154" name="Straight Arrow Connector 153"/>
          <p:cNvCxnSpPr>
            <a:stCxn id="153" idx="3"/>
          </p:cNvCxnSpPr>
          <p:nvPr/>
        </p:nvCxnSpPr>
        <p:spPr>
          <a:xfrm>
            <a:off x="9623979" y="814367"/>
            <a:ext cx="383555" cy="4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63" idx="3"/>
            <a:endCxn id="152" idx="1"/>
          </p:cNvCxnSpPr>
          <p:nvPr/>
        </p:nvCxnSpPr>
        <p:spPr>
          <a:xfrm>
            <a:off x="10430077" y="816380"/>
            <a:ext cx="508193" cy="72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9750443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0630428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8" name="Oval 157"/>
          <p:cNvSpPr/>
          <p:nvPr/>
        </p:nvSpPr>
        <p:spPr>
          <a:xfrm>
            <a:off x="10456087" y="178809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668013" y="2158320"/>
            <a:ext cx="5232429" cy="374122"/>
            <a:chOff x="3674233" y="2363588"/>
            <a:chExt cx="5232429" cy="374122"/>
          </a:xfrm>
        </p:grpSpPr>
        <p:grpSp>
          <p:nvGrpSpPr>
            <p:cNvPr id="88" name="Group 87"/>
            <p:cNvGrpSpPr/>
            <p:nvPr/>
          </p:nvGrpSpPr>
          <p:grpSpPr>
            <a:xfrm>
              <a:off x="5374051" y="2363588"/>
              <a:ext cx="1459586" cy="369332"/>
              <a:chOff x="4878446" y="2273961"/>
              <a:chExt cx="1459586" cy="369332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4878446" y="2313937"/>
                <a:ext cx="316223" cy="289381"/>
              </a:xfrm>
              <a:prstGeom prst="roundRect">
                <a:avLst>
                  <a:gd name="adj" fmla="val 4456"/>
                </a:avLst>
              </a:prstGeom>
              <a:pattFill prst="dashHorz">
                <a:fgClr>
                  <a:srgbClr val="FF0000"/>
                </a:fgClr>
                <a:bgClr>
                  <a:schemeClr val="bg1"/>
                </a:bgClr>
              </a:patt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191051" y="2273961"/>
                <a:ext cx="1146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Untrusted</a:t>
                </a:r>
                <a:endParaRPr lang="en-US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833637" y="2367088"/>
              <a:ext cx="1219227" cy="369332"/>
              <a:chOff x="6812643" y="2277461"/>
              <a:chExt cx="1219227" cy="369332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6812643" y="2314327"/>
                <a:ext cx="322443" cy="295601"/>
              </a:xfrm>
              <a:prstGeom prst="roundRect">
                <a:avLst>
                  <a:gd name="adj" fmla="val 4456"/>
                </a:avLst>
              </a:prstGeom>
              <a:pattFill prst="wdUpDiag">
                <a:fgClr>
                  <a:srgbClr val="92D050"/>
                </a:fgClr>
                <a:bgClr>
                  <a:schemeClr val="bg1"/>
                </a:bgClr>
              </a:pattFill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135086" y="2277461"/>
                <a:ext cx="896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Trusted</a:t>
                </a:r>
                <a:endParaRPr lang="en-US" dirty="0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674233" y="2363588"/>
              <a:ext cx="5204308" cy="369332"/>
            </a:xfrm>
            <a:prstGeom prst="rect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720595" y="2363588"/>
              <a:ext cx="1623910" cy="369332"/>
              <a:chOff x="3224990" y="2273961"/>
              <a:chExt cx="1623910" cy="369332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224990" y="2312837"/>
                <a:ext cx="317782" cy="290481"/>
              </a:xfrm>
              <a:prstGeom prst="roundRect">
                <a:avLst>
                  <a:gd name="adj" fmla="val 4456"/>
                </a:avLst>
              </a:prstGeom>
              <a:noFill/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554956" y="2273961"/>
                <a:ext cx="1293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Base model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65869" y="2368378"/>
              <a:ext cx="840793" cy="369332"/>
              <a:chOff x="8059649" y="2368378"/>
              <a:chExt cx="840793" cy="36933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059649" y="2403564"/>
                <a:ext cx="316223" cy="289381"/>
                <a:chOff x="8059649" y="2403564"/>
                <a:chExt cx="316223" cy="289381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8059649" y="2403564"/>
                  <a:ext cx="316223" cy="289381"/>
                </a:xfrm>
                <a:prstGeom prst="roundRect">
                  <a:avLst>
                    <a:gd name="adj" fmla="val 4456"/>
                  </a:avLst>
                </a:prstGeom>
                <a:pattFill prst="dashHorz">
                  <a:fgClr>
                    <a:srgbClr val="FF0000"/>
                  </a:fgClr>
                  <a:bgClr>
                    <a:schemeClr val="bg1"/>
                  </a:bgClr>
                </a:patt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>
                <a:xfrm>
                  <a:off x="8165577" y="2450911"/>
                  <a:ext cx="167662" cy="194686"/>
                </a:xfrm>
                <a:prstGeom prst="roundRect">
                  <a:avLst>
                    <a:gd name="adj" fmla="val 4456"/>
                  </a:avLst>
                </a:prstGeom>
                <a:pattFill prst="wdUpDiag">
                  <a:fgClr>
                    <a:srgbClr val="92D050"/>
                  </a:fgClr>
                  <a:bgClr>
                    <a:schemeClr val="bg1"/>
                  </a:bgClr>
                </a:pattFill>
                <a:ln w="63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377542" y="2368378"/>
                <a:ext cx="5229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TEE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7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796210" y="1422223"/>
            <a:ext cx="646331" cy="1014700"/>
            <a:chOff x="0" y="660920"/>
            <a:chExt cx="646331" cy="1014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" y="660920"/>
              <a:ext cx="645368" cy="64536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0" y="1306288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Bank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07613" y="1539258"/>
            <a:ext cx="1237198" cy="1174664"/>
            <a:chOff x="1211403" y="777955"/>
            <a:chExt cx="1237198" cy="11746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98" b="14877"/>
            <a:stretch/>
          </p:blipFill>
          <p:spPr>
            <a:xfrm>
              <a:off x="1381894" y="777955"/>
              <a:ext cx="840810" cy="592149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1211403" y="1306288"/>
              <a:ext cx="12371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Customer’s</a:t>
              </a:r>
            </a:p>
            <a:p>
              <a:r>
                <a:rPr lang="en-US" dirty="0" smtClean="0"/>
                <a:t> platform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86816" y="1612405"/>
            <a:ext cx="945835" cy="497632"/>
            <a:chOff x="1239934" y="2861388"/>
            <a:chExt cx="1001432" cy="497632"/>
          </a:xfrm>
        </p:grpSpPr>
        <p:sp>
          <p:nvSpPr>
            <p:cNvPr id="4" name="Right Arrow 3"/>
            <p:cNvSpPr/>
            <p:nvPr/>
          </p:nvSpPr>
          <p:spPr>
            <a:xfrm>
              <a:off x="1300066" y="2861388"/>
              <a:ext cx="941300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39934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Verifiers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99429" y="1543987"/>
            <a:ext cx="931665" cy="919678"/>
            <a:chOff x="3855731" y="782682"/>
            <a:chExt cx="931665" cy="91967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98" b="14877"/>
            <a:stretch/>
          </p:blipFill>
          <p:spPr>
            <a:xfrm>
              <a:off x="3901159" y="782682"/>
              <a:ext cx="840810" cy="59214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3855731" y="1333028"/>
              <a:ext cx="931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Console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954165" y="1535934"/>
            <a:ext cx="1016491" cy="1198346"/>
            <a:chOff x="5010467" y="774629"/>
            <a:chExt cx="1016491" cy="119834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51" b="4805"/>
            <a:stretch/>
          </p:blipFill>
          <p:spPr>
            <a:xfrm>
              <a:off x="5171907" y="774629"/>
              <a:ext cx="675275" cy="610752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5010467" y="1326644"/>
              <a:ext cx="10164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Data center</a:t>
              </a:r>
              <a:endParaRPr lang="en-US" dirty="0"/>
            </a:p>
          </p:txBody>
        </p:sp>
      </p:grpSp>
      <p:cxnSp>
        <p:nvCxnSpPr>
          <p:cNvPr id="33" name="Curved Connector 32"/>
          <p:cNvCxnSpPr>
            <a:stCxn id="93" idx="0"/>
            <a:endCxn id="46" idx="1"/>
          </p:cNvCxnSpPr>
          <p:nvPr/>
        </p:nvCxnSpPr>
        <p:spPr>
          <a:xfrm rot="5400000" flipH="1" flipV="1">
            <a:off x="8106671" y="746969"/>
            <a:ext cx="795491" cy="830101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7" idx="0"/>
            <a:endCxn id="46" idx="3"/>
          </p:cNvCxnSpPr>
          <p:nvPr/>
        </p:nvCxnSpPr>
        <p:spPr>
          <a:xfrm rot="16200000" flipV="1">
            <a:off x="9880976" y="665468"/>
            <a:ext cx="758713" cy="956323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88" idx="2"/>
            <a:endCxn id="94" idx="2"/>
          </p:cNvCxnSpPr>
          <p:nvPr/>
        </p:nvCxnSpPr>
        <p:spPr>
          <a:xfrm rot="5400000">
            <a:off x="9255274" y="1203116"/>
            <a:ext cx="36778" cy="2548233"/>
          </a:xfrm>
          <a:prstGeom prst="curvedConnector3">
            <a:avLst>
              <a:gd name="adj1" fmla="val 43403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8930081" y="1652440"/>
            <a:ext cx="825867" cy="809034"/>
            <a:chOff x="4946418" y="3471841"/>
            <a:chExt cx="825867" cy="80903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61" b="8340"/>
            <a:stretch/>
          </p:blipFill>
          <p:spPr>
            <a:xfrm>
              <a:off x="5051661" y="3471841"/>
              <a:ext cx="601684" cy="503000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4946418" y="391154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Leader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776601" y="449111"/>
            <a:ext cx="1112484" cy="935857"/>
            <a:chOff x="7472067" y="144306"/>
            <a:chExt cx="1112484" cy="93585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78" name="Rectangle 77"/>
            <p:cNvSpPr/>
            <p:nvPr/>
          </p:nvSpPr>
          <p:spPr>
            <a:xfrm>
              <a:off x="7472067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Validators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834465" y="1357679"/>
            <a:ext cx="617477" cy="1120593"/>
            <a:chOff x="2890767" y="596374"/>
            <a:chExt cx="617477" cy="112059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68" r="28381"/>
            <a:stretch/>
          </p:blipFill>
          <p:spPr>
            <a:xfrm>
              <a:off x="3023532" y="596374"/>
              <a:ext cx="354761" cy="818337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2890767" y="1347635"/>
              <a:ext cx="617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User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991537" y="1522986"/>
            <a:ext cx="1178307" cy="935857"/>
            <a:chOff x="7299329" y="144306"/>
            <a:chExt cx="1178307" cy="935857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88" name="Rectangle 87"/>
            <p:cNvSpPr/>
            <p:nvPr/>
          </p:nvSpPr>
          <p:spPr>
            <a:xfrm>
              <a:off x="7299329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443304" y="1559764"/>
            <a:ext cx="1112484" cy="935857"/>
            <a:chOff x="7400223" y="144306"/>
            <a:chExt cx="1112484" cy="935857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94" name="Rectangle 93"/>
            <p:cNvSpPr/>
            <p:nvPr/>
          </p:nvSpPr>
          <p:spPr>
            <a:xfrm>
              <a:off x="7400223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570968" y="1609524"/>
            <a:ext cx="921109" cy="497632"/>
            <a:chOff x="1213590" y="2861388"/>
            <a:chExt cx="1027776" cy="497632"/>
          </a:xfrm>
        </p:grpSpPr>
        <p:sp>
          <p:nvSpPr>
            <p:cNvPr id="100" name="Right Arrow 99"/>
            <p:cNvSpPr/>
            <p:nvPr/>
          </p:nvSpPr>
          <p:spPr>
            <a:xfrm>
              <a:off x="1300066" y="2861388"/>
              <a:ext cx="941300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13590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Verifiers</a:t>
              </a:r>
              <a:endParaRPr lang="en-US" dirty="0"/>
            </a:p>
          </p:txBody>
        </p:sp>
      </p:grpSp>
      <p:grpSp>
        <p:nvGrpSpPr>
          <p:cNvPr id="102" name="Group 101"/>
          <p:cNvGrpSpPr/>
          <p:nvPr/>
        </p:nvGrpSpPr>
        <p:grpSpPr>
          <a:xfrm flipH="1">
            <a:off x="8156939" y="1628181"/>
            <a:ext cx="927653" cy="497632"/>
            <a:chOff x="1252128" y="2861388"/>
            <a:chExt cx="957891" cy="497632"/>
          </a:xfrm>
        </p:grpSpPr>
        <p:sp>
          <p:nvSpPr>
            <p:cNvPr id="103" name="Right Arrow 102"/>
            <p:cNvSpPr/>
            <p:nvPr/>
          </p:nvSpPr>
          <p:spPr>
            <a:xfrm>
              <a:off x="1324415" y="2861388"/>
              <a:ext cx="871415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52128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Verifiers</a:t>
              </a:r>
              <a:endParaRPr lang="en-US" dirty="0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1212786" y="326114"/>
            <a:ext cx="1267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Trusted embedded device</a:t>
            </a:r>
            <a:endParaRPr lang="en-US" dirty="0"/>
          </a:p>
        </p:txBody>
      </p:sp>
      <p:cxnSp>
        <p:nvCxnSpPr>
          <p:cNvPr id="108" name="Straight Arrow Connector 107"/>
          <p:cNvCxnSpPr>
            <a:endCxn id="5" idx="0"/>
          </p:cNvCxnSpPr>
          <p:nvPr/>
        </p:nvCxnSpPr>
        <p:spPr>
          <a:xfrm>
            <a:off x="2598509" y="1122849"/>
            <a:ext cx="0" cy="416409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498196" y="708078"/>
            <a:ext cx="256031" cy="5207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9109538" y="2057"/>
            <a:ext cx="176591" cy="359164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9138423" y="347863"/>
            <a:ext cx="0" cy="236855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0899644" y="745710"/>
            <a:ext cx="176591" cy="359164"/>
          </a:xfrm>
          <a:prstGeom prst="rect">
            <a:avLst/>
          </a:prstGeom>
        </p:spPr>
      </p:pic>
      <p:cxnSp>
        <p:nvCxnSpPr>
          <p:cNvPr id="118" name="Straight Arrow Connector 117"/>
          <p:cNvCxnSpPr/>
          <p:nvPr/>
        </p:nvCxnSpPr>
        <p:spPr>
          <a:xfrm>
            <a:off x="10929644" y="1113824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7834812" y="745710"/>
            <a:ext cx="176591" cy="359164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7869203" y="1200302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 rot="16200000">
            <a:off x="9169582" y="1319518"/>
            <a:ext cx="265065" cy="327384"/>
          </a:xfrm>
          <a:prstGeom prst="rightArrow">
            <a:avLst>
              <a:gd name="adj1" fmla="val 50000"/>
              <a:gd name="adj2" fmla="val 3982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9201101" y="317698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8" name="Oval 137"/>
          <p:cNvSpPr/>
          <p:nvPr/>
        </p:nvSpPr>
        <p:spPr>
          <a:xfrm>
            <a:off x="1787117" y="317698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39" name="Oval 138"/>
          <p:cNvSpPr/>
          <p:nvPr/>
        </p:nvSpPr>
        <p:spPr>
          <a:xfrm>
            <a:off x="5136251" y="317698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6462421" y="1122851"/>
            <a:ext cx="0" cy="416409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362108" y="708079"/>
            <a:ext cx="256031" cy="52073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325104" y="1609524"/>
            <a:ext cx="684245" cy="461330"/>
            <a:chOff x="3600426" y="2900015"/>
            <a:chExt cx="684245" cy="461330"/>
          </a:xfrm>
        </p:grpSpPr>
        <p:sp>
          <p:nvSpPr>
            <p:cNvPr id="7" name="Left-Right Arrow 6"/>
            <p:cNvSpPr/>
            <p:nvPr/>
          </p:nvSpPr>
          <p:spPr>
            <a:xfrm>
              <a:off x="3600426" y="2900015"/>
              <a:ext cx="684245" cy="461330"/>
            </a:xfrm>
            <a:prstGeom prst="leftRightArrow">
              <a:avLst>
                <a:gd name="adj1" fmla="val 50000"/>
                <a:gd name="adj2" fmla="val 37865"/>
              </a:avLst>
            </a:prstGeom>
            <a:solidFill>
              <a:srgbClr val="E2F0D9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20893" y="2946014"/>
              <a:ext cx="484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I/O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544801" y="1609524"/>
            <a:ext cx="684245" cy="461330"/>
            <a:chOff x="3600426" y="2900015"/>
            <a:chExt cx="684245" cy="461330"/>
          </a:xfrm>
        </p:grpSpPr>
        <p:sp>
          <p:nvSpPr>
            <p:cNvPr id="75" name="Left-Right Arrow 74"/>
            <p:cNvSpPr/>
            <p:nvPr/>
          </p:nvSpPr>
          <p:spPr>
            <a:xfrm>
              <a:off x="3600426" y="2900015"/>
              <a:ext cx="684245" cy="461330"/>
            </a:xfrm>
            <a:prstGeom prst="leftRightArrow">
              <a:avLst>
                <a:gd name="adj1" fmla="val 50000"/>
                <a:gd name="adj2" fmla="val 37865"/>
              </a:avLst>
            </a:prstGeom>
            <a:solidFill>
              <a:srgbClr val="E2F0D9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20893" y="2946014"/>
              <a:ext cx="484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I/O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1755" y="2726559"/>
            <a:ext cx="2399888" cy="386280"/>
            <a:chOff x="695320" y="2812079"/>
            <a:chExt cx="2399888" cy="386280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0" y="2812079"/>
              <a:ext cx="344822" cy="34482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044839" y="2829027"/>
              <a:ext cx="2050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Location attestation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45620" y="2730925"/>
            <a:ext cx="2441224" cy="369332"/>
            <a:chOff x="3941169" y="2749937"/>
            <a:chExt cx="2441224" cy="3693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6" b="13150"/>
            <a:stretch/>
          </p:blipFill>
          <p:spPr>
            <a:xfrm>
              <a:off x="3941169" y="2752700"/>
              <a:ext cx="462669" cy="340776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4403838" y="2749937"/>
              <a:ext cx="1978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Identity attestation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29917" y="2712852"/>
            <a:ext cx="1070289" cy="378098"/>
            <a:chOff x="5237263" y="4738861"/>
            <a:chExt cx="1070289" cy="37809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263" y="4738861"/>
              <a:ext cx="344822" cy="344822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6" b="13150"/>
            <a:stretch/>
          </p:blipFill>
          <p:spPr>
            <a:xfrm>
              <a:off x="5844883" y="4776183"/>
              <a:ext cx="462669" cy="34077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544801" y="473953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01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387966" y="3184199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62025" y="2285707"/>
            <a:ext cx="6184405" cy="2769974"/>
          </a:xfrm>
          <a:prstGeom prst="roundRect">
            <a:avLst>
              <a:gd name="adj" fmla="val 356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4188" y="4608266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46757" y="2769203"/>
            <a:ext cx="3855605" cy="1902000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10785" y="4642915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100676" y="2974759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17711" y="4303958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72" y="4307719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944323" y="5060245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Target platform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879064" y="4376085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26" y="2681918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8243466" y="3147246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647481" y="2337959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288535" y="3089019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107615" y="3644551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640998" y="3311706"/>
            <a:ext cx="1406041" cy="338554"/>
            <a:chOff x="5620702" y="702509"/>
            <a:chExt cx="1406041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2542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107615" y="3316232"/>
            <a:ext cx="5075070" cy="2766"/>
            <a:chOff x="3071665" y="1410172"/>
            <a:chExt cx="5075070" cy="276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650603" y="2991341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6789483" y="983198"/>
            <a:ext cx="114260" cy="4097382"/>
          </a:xfrm>
          <a:prstGeom prst="bentConnector3">
            <a:avLst>
              <a:gd name="adj1" fmla="val -2871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107615" y="4267351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4675220" y="1674188"/>
            <a:ext cx="0" cy="164480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607692" y="1304856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107615" y="3939240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654857" y="3625314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47787" y="3093583"/>
            <a:ext cx="1316265" cy="1004921"/>
            <a:chOff x="7597712" y="1356281"/>
            <a:chExt cx="1316265" cy="1004921"/>
          </a:xfrm>
        </p:grpSpPr>
        <p:sp>
          <p:nvSpPr>
            <p:cNvPr id="24" name="Rectangle 23"/>
            <p:cNvSpPr/>
            <p:nvPr/>
          </p:nvSpPr>
          <p:spPr>
            <a:xfrm>
              <a:off x="7696522" y="1356281"/>
              <a:ext cx="897413" cy="1004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Enclave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597712" y="1896350"/>
              <a:ext cx="1316265" cy="369332"/>
              <a:chOff x="5636976" y="681465"/>
              <a:chExt cx="1116977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636976" y="734750"/>
                <a:ext cx="190030" cy="240413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782135" y="681465"/>
                <a:ext cx="971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</a:t>
                </a:r>
                <a:endParaRPr lang="en-US" sz="16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935802" y="2178601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/>
                  <a:t>8</a:t>
                </a:r>
                <a:endParaRPr lang="en-US" sz="1600" b="1" dirty="0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5589720" y="3939119"/>
            <a:ext cx="1902313" cy="338554"/>
            <a:chOff x="6632805" y="5115375"/>
            <a:chExt cx="1902313" cy="338554"/>
          </a:xfrm>
        </p:grpSpPr>
        <p:sp>
          <p:nvSpPr>
            <p:cNvPr id="123" name="Rectangle 122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632805" y="5115375"/>
              <a:ext cx="335348" cy="338554"/>
              <a:chOff x="5047056" y="4829618"/>
              <a:chExt cx="335348" cy="33855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047056" y="4829618"/>
                <a:ext cx="335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7</a:t>
                </a:r>
                <a:endParaRPr lang="en-US" sz="1600" b="1" dirty="0"/>
              </a:p>
            </p:txBody>
          </p:sp>
        </p:grpSp>
      </p:grp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827861" y="5808"/>
            <a:ext cx="1514406" cy="1106482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5228560" y="634174"/>
            <a:ext cx="257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remote verifier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93899" y="1121617"/>
            <a:ext cx="1326296" cy="1915908"/>
            <a:chOff x="3329764" y="1381870"/>
            <a:chExt cx="1353047" cy="135651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668526" y="1381870"/>
              <a:ext cx="0" cy="134887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329764" y="2738382"/>
              <a:ext cx="1353047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039783" y="1270338"/>
            <a:ext cx="1760672" cy="338554"/>
            <a:chOff x="5620702" y="702509"/>
            <a:chExt cx="1760672" cy="338554"/>
          </a:xfrm>
        </p:grpSpPr>
        <p:sp>
          <p:nvSpPr>
            <p:cNvPr id="92" name="Oval 9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Establish TLS</a:t>
              </a:r>
              <a:endParaRPr lang="en-US" sz="1600" dirty="0"/>
            </a:p>
          </p:txBody>
        </p:sp>
      </p:grpSp>
      <p:sp>
        <p:nvSpPr>
          <p:cNvPr id="41" name="Oval 40"/>
          <p:cNvSpPr/>
          <p:nvPr/>
        </p:nvSpPr>
        <p:spPr>
          <a:xfrm>
            <a:off x="4627661" y="3279066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4266015" y="1795998"/>
            <a:ext cx="646455" cy="434402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349" y="1726656"/>
            <a:ext cx="481599" cy="534182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5031125" y="1827098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Network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41003" y="2483515"/>
            <a:ext cx="1861743" cy="584775"/>
            <a:chOff x="1897463" y="2483515"/>
            <a:chExt cx="1861743" cy="584775"/>
          </a:xfrm>
        </p:grpSpPr>
        <p:grpSp>
          <p:nvGrpSpPr>
            <p:cNvPr id="7" name="Group 6"/>
            <p:cNvGrpSpPr/>
            <p:nvPr/>
          </p:nvGrpSpPr>
          <p:grpSpPr>
            <a:xfrm>
              <a:off x="1923736" y="2483515"/>
              <a:ext cx="1835470" cy="584775"/>
              <a:chOff x="1923736" y="2483515"/>
              <a:chExt cx="1835470" cy="584775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127467" y="2483515"/>
                <a:ext cx="16317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Response to the verifier</a:t>
                </a:r>
                <a:endParaRPr lang="en-US" sz="1600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30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637891" y="1608621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1950" y="710129"/>
            <a:ext cx="6866058" cy="2769974"/>
          </a:xfrm>
          <a:prstGeom prst="roundRect">
            <a:avLst>
              <a:gd name="adj" fmla="val 356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4113" y="303268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6682" y="1193625"/>
            <a:ext cx="3855605" cy="1902000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710" y="306733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350601" y="1399181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67636" y="27283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97" y="27321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17934" y="3565756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989" y="280050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230" y="45173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653" y="165051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" y="2777080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957734" y="1992094"/>
            <a:ext cx="713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31615" y="831359"/>
            <a:ext cx="140118" cy="2357183"/>
            <a:chOff x="1068265" y="831359"/>
            <a:chExt cx="511000" cy="2357183"/>
          </a:xfrm>
        </p:grpSpPr>
        <p:grpSp>
          <p:nvGrpSpPr>
            <p:cNvPr id="34" name="Group 33"/>
            <p:cNvGrpSpPr/>
            <p:nvPr/>
          </p:nvGrpSpPr>
          <p:grpSpPr>
            <a:xfrm>
              <a:off x="1068265" y="831359"/>
              <a:ext cx="506237" cy="1169182"/>
              <a:chOff x="1686102" y="1307436"/>
              <a:chExt cx="506237" cy="116918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flipV="1">
              <a:off x="1073028" y="2007569"/>
              <a:ext cx="506237" cy="1180973"/>
              <a:chOff x="1690863" y="1307436"/>
              <a:chExt cx="506237" cy="116918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1" y="110634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493391" y="157166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81162" y="356575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7406" y="76238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38460" y="151344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357540" y="1495105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22023" y="119362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57540" y="1904408"/>
            <a:ext cx="5075070" cy="2766"/>
            <a:chOff x="3071665" y="1410172"/>
            <a:chExt cx="5075070" cy="276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917934" y="1557802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6039408" y="-592380"/>
            <a:ext cx="114260" cy="4097382"/>
          </a:xfrm>
          <a:prstGeom prst="bentConnector3">
            <a:avLst>
              <a:gd name="adj1" fmla="val -2871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357540" y="2635793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3627473" y="388620"/>
            <a:ext cx="0" cy="153444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428522" y="15309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357540" y="2282798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904782" y="1950212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578537" y="1518005"/>
            <a:ext cx="1335443" cy="1004921"/>
            <a:chOff x="7578537" y="1356281"/>
            <a:chExt cx="1335443" cy="1004921"/>
          </a:xfrm>
        </p:grpSpPr>
        <p:sp>
          <p:nvSpPr>
            <p:cNvPr id="24" name="Rectangle 23"/>
            <p:cNvSpPr/>
            <p:nvPr/>
          </p:nvSpPr>
          <p:spPr>
            <a:xfrm>
              <a:off x="7696522" y="1356281"/>
              <a:ext cx="897413" cy="1004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Enclave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578537" y="1896350"/>
              <a:ext cx="1335443" cy="369332"/>
              <a:chOff x="5620702" y="681465"/>
              <a:chExt cx="1133251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620702" y="764132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5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782135" y="681465"/>
                <a:ext cx="971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</a:t>
                </a:r>
                <a:endParaRPr lang="en-US" sz="16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227339" y="939192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9</a:t>
                </a: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9272827" y="2568651"/>
            <a:ext cx="547193" cy="759467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44" idx="3"/>
            <a:endCxn id="27" idx="0"/>
          </p:cNvCxnSpPr>
          <p:nvPr/>
        </p:nvCxnSpPr>
        <p:spPr>
          <a:xfrm>
            <a:off x="8751998" y="2015902"/>
            <a:ext cx="794426" cy="55274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242419" y="1557071"/>
            <a:ext cx="5283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Seal</a:t>
            </a:r>
          </a:p>
        </p:txBody>
      </p:sp>
      <p:sp>
        <p:nvSpPr>
          <p:cNvPr id="121" name="Oval 120"/>
          <p:cNvSpPr/>
          <p:nvPr/>
        </p:nvSpPr>
        <p:spPr>
          <a:xfrm>
            <a:off x="9087307" y="1625289"/>
            <a:ext cx="209759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839645" y="2295121"/>
            <a:ext cx="1902313" cy="338554"/>
            <a:chOff x="6632805" y="5115375"/>
            <a:chExt cx="1902313" cy="338554"/>
          </a:xfrm>
        </p:grpSpPr>
        <p:sp>
          <p:nvSpPr>
            <p:cNvPr id="123" name="Rectangle 122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632805" y="5115375"/>
              <a:ext cx="335348" cy="338554"/>
              <a:chOff x="5047056" y="4829618"/>
              <a:chExt cx="335348" cy="33855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047056" y="4829618"/>
                <a:ext cx="335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 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86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637891" y="1608621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1950" y="716349"/>
            <a:ext cx="6866058" cy="2769974"/>
          </a:xfrm>
          <a:prstGeom prst="roundRect">
            <a:avLst>
              <a:gd name="adj" fmla="val 356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4113" y="303268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6682" y="1193625"/>
            <a:ext cx="3855605" cy="1902000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710" y="306733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350601" y="1399181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67636" y="27283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97" y="27321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17934" y="3565756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989" y="280050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230" y="45173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653" y="165051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" y="2777080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957734" y="1992094"/>
            <a:ext cx="713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31615" y="831359"/>
            <a:ext cx="140118" cy="2357183"/>
            <a:chOff x="1068265" y="831359"/>
            <a:chExt cx="511000" cy="2357183"/>
          </a:xfrm>
        </p:grpSpPr>
        <p:grpSp>
          <p:nvGrpSpPr>
            <p:cNvPr id="34" name="Group 33"/>
            <p:cNvGrpSpPr/>
            <p:nvPr/>
          </p:nvGrpSpPr>
          <p:grpSpPr>
            <a:xfrm>
              <a:off x="1068265" y="831359"/>
              <a:ext cx="506237" cy="1169182"/>
              <a:chOff x="1686102" y="1307436"/>
              <a:chExt cx="506237" cy="116918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flipV="1">
              <a:off x="1073028" y="2007569"/>
              <a:ext cx="506237" cy="1180973"/>
              <a:chOff x="1690863" y="1307436"/>
              <a:chExt cx="506237" cy="116918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1" y="110012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493391" y="157166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81162" y="356575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7406" y="76238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38460" y="151344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357540" y="1495105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22023" y="119362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57540" y="1780002"/>
            <a:ext cx="5075070" cy="2766"/>
            <a:chOff x="3071665" y="1410172"/>
            <a:chExt cx="5075070" cy="276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915673" y="1484120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attestation challenge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627472" y="2071670"/>
            <a:ext cx="3818286" cy="0"/>
            <a:chOff x="4347947" y="1412938"/>
            <a:chExt cx="3818286" cy="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5466782" y="1412938"/>
              <a:ext cx="26994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47947" y="1412938"/>
              <a:ext cx="1118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922023" y="1765129"/>
            <a:ext cx="1760672" cy="338554"/>
            <a:chOff x="5620702" y="702509"/>
            <a:chExt cx="1760672" cy="338554"/>
          </a:xfrm>
        </p:grpSpPr>
        <p:sp>
          <p:nvSpPr>
            <p:cNvPr id="82" name="Oval 8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Report reply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6039408" y="-592380"/>
            <a:ext cx="114260" cy="4097382"/>
          </a:xfrm>
          <a:prstGeom prst="bentConnector3">
            <a:avLst>
              <a:gd name="adj1" fmla="val -2871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357540" y="2635793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3627473" y="388619"/>
            <a:ext cx="0" cy="168305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428522" y="15309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3683059" y="388619"/>
            <a:ext cx="2124068" cy="338554"/>
            <a:chOff x="5620702" y="702509"/>
            <a:chExt cx="2124068" cy="338554"/>
          </a:xfrm>
        </p:grpSpPr>
        <p:sp>
          <p:nvSpPr>
            <p:cNvPr id="91" name="Oval 9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2487" y="702509"/>
              <a:ext cx="19722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357540" y="2351218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922023" y="2053641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578537" y="1536666"/>
            <a:ext cx="1335443" cy="1004921"/>
            <a:chOff x="7578537" y="1356281"/>
            <a:chExt cx="1335443" cy="1004921"/>
          </a:xfrm>
        </p:grpSpPr>
        <p:sp>
          <p:nvSpPr>
            <p:cNvPr id="24" name="Rectangle 23"/>
            <p:cNvSpPr/>
            <p:nvPr/>
          </p:nvSpPr>
          <p:spPr>
            <a:xfrm>
              <a:off x="7696522" y="1356281"/>
              <a:ext cx="897413" cy="1004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Enclave</a:t>
              </a:r>
              <a:endParaRPr lang="en-US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7624379" y="1610725"/>
              <a:ext cx="1126706" cy="338554"/>
              <a:chOff x="5620702" y="700370"/>
              <a:chExt cx="1126706" cy="33855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5620702" y="764132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775590" y="700370"/>
                <a:ext cx="97181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Report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578537" y="1896350"/>
              <a:ext cx="1335443" cy="369332"/>
              <a:chOff x="5620702" y="681465"/>
              <a:chExt cx="1133251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620702" y="764132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8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782135" y="681465"/>
                <a:ext cx="971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</a:t>
                </a:r>
                <a:endParaRPr lang="en-US" sz="16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175473" y="939192"/>
            <a:ext cx="1902313" cy="338554"/>
            <a:chOff x="6632805" y="5115375"/>
            <a:chExt cx="1902313" cy="338554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32805" y="5115375"/>
              <a:ext cx="393056" cy="338554"/>
              <a:chOff x="5047056" y="4829618"/>
              <a:chExt cx="393056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47056" y="482961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11</a:t>
                </a: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9272827" y="2568651"/>
            <a:ext cx="547193" cy="759467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44" idx="3"/>
            <a:endCxn id="27" idx="0"/>
          </p:cNvCxnSpPr>
          <p:nvPr/>
        </p:nvCxnSpPr>
        <p:spPr>
          <a:xfrm>
            <a:off x="8751998" y="2015902"/>
            <a:ext cx="794426" cy="55274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242419" y="1557071"/>
            <a:ext cx="5283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Seal</a:t>
            </a:r>
          </a:p>
        </p:txBody>
      </p:sp>
      <p:sp>
        <p:nvSpPr>
          <p:cNvPr id="121" name="Oval 120"/>
          <p:cNvSpPr/>
          <p:nvPr/>
        </p:nvSpPr>
        <p:spPr>
          <a:xfrm>
            <a:off x="9087307" y="1625289"/>
            <a:ext cx="209759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839645" y="2320001"/>
            <a:ext cx="1902313" cy="338554"/>
            <a:chOff x="6632805" y="5115375"/>
            <a:chExt cx="1902313" cy="338554"/>
          </a:xfrm>
        </p:grpSpPr>
        <p:sp>
          <p:nvSpPr>
            <p:cNvPr id="123" name="Rectangle 122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632805" y="5115375"/>
              <a:ext cx="393056" cy="338554"/>
              <a:chOff x="5047056" y="4829618"/>
              <a:chExt cx="393056" cy="33855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047056" y="482961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17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637891" y="1608621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1950" y="716349"/>
            <a:ext cx="6866058" cy="2769974"/>
          </a:xfrm>
          <a:prstGeom prst="roundRect">
            <a:avLst>
              <a:gd name="adj" fmla="val 356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4113" y="303268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6682" y="1193625"/>
            <a:ext cx="3855605" cy="1902000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710" y="306733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350601" y="1399181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67636" y="27283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97" y="27321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17934" y="3565756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989" y="280050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230" y="45173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653" y="165051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" y="2777080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957734" y="1992094"/>
            <a:ext cx="713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31615" y="831359"/>
            <a:ext cx="140118" cy="2357183"/>
            <a:chOff x="1068265" y="831359"/>
            <a:chExt cx="511000" cy="2357183"/>
          </a:xfrm>
        </p:grpSpPr>
        <p:grpSp>
          <p:nvGrpSpPr>
            <p:cNvPr id="34" name="Group 33"/>
            <p:cNvGrpSpPr/>
            <p:nvPr/>
          </p:nvGrpSpPr>
          <p:grpSpPr>
            <a:xfrm>
              <a:off x="1068265" y="831359"/>
              <a:ext cx="506237" cy="1169182"/>
              <a:chOff x="1686102" y="1307436"/>
              <a:chExt cx="506237" cy="116918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flipV="1">
              <a:off x="1073028" y="2007569"/>
              <a:ext cx="506237" cy="1180973"/>
              <a:chOff x="1690863" y="1307436"/>
              <a:chExt cx="506237" cy="116918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1" y="110012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493391" y="157166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81162" y="356575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7406" y="76238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38460" y="140770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7696522" y="1356281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357540" y="1495105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22023" y="119362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24" idx="0"/>
          </p:cNvCxnSpPr>
          <p:nvPr/>
        </p:nvCxnSpPr>
        <p:spPr>
          <a:xfrm rot="5400000" flipH="1" flipV="1">
            <a:off x="6005238" y="-601109"/>
            <a:ext cx="182601" cy="4097382"/>
          </a:xfrm>
          <a:prstGeom prst="bentConnector3">
            <a:avLst>
              <a:gd name="adj1" fmla="val 2562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357540" y="2194144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357540" y="1822481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922023" y="1524904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578537" y="1632538"/>
            <a:ext cx="1335443" cy="369332"/>
            <a:chOff x="5620702" y="681465"/>
            <a:chExt cx="1133251" cy="369332"/>
          </a:xfrm>
        </p:grpSpPr>
        <p:sp>
          <p:nvSpPr>
            <p:cNvPr id="105" name="Oval 10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82135" y="681465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9272827" y="2568651"/>
            <a:ext cx="547193" cy="759467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44" idx="3"/>
            <a:endCxn id="27" idx="0"/>
          </p:cNvCxnSpPr>
          <p:nvPr/>
        </p:nvCxnSpPr>
        <p:spPr>
          <a:xfrm>
            <a:off x="8751998" y="1910162"/>
            <a:ext cx="794426" cy="658489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207866" y="1557071"/>
            <a:ext cx="918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Unseal</a:t>
            </a:r>
          </a:p>
        </p:txBody>
      </p:sp>
      <p:sp>
        <p:nvSpPr>
          <p:cNvPr id="121" name="Oval 120"/>
          <p:cNvSpPr/>
          <p:nvPr/>
        </p:nvSpPr>
        <p:spPr>
          <a:xfrm>
            <a:off x="9052754" y="1625289"/>
            <a:ext cx="209759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34299" y="1878352"/>
            <a:ext cx="1776140" cy="338554"/>
            <a:chOff x="4934299" y="1878352"/>
            <a:chExt cx="1776140" cy="338554"/>
          </a:xfrm>
        </p:grpSpPr>
        <p:sp>
          <p:nvSpPr>
            <p:cNvPr id="123" name="Rectangle 122"/>
            <p:cNvSpPr/>
            <p:nvPr/>
          </p:nvSpPr>
          <p:spPr>
            <a:xfrm>
              <a:off x="5078700" y="1878352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sp>
          <p:nvSpPr>
            <p:cNvPr id="107" name="Oval 106"/>
            <p:cNvSpPr/>
            <p:nvPr/>
          </p:nvSpPr>
          <p:spPr>
            <a:xfrm>
              <a:off x="4934299" y="194339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307488" y="1035035"/>
            <a:ext cx="1776140" cy="584775"/>
            <a:chOff x="4934299" y="1878352"/>
            <a:chExt cx="1776140" cy="584775"/>
          </a:xfrm>
        </p:grpSpPr>
        <p:sp>
          <p:nvSpPr>
            <p:cNvPr id="114" name="Rectangle 113"/>
            <p:cNvSpPr/>
            <p:nvPr/>
          </p:nvSpPr>
          <p:spPr>
            <a:xfrm>
              <a:off x="5078700" y="1878352"/>
              <a:ext cx="16317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Check + calculate latency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4934299" y="194339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56630" y="1229904"/>
            <a:ext cx="807451" cy="338554"/>
            <a:chOff x="4934299" y="1878352"/>
            <a:chExt cx="807451" cy="338554"/>
          </a:xfrm>
        </p:grpSpPr>
        <p:sp>
          <p:nvSpPr>
            <p:cNvPr id="118" name="Rectangle 117"/>
            <p:cNvSpPr/>
            <p:nvPr/>
          </p:nvSpPr>
          <p:spPr>
            <a:xfrm>
              <a:off x="5078700" y="1878352"/>
              <a:ext cx="6630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4934299" y="194339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916392" y="2213332"/>
            <a:ext cx="2189467" cy="338554"/>
            <a:chOff x="5749628" y="5324159"/>
            <a:chExt cx="2928152" cy="338554"/>
          </a:xfrm>
        </p:grpSpPr>
        <p:sp>
          <p:nvSpPr>
            <p:cNvPr id="127" name="Oval 126"/>
            <p:cNvSpPr/>
            <p:nvPr/>
          </p:nvSpPr>
          <p:spPr>
            <a:xfrm>
              <a:off x="5749628" y="5400791"/>
              <a:ext cx="280528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945100" y="5324159"/>
              <a:ext cx="27326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Encrypted input transmission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357540" y="2533217"/>
            <a:ext cx="5062136" cy="1"/>
            <a:chOff x="3084599" y="1412938"/>
            <a:chExt cx="5062136" cy="1"/>
          </a:xfrm>
        </p:grpSpPr>
        <p:cxnSp>
          <p:nvCxnSpPr>
            <p:cNvPr id="130" name="Straight Arrow Connector 129"/>
            <p:cNvCxnSpPr/>
            <p:nvPr/>
          </p:nvCxnSpPr>
          <p:spPr>
            <a:xfrm>
              <a:off x="3084599" y="1412938"/>
              <a:ext cx="98769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484696" y="1994124"/>
            <a:ext cx="1403041" cy="338554"/>
            <a:chOff x="7578537" y="4642191"/>
            <a:chExt cx="1403041" cy="338554"/>
          </a:xfrm>
        </p:grpSpPr>
        <p:sp>
          <p:nvSpPr>
            <p:cNvPr id="134" name="Rectangle 133"/>
            <p:cNvSpPr/>
            <p:nvPr/>
          </p:nvSpPr>
          <p:spPr>
            <a:xfrm>
              <a:off x="7849111" y="4642191"/>
              <a:ext cx="11324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Decryption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578537" y="4642191"/>
              <a:ext cx="393056" cy="338554"/>
              <a:chOff x="5699577" y="4811468"/>
              <a:chExt cx="393056" cy="338554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5779828" y="4870818"/>
                <a:ext cx="232093" cy="232093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699577" y="481146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2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66109" y="3166734"/>
            <a:ext cx="7501247" cy="290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66109" y="215617"/>
            <a:ext cx="7501247" cy="290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3187" y="-112965"/>
            <a:ext cx="176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TEEB</a:t>
            </a:r>
            <a:r>
              <a:rPr lang="en-US" sz="1400" dirty="0"/>
              <a:t>RIDGE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95862" y="-107750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29104" y="3976503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47851" y="3474454"/>
                <a:ext cx="1693028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51" y="3474454"/>
                <a:ext cx="1693028" cy="394660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5229104" y="5291901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793030" y="5298076"/>
                <a:ext cx="163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5298076"/>
                <a:ext cx="163987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93030" y="5667408"/>
                <a:ext cx="1368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5667408"/>
                <a:ext cx="1368965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949540" y="4825642"/>
                <a:ext cx="2079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825642"/>
                <a:ext cx="207980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229104" y="1018377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𝑇𝐿𝑆</m:t>
                    </m:r>
                  </m:oMath>
                </a14:m>
                <a:r>
                  <a:rPr lang="en-US" dirty="0"/>
                  <a:t> session key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  <a:blipFill>
                <a:blip r:embed="rId15"/>
                <a:stretch>
                  <a:fillRect t="-8197" r="-17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5229104" y="2333775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3636890" y="278931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90529" y="278931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46" name="Left Brace 45"/>
          <p:cNvSpPr/>
          <p:nvPr/>
        </p:nvSpPr>
        <p:spPr>
          <a:xfrm flipH="1">
            <a:off x="8493914" y="1116502"/>
            <a:ext cx="142935" cy="1064804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565382" y="1326336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3636890" y="2416894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90529" y="2524616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1461262" y="1464238"/>
            <a:ext cx="1647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Setup phase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76029" y="4266974"/>
            <a:ext cx="2018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Operation phase</a:t>
            </a:r>
          </a:p>
        </p:txBody>
      </p:sp>
      <p:sp>
        <p:nvSpPr>
          <p:cNvPr id="55" name="Left Brace 54"/>
          <p:cNvSpPr/>
          <p:nvPr/>
        </p:nvSpPr>
        <p:spPr>
          <a:xfrm flipH="1">
            <a:off x="8493914" y="4066404"/>
            <a:ext cx="142935" cy="1064804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565382" y="4276238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57" name="Left Brace 56"/>
          <p:cNvSpPr/>
          <p:nvPr/>
        </p:nvSpPr>
        <p:spPr>
          <a:xfrm>
            <a:off x="3636890" y="3319292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90529" y="3319292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59" name="Left Brace 58"/>
          <p:cNvSpPr/>
          <p:nvPr/>
        </p:nvSpPr>
        <p:spPr>
          <a:xfrm>
            <a:off x="3636890" y="5457255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90529" y="5564977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95279" y="5533186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5533186"/>
                <a:ext cx="33534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66109" y="3166735"/>
            <a:ext cx="7501247" cy="2593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66109" y="215617"/>
            <a:ext cx="7501247" cy="290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3187" y="-112965"/>
            <a:ext cx="176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TEEB</a:t>
            </a:r>
            <a:r>
              <a:rPr lang="en-US" sz="1400" dirty="0"/>
              <a:t>RIDGE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95862" y="-107750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29104" y="3976503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30503" y="3509407"/>
                <a:ext cx="1693028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03" y="3509407"/>
                <a:ext cx="1693028" cy="394660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5229104" y="4987284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793030" y="4981019"/>
                <a:ext cx="163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4981019"/>
                <a:ext cx="163987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93030" y="5350351"/>
                <a:ext cx="1368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5350351"/>
                <a:ext cx="1368965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229104" y="1018377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𝑇𝐿𝑆</m:t>
                    </m:r>
                  </m:oMath>
                </a14:m>
                <a:r>
                  <a:rPr lang="en-US" dirty="0"/>
                  <a:t> session key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  <a:blipFill>
                <a:blip r:embed="rId15"/>
                <a:stretch>
                  <a:fillRect t="-8197" r="-17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5229104" y="2333775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3636890" y="278931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90529" y="278931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46" name="Left Brace 45"/>
          <p:cNvSpPr/>
          <p:nvPr/>
        </p:nvSpPr>
        <p:spPr>
          <a:xfrm flipH="1">
            <a:off x="8493914" y="1116502"/>
            <a:ext cx="142935" cy="1064804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565382" y="1326336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3636890" y="2416894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90529" y="2524616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1461262" y="1464238"/>
            <a:ext cx="1647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Setup phase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76029" y="4266974"/>
            <a:ext cx="2018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Operation phase</a:t>
            </a:r>
          </a:p>
        </p:txBody>
      </p:sp>
      <p:sp>
        <p:nvSpPr>
          <p:cNvPr id="55" name="Left Brace 54"/>
          <p:cNvSpPr/>
          <p:nvPr/>
        </p:nvSpPr>
        <p:spPr>
          <a:xfrm flipH="1">
            <a:off x="8493913" y="4066404"/>
            <a:ext cx="142935" cy="856165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572201" y="4171320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57" name="Left Brace 56"/>
          <p:cNvSpPr/>
          <p:nvPr/>
        </p:nvSpPr>
        <p:spPr>
          <a:xfrm>
            <a:off x="3636890" y="3319292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90529" y="3319292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59" name="Left Brace 58"/>
          <p:cNvSpPr/>
          <p:nvPr/>
        </p:nvSpPr>
        <p:spPr>
          <a:xfrm>
            <a:off x="3636890" y="5140198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90529" y="5247920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95279" y="5216129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5216129"/>
                <a:ext cx="33534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7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00605" y="215617"/>
            <a:ext cx="6730474" cy="2440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12550" y="-112965"/>
            <a:ext cx="1808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TEEB</a:t>
            </a:r>
            <a:r>
              <a:rPr lang="en-US" sz="1400" b="1" dirty="0"/>
              <a:t>RIDGE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265225" y="-107750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098467" y="1018377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17521" y="215617"/>
                <a:ext cx="126598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521" y="215617"/>
                <a:ext cx="1265988" cy="377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633265" y="516328"/>
                <a:ext cx="1477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265" y="516328"/>
                <a:ext cx="147784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283375" y="649045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375" y="649045"/>
                <a:ext cx="3506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818903" y="906411"/>
                <a:ext cx="212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𝑇𝐿𝑆</m:t>
                    </m:r>
                  </m:oMath>
                </a14:m>
                <a:r>
                  <a:rPr lang="en-US" dirty="0"/>
                  <a:t> session key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03" y="906411"/>
                <a:ext cx="2129814" cy="369332"/>
              </a:xfrm>
              <a:prstGeom prst="rect">
                <a:avLst/>
              </a:prstGeom>
              <a:blipFill>
                <a:blip r:embed="rId5"/>
                <a:stretch>
                  <a:fillRect t="-10000" r="-17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818903" y="1195377"/>
                <a:ext cx="14757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03" y="1195377"/>
                <a:ext cx="147572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818903" y="1484343"/>
                <a:ext cx="19850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03" y="1484343"/>
                <a:ext cx="198509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5098467" y="1867249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283375" y="1497917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375" y="1497917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600193" y="1873424"/>
                <a:ext cx="1581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93" y="1873424"/>
                <a:ext cx="158197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600193" y="2242756"/>
                <a:ext cx="1276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93" y="2242756"/>
                <a:ext cx="12765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3586508" y="278931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95808" y="278931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Challenge generation</a:t>
            </a:r>
          </a:p>
        </p:txBody>
      </p:sp>
      <p:sp>
        <p:nvSpPr>
          <p:cNvPr id="46" name="Left Brace 45"/>
          <p:cNvSpPr/>
          <p:nvPr/>
        </p:nvSpPr>
        <p:spPr>
          <a:xfrm flipH="1">
            <a:off x="7881667" y="1004536"/>
            <a:ext cx="132064" cy="856165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881667" y="1113174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Response generation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3586508" y="1950368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80321" y="2058090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02442" y="2119590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442" y="2119590"/>
                <a:ext cx="3353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9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080591" y="1540638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26019" y="693800"/>
            <a:ext cx="5686585" cy="2723769"/>
          </a:xfrm>
          <a:prstGeom prst="roundRect">
            <a:avLst>
              <a:gd name="adj" fmla="val 5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43682" y="295775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10752" y="1177183"/>
            <a:ext cx="3292053" cy="1843511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06958" y="299240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064670" y="1463952"/>
            <a:ext cx="1394492" cy="106984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17733" y="2473716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95" y="26506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632003" y="3406451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6527" y="2533798"/>
            <a:ext cx="158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Trusted Device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390" y="37680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61838" y="157558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0" y="2533883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068075" y="1910394"/>
            <a:ext cx="948668" cy="6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60645" y="883919"/>
            <a:ext cx="506237" cy="1041691"/>
            <a:chOff x="1686102" y="1307436"/>
            <a:chExt cx="506237" cy="116918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686102" y="1307436"/>
              <a:ext cx="5062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87576" y="1307436"/>
              <a:ext cx="0" cy="11691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 flipV="1">
            <a:off x="1065408" y="1932638"/>
            <a:ext cx="506237" cy="1011033"/>
            <a:chOff x="1690863" y="1307436"/>
            <a:chExt cx="506237" cy="116918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690863" y="1309817"/>
              <a:ext cx="5062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87576" y="1307436"/>
              <a:ext cx="0" cy="11691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20" y="102519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762960" y="149673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7620" y="3411523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114529" y="1152800"/>
            <a:ext cx="764705" cy="338554"/>
            <a:chOff x="2228623" y="1515087"/>
            <a:chExt cx="764705" cy="338554"/>
          </a:xfrm>
        </p:grpSpPr>
        <p:sp>
          <p:nvSpPr>
            <p:cNvPr id="65" name="Oval 64"/>
            <p:cNvSpPr/>
            <p:nvPr/>
          </p:nvSpPr>
          <p:spPr>
            <a:xfrm>
              <a:off x="2228623" y="160616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66233" y="1515087"/>
              <a:ext cx="6270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579895" y="2171128"/>
            <a:ext cx="2189467" cy="338554"/>
            <a:chOff x="5749628" y="5324159"/>
            <a:chExt cx="2928152" cy="338554"/>
          </a:xfrm>
        </p:grpSpPr>
        <p:sp>
          <p:nvSpPr>
            <p:cNvPr id="67" name="Oval 66"/>
            <p:cNvSpPr/>
            <p:nvPr/>
          </p:nvSpPr>
          <p:spPr>
            <a:xfrm>
              <a:off x="5749628" y="5400791"/>
              <a:ext cx="280528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45100" y="5324159"/>
              <a:ext cx="27326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Encrypted input transmission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82925" y="69380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817554" y="133277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7966091" y="1281351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7914747" y="1804337"/>
            <a:ext cx="1092918" cy="584775"/>
            <a:chOff x="5620702" y="552080"/>
            <a:chExt cx="1092918" cy="584775"/>
          </a:xfrm>
        </p:grpSpPr>
        <p:sp>
          <p:nvSpPr>
            <p:cNvPr id="75" name="Oval 7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41802" y="552080"/>
              <a:ext cx="97181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Compute challenge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71390" y="1604325"/>
            <a:ext cx="4709744" cy="1"/>
            <a:chOff x="2777796" y="1412938"/>
            <a:chExt cx="4709744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777796" y="1412939"/>
              <a:ext cx="1294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578942" y="130284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71390" y="1891987"/>
            <a:ext cx="4709744" cy="2"/>
            <a:chOff x="2777796" y="1412937"/>
            <a:chExt cx="4709744" cy="2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2777796" y="1412937"/>
              <a:ext cx="12910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578942" y="1593340"/>
            <a:ext cx="1760672" cy="338554"/>
            <a:chOff x="5620702" y="702509"/>
            <a:chExt cx="176067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Send challenge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71390" y="2180889"/>
            <a:ext cx="4709744" cy="2"/>
            <a:chOff x="2777796" y="1412937"/>
            <a:chExt cx="4709744" cy="2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777796" y="1412937"/>
              <a:ext cx="12935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578942" y="1874349"/>
            <a:ext cx="1760672" cy="338554"/>
            <a:chOff x="5620702" y="702509"/>
            <a:chExt cx="1760672" cy="338554"/>
          </a:xfrm>
        </p:grpSpPr>
        <p:sp>
          <p:nvSpPr>
            <p:cNvPr id="82" name="Oval 8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Measurement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786683" y="1146148"/>
            <a:ext cx="1760672" cy="338554"/>
            <a:chOff x="5620702" y="702509"/>
            <a:chExt cx="1760672" cy="338554"/>
          </a:xfrm>
        </p:grpSpPr>
        <p:sp>
          <p:nvSpPr>
            <p:cNvPr id="85" name="Oval 8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</p:grpSp>
      <p:cxnSp>
        <p:nvCxnSpPr>
          <p:cNvPr id="90" name="Elbow Connector 89"/>
          <p:cNvCxnSpPr/>
          <p:nvPr/>
        </p:nvCxnSpPr>
        <p:spPr>
          <a:xfrm rot="5400000" flipH="1" flipV="1">
            <a:off x="6497055" y="-409191"/>
            <a:ext cx="182601" cy="3652882"/>
          </a:xfrm>
          <a:prstGeom prst="bentConnector3">
            <a:avLst>
              <a:gd name="adj1" fmla="val 28712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771390" y="2491013"/>
            <a:ext cx="4709744" cy="1"/>
            <a:chOff x="2777796" y="1412938"/>
            <a:chExt cx="4709744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2777796" y="1412939"/>
              <a:ext cx="1294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endCxn id="88" idx="2"/>
          </p:cNvCxnSpPr>
          <p:nvPr/>
        </p:nvCxnSpPr>
        <p:spPr>
          <a:xfrm flipV="1">
            <a:off x="4241162" y="377266"/>
            <a:ext cx="0" cy="180362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042211" y="7934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293691" y="377103"/>
            <a:ext cx="2124068" cy="338554"/>
            <a:chOff x="5620702" y="702509"/>
            <a:chExt cx="2124068" cy="338554"/>
          </a:xfrm>
        </p:grpSpPr>
        <p:sp>
          <p:nvSpPr>
            <p:cNvPr id="91" name="Oval 9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2487" y="702509"/>
              <a:ext cx="19722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44793" y="2321736"/>
            <a:ext cx="1403041" cy="338554"/>
            <a:chOff x="6632805" y="5115375"/>
            <a:chExt cx="1403041" cy="338554"/>
          </a:xfrm>
        </p:grpSpPr>
        <p:sp>
          <p:nvSpPr>
            <p:cNvPr id="94" name="Rectangle 93"/>
            <p:cNvSpPr/>
            <p:nvPr/>
          </p:nvSpPr>
          <p:spPr>
            <a:xfrm>
              <a:off x="6903379" y="5115375"/>
              <a:ext cx="11324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Decryption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632805" y="5115375"/>
              <a:ext cx="393056" cy="338554"/>
              <a:chOff x="5047056" y="4829618"/>
              <a:chExt cx="393056" cy="33855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5047056" y="482961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8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3739022" y="444767"/>
            <a:ext cx="655170" cy="151130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610808" y="385671"/>
            <a:ext cx="3041779" cy="1641932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62088" y="2469095"/>
            <a:ext cx="609038" cy="623621"/>
          </a:xfrm>
          <a:prstGeom prst="roundRect">
            <a:avLst>
              <a:gd name="adj" fmla="val 4456"/>
            </a:avLst>
          </a:prstGeom>
          <a:pattFill prst="wdUpDiag">
            <a:fgClr>
              <a:srgbClr val="92D050"/>
            </a:fgClr>
            <a:bgClr>
              <a:schemeClr val="bg1"/>
            </a:bgClr>
          </a:patt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37" idx="3"/>
            <a:endCxn id="4" idx="1"/>
          </p:cNvCxnSpPr>
          <p:nvPr/>
        </p:nvCxnSpPr>
        <p:spPr>
          <a:xfrm>
            <a:off x="4371126" y="2780906"/>
            <a:ext cx="42823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770761" y="1917888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85801" y="3054669"/>
            <a:ext cx="961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Remote verifier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821914" y="3047513"/>
            <a:ext cx="10732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110070" y="55409"/>
            <a:ext cx="1935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4799356" y="2433614"/>
            <a:ext cx="1033643" cy="69458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4660439" y="442420"/>
            <a:ext cx="827942" cy="631363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4292397" y="-111140"/>
            <a:ext cx="1466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input device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6975733" y="2159353"/>
            <a:ext cx="1297897" cy="1591843"/>
            <a:chOff x="5822662" y="3242003"/>
            <a:chExt cx="1297897" cy="1591843"/>
          </a:xfrm>
        </p:grpSpPr>
        <p:sp>
          <p:nvSpPr>
            <p:cNvPr id="71" name="Rectangle 70"/>
            <p:cNvSpPr/>
            <p:nvPr/>
          </p:nvSpPr>
          <p:spPr>
            <a:xfrm>
              <a:off x="5822662" y="4187515"/>
              <a:ext cx="12590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Attacker’s platform</a:t>
              </a: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832999" y="3369870"/>
              <a:ext cx="1108841" cy="810161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458" y="3242003"/>
              <a:ext cx="628101" cy="696680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7037332" y="463811"/>
            <a:ext cx="1540545" cy="1397566"/>
            <a:chOff x="7734080" y="911407"/>
            <a:chExt cx="1540545" cy="1397566"/>
          </a:xfrm>
        </p:grpSpPr>
        <p:grpSp>
          <p:nvGrpSpPr>
            <p:cNvPr id="107" name="Group 106"/>
            <p:cNvGrpSpPr/>
            <p:nvPr/>
          </p:nvGrpSpPr>
          <p:grpSpPr>
            <a:xfrm>
              <a:off x="7734080" y="911407"/>
              <a:ext cx="1540545" cy="1397566"/>
              <a:chOff x="9980709" y="2421909"/>
              <a:chExt cx="1549006" cy="1605295"/>
            </a:xfrm>
          </p:grpSpPr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0709" y="2421909"/>
                <a:ext cx="1549006" cy="1605295"/>
              </a:xfrm>
              <a:prstGeom prst="rect">
                <a:avLst/>
              </a:prstGeom>
            </p:spPr>
          </p:pic>
          <p:sp>
            <p:nvSpPr>
              <p:cNvPr id="111" name="Rounded Rectangle 110"/>
              <p:cNvSpPr/>
              <p:nvPr/>
            </p:nvSpPr>
            <p:spPr>
              <a:xfrm>
                <a:off x="10201525" y="2831468"/>
                <a:ext cx="1053215" cy="740234"/>
              </a:xfrm>
              <a:prstGeom prst="roundRect">
                <a:avLst/>
              </a:prstGeom>
              <a:solidFill>
                <a:srgbClr val="3ABFC8"/>
              </a:solidFill>
              <a:ln w="28575">
                <a:solidFill>
                  <a:srgbClr val="3ABF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ABFC8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954692" y="1195392"/>
              <a:ext cx="1113364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Enclave 1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954692" y="1616839"/>
              <a:ext cx="1113364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Enclave 2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5650215" y="686644"/>
            <a:ext cx="1337144" cy="906870"/>
            <a:chOff x="10339630" y="2458372"/>
            <a:chExt cx="1529769" cy="906870"/>
          </a:xfrm>
        </p:grpSpPr>
        <p:sp>
          <p:nvSpPr>
            <p:cNvPr id="115" name="Rounded Rectangle 114"/>
            <p:cNvSpPr/>
            <p:nvPr/>
          </p:nvSpPr>
          <p:spPr>
            <a:xfrm>
              <a:off x="10339630" y="2458372"/>
              <a:ext cx="1516468" cy="906870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496668" y="2458372"/>
              <a:ext cx="1372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Untrusted </a:t>
              </a:r>
            </a:p>
            <a:p>
              <a:pPr algn="ctr"/>
              <a:r>
                <a:rPr lang="en-US" b="1" dirty="0"/>
                <a:t>OS</a:t>
              </a:r>
            </a:p>
          </p:txBody>
        </p:sp>
      </p:grpSp>
      <p:cxnSp>
        <p:nvCxnSpPr>
          <p:cNvPr id="9" name="Straight Arrow Connector 8"/>
          <p:cNvCxnSpPr>
            <a:stCxn id="5" idx="3"/>
            <a:endCxn id="21" idx="2"/>
          </p:cNvCxnSpPr>
          <p:nvPr/>
        </p:nvCxnSpPr>
        <p:spPr>
          <a:xfrm flipV="1">
            <a:off x="4394192" y="1198070"/>
            <a:ext cx="1495318" cy="234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89510" y="1104764"/>
            <a:ext cx="186612" cy="186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/>
          <p:cNvCxnSpPr>
            <a:stCxn id="21" idx="4"/>
            <a:endCxn id="4" idx="3"/>
          </p:cNvCxnSpPr>
          <p:nvPr/>
        </p:nvCxnSpPr>
        <p:spPr>
          <a:xfrm rot="5400000">
            <a:off x="5163143" y="1961233"/>
            <a:ext cx="1489530" cy="149817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97" y="1252658"/>
            <a:ext cx="628101" cy="69668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898" y="2270839"/>
            <a:ext cx="628101" cy="696680"/>
          </a:xfrm>
          <a:prstGeom prst="rect">
            <a:avLst/>
          </a:prstGeom>
        </p:spPr>
      </p:pic>
      <p:cxnSp>
        <p:nvCxnSpPr>
          <p:cNvPr id="119" name="Straight Arrow Connector 118"/>
          <p:cNvCxnSpPr/>
          <p:nvPr/>
        </p:nvCxnSpPr>
        <p:spPr>
          <a:xfrm>
            <a:off x="5920348" y="2780905"/>
            <a:ext cx="100325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5868692" y="1727796"/>
            <a:ext cx="590748" cy="39696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593275" y="1144622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64806" y="2635367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55758" y="124713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9671" y="273477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6846271" y="159439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07060" y="233239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068" y="1199829"/>
            <a:ext cx="510058" cy="5657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20296" y="3242794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</a:t>
            </a:r>
            <a:r>
              <a:rPr lang="en-US" b="1" dirty="0" smtClean="0"/>
              <a:t>platform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978303" y="634992"/>
            <a:ext cx="827942" cy="631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2084163" y="1661459"/>
            <a:ext cx="722082" cy="59189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87600" y="1020096"/>
            <a:ext cx="183825" cy="1944836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8191796" y="1320684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412983" y="180882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2806245" y="1957405"/>
            <a:ext cx="7642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82218" y="326169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35800" y="1645688"/>
            <a:ext cx="893904" cy="928423"/>
            <a:chOff x="7149547" y="1022363"/>
            <a:chExt cx="893904" cy="92842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12343" r="17117" b="26431"/>
            <a:stretch/>
          </p:blipFill>
          <p:spPr>
            <a:xfrm>
              <a:off x="7149547" y="1022363"/>
              <a:ext cx="893904" cy="9284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309" y="1059832"/>
              <a:ext cx="554124" cy="554124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4435719" y="2960102"/>
            <a:ext cx="149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local terminal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64" y="1280675"/>
            <a:ext cx="510058" cy="5657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695463" y="1484148"/>
            <a:ext cx="420925" cy="856109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4162775" y="1953264"/>
            <a:ext cx="79929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980442" y="9990"/>
            <a:ext cx="420925" cy="856109"/>
          </a:xfrm>
          <a:prstGeom prst="rect">
            <a:avLst/>
          </a:prstGeom>
        </p:spPr>
      </p:pic>
      <p:sp>
        <p:nvSpPr>
          <p:cNvPr id="54" name="Left-Right Arrow 53"/>
          <p:cNvSpPr/>
          <p:nvPr/>
        </p:nvSpPr>
        <p:spPr>
          <a:xfrm>
            <a:off x="5573199" y="1865021"/>
            <a:ext cx="1350115" cy="186612"/>
          </a:xfrm>
          <a:prstGeom prst="leftRightArrow">
            <a:avLst>
              <a:gd name="adj1" fmla="val 36666"/>
              <a:gd name="adj2" fmla="val 66667"/>
            </a:avLst>
          </a:prstGeom>
          <a:solidFill>
            <a:srgbClr val="92D050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8" idx="3"/>
            <a:endCxn id="25" idx="1"/>
          </p:cNvCxnSpPr>
          <p:nvPr/>
        </p:nvCxnSpPr>
        <p:spPr>
          <a:xfrm>
            <a:off x="7874030" y="1988643"/>
            <a:ext cx="538953" cy="48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942477" y="2308744"/>
            <a:ext cx="1760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Local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7380396" y="-115994"/>
            <a:ext cx="1760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Remote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7339324" y="571460"/>
            <a:ext cx="2619884" cy="338554"/>
            <a:chOff x="5620702" y="702509"/>
            <a:chExt cx="2619884" cy="338554"/>
          </a:xfrm>
        </p:grpSpPr>
        <p:sp>
          <p:nvSpPr>
            <p:cNvPr id="64" name="Oval 6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400" dirty="0" smtClean="0"/>
                <a:t>ROXIMI</a:t>
              </a:r>
              <a:r>
                <a:rPr lang="en-US" sz="1600" dirty="0" smtClean="0"/>
                <a:t>T</a:t>
              </a:r>
              <a:r>
                <a:rPr lang="en-US" sz="1400" dirty="0" smtClean="0"/>
                <a:t>EE</a:t>
              </a:r>
              <a:r>
                <a:rPr lang="en-US" sz="1600" dirty="0" smtClean="0"/>
                <a:t> </a:t>
              </a:r>
              <a:r>
                <a:rPr lang="en-US" sz="1600" dirty="0"/>
                <a:t>protocol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9037" y="301177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I/O</a:t>
              </a:r>
              <a:endParaRPr lang="en-US" sz="16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412503" y="2148763"/>
            <a:ext cx="1628377" cy="338554"/>
            <a:chOff x="5621379" y="702509"/>
            <a:chExt cx="1628377" cy="338554"/>
          </a:xfrm>
        </p:grpSpPr>
        <p:sp>
          <p:nvSpPr>
            <p:cNvPr id="76" name="Oval 75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21379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Transfer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226402" y="1112883"/>
            <a:ext cx="1336020" cy="338554"/>
            <a:chOff x="5847195" y="713208"/>
            <a:chExt cx="1336020" cy="338554"/>
          </a:xfrm>
        </p:grpSpPr>
        <p:sp>
          <p:nvSpPr>
            <p:cNvPr id="105" name="Oval 104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01578" y="713208"/>
              <a:ext cx="11816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Verification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339324" y="839026"/>
            <a:ext cx="2619884" cy="338554"/>
            <a:chOff x="5620702" y="702509"/>
            <a:chExt cx="2619884" cy="338554"/>
          </a:xfrm>
        </p:grpSpPr>
        <p:sp>
          <p:nvSpPr>
            <p:cNvPr id="110" name="Oval 10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Sign + transfer challenge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505173" y="1313426"/>
            <a:ext cx="1677284" cy="338554"/>
            <a:chOff x="5620702" y="702509"/>
            <a:chExt cx="1677284" cy="338554"/>
          </a:xfrm>
        </p:grpSpPr>
        <p:sp>
          <p:nvSpPr>
            <p:cNvPr id="113" name="Oval 11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72488" y="702509"/>
              <a:ext cx="15254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challenge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32948" y="814178"/>
            <a:ext cx="2619884" cy="338554"/>
            <a:chOff x="5620702" y="702509"/>
            <a:chExt cx="2619884" cy="33855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984308" y="2648454"/>
            <a:ext cx="796389" cy="652073"/>
          </a:xfrm>
          <a:prstGeom prst="rect">
            <a:avLst/>
          </a:prstGeom>
        </p:spPr>
      </p:pic>
      <p:sp>
        <p:nvSpPr>
          <p:cNvPr id="67" name="Left-Right Arrow 66"/>
          <p:cNvSpPr/>
          <p:nvPr/>
        </p:nvSpPr>
        <p:spPr>
          <a:xfrm rot="5400000">
            <a:off x="6650833" y="1127106"/>
            <a:ext cx="882100" cy="186612"/>
          </a:xfrm>
          <a:prstGeom prst="leftRightArrow">
            <a:avLst>
              <a:gd name="adj1" fmla="val 36666"/>
              <a:gd name="adj2" fmla="val 66667"/>
            </a:avLst>
          </a:prstGeom>
          <a:solidFill>
            <a:schemeClr val="bg2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77326" y="215157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48857" y="1705902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39809" y="317674"/>
            <a:ext cx="1413895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73722" y="1805309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630322" y="664932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1111" y="140293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00" y="365543"/>
            <a:ext cx="510058" cy="5657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04347" y="2313329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</a:t>
            </a:r>
            <a:r>
              <a:rPr lang="en-US" b="1" dirty="0" smtClean="0"/>
              <a:t>platform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6888" y="0"/>
            <a:ext cx="827942" cy="631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82748" y="890126"/>
            <a:ext cx="722082" cy="59189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86185" y="454597"/>
            <a:ext cx="222756" cy="1579983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4975847" y="391219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97034" y="879360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904830" y="1186072"/>
            <a:ext cx="7642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100233" y="2358443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089322">
            <a:off x="1794048" y="712815"/>
            <a:ext cx="420925" cy="856109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8" idx="3"/>
            <a:endCxn id="25" idx="1"/>
          </p:cNvCxnSpPr>
          <p:nvPr/>
        </p:nvCxnSpPr>
        <p:spPr>
          <a:xfrm>
            <a:off x="4658081" y="1059178"/>
            <a:ext cx="538953" cy="48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67397" y="1537411"/>
            <a:ext cx="176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T</a:t>
            </a:r>
            <a:r>
              <a:rPr lang="en-US" sz="1400" b="1" dirty="0" smtClean="0"/>
              <a:t>EE</a:t>
            </a:r>
            <a:r>
              <a:rPr lang="en-US" b="1" dirty="0" smtClean="0"/>
              <a:t>B</a:t>
            </a:r>
            <a:r>
              <a:rPr lang="en-US" sz="1400" b="1" dirty="0" smtClean="0"/>
              <a:t>RIDGE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2244432" y="687942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I/O</a:t>
              </a:r>
              <a:endParaRPr lang="en-US" sz="16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37350" y="917996"/>
            <a:ext cx="1515092" cy="568474"/>
            <a:chOff x="5453299" y="1847461"/>
            <a:chExt cx="1515092" cy="568474"/>
          </a:xfrm>
        </p:grpSpPr>
        <p:sp>
          <p:nvSpPr>
            <p:cNvPr id="54" name="Left-Right Arrow 53"/>
            <p:cNvSpPr/>
            <p:nvPr/>
          </p:nvSpPr>
          <p:spPr>
            <a:xfrm>
              <a:off x="5453299" y="1847461"/>
              <a:ext cx="1470015" cy="568474"/>
            </a:xfrm>
            <a:prstGeom prst="leftRightArrow">
              <a:avLst>
                <a:gd name="adj1" fmla="val 60739"/>
                <a:gd name="adj2" fmla="val 4521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539703" y="1952446"/>
              <a:ext cx="1428688" cy="338554"/>
              <a:chOff x="5620702" y="702509"/>
              <a:chExt cx="1428688" cy="338554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5620702" y="764132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753828" y="702509"/>
                <a:ext cx="12955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Establish TLS</a:t>
                </a: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82893" y="1747689"/>
            <a:ext cx="796389" cy="652073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226933" y="258685"/>
            <a:ext cx="2066000" cy="338554"/>
            <a:chOff x="5620702" y="702509"/>
            <a:chExt cx="2066000" cy="338554"/>
          </a:xfrm>
        </p:grpSpPr>
        <p:sp>
          <p:nvSpPr>
            <p:cNvPr id="69" name="Oval 6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72487" y="702509"/>
              <a:ext cx="19142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400" dirty="0" smtClean="0"/>
                <a:t>ROXIMI</a:t>
              </a:r>
              <a:r>
                <a:rPr lang="en-US" sz="1600" dirty="0" smtClean="0"/>
                <a:t>T</a:t>
              </a:r>
              <a:r>
                <a:rPr lang="en-US" sz="1400" dirty="0" smtClean="0"/>
                <a:t>EE</a:t>
              </a:r>
              <a:r>
                <a:rPr lang="en-US" sz="1600" dirty="0" smtClean="0"/>
                <a:t> </a:t>
              </a:r>
              <a:r>
                <a:rPr lang="en-US" sz="1600" dirty="0"/>
                <a:t>protocol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7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2616098" y="371560"/>
            <a:ext cx="45719" cy="35793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30637" y="-112965"/>
            <a:ext cx="1825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ProximiTEEBridge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18142" y="-112965"/>
            <a:ext cx="132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8446334" y="-107750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5779698" y="371562"/>
            <a:ext cx="45719" cy="1593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>
            <a:off x="8870227" y="371561"/>
            <a:ext cx="45719" cy="2876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5420" y="598106"/>
            <a:ext cx="304481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1112" y="279263"/>
            <a:ext cx="2428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sgx_create_enclave()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6311" y="826705"/>
            <a:ext cx="311339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02541" y="457373"/>
            <a:ext cx="156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TLS handshake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25420" y="953533"/>
            <a:ext cx="304481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570212" y="647828"/>
            <a:ext cx="156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TLS handshake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666311" y="3102179"/>
            <a:ext cx="311339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97858" y="2761260"/>
            <a:ext cx="20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Proximity Challenge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825420" y="1868959"/>
            <a:ext cx="3044811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71492" y="2852288"/>
            <a:ext cx="2417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Proximity Challenge</a:t>
            </a:r>
          </a:p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flipH="1">
            <a:off x="8870227" y="3654106"/>
            <a:ext cx="45722" cy="293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8893088" y="3249010"/>
            <a:ext cx="4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906089" y="3240279"/>
            <a:ext cx="216788" cy="414109"/>
            <a:chOff x="8417139" y="2234540"/>
            <a:chExt cx="216788" cy="414109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9089486" y="3210131"/>
            <a:ext cx="923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Decrypt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825420" y="3162003"/>
            <a:ext cx="304481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651720" y="3401941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662700" y="3771414"/>
            <a:ext cx="3117001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681401" y="3464179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79" name="Left Brace 78"/>
          <p:cNvSpPr/>
          <p:nvPr/>
        </p:nvSpPr>
        <p:spPr>
          <a:xfrm>
            <a:off x="2461212" y="3102180"/>
            <a:ext cx="132029" cy="685486"/>
          </a:xfrm>
          <a:prstGeom prst="leftBrace">
            <a:avLst>
              <a:gd name="adj1" fmla="val 4985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6200000">
            <a:off x="1782733" y="3313952"/>
            <a:ext cx="90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Latency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666311" y="1367881"/>
            <a:ext cx="311339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227498" y="998549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request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825420" y="1457485"/>
            <a:ext cx="304481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386607" y="1088153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request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447842" y="1505175"/>
            <a:ext cx="186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report</a:t>
            </a:r>
          </a:p>
        </p:txBody>
      </p:sp>
      <p:grpSp>
        <p:nvGrpSpPr>
          <p:cNvPr id="92" name="Group 91"/>
          <p:cNvGrpSpPr/>
          <p:nvPr/>
        </p:nvGrpSpPr>
        <p:grpSpPr>
          <a:xfrm flipH="1">
            <a:off x="5550720" y="1941267"/>
            <a:ext cx="217066" cy="414109"/>
            <a:chOff x="8417139" y="2234540"/>
            <a:chExt cx="216788" cy="414109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3009498" y="1850573"/>
            <a:ext cx="2619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4472C4"/>
                </a:solidFill>
              </a:rPr>
              <a:t>Intel Attestation server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825419" y="3708584"/>
            <a:ext cx="3044810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802557" y="1965050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780537" y="2376524"/>
            <a:ext cx="45719" cy="1570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2661818" y="2719859"/>
            <a:ext cx="310596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363356" y="2391953"/>
            <a:ext cx="1805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result</a:t>
            </a:r>
          </a:p>
        </p:txBody>
      </p:sp>
    </p:spTree>
    <p:extLst>
      <p:ext uri="{BB962C8B-B14F-4D97-AF65-F5344CB8AC3E}">
        <p14:creationId xmlns:p14="http://schemas.microsoft.com/office/powerpoint/2010/main" val="3378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119502" y="0"/>
            <a:ext cx="1169447" cy="1300100"/>
          </a:xfrm>
          <a:prstGeom prst="roundRect">
            <a:avLst>
              <a:gd name="adj" fmla="val 2098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06719" y="1287401"/>
            <a:ext cx="196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1600" dirty="0"/>
              <a:t>ROXIMI</a:t>
            </a:r>
            <a:r>
              <a:rPr lang="en-US" sz="2000" dirty="0"/>
              <a:t>T</a:t>
            </a:r>
            <a:r>
              <a:rPr lang="en-US" sz="1600" dirty="0"/>
              <a:t>EE</a:t>
            </a:r>
            <a:r>
              <a:rPr lang="en-US" sz="2000" dirty="0"/>
              <a:t>D</a:t>
            </a:r>
            <a:r>
              <a:rPr lang="en-US" sz="1600" dirty="0"/>
              <a:t>EVICE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56076" y="256021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76" y="256021"/>
                <a:ext cx="45922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66035" y="654120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35" y="654120"/>
                <a:ext cx="45922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08808" y="0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08" y="0"/>
                <a:ext cx="459228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70117" y="92615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17" y="926153"/>
                <a:ext cx="45922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899140" y="324450"/>
            <a:ext cx="1028228" cy="685174"/>
            <a:chOff x="3829461" y="1132551"/>
            <a:chExt cx="1028228" cy="685174"/>
          </a:xfrm>
        </p:grpSpPr>
        <p:sp>
          <p:nvSpPr>
            <p:cNvPr id="105" name="Rounded Rectangle 104"/>
            <p:cNvSpPr/>
            <p:nvPr/>
          </p:nvSpPr>
          <p:spPr>
            <a:xfrm>
              <a:off x="3829461" y="1132551"/>
              <a:ext cx="969141" cy="685174"/>
            </a:xfrm>
            <a:prstGeom prst="roundRect">
              <a:avLst>
                <a:gd name="adj" fmla="val 2098"/>
              </a:avLst>
            </a:prstGeom>
            <a:solidFill>
              <a:schemeClr val="bg1">
                <a:lumMod val="7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64175" y="1294743"/>
              <a:ext cx="89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Enclave</a:t>
              </a: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2563969" y="0"/>
            <a:ext cx="1468281" cy="1300100"/>
          </a:xfrm>
          <a:prstGeom prst="roundRect">
            <a:avLst>
              <a:gd name="adj" fmla="val 2098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633526" y="1287401"/>
            <a:ext cx="125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Local Host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804578" y="0"/>
            <a:ext cx="1194049" cy="1300100"/>
          </a:xfrm>
          <a:prstGeom prst="roundRect">
            <a:avLst>
              <a:gd name="adj" fmla="val 2098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173679" y="1282211"/>
            <a:ext cx="2999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Remote compromised host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72950" y="469454"/>
            <a:ext cx="1729412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871503" y="901965"/>
            <a:ext cx="1062849" cy="2000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172951" y="885656"/>
            <a:ext cx="1599064" cy="16309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153673" y="240854"/>
            <a:ext cx="1410296" cy="1516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779090" y="184666"/>
            <a:ext cx="1175612" cy="2725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172950" y="1118359"/>
            <a:ext cx="155176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902361" y="324450"/>
            <a:ext cx="1028228" cy="685174"/>
            <a:chOff x="3829461" y="1132551"/>
            <a:chExt cx="1028228" cy="685174"/>
          </a:xfrm>
        </p:grpSpPr>
        <p:sp>
          <p:nvSpPr>
            <p:cNvPr id="69" name="Rounded Rectangle 68"/>
            <p:cNvSpPr/>
            <p:nvPr/>
          </p:nvSpPr>
          <p:spPr>
            <a:xfrm>
              <a:off x="3829461" y="1132551"/>
              <a:ext cx="969141" cy="685174"/>
            </a:xfrm>
            <a:prstGeom prst="roundRect">
              <a:avLst>
                <a:gd name="adj" fmla="val 2098"/>
              </a:avLst>
            </a:prstGeom>
            <a:solidFill>
              <a:schemeClr val="bg1">
                <a:lumMod val="7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64175" y="1320143"/>
              <a:ext cx="89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Enclave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823299" y="236971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299" y="236971"/>
                <a:ext cx="45326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810599" y="64933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99" y="649333"/>
                <a:ext cx="459228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477197" y="0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97" y="0"/>
                <a:ext cx="45326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498971" y="-38100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71" y="-38100"/>
                <a:ext cx="459228" cy="400110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804577" y="247259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77" y="247259"/>
                <a:ext cx="459228" cy="400110"/>
              </a:xfrm>
              <a:prstGeom prst="rect">
                <a:avLst/>
              </a:prstGeom>
              <a:blipFill>
                <a:blip r:embed="rId1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821531" y="655682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531" y="655682"/>
                <a:ext cx="459228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556303" y="93250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03" y="932503"/>
                <a:ext cx="459228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672317" y="93885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317" y="938853"/>
                <a:ext cx="459228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613832" y="-76200"/>
                <a:ext cx="19762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32" y="-76200"/>
                <a:ext cx="197624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" name="Picture 1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03" y="711544"/>
            <a:ext cx="614751" cy="681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613832" y="215703"/>
                <a:ext cx="19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32" y="215703"/>
                <a:ext cx="1942648" cy="400110"/>
              </a:xfrm>
              <a:prstGeom prst="rect">
                <a:avLst/>
              </a:prstGeom>
              <a:blipFill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784748" y="585035"/>
                <a:ext cx="1723870" cy="40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748" y="585035"/>
                <a:ext cx="1723870" cy="404598"/>
              </a:xfrm>
              <a:prstGeom prst="rect">
                <a:avLst/>
              </a:prstGeom>
              <a:blipFill>
                <a:blip r:embed="rId1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773113" y="908647"/>
                <a:ext cx="1729833" cy="407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113" y="908647"/>
                <a:ext cx="1729833" cy="407676"/>
              </a:xfrm>
              <a:prstGeom prst="rect">
                <a:avLst/>
              </a:prstGeom>
              <a:blipFill>
                <a:blip r:embed="rId19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8660775" y="-28217"/>
                <a:ext cx="1822807" cy="410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𝐴𝑃𝑃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75" y="-28217"/>
                <a:ext cx="1822807" cy="410946"/>
              </a:xfrm>
              <a:prstGeom prst="rect">
                <a:avLst/>
              </a:prstGeom>
              <a:blipFill>
                <a:blip r:embed="rId20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/>
          <p:cNvCxnSpPr/>
          <p:nvPr/>
        </p:nvCxnSpPr>
        <p:spPr>
          <a:xfrm>
            <a:off x="8773633" y="1130275"/>
            <a:ext cx="29120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8750991" y="799998"/>
            <a:ext cx="313846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064837" y="603006"/>
            <a:ext cx="3072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interaction in ideal scenario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064837" y="937995"/>
            <a:ext cx="2896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Interaction while attacked</a:t>
            </a:r>
          </a:p>
        </p:txBody>
      </p:sp>
    </p:spTree>
    <p:extLst>
      <p:ext uri="{BB962C8B-B14F-4D97-AF65-F5344CB8AC3E}">
        <p14:creationId xmlns:p14="http://schemas.microsoft.com/office/powerpoint/2010/main" val="3738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5651" y="17140"/>
            <a:ext cx="6625079" cy="2415972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183" y="1734609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48135" y="21468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82048" y="1842556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238648" y="56194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99437" y="129994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0" y="148892"/>
            <a:ext cx="510058" cy="5657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236" y="251337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84173" y="288234"/>
            <a:ext cx="1346356" cy="1346356"/>
            <a:chOff x="9955693" y="2421909"/>
            <a:chExt cx="1605295" cy="160529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05360" y="77637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5904899" y="67221"/>
            <a:ext cx="433035" cy="601022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8" idx="3"/>
            <a:endCxn id="15" idx="1"/>
          </p:cNvCxnSpPr>
          <p:nvPr/>
        </p:nvCxnSpPr>
        <p:spPr>
          <a:xfrm>
            <a:off x="3266407" y="956193"/>
            <a:ext cx="538953" cy="48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6196" y="1998094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Storage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752168" y="956193"/>
            <a:ext cx="39380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159657" y="516223"/>
            <a:ext cx="616451" cy="1453493"/>
            <a:chOff x="7841268" y="1618338"/>
            <a:chExt cx="2144274" cy="1453493"/>
          </a:xfrm>
        </p:grpSpPr>
        <p:grpSp>
          <p:nvGrpSpPr>
            <p:cNvPr id="50" name="Group 49"/>
            <p:cNvGrpSpPr/>
            <p:nvPr/>
          </p:nvGrpSpPr>
          <p:grpSpPr>
            <a:xfrm>
              <a:off x="7841268" y="1651119"/>
              <a:ext cx="2144274" cy="1373723"/>
              <a:chOff x="7841268" y="1590459"/>
              <a:chExt cx="2144274" cy="137372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841268" y="1594397"/>
                <a:ext cx="2141129" cy="13643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844413" y="159045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844413" y="186522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844413" y="213967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844413" y="241440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844413" y="268882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7991641" y="1618338"/>
              <a:ext cx="19907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File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991643" y="1892144"/>
              <a:ext cx="16693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f1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91643" y="2154634"/>
              <a:ext cx="16693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991640" y="2702499"/>
              <a:ext cx="19907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fn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328789" y="2441409"/>
              <a:ext cx="1614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66725" y="542349"/>
            <a:ext cx="707154" cy="1373723"/>
            <a:chOff x="7841268" y="1590459"/>
            <a:chExt cx="2144274" cy="1373723"/>
          </a:xfrm>
        </p:grpSpPr>
        <p:sp>
          <p:nvSpPr>
            <p:cNvPr id="23" name="Rectangle 22"/>
            <p:cNvSpPr/>
            <p:nvPr/>
          </p:nvSpPr>
          <p:spPr>
            <a:xfrm>
              <a:off x="7841268" y="1594397"/>
              <a:ext cx="2141129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4413" y="1590459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4413" y="1865220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4413" y="2139670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4413" y="2414409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44413" y="2688829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6504009" y="509568"/>
            <a:ext cx="633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61942" y="78337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61942" y="104586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61942" y="159372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16592" y="133263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5776108" y="843331"/>
            <a:ext cx="1268549" cy="230004"/>
            <a:chOff x="5998358" y="836981"/>
            <a:chExt cx="1268549" cy="230004"/>
          </a:xfrm>
        </p:grpSpPr>
        <p:sp>
          <p:nvSpPr>
            <p:cNvPr id="67" name="Rounded Rectangle 66"/>
            <p:cNvSpPr/>
            <p:nvPr/>
          </p:nvSpPr>
          <p:spPr>
            <a:xfrm>
              <a:off x="6784192" y="836981"/>
              <a:ext cx="482715" cy="23000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stCxn id="67" idx="1"/>
              <a:endCxn id="63" idx="3"/>
            </p:cNvCxnSpPr>
            <p:nvPr/>
          </p:nvCxnSpPr>
          <p:spPr>
            <a:xfrm flipH="1" flipV="1">
              <a:off x="5998358" y="948742"/>
              <a:ext cx="785834" cy="32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758388" y="103742"/>
            <a:ext cx="500004" cy="1016947"/>
          </a:xfrm>
          <a:prstGeom prst="rect">
            <a:avLst/>
          </a:prstGeom>
        </p:spPr>
      </p:pic>
      <p:grpSp>
        <p:nvGrpSpPr>
          <p:cNvPr id="107" name="Group 106"/>
          <p:cNvGrpSpPr/>
          <p:nvPr/>
        </p:nvGrpSpPr>
        <p:grpSpPr>
          <a:xfrm>
            <a:off x="5168" y="1366604"/>
            <a:ext cx="1718402" cy="1706489"/>
            <a:chOff x="1494904" y="2382888"/>
            <a:chExt cx="1718402" cy="1706489"/>
          </a:xfrm>
        </p:grpSpPr>
        <p:grpSp>
          <p:nvGrpSpPr>
            <p:cNvPr id="80" name="Group 79"/>
            <p:cNvGrpSpPr/>
            <p:nvPr/>
          </p:nvGrpSpPr>
          <p:grpSpPr>
            <a:xfrm>
              <a:off x="1494904" y="2382888"/>
              <a:ext cx="616451" cy="1453493"/>
              <a:chOff x="7841269" y="1618338"/>
              <a:chExt cx="2144274" cy="1453493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7841269" y="1651119"/>
                <a:ext cx="2144274" cy="1373723"/>
                <a:chOff x="7841268" y="1590459"/>
                <a:chExt cx="2144277" cy="1373723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7841268" y="1594397"/>
                  <a:ext cx="2141130" cy="136430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844412" y="1590459"/>
                  <a:ext cx="2141133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844412" y="1865220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7844412" y="2139670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844415" y="2414409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7844412" y="2688829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7991641" y="1618338"/>
                <a:ext cx="19907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File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991644" y="1892144"/>
                <a:ext cx="1669341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f1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991644" y="2154634"/>
                <a:ext cx="1669341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f2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991644" y="2702498"/>
                <a:ext cx="1990747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fn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309564" y="2441408"/>
                <a:ext cx="1614692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…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109874" y="2415669"/>
              <a:ext cx="1103432" cy="1373723"/>
              <a:chOff x="7841268" y="1590459"/>
              <a:chExt cx="2144274" cy="1373723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7841268" y="1594397"/>
                <a:ext cx="2141129" cy="13643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844412" y="159045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844413" y="186522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844413" y="213967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844413" y="241440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844413" y="268882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2294678" y="2382888"/>
              <a:ext cx="8175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HASH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114702" y="2656694"/>
              <a:ext cx="10873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0x232ba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113084" y="2918720"/>
              <a:ext cx="10873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0xf4c56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114702" y="3443046"/>
              <a:ext cx="10893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0x90a5d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494024" y="3205959"/>
              <a:ext cx="4775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8313" y="102961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sp>
        <p:nvSpPr>
          <p:cNvPr id="109" name="Rectangle 108"/>
          <p:cNvSpPr/>
          <p:nvPr/>
        </p:nvSpPr>
        <p:spPr>
          <a:xfrm>
            <a:off x="-37786" y="2732272"/>
            <a:ext cx="1760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</a:p>
          <a:p>
            <a:pPr algn="ctr"/>
            <a:r>
              <a:rPr lang="en-US" sz="1400" b="1" dirty="0"/>
              <a:t>memory</a:t>
            </a:r>
            <a:endParaRPr lang="en-US" b="1" dirty="0"/>
          </a:p>
        </p:txBody>
      </p:sp>
      <p:cxnSp>
        <p:nvCxnSpPr>
          <p:cNvPr id="113" name="Straight Arrow Connector 112"/>
          <p:cNvCxnSpPr>
            <a:endCxn id="8" idx="1"/>
          </p:cNvCxnSpPr>
          <p:nvPr/>
        </p:nvCxnSpPr>
        <p:spPr>
          <a:xfrm flipV="1">
            <a:off x="1372029" y="956193"/>
            <a:ext cx="866619" cy="48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810266" y="621236"/>
            <a:ext cx="686356" cy="338554"/>
            <a:chOff x="5620702" y="702509"/>
            <a:chExt cx="686356" cy="338554"/>
          </a:xfrm>
        </p:grpSpPr>
        <p:sp>
          <p:nvSpPr>
            <p:cNvPr id="117" name="Oval 116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772488" y="702509"/>
              <a:ext cx="5345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Seal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15942" y="1106446"/>
            <a:ext cx="1213828" cy="584775"/>
            <a:chOff x="5620703" y="702509"/>
            <a:chExt cx="1016457" cy="584775"/>
          </a:xfrm>
        </p:grpSpPr>
        <p:sp>
          <p:nvSpPr>
            <p:cNvPr id="122" name="Oval 121"/>
            <p:cNvSpPr/>
            <p:nvPr/>
          </p:nvSpPr>
          <p:spPr>
            <a:xfrm>
              <a:off x="5620703" y="779981"/>
              <a:ext cx="155694" cy="19518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04493" y="702509"/>
              <a:ext cx="9326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Send Hash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9810" y="77567"/>
            <a:ext cx="855670" cy="338554"/>
            <a:chOff x="5620702" y="702509"/>
            <a:chExt cx="855670" cy="338554"/>
          </a:xfrm>
        </p:grpSpPr>
        <p:sp>
          <p:nvSpPr>
            <p:cNvPr id="125" name="Oval 12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72488" y="702509"/>
              <a:ext cx="7038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Store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76108" y="1111328"/>
            <a:ext cx="1268549" cy="230004"/>
            <a:chOff x="5998358" y="836981"/>
            <a:chExt cx="1268549" cy="230004"/>
          </a:xfrm>
        </p:grpSpPr>
        <p:sp>
          <p:nvSpPr>
            <p:cNvPr id="130" name="Rounded Rectangle 129"/>
            <p:cNvSpPr/>
            <p:nvPr/>
          </p:nvSpPr>
          <p:spPr>
            <a:xfrm>
              <a:off x="6784192" y="836981"/>
              <a:ext cx="482715" cy="23000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>
              <a:stCxn id="130" idx="1"/>
            </p:cNvCxnSpPr>
            <p:nvPr/>
          </p:nvCxnSpPr>
          <p:spPr>
            <a:xfrm flipH="1">
              <a:off x="5998358" y="951983"/>
              <a:ext cx="785834" cy="31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5776108" y="1663393"/>
            <a:ext cx="1268549" cy="230004"/>
            <a:chOff x="5998358" y="836981"/>
            <a:chExt cx="1268549" cy="230004"/>
          </a:xfrm>
        </p:grpSpPr>
        <p:sp>
          <p:nvSpPr>
            <p:cNvPr id="133" name="Rounded Rectangle 132"/>
            <p:cNvSpPr/>
            <p:nvPr/>
          </p:nvSpPr>
          <p:spPr>
            <a:xfrm>
              <a:off x="6784192" y="836981"/>
              <a:ext cx="482715" cy="23000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1"/>
            </p:cNvCxnSpPr>
            <p:nvPr/>
          </p:nvCxnSpPr>
          <p:spPr>
            <a:xfrm flipH="1">
              <a:off x="5998358" y="951983"/>
              <a:ext cx="785834" cy="31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18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66173" y="743728"/>
            <a:ext cx="4260764" cy="2211583"/>
          </a:xfrm>
          <a:prstGeom prst="roundRect">
            <a:avLst>
              <a:gd name="adj" fmla="val 4940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19520" y="2308981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20552" y="988275"/>
            <a:ext cx="1226376" cy="1417268"/>
          </a:xfrm>
          <a:prstGeom prst="roundRect">
            <a:avLst>
              <a:gd name="adj" fmla="val 879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62569" y="2416928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944344" y="1372782"/>
            <a:ext cx="938129" cy="7197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63351" y="2010168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1" y="903655"/>
            <a:ext cx="510058" cy="56574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46510" y="1042997"/>
            <a:ext cx="1346356" cy="1346356"/>
            <a:chOff x="9955693" y="2421909"/>
            <a:chExt cx="1605295" cy="160529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67697" y="1356469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8188463" y="822972"/>
            <a:ext cx="433035" cy="60102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880292" y="2434264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Storage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414505" y="1710956"/>
            <a:ext cx="359667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752862" y="1223086"/>
            <a:ext cx="395142" cy="803669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2971804" y="1975472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cxnSp>
        <p:nvCxnSpPr>
          <p:cNvPr id="113" name="Straight Arrow Connector 112"/>
          <p:cNvCxnSpPr>
            <a:endCxn id="8" idx="1"/>
          </p:cNvCxnSpPr>
          <p:nvPr/>
        </p:nvCxnSpPr>
        <p:spPr>
          <a:xfrm flipV="1">
            <a:off x="4152550" y="1710956"/>
            <a:ext cx="866619" cy="48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8061802" y="2078374"/>
            <a:ext cx="686356" cy="338554"/>
            <a:chOff x="5620702" y="702509"/>
            <a:chExt cx="686356" cy="338554"/>
          </a:xfrm>
        </p:grpSpPr>
        <p:sp>
          <p:nvSpPr>
            <p:cNvPr id="117" name="Oval 116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772488" y="702509"/>
              <a:ext cx="5345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Seal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418247" y="1688594"/>
            <a:ext cx="1113768" cy="584775"/>
            <a:chOff x="5704493" y="702509"/>
            <a:chExt cx="932667" cy="584775"/>
          </a:xfrm>
        </p:grpSpPr>
        <p:sp>
          <p:nvSpPr>
            <p:cNvPr id="122" name="Oval 121"/>
            <p:cNvSpPr/>
            <p:nvPr/>
          </p:nvSpPr>
          <p:spPr>
            <a:xfrm>
              <a:off x="5747982" y="859332"/>
              <a:ext cx="155694" cy="19518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04493" y="702509"/>
              <a:ext cx="9326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Get counter</a:t>
              </a:r>
              <a:endParaRPr lang="en-US" sz="16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578230" y="737872"/>
            <a:ext cx="1242322" cy="338554"/>
            <a:chOff x="5620702" y="702509"/>
            <a:chExt cx="1242322" cy="338554"/>
          </a:xfrm>
        </p:grpSpPr>
        <p:sp>
          <p:nvSpPr>
            <p:cNvPr id="125" name="Oval 12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72488" y="702509"/>
              <a:ext cx="10905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Increment</a:t>
              </a:r>
              <a:endParaRPr lang="en-US" sz="1600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7774174" y="1455011"/>
            <a:ext cx="1164553" cy="592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774172" y="1457293"/>
            <a:ext cx="1164555" cy="2753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713321" y="1418292"/>
            <a:ext cx="1313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Sealed data</a:t>
            </a:r>
            <a:endParaRPr lang="en-US" b="1" dirty="0"/>
          </a:p>
        </p:txBody>
      </p:sp>
      <p:sp>
        <p:nvSpPr>
          <p:cNvPr id="110" name="Rectangle 109"/>
          <p:cNvSpPr/>
          <p:nvPr/>
        </p:nvSpPr>
        <p:spPr>
          <a:xfrm>
            <a:off x="7775158" y="1711884"/>
            <a:ext cx="1481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Seal(</a:t>
            </a:r>
            <a:r>
              <a:rPr lang="en-US" sz="1600" dirty="0" err="1" smtClean="0">
                <a:latin typeface="Consolas" panose="020B0609020204030204" pitchFamily="49" charset="0"/>
              </a:rPr>
              <a:t>d|c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099082" y="-40870"/>
            <a:ext cx="949378" cy="644389"/>
            <a:chOff x="2722008" y="3253334"/>
            <a:chExt cx="949378" cy="644389"/>
          </a:xfrm>
        </p:grpSpPr>
        <p:sp>
          <p:nvSpPr>
            <p:cNvPr id="88" name="Rectangle 87"/>
            <p:cNvSpPr/>
            <p:nvPr/>
          </p:nvSpPr>
          <p:spPr>
            <a:xfrm>
              <a:off x="2776779" y="3300323"/>
              <a:ext cx="89460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776780" y="3575084"/>
              <a:ext cx="894400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722008" y="3253334"/>
              <a:ext cx="94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Counter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90701" y="352839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c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2334" y="-38350"/>
            <a:ext cx="920135" cy="644389"/>
            <a:chOff x="2749605" y="3253334"/>
            <a:chExt cx="973169" cy="644389"/>
          </a:xfrm>
        </p:grpSpPr>
        <p:sp>
          <p:nvSpPr>
            <p:cNvPr id="112" name="Rectangle 111"/>
            <p:cNvSpPr/>
            <p:nvPr/>
          </p:nvSpPr>
          <p:spPr>
            <a:xfrm>
              <a:off x="2776779" y="3300323"/>
              <a:ext cx="945995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76779" y="3575084"/>
              <a:ext cx="945993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49605" y="3253334"/>
              <a:ext cx="9491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Counter</a:t>
              </a:r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64064" y="352839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</a:t>
              </a:r>
              <a:r>
                <a:rPr lang="en-US" dirty="0" smtClean="0">
                  <a:latin typeface="Consolas" panose="020B0609020204030204" pitchFamily="49" charset="0"/>
                </a:rPr>
                <a:t>+1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35" name="Curved Connector 34"/>
          <p:cNvCxnSpPr>
            <a:stCxn id="17" idx="2"/>
            <a:endCxn id="119" idx="2"/>
          </p:cNvCxnSpPr>
          <p:nvPr/>
        </p:nvCxnSpPr>
        <p:spPr>
          <a:xfrm rot="16200000" flipH="1">
            <a:off x="4216459" y="10486"/>
            <a:ext cx="2520" cy="1188585"/>
          </a:xfrm>
          <a:prstGeom prst="curvedConnector3">
            <a:avLst>
              <a:gd name="adj1" fmla="val 54687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900060" y="1741457"/>
            <a:ext cx="462553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144294" y="2955620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Target platform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56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67937" y="749948"/>
            <a:ext cx="4260764" cy="2211583"/>
          </a:xfrm>
          <a:prstGeom prst="roundRect">
            <a:avLst>
              <a:gd name="adj" fmla="val 4940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21284" y="2315201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2316" y="994495"/>
            <a:ext cx="1226376" cy="1417268"/>
          </a:xfrm>
          <a:prstGeom prst="roundRect">
            <a:avLst>
              <a:gd name="adj" fmla="val 879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8971" y="2423148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1946108" y="1379002"/>
            <a:ext cx="938129" cy="7197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65115" y="2016388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15" y="909875"/>
            <a:ext cx="510058" cy="56574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48274" y="1049217"/>
            <a:ext cx="1346356" cy="1346356"/>
            <a:chOff x="9955693" y="2421909"/>
            <a:chExt cx="1605295" cy="160529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469461" y="1362689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5190227" y="1345787"/>
            <a:ext cx="433035" cy="60102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882056" y="2410691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Storage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754626" y="1229306"/>
            <a:ext cx="395142" cy="803669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-26432" y="1981692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3420011" y="1694814"/>
            <a:ext cx="1113768" cy="584775"/>
            <a:chOff x="5704493" y="702509"/>
            <a:chExt cx="932667" cy="584775"/>
          </a:xfrm>
        </p:grpSpPr>
        <p:sp>
          <p:nvSpPr>
            <p:cNvPr id="122" name="Oval 121"/>
            <p:cNvSpPr/>
            <p:nvPr/>
          </p:nvSpPr>
          <p:spPr>
            <a:xfrm>
              <a:off x="5747982" y="859332"/>
              <a:ext cx="155694" cy="19518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04493" y="702509"/>
              <a:ext cx="9326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Get counter</a:t>
              </a:r>
              <a:endParaRPr lang="en-US" sz="16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9994" y="744092"/>
            <a:ext cx="1242322" cy="338554"/>
            <a:chOff x="5620702" y="702509"/>
            <a:chExt cx="1242322" cy="338554"/>
          </a:xfrm>
        </p:grpSpPr>
        <p:sp>
          <p:nvSpPr>
            <p:cNvPr id="125" name="Oval 12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72488" y="702509"/>
              <a:ext cx="10905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Increment</a:t>
              </a:r>
              <a:endParaRPr lang="en-US" sz="1600" dirty="0"/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4700645" y="2016388"/>
            <a:ext cx="1481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Seal(</a:t>
            </a:r>
            <a:r>
              <a:rPr lang="en-US" sz="1600" b="1" dirty="0" err="1" smtClean="0">
                <a:latin typeface="Consolas" panose="020B0609020204030204" pitchFamily="49" charset="0"/>
              </a:rPr>
              <a:t>d|i|c</a:t>
            </a:r>
            <a:r>
              <a:rPr lang="en-US" sz="1600" b="1" dirty="0" smtClean="0">
                <a:latin typeface="Consolas" panose="020B0609020204030204" pitchFamily="49" charset="0"/>
              </a:rPr>
              <a:t>)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cxnSp>
        <p:nvCxnSpPr>
          <p:cNvPr id="35" name="Curved Connector 34"/>
          <p:cNvCxnSpPr>
            <a:stCxn id="17" idx="2"/>
          </p:cNvCxnSpPr>
          <p:nvPr/>
        </p:nvCxnSpPr>
        <p:spPr>
          <a:xfrm rot="16200000" flipH="1">
            <a:off x="1218223" y="16706"/>
            <a:ext cx="2520" cy="1188585"/>
          </a:xfrm>
          <a:prstGeom prst="curvedConnector3">
            <a:avLst>
              <a:gd name="adj1" fmla="val 54687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146058" y="2961840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Target platform</a:t>
            </a:r>
            <a:endParaRPr lang="en-US" b="1" dirty="0"/>
          </a:p>
        </p:txBody>
      </p:sp>
      <p:sp>
        <p:nvSpPr>
          <p:cNvPr id="46" name="Left-Right Arrow 45"/>
          <p:cNvSpPr/>
          <p:nvPr/>
        </p:nvSpPr>
        <p:spPr>
          <a:xfrm>
            <a:off x="1157633" y="1471588"/>
            <a:ext cx="2311826" cy="568474"/>
          </a:xfrm>
          <a:prstGeom prst="leftRightArrow">
            <a:avLst>
              <a:gd name="adj1" fmla="val 43232"/>
              <a:gd name="adj2" fmla="val 45214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591" y="1584675"/>
            <a:ext cx="1543473" cy="338554"/>
            <a:chOff x="5620702" y="702509"/>
            <a:chExt cx="1428688" cy="338554"/>
          </a:xfrm>
        </p:grpSpPr>
        <p:sp>
          <p:nvSpPr>
            <p:cNvPr id="49" name="Oval 4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-48975" y="-34650"/>
            <a:ext cx="1194407" cy="644389"/>
            <a:chOff x="2949261" y="-40870"/>
            <a:chExt cx="1194407" cy="644389"/>
          </a:xfrm>
        </p:grpSpPr>
        <p:sp>
          <p:nvSpPr>
            <p:cNvPr id="88" name="Rectangle 87"/>
            <p:cNvSpPr/>
            <p:nvPr/>
          </p:nvSpPr>
          <p:spPr>
            <a:xfrm>
              <a:off x="3010943" y="6119"/>
              <a:ext cx="103751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010946" y="280880"/>
              <a:ext cx="103730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194497" y="-40870"/>
              <a:ext cx="94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Counter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67775" y="234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c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84961" y="234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59491" y="6119"/>
              <a:ext cx="0" cy="5501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949261" y="-40870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307911" y="-34650"/>
            <a:ext cx="1194407" cy="644389"/>
            <a:chOff x="2949261" y="-40870"/>
            <a:chExt cx="1194407" cy="644389"/>
          </a:xfrm>
        </p:grpSpPr>
        <p:sp>
          <p:nvSpPr>
            <p:cNvPr id="80" name="Rectangle 79"/>
            <p:cNvSpPr/>
            <p:nvPr/>
          </p:nvSpPr>
          <p:spPr>
            <a:xfrm>
              <a:off x="3010943" y="6119"/>
              <a:ext cx="103751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010946" y="280880"/>
              <a:ext cx="103730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194497" y="-40870"/>
              <a:ext cx="94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Counter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86793" y="234187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c+1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84961" y="234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i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259491" y="6119"/>
              <a:ext cx="0" cy="5501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2949261" y="-40870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</p:grpSp>
      <p:sp>
        <p:nvSpPr>
          <p:cNvPr id="90" name="Left-Right Arrow 89"/>
          <p:cNvSpPr/>
          <p:nvPr/>
        </p:nvSpPr>
        <p:spPr>
          <a:xfrm>
            <a:off x="4333175" y="1506559"/>
            <a:ext cx="922074" cy="485368"/>
          </a:xfrm>
          <a:prstGeom prst="leftRightArrow">
            <a:avLst>
              <a:gd name="adj1" fmla="val 55474"/>
              <a:gd name="adj2" fmla="val 45214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4482465" y="1578922"/>
            <a:ext cx="673916" cy="338554"/>
            <a:chOff x="5558498" y="702509"/>
            <a:chExt cx="673916" cy="338554"/>
          </a:xfrm>
        </p:grpSpPr>
        <p:sp>
          <p:nvSpPr>
            <p:cNvPr id="117" name="Oval 116"/>
            <p:cNvSpPr/>
            <p:nvPr/>
          </p:nvSpPr>
          <p:spPr>
            <a:xfrm>
              <a:off x="5558498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697844" y="702509"/>
              <a:ext cx="5345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7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759441" y="1341004"/>
            <a:ext cx="1949654" cy="1949654"/>
            <a:chOff x="9955693" y="2421909"/>
            <a:chExt cx="1605295" cy="16052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195092" y="1644489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Enclave 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95092" y="2080351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92" y="2631503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49635" y="2246494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…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5458873" y="-6220"/>
            <a:ext cx="879722" cy="6427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24085" y="615022"/>
            <a:ext cx="2192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Name Server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88588" y="948683"/>
            <a:ext cx="2335437" cy="1373723"/>
            <a:chOff x="7841268" y="1590459"/>
            <a:chExt cx="2613021" cy="1373723"/>
          </a:xfrm>
        </p:grpSpPr>
        <p:sp>
          <p:nvSpPr>
            <p:cNvPr id="27" name="Rectangle 26"/>
            <p:cNvSpPr/>
            <p:nvPr/>
          </p:nvSpPr>
          <p:spPr>
            <a:xfrm>
              <a:off x="7841268" y="1594397"/>
              <a:ext cx="2613021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4413" y="159045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4413" y="186522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4413" y="213967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4413" y="241440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44413" y="268882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5040182" y="961744"/>
            <a:ext cx="0" cy="13551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72888" y="91590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17976" y="901693"/>
            <a:ext cx="1529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339452" y="1152484"/>
                <a:ext cx="5452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452" y="1152484"/>
                <a:ext cx="5452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4491029" y="17389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72216" y="118970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0x232ba…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79836" y="14452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0xf4c56…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85368" y="199328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0x90a5d…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339452" y="1433371"/>
                <a:ext cx="5505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452" y="1433371"/>
                <a:ext cx="5505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339452" y="1985907"/>
                <a:ext cx="564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452" y="1985907"/>
                <a:ext cx="5646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976272" y="2339169"/>
            <a:ext cx="394258" cy="80187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515443" y="2750082"/>
            <a:ext cx="4167811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17745" y="1605795"/>
            <a:ext cx="93219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217745" y="1591315"/>
            <a:ext cx="0" cy="6040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39170" y="2406062"/>
            <a:ext cx="1800305" cy="369332"/>
            <a:chOff x="5620702" y="681910"/>
            <a:chExt cx="1800305" cy="369332"/>
          </a:xfrm>
        </p:grpSpPr>
        <p:sp>
          <p:nvSpPr>
            <p:cNvPr id="52" name="Oval 5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2121" y="681910"/>
              <a:ext cx="16088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Measurement</a:t>
              </a:r>
              <a:endParaRPr lang="en-US" sz="16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24053" y="1204549"/>
            <a:ext cx="948134" cy="369332"/>
            <a:chOff x="5620702" y="681910"/>
            <a:chExt cx="948134" cy="369332"/>
          </a:xfrm>
        </p:grpSpPr>
        <p:sp>
          <p:nvSpPr>
            <p:cNvPr id="55" name="Oval 5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12121" y="681910"/>
              <a:ext cx="7567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Check</a:t>
              </a:r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24874" y="947592"/>
            <a:ext cx="1183254" cy="1373723"/>
            <a:chOff x="7841268" y="1590459"/>
            <a:chExt cx="2613021" cy="1373723"/>
          </a:xfrm>
        </p:grpSpPr>
        <p:sp>
          <p:nvSpPr>
            <p:cNvPr id="59" name="Rectangle 58"/>
            <p:cNvSpPr/>
            <p:nvPr/>
          </p:nvSpPr>
          <p:spPr>
            <a:xfrm>
              <a:off x="7841268" y="1594397"/>
              <a:ext cx="2613021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844413" y="159045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844413" y="186522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44413" y="213967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844413" y="241440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44413" y="268882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548850" y="910891"/>
            <a:ext cx="114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Public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6789785" y="1152484"/>
                <a:ext cx="699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785" y="1152484"/>
                <a:ext cx="6994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6789785" y="1449187"/>
                <a:ext cx="704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785" y="1449187"/>
                <a:ext cx="704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6988378" y="17389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789785" y="1977204"/>
                <a:ext cx="7188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785" y="1977204"/>
                <a:ext cx="7188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2337471" y="3244236"/>
            <a:ext cx="176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</a:t>
            </a:r>
            <a:r>
              <a:rPr lang="en-US" sz="1400" b="1" dirty="0" smtClean="0"/>
              <a:t>ROXIMI</a:t>
            </a:r>
            <a:r>
              <a:rPr lang="en-US" b="1" dirty="0" smtClean="0"/>
              <a:t>T</a:t>
            </a:r>
            <a:r>
              <a:rPr lang="en-US" sz="1400" b="1" dirty="0" smtClean="0"/>
              <a:t>EE</a:t>
            </a:r>
            <a:r>
              <a:rPr lang="en-US" b="1" dirty="0" smtClean="0"/>
              <a:t>B</a:t>
            </a:r>
            <a:r>
              <a:rPr lang="en-US" sz="1400" b="1" dirty="0" smtClean="0"/>
              <a:t>RIDGE</a:t>
            </a:r>
            <a:endParaRPr lang="en-US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7748476" y="3234859"/>
            <a:ext cx="2029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Intel SGX processor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082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434177" y="272546"/>
            <a:ext cx="2751883" cy="163680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88517" y="-64591"/>
            <a:ext cx="1935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13351" y="618354"/>
            <a:ext cx="111336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017184" y="1030780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473584" y="362289"/>
            <a:ext cx="1460684" cy="1046152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440030" y="347309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</a:t>
            </a:r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5613353" y="780409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82" y="831065"/>
            <a:ext cx="558886" cy="61990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894462" y="1925143"/>
            <a:ext cx="1195301" cy="1067519"/>
            <a:chOff x="4071092" y="1665224"/>
            <a:chExt cx="1195301" cy="1067519"/>
          </a:xfrm>
        </p:grpSpPr>
        <p:sp>
          <p:nvSpPr>
            <p:cNvPr id="70" name="Rectangle 69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292" y="1665224"/>
              <a:ext cx="628101" cy="6966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924961" y="356831"/>
            <a:ext cx="959391" cy="1302988"/>
            <a:chOff x="3348991" y="2361662"/>
            <a:chExt cx="959391" cy="1302988"/>
          </a:xfrm>
        </p:grpSpPr>
        <p:sp>
          <p:nvSpPr>
            <p:cNvPr id="69" name="Rectangle 68"/>
            <p:cNvSpPr/>
            <p:nvPr/>
          </p:nvSpPr>
          <p:spPr>
            <a:xfrm>
              <a:off x="3348991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verifier</a:t>
              </a:r>
              <a:endParaRPr lang="en-US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473586" y="1471190"/>
            <a:ext cx="2656491" cy="369332"/>
            <a:chOff x="5647053" y="2145792"/>
            <a:chExt cx="3002957" cy="369332"/>
          </a:xfrm>
        </p:grpSpPr>
        <p:sp>
          <p:nvSpPr>
            <p:cNvPr id="51" name="Rounded Rectangle 50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21863" y="2145792"/>
              <a:ext cx="1875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Trusted processor</a:t>
              </a:r>
              <a:endParaRPr lang="en-US" b="1" dirty="0"/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5434178" y="2022231"/>
            <a:ext cx="2751882" cy="15182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94843" y="2231191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94843" y="2643617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473584" y="2111974"/>
            <a:ext cx="1460684" cy="906870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410402" y="2099923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</a:t>
            </a:r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613353" y="2530094"/>
            <a:ext cx="186612" cy="186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5473585" y="3087664"/>
            <a:ext cx="2656492" cy="355877"/>
          </a:xfrm>
          <a:prstGeom prst="roundRect">
            <a:avLst>
              <a:gd name="adj" fmla="val 4456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508492" y="3074209"/>
            <a:ext cx="249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Compromised processor</a:t>
            </a:r>
            <a:endParaRPr lang="en-US" b="1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963" y="3186143"/>
            <a:ext cx="628101" cy="69668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0903" y="3514454"/>
            <a:ext cx="2335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Remote compromised </a:t>
            </a:r>
            <a:r>
              <a:rPr lang="en-US" b="1" dirty="0"/>
              <a:t>platform</a:t>
            </a:r>
          </a:p>
        </p:txBody>
      </p:sp>
      <p:cxnSp>
        <p:nvCxnSpPr>
          <p:cNvPr id="67" name="Curved Connector 66"/>
          <p:cNvCxnSpPr>
            <a:stCxn id="4" idx="3"/>
            <a:endCxn id="60" idx="2"/>
          </p:cNvCxnSpPr>
          <p:nvPr/>
        </p:nvCxnSpPr>
        <p:spPr>
          <a:xfrm>
            <a:off x="4928341" y="2320587"/>
            <a:ext cx="685012" cy="30281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0" idx="6"/>
            <a:endCxn id="55" idx="1"/>
          </p:cNvCxnSpPr>
          <p:nvPr/>
        </p:nvCxnSpPr>
        <p:spPr>
          <a:xfrm flipV="1">
            <a:off x="5799965" y="2415857"/>
            <a:ext cx="1194878" cy="20754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21" idx="2"/>
          </p:cNvCxnSpPr>
          <p:nvPr/>
        </p:nvCxnSpPr>
        <p:spPr>
          <a:xfrm>
            <a:off x="4884352" y="873715"/>
            <a:ext cx="729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4"/>
            <a:endCxn id="4" idx="3"/>
          </p:cNvCxnSpPr>
          <p:nvPr/>
        </p:nvCxnSpPr>
        <p:spPr>
          <a:xfrm rot="5400000">
            <a:off x="4640717" y="1254645"/>
            <a:ext cx="1353566" cy="778318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08822" y="578474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39" name="Oval 38"/>
          <p:cNvSpPr/>
          <p:nvPr/>
        </p:nvSpPr>
        <p:spPr>
          <a:xfrm>
            <a:off x="3818095" y="1231137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5787525" y="1592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5451608" y="359583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72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28522" y="272546"/>
            <a:ext cx="2751883" cy="1285421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982862" y="-64591"/>
            <a:ext cx="1935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07696" y="716641"/>
            <a:ext cx="111336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Enclave</a:t>
            </a:r>
            <a:endParaRPr lang="en-US" b="1" dirty="0"/>
          </a:p>
        </p:txBody>
      </p:sp>
      <p:sp>
        <p:nvSpPr>
          <p:cNvPr id="115" name="Rounded Rectangle 114"/>
          <p:cNvSpPr/>
          <p:nvPr/>
        </p:nvSpPr>
        <p:spPr>
          <a:xfrm>
            <a:off x="1667929" y="362289"/>
            <a:ext cx="1460684" cy="728065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634375" y="347309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1807698" y="780409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33" y="206626"/>
            <a:ext cx="504001" cy="55903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88807" y="1699984"/>
            <a:ext cx="1195301" cy="1067519"/>
            <a:chOff x="4071092" y="1665224"/>
            <a:chExt cx="1195301" cy="1067519"/>
          </a:xfrm>
        </p:grpSpPr>
        <p:sp>
          <p:nvSpPr>
            <p:cNvPr id="70" name="Rectangle 69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292" y="1665224"/>
              <a:ext cx="628101" cy="6966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19306" y="356831"/>
            <a:ext cx="959391" cy="1302988"/>
            <a:chOff x="3348991" y="2361662"/>
            <a:chExt cx="959391" cy="1302988"/>
          </a:xfrm>
        </p:grpSpPr>
        <p:sp>
          <p:nvSpPr>
            <p:cNvPr id="69" name="Rectangle 68"/>
            <p:cNvSpPr/>
            <p:nvPr/>
          </p:nvSpPr>
          <p:spPr>
            <a:xfrm>
              <a:off x="3348991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verifier</a:t>
              </a:r>
              <a:endParaRPr lang="en-US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667931" y="1129455"/>
            <a:ext cx="2656491" cy="369332"/>
            <a:chOff x="5647053" y="2145792"/>
            <a:chExt cx="3002957" cy="369332"/>
          </a:xfrm>
        </p:grpSpPr>
        <p:sp>
          <p:nvSpPr>
            <p:cNvPr id="51" name="Rounded Rectangle 50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C5E0B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21863" y="2145792"/>
              <a:ext cx="1875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Trusted processor</a:t>
              </a:r>
              <a:endParaRPr lang="en-US" b="1" dirty="0"/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1628523" y="1715041"/>
            <a:ext cx="2751882" cy="1104888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189188" y="1988897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Enclave</a:t>
            </a:r>
            <a:endParaRPr lang="en-US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1667929" y="1779333"/>
            <a:ext cx="1460684" cy="578896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604747" y="1740782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1760301" y="1933177"/>
            <a:ext cx="186612" cy="186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67930" y="2399171"/>
            <a:ext cx="2656492" cy="369332"/>
            <a:chOff x="5473585" y="2838017"/>
            <a:chExt cx="2656492" cy="369332"/>
          </a:xfrm>
        </p:grpSpPr>
        <p:sp>
          <p:nvSpPr>
            <p:cNvPr id="63" name="Rounded Rectangle 62"/>
            <p:cNvSpPr/>
            <p:nvPr/>
          </p:nvSpPr>
          <p:spPr>
            <a:xfrm>
              <a:off x="5473585" y="2851472"/>
              <a:ext cx="2656492" cy="355877"/>
            </a:xfrm>
            <a:prstGeom prst="roundRect">
              <a:avLst>
                <a:gd name="adj" fmla="val 4456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508492" y="2838017"/>
              <a:ext cx="24953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Compromised processor</a:t>
              </a:r>
              <a:endParaRPr lang="en-US" b="1" dirty="0"/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278" y="2123249"/>
            <a:ext cx="628101" cy="696680"/>
          </a:xfrm>
          <a:prstGeom prst="rect">
            <a:avLst/>
          </a:prstGeom>
        </p:spPr>
      </p:pic>
      <p:cxnSp>
        <p:nvCxnSpPr>
          <p:cNvPr id="67" name="Curved Connector 66"/>
          <p:cNvCxnSpPr>
            <a:endCxn id="60" idx="2"/>
          </p:cNvCxnSpPr>
          <p:nvPr/>
        </p:nvCxnSpPr>
        <p:spPr>
          <a:xfrm>
            <a:off x="1146462" y="1931670"/>
            <a:ext cx="613839" cy="9481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0" idx="6"/>
            <a:endCxn id="55" idx="1"/>
          </p:cNvCxnSpPr>
          <p:nvPr/>
        </p:nvCxnSpPr>
        <p:spPr>
          <a:xfrm>
            <a:off x="1946913" y="2026483"/>
            <a:ext cx="1242275" cy="147080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21" idx="2"/>
          </p:cNvCxnSpPr>
          <p:nvPr/>
        </p:nvCxnSpPr>
        <p:spPr>
          <a:xfrm>
            <a:off x="1078697" y="873715"/>
            <a:ext cx="729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4"/>
            <a:endCxn id="117" idx="0"/>
          </p:cNvCxnSpPr>
          <p:nvPr/>
        </p:nvCxnSpPr>
        <p:spPr>
          <a:xfrm rot="5400000">
            <a:off x="1069050" y="868029"/>
            <a:ext cx="732963" cy="930946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03167" y="578474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39" name="Oval 38"/>
          <p:cNvSpPr/>
          <p:nvPr/>
        </p:nvSpPr>
        <p:spPr>
          <a:xfrm>
            <a:off x="12440" y="1231137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1981870" y="1592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420612" y="2818199"/>
            <a:ext cx="3293042" cy="369332"/>
            <a:chOff x="5592612" y="2992139"/>
            <a:chExt cx="3293042" cy="369332"/>
          </a:xfrm>
        </p:grpSpPr>
        <p:sp>
          <p:nvSpPr>
            <p:cNvPr id="66" name="Rectangle 65"/>
            <p:cNvSpPr/>
            <p:nvPr/>
          </p:nvSpPr>
          <p:spPr>
            <a:xfrm>
              <a:off x="5731907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compromised platform</a:t>
              </a:r>
              <a:endParaRPr lang="en-US" b="1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0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31827" y="6220"/>
            <a:ext cx="2751883" cy="163680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180719" y="1663246"/>
            <a:ext cx="1935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11001" y="352028"/>
            <a:ext cx="111336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214834" y="764454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671234" y="95963"/>
            <a:ext cx="1460684" cy="1046152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637680" y="80983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</a:t>
            </a:r>
            <a:r>
              <a:rPr lang="en-US" b="1" dirty="0" smtClean="0"/>
              <a:t>OS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1811003" y="514083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69" y="650153"/>
            <a:ext cx="500519" cy="55516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22611" y="90505"/>
            <a:ext cx="959391" cy="1302988"/>
            <a:chOff x="3348991" y="2361662"/>
            <a:chExt cx="959391" cy="1302988"/>
          </a:xfrm>
        </p:grpSpPr>
        <p:sp>
          <p:nvSpPr>
            <p:cNvPr id="69" name="Rectangle 68"/>
            <p:cNvSpPr/>
            <p:nvPr/>
          </p:nvSpPr>
          <p:spPr>
            <a:xfrm>
              <a:off x="3348991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verifier</a:t>
              </a:r>
              <a:endParaRPr lang="en-US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671236" y="1204864"/>
            <a:ext cx="2656491" cy="369332"/>
            <a:chOff x="5647053" y="2145792"/>
            <a:chExt cx="3002957" cy="369332"/>
          </a:xfrm>
        </p:grpSpPr>
        <p:sp>
          <p:nvSpPr>
            <p:cNvPr id="51" name="Rounded Rectangle 50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21863" y="2145792"/>
              <a:ext cx="1875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Trusted processor</a:t>
              </a:r>
              <a:endParaRPr lang="en-US" b="1" dirty="0"/>
            </a:p>
          </p:txBody>
        </p:sp>
      </p:grpSp>
      <p:cxnSp>
        <p:nvCxnSpPr>
          <p:cNvPr id="89" name="Straight Arrow Connector 88"/>
          <p:cNvCxnSpPr>
            <a:endCxn id="21" idx="2"/>
          </p:cNvCxnSpPr>
          <p:nvPr/>
        </p:nvCxnSpPr>
        <p:spPr>
          <a:xfrm>
            <a:off x="1082002" y="607389"/>
            <a:ext cx="729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30517" y="312148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39" name="Oval 38"/>
          <p:cNvSpPr/>
          <p:nvPr/>
        </p:nvSpPr>
        <p:spPr>
          <a:xfrm>
            <a:off x="15745" y="964811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2179727" y="1743766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8" name="Curved Connector 37"/>
          <p:cNvCxnSpPr>
            <a:endCxn id="109" idx="1"/>
          </p:cNvCxnSpPr>
          <p:nvPr/>
        </p:nvCxnSpPr>
        <p:spPr>
          <a:xfrm>
            <a:off x="1997615" y="607389"/>
            <a:ext cx="1217219" cy="341731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5467364" y="962481"/>
            <a:ext cx="3123020" cy="163680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68001" y="2605853"/>
            <a:ext cx="167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47722" y="1716280"/>
            <a:ext cx="14555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   Enclave </a:t>
            </a:r>
            <a:r>
              <a:rPr lang="en-US" b="1" dirty="0"/>
              <a:t>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510655" y="1720714"/>
            <a:ext cx="1481821" cy="377661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79873" y="1722500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</a:t>
            </a:r>
            <a:r>
              <a:rPr lang="en-US" b="1" dirty="0" smtClean="0"/>
              <a:t>OS</a:t>
            </a:r>
            <a:endParaRPr lang="en-US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510655" y="2161125"/>
            <a:ext cx="2992643" cy="369332"/>
            <a:chOff x="5689871" y="2145792"/>
            <a:chExt cx="2960138" cy="369332"/>
          </a:xfrm>
        </p:grpSpPr>
        <p:sp>
          <p:nvSpPr>
            <p:cNvPr id="33" name="Rounded Rectangle 32"/>
            <p:cNvSpPr/>
            <p:nvPr/>
          </p:nvSpPr>
          <p:spPr>
            <a:xfrm>
              <a:off x="5689871" y="2152567"/>
              <a:ext cx="2960138" cy="355877"/>
            </a:xfrm>
            <a:prstGeom prst="roundRect">
              <a:avLst>
                <a:gd name="adj" fmla="val 445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21863" y="2145792"/>
              <a:ext cx="1875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Trusted processor</a:t>
              </a:r>
              <a:endParaRPr lang="en-US" b="1" dirty="0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5800061" y="1039026"/>
            <a:ext cx="558304" cy="4283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73478" y="1411553"/>
            <a:ext cx="1319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Enclave app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 flipH="1" flipV="1">
            <a:off x="6377005" y="1240561"/>
            <a:ext cx="898139" cy="462956"/>
            <a:chOff x="5885639" y="1421131"/>
            <a:chExt cx="755271" cy="41121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893567" y="1421131"/>
              <a:ext cx="0" cy="4112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885639" y="1825102"/>
              <a:ext cx="7552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214327">
            <a:off x="7254366" y="59263"/>
            <a:ext cx="315901" cy="64250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7414138" y="949888"/>
            <a:ext cx="1265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Distance </a:t>
            </a:r>
          </a:p>
          <a:p>
            <a:pPr algn="ctr"/>
            <a:r>
              <a:rPr lang="en-US" dirty="0" smtClean="0"/>
              <a:t>bounding  </a:t>
            </a:r>
            <a:endParaRPr lang="en-US" dirty="0"/>
          </a:p>
        </p:txBody>
      </p:sp>
      <p:sp>
        <p:nvSpPr>
          <p:cNvPr id="42" name="Left-Right Arrow 41"/>
          <p:cNvSpPr/>
          <p:nvPr/>
        </p:nvSpPr>
        <p:spPr>
          <a:xfrm rot="5400000">
            <a:off x="7020870" y="1125463"/>
            <a:ext cx="910181" cy="20193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3889297" y="962481"/>
            <a:ext cx="965611" cy="1247008"/>
            <a:chOff x="3342771" y="2361662"/>
            <a:chExt cx="965611" cy="1247008"/>
          </a:xfrm>
        </p:grpSpPr>
        <p:sp>
          <p:nvSpPr>
            <p:cNvPr id="44" name="Rectangle 43"/>
            <p:cNvSpPr/>
            <p:nvPr/>
          </p:nvSpPr>
          <p:spPr>
            <a:xfrm>
              <a:off x="3342771" y="296233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Remote verifier</a:t>
              </a:r>
              <a:endParaRPr lang="en-US" b="1" dirty="0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46" name="Left-Right Arrow 45"/>
          <p:cNvSpPr/>
          <p:nvPr/>
        </p:nvSpPr>
        <p:spPr>
          <a:xfrm>
            <a:off x="4746705" y="1204762"/>
            <a:ext cx="901097" cy="20193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88259" y="879379"/>
            <a:ext cx="72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15435" y="910638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67364" y="-109292"/>
            <a:ext cx="1764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Trusted </a:t>
            </a:r>
            <a:r>
              <a:rPr lang="en-US" b="1" dirty="0"/>
              <a:t>e</a:t>
            </a:r>
            <a:r>
              <a:rPr lang="en-US" b="1" dirty="0" smtClean="0"/>
              <a:t>mbedded device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9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3029832" y="0"/>
            <a:ext cx="995634" cy="75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3135691" y="1134066"/>
            <a:ext cx="871177" cy="714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22" y="2325341"/>
            <a:ext cx="818114" cy="81811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22" idx="1"/>
          </p:cNvCxnSpPr>
          <p:nvPr/>
        </p:nvCxnSpPr>
        <p:spPr>
          <a:xfrm>
            <a:off x="4006868" y="1491118"/>
            <a:ext cx="672944" cy="1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090867" y="379620"/>
            <a:ext cx="138277" cy="2357183"/>
            <a:chOff x="1117692" y="473355"/>
            <a:chExt cx="511000" cy="2357183"/>
          </a:xfrm>
        </p:grpSpPr>
        <p:grpSp>
          <p:nvGrpSpPr>
            <p:cNvPr id="8" name="Group 7"/>
            <p:cNvGrpSpPr/>
            <p:nvPr/>
          </p:nvGrpSpPr>
          <p:grpSpPr>
            <a:xfrm>
              <a:off x="1117692" y="473355"/>
              <a:ext cx="506237" cy="1169182"/>
              <a:chOff x="1686102" y="1307436"/>
              <a:chExt cx="506237" cy="116918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flipV="1">
              <a:off x="1122455" y="1649565"/>
              <a:ext cx="506237" cy="1180973"/>
              <a:chOff x="1690863" y="1307436"/>
              <a:chExt cx="506237" cy="1169182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Rounded Rectangle 17"/>
          <p:cNvSpPr/>
          <p:nvPr/>
        </p:nvSpPr>
        <p:spPr>
          <a:xfrm>
            <a:off x="4437963" y="432114"/>
            <a:ext cx="4215367" cy="2327745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72750" y="2293699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25837" y="858422"/>
            <a:ext cx="2144076" cy="1379514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41025" y="537669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679812" y="1117305"/>
            <a:ext cx="978271" cy="7505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68789" y="1836319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0" y="315664"/>
            <a:ext cx="628101" cy="69668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004722" y="22798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84002" y="1226567"/>
            <a:ext cx="100013" cy="142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12948" y="935878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Rerouted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734039" y="609101"/>
            <a:ext cx="1703862" cy="1703862"/>
            <a:chOff x="6734039" y="609101"/>
            <a:chExt cx="1703862" cy="1703862"/>
          </a:xfrm>
        </p:grpSpPr>
        <p:grpSp>
          <p:nvGrpSpPr>
            <p:cNvPr id="27" name="Group 26"/>
            <p:cNvGrpSpPr/>
            <p:nvPr/>
          </p:nvGrpSpPr>
          <p:grpSpPr>
            <a:xfrm>
              <a:off x="6734039" y="609101"/>
              <a:ext cx="1703862" cy="1703862"/>
              <a:chOff x="9955693" y="2421909"/>
              <a:chExt cx="1605295" cy="1605295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5693" y="2421909"/>
                <a:ext cx="1605295" cy="1605295"/>
              </a:xfrm>
              <a:prstGeom prst="rect">
                <a:avLst/>
              </a:prstGeom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10201525" y="2831468"/>
                <a:ext cx="1053215" cy="740234"/>
              </a:xfrm>
              <a:prstGeom prst="roundRect">
                <a:avLst/>
              </a:prstGeom>
              <a:solidFill>
                <a:srgbClr val="3ABFC8"/>
              </a:solidFill>
              <a:ln w="28575">
                <a:solidFill>
                  <a:srgbClr val="3ABF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ABFC8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030550" y="1091700"/>
              <a:ext cx="1113364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Enclave 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30550" y="1595986"/>
              <a:ext cx="1113364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Enclave 2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5658083" y="1298005"/>
            <a:ext cx="3371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001613" y="1369442"/>
            <a:ext cx="1025828" cy="411210"/>
            <a:chOff x="5885639" y="1421131"/>
            <a:chExt cx="755271" cy="41121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893567" y="1421131"/>
              <a:ext cx="0" cy="41121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885639" y="1825102"/>
              <a:ext cx="7552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7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endCxn id="22" idx="1"/>
          </p:cNvCxnSpPr>
          <p:nvPr/>
        </p:nvCxnSpPr>
        <p:spPr>
          <a:xfrm>
            <a:off x="4006868" y="1086796"/>
            <a:ext cx="672944" cy="1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37963" y="27792"/>
            <a:ext cx="4215367" cy="2327745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72750" y="1889377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25837" y="454100"/>
            <a:ext cx="2144076" cy="1379514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41025" y="13334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679812" y="712983"/>
            <a:ext cx="978271" cy="7505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68789" y="1431997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821" y="5101"/>
            <a:ext cx="628101" cy="69668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714809" y="2345741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Target platform</a:t>
            </a:r>
            <a:endParaRPr lang="en-US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6734039" y="204779"/>
            <a:ext cx="1703862" cy="1703862"/>
            <a:chOff x="9955693" y="2421909"/>
            <a:chExt cx="1605295" cy="160529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30" name="Rounded Rectangle 29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030550" y="687378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84002" y="896886"/>
            <a:ext cx="100013" cy="142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26115" y="600145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30550" y="1191664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658083" y="968324"/>
            <a:ext cx="3371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005399" y="1024088"/>
            <a:ext cx="1022041" cy="352242"/>
            <a:chOff x="5885639" y="1421131"/>
            <a:chExt cx="755271" cy="41121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893567" y="1421131"/>
              <a:ext cx="0" cy="41121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885639" y="1825102"/>
              <a:ext cx="7552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3394827" y="290028"/>
            <a:ext cx="655170" cy="15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44585" y="1457397"/>
            <a:ext cx="3132882" cy="2097636"/>
          </a:xfrm>
          <a:prstGeom prst="roundRect">
            <a:avLst>
              <a:gd name="adj" fmla="val 718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38913" y="2947203"/>
            <a:ext cx="1109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</a:t>
            </a:r>
          </a:p>
          <a:p>
            <a:r>
              <a:rPr lang="en-US" b="1" dirty="0"/>
              <a:t>processor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99941" y="1685552"/>
            <a:ext cx="1537756" cy="1331360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0960" y="3104890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5752942" y="1910430"/>
            <a:ext cx="1027759" cy="7884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72516" y="26475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58" y="1481818"/>
            <a:ext cx="510058" cy="56574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847344" y="3620933"/>
            <a:ext cx="2580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Client’s local host System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273733" y="1636717"/>
            <a:ext cx="1346356" cy="1346356"/>
            <a:chOff x="9955693" y="2421909"/>
            <a:chExt cx="1605295" cy="160529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01144" y="2124858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30" name="Straight Arrow Connector 29"/>
          <p:cNvCxnSpPr>
            <a:stCxn id="9" idx="3"/>
            <a:endCxn id="26" idx="1"/>
          </p:cNvCxnSpPr>
          <p:nvPr/>
        </p:nvCxnSpPr>
        <p:spPr>
          <a:xfrm>
            <a:off x="6780701" y="2304676"/>
            <a:ext cx="720443" cy="484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789375" y="3343934"/>
            <a:ext cx="1682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remote verifier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097739" y="2205150"/>
            <a:ext cx="16552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171176" y="245373"/>
            <a:ext cx="395286" cy="803963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674875" y="-111963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4454832" y="1866595"/>
            <a:ext cx="1195482" cy="338554"/>
            <a:chOff x="5620702" y="702509"/>
            <a:chExt cx="1195482" cy="338554"/>
          </a:xfrm>
        </p:grpSpPr>
        <p:sp>
          <p:nvSpPr>
            <p:cNvPr id="71" name="Oval 7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772487" y="702509"/>
              <a:ext cx="10436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Challenge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3364" y="791961"/>
            <a:ext cx="1144709" cy="584775"/>
            <a:chOff x="5620702" y="577259"/>
            <a:chExt cx="1144709" cy="584775"/>
          </a:xfrm>
        </p:grpSpPr>
        <p:sp>
          <p:nvSpPr>
            <p:cNvPr id="74" name="Oval 7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21714" y="577259"/>
              <a:ext cx="10436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Forward challenge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6124816" y="1094303"/>
            <a:ext cx="0" cy="81612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740974" y="333281"/>
            <a:ext cx="1366489" cy="584775"/>
            <a:chOff x="5620702" y="577259"/>
            <a:chExt cx="1366489" cy="584775"/>
          </a:xfrm>
        </p:grpSpPr>
        <p:sp>
          <p:nvSpPr>
            <p:cNvPr id="83" name="Oval 8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21714" y="577259"/>
              <a:ext cx="1265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 flipV="1">
            <a:off x="6394170" y="1094303"/>
            <a:ext cx="0" cy="816128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450169" y="1125431"/>
            <a:ext cx="1195482" cy="338554"/>
            <a:chOff x="5620702" y="702509"/>
            <a:chExt cx="1195482" cy="338554"/>
          </a:xfrm>
        </p:grpSpPr>
        <p:sp>
          <p:nvSpPr>
            <p:cNvPr id="91" name="Oval 9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2487" y="702509"/>
              <a:ext cx="10436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465645" y="2447059"/>
            <a:ext cx="1144709" cy="584775"/>
            <a:chOff x="5620702" y="577259"/>
            <a:chExt cx="1144709" cy="584775"/>
          </a:xfrm>
        </p:grpSpPr>
        <p:sp>
          <p:nvSpPr>
            <p:cNvPr id="124" name="Oval 12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721714" y="577259"/>
              <a:ext cx="10436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Forward response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872408" y="1751434"/>
            <a:ext cx="1514406" cy="1106482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>
            <a:off x="4386814" y="2463196"/>
            <a:ext cx="136612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23731</TotalTime>
  <Words>885</Words>
  <Application>Microsoft Office PowerPoint</Application>
  <PresentationFormat>Widescreen</PresentationFormat>
  <Paragraphs>588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215</cp:revision>
  <dcterms:created xsi:type="dcterms:W3CDTF">2018-02-22T13:13:18Z</dcterms:created>
  <dcterms:modified xsi:type="dcterms:W3CDTF">2018-04-27T19:26:23Z</dcterms:modified>
</cp:coreProperties>
</file>