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74" r:id="rId2"/>
    <p:sldId id="287" r:id="rId3"/>
    <p:sldId id="306" r:id="rId4"/>
    <p:sldId id="337" r:id="rId5"/>
    <p:sldId id="339" r:id="rId6"/>
    <p:sldId id="338" r:id="rId7"/>
    <p:sldId id="336" r:id="rId8"/>
    <p:sldId id="333" r:id="rId9"/>
    <p:sldId id="322" r:id="rId10"/>
    <p:sldId id="325" r:id="rId11"/>
    <p:sldId id="294" r:id="rId12"/>
    <p:sldId id="288" r:id="rId13"/>
    <p:sldId id="332" r:id="rId14"/>
    <p:sldId id="340" r:id="rId15"/>
    <p:sldId id="272" r:id="rId16"/>
    <p:sldId id="275" r:id="rId17"/>
    <p:sldId id="279" r:id="rId18"/>
    <p:sldId id="277" r:id="rId19"/>
    <p:sldId id="285" r:id="rId20"/>
    <p:sldId id="326" r:id="rId21"/>
    <p:sldId id="298" r:id="rId22"/>
    <p:sldId id="281" r:id="rId23"/>
    <p:sldId id="295" r:id="rId24"/>
    <p:sldId id="329" r:id="rId25"/>
    <p:sldId id="276" r:id="rId26"/>
    <p:sldId id="267" r:id="rId27"/>
    <p:sldId id="268" r:id="rId28"/>
    <p:sldId id="269" r:id="rId29"/>
    <p:sldId id="283" r:id="rId30"/>
    <p:sldId id="284" r:id="rId31"/>
    <p:sldId id="259" r:id="rId32"/>
    <p:sldId id="270" r:id="rId33"/>
    <p:sldId id="311" r:id="rId34"/>
    <p:sldId id="313" r:id="rId35"/>
    <p:sldId id="289" r:id="rId36"/>
    <p:sldId id="310" r:id="rId37"/>
    <p:sldId id="315" r:id="rId38"/>
    <p:sldId id="263" r:id="rId39"/>
    <p:sldId id="266" r:id="rId40"/>
    <p:sldId id="300" r:id="rId41"/>
    <p:sldId id="271" r:id="rId42"/>
    <p:sldId id="292" r:id="rId43"/>
    <p:sldId id="278" r:id="rId44"/>
    <p:sldId id="299" r:id="rId45"/>
    <p:sldId id="307" r:id="rId46"/>
    <p:sldId id="323" r:id="rId47"/>
    <p:sldId id="331" r:id="rId48"/>
    <p:sldId id="343" r:id="rId49"/>
    <p:sldId id="309" r:id="rId50"/>
    <p:sldId id="317" r:id="rId51"/>
    <p:sldId id="327" r:id="rId52"/>
    <p:sldId id="318" r:id="rId53"/>
    <p:sldId id="312" r:id="rId54"/>
    <p:sldId id="324" r:id="rId55"/>
    <p:sldId id="334" r:id="rId56"/>
    <p:sldId id="342" r:id="rId57"/>
    <p:sldId id="319" r:id="rId58"/>
    <p:sldId id="341" r:id="rId59"/>
    <p:sldId id="330" r:id="rId60"/>
    <p:sldId id="335" r:id="rId61"/>
    <p:sldId id="344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00"/>
    <a:srgbClr val="F4B183"/>
    <a:srgbClr val="E699B3"/>
    <a:srgbClr val="FF9999"/>
    <a:srgbClr val="FFB366"/>
    <a:srgbClr val="FB7D7D"/>
    <a:srgbClr val="FA5454"/>
    <a:srgbClr val="ECCCBA"/>
    <a:srgbClr val="F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2" autoAdjust="0"/>
    <p:restoredTop sz="95661" autoAdjust="0"/>
  </p:normalViewPr>
  <p:slideViewPr>
    <p:cSldViewPr snapToGrid="0">
      <p:cViewPr varScale="1">
        <p:scale>
          <a:sx n="142" d="100"/>
          <a:sy n="142" d="100"/>
        </p:scale>
        <p:origin x="1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4D0A8-9C20-4E38-B889-4FA185CF5D2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8D2644-F945-47AE-BE78-B92BBA4BFAE6}">
      <dgm:prSet phldrT="[Text]"/>
      <dgm:spPr/>
      <dgm:t>
        <a:bodyPr/>
        <a:lstStyle/>
        <a:p>
          <a:r>
            <a:rPr lang="en-US" dirty="0"/>
            <a:t>Attacks</a:t>
          </a:r>
        </a:p>
      </dgm:t>
    </dgm:pt>
    <dgm:pt modelId="{56AFF1DC-95BB-404F-A0FC-D0FC37981107}" type="parTrans" cxnId="{6B96460C-7E74-4D77-B3F1-2C8182314DAF}">
      <dgm:prSet/>
      <dgm:spPr/>
      <dgm:t>
        <a:bodyPr/>
        <a:lstStyle/>
        <a:p>
          <a:endParaRPr lang="en-US"/>
        </a:p>
      </dgm:t>
    </dgm:pt>
    <dgm:pt modelId="{E1432835-A1FB-466F-AB84-E359376B441B}" type="sibTrans" cxnId="{6B96460C-7E74-4D77-B3F1-2C8182314DAF}">
      <dgm:prSet/>
      <dgm:spPr/>
      <dgm:t>
        <a:bodyPr/>
        <a:lstStyle/>
        <a:p>
          <a:endParaRPr lang="en-US"/>
        </a:p>
      </dgm:t>
    </dgm:pt>
    <dgm:pt modelId="{3660AED5-B019-4ACD-BF42-DB08DE77957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Electro-magnetic radiation</a:t>
          </a:r>
        </a:p>
      </dgm:t>
    </dgm:pt>
    <dgm:pt modelId="{E492E1E7-35D4-4524-B03D-1572B777759E}" type="parTrans" cxnId="{A4AF18A0-1AA8-4769-B453-AEA59B728097}">
      <dgm:prSet/>
      <dgm:spPr/>
      <dgm:t>
        <a:bodyPr/>
        <a:lstStyle/>
        <a:p>
          <a:endParaRPr lang="en-US"/>
        </a:p>
      </dgm:t>
    </dgm:pt>
    <dgm:pt modelId="{3BBDC3FE-E350-49C6-92D0-7967E58343E6}" type="sibTrans" cxnId="{A4AF18A0-1AA8-4769-B453-AEA59B728097}">
      <dgm:prSet/>
      <dgm:spPr/>
      <dgm:t>
        <a:bodyPr/>
        <a:lstStyle/>
        <a:p>
          <a:endParaRPr lang="en-US"/>
        </a:p>
      </dgm:t>
    </dgm:pt>
    <dgm:pt modelId="{47F1A9E6-9804-43AE-B566-9A17CE51962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Acoustic</a:t>
          </a:r>
        </a:p>
      </dgm:t>
    </dgm:pt>
    <dgm:pt modelId="{BE427E87-25B5-4A97-8AF4-6B1C68B3BC91}" type="parTrans" cxnId="{3A7391A2-E6A8-4BCB-9D01-90E8E12303F8}">
      <dgm:prSet/>
      <dgm:spPr/>
      <dgm:t>
        <a:bodyPr/>
        <a:lstStyle/>
        <a:p>
          <a:endParaRPr lang="en-US"/>
        </a:p>
      </dgm:t>
    </dgm:pt>
    <dgm:pt modelId="{B21043ED-9EBD-42C2-A7E8-C3BD55708930}" type="sibTrans" cxnId="{3A7391A2-E6A8-4BCB-9D01-90E8E12303F8}">
      <dgm:prSet/>
      <dgm:spPr/>
      <dgm:t>
        <a:bodyPr/>
        <a:lstStyle/>
        <a:p>
          <a:endParaRPr lang="en-US"/>
        </a:p>
      </dgm:t>
    </dgm:pt>
    <dgm:pt modelId="{8106C1C1-9BAB-4057-99F1-C864284A14FC}">
      <dgm:prSet phldrT="[Text]"/>
      <dgm:spPr>
        <a:solidFill>
          <a:srgbClr val="F4B183"/>
        </a:solidFill>
      </dgm:spPr>
      <dgm:t>
        <a:bodyPr/>
        <a:lstStyle/>
        <a:p>
          <a:r>
            <a:rPr lang="en-US" dirty="0"/>
            <a:t>Before Relay</a:t>
          </a:r>
        </a:p>
      </dgm:t>
    </dgm:pt>
    <dgm:pt modelId="{29DE992E-5722-4D8C-AAC7-3E25A16ACCB0}" type="parTrans" cxnId="{61C94D81-F09E-47B0-9CEA-7A6E5FEAD427}">
      <dgm:prSet/>
      <dgm:spPr/>
      <dgm:t>
        <a:bodyPr/>
        <a:lstStyle/>
        <a:p>
          <a:endParaRPr lang="en-US"/>
        </a:p>
      </dgm:t>
    </dgm:pt>
    <dgm:pt modelId="{6A73CF32-7F30-4A78-A69B-AE1142F0E0B6}" type="sibTrans" cxnId="{61C94D81-F09E-47B0-9CEA-7A6E5FEAD427}">
      <dgm:prSet/>
      <dgm:spPr/>
      <dgm:t>
        <a:bodyPr/>
        <a:lstStyle/>
        <a:p>
          <a:endParaRPr lang="en-US"/>
        </a:p>
      </dgm:t>
    </dgm:pt>
    <dgm:pt modelId="{E3F10408-D6A1-407C-9A29-24938AE191A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After relay</a:t>
          </a:r>
        </a:p>
      </dgm:t>
    </dgm:pt>
    <dgm:pt modelId="{BB7959FD-9386-4760-89F0-895F1CE49AF5}" type="parTrans" cxnId="{8382571B-3FFB-4C4E-B5D7-F4B2919003B8}">
      <dgm:prSet/>
      <dgm:spPr/>
      <dgm:t>
        <a:bodyPr/>
        <a:lstStyle/>
        <a:p>
          <a:endParaRPr lang="en-US"/>
        </a:p>
      </dgm:t>
    </dgm:pt>
    <dgm:pt modelId="{25EAF876-BE26-4205-96BB-098C9D1BD1E3}" type="sibTrans" cxnId="{8382571B-3FFB-4C4E-B5D7-F4B2919003B8}">
      <dgm:prSet/>
      <dgm:spPr/>
      <dgm:t>
        <a:bodyPr/>
        <a:lstStyle/>
        <a:p>
          <a:endParaRPr lang="en-US"/>
        </a:p>
      </dgm:t>
    </dgm:pt>
    <dgm:pt modelId="{68C2DA9F-6589-4F6F-B94C-8F8E7536B9CC}">
      <dgm:prSet phldrT="[Text]"/>
      <dgm:spPr/>
      <dgm:t>
        <a:bodyPr/>
        <a:lstStyle/>
        <a:p>
          <a:r>
            <a:rPr lang="en-US"/>
            <a:t>Digital side channel</a:t>
          </a:r>
          <a:endParaRPr lang="en-US" dirty="0"/>
        </a:p>
      </dgm:t>
    </dgm:pt>
    <dgm:pt modelId="{962E5BCB-6A14-4E58-B0B1-55BC00C7A0A7}" type="parTrans" cxnId="{C6A2E770-626B-4303-82E5-ACAEEC0B025C}">
      <dgm:prSet/>
      <dgm:spPr/>
      <dgm:t>
        <a:bodyPr/>
        <a:lstStyle/>
        <a:p>
          <a:endParaRPr lang="en-US"/>
        </a:p>
      </dgm:t>
    </dgm:pt>
    <dgm:pt modelId="{FEFBEACB-F84B-46BD-B84A-6E1D297FBC7F}" type="sibTrans" cxnId="{C6A2E770-626B-4303-82E5-ACAEEC0B025C}">
      <dgm:prSet/>
      <dgm:spPr/>
      <dgm:t>
        <a:bodyPr/>
        <a:lstStyle/>
        <a:p>
          <a:endParaRPr lang="en-US"/>
        </a:p>
      </dgm:t>
    </dgm:pt>
    <dgm:pt modelId="{73EB5857-3621-4F09-9720-EEAB2A47D09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Physical side channel</a:t>
          </a:r>
        </a:p>
      </dgm:t>
    </dgm:pt>
    <dgm:pt modelId="{C358F66B-81F2-4C3B-8191-0F7E55A7B775}" type="parTrans" cxnId="{A5E6F94E-B18D-4A4F-B111-0A57396631A1}">
      <dgm:prSet/>
      <dgm:spPr/>
      <dgm:t>
        <a:bodyPr/>
        <a:lstStyle/>
        <a:p>
          <a:endParaRPr lang="en-US"/>
        </a:p>
      </dgm:t>
    </dgm:pt>
    <dgm:pt modelId="{E5D98458-0BB9-47D0-9A9A-6AC5E40E0791}" type="sibTrans" cxnId="{A5E6F94E-B18D-4A4F-B111-0A57396631A1}">
      <dgm:prSet/>
      <dgm:spPr/>
      <dgm:t>
        <a:bodyPr/>
        <a:lstStyle/>
        <a:p>
          <a:endParaRPr lang="en-US"/>
        </a:p>
      </dgm:t>
    </dgm:pt>
    <dgm:pt modelId="{B7AE3A3E-A0CF-4558-8B3D-F6488E7076F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Power monitoring</a:t>
          </a:r>
        </a:p>
      </dgm:t>
    </dgm:pt>
    <dgm:pt modelId="{91A35EDE-6E02-4163-98CA-C8DA21D95035}" type="parTrans" cxnId="{8FD9E67E-9924-48A2-9559-B8288AB7DBCA}">
      <dgm:prSet/>
      <dgm:spPr/>
      <dgm:t>
        <a:bodyPr/>
        <a:lstStyle/>
        <a:p>
          <a:endParaRPr lang="en-US"/>
        </a:p>
      </dgm:t>
    </dgm:pt>
    <dgm:pt modelId="{D0E634BC-8F8E-42BF-AD0B-75E79B7AD594}" type="sibTrans" cxnId="{8FD9E67E-9924-48A2-9559-B8288AB7DBCA}">
      <dgm:prSet/>
      <dgm:spPr/>
      <dgm:t>
        <a:bodyPr/>
        <a:lstStyle/>
        <a:p>
          <a:endParaRPr lang="en-US"/>
        </a:p>
      </dgm:t>
    </dgm:pt>
    <dgm:pt modelId="{7D59C134-680E-419C-AB9C-CE999FD81B0C}" type="pres">
      <dgm:prSet presAssocID="{BAE4D0A8-9C20-4E38-B889-4FA185CF5D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72847C-1072-42AF-B334-1D7106F3E481}" type="pres">
      <dgm:prSet presAssocID="{198D2644-F945-47AE-BE78-B92BBA4BFAE6}" presName="hierRoot1" presStyleCnt="0">
        <dgm:presLayoutVars>
          <dgm:hierBranch val="init"/>
        </dgm:presLayoutVars>
      </dgm:prSet>
      <dgm:spPr/>
    </dgm:pt>
    <dgm:pt modelId="{0C5BF091-B214-4356-A94D-0BD1491955D4}" type="pres">
      <dgm:prSet presAssocID="{198D2644-F945-47AE-BE78-B92BBA4BFAE6}" presName="rootComposite1" presStyleCnt="0"/>
      <dgm:spPr/>
    </dgm:pt>
    <dgm:pt modelId="{540D8127-68D2-4DEE-8403-C0FA7966168F}" type="pres">
      <dgm:prSet presAssocID="{198D2644-F945-47AE-BE78-B92BBA4BFAE6}" presName="rootText1" presStyleLbl="node0" presStyleIdx="0" presStyleCnt="1">
        <dgm:presLayoutVars>
          <dgm:chPref val="3"/>
        </dgm:presLayoutVars>
      </dgm:prSet>
      <dgm:spPr/>
    </dgm:pt>
    <dgm:pt modelId="{53ED4AFD-22DC-4ECA-9519-8A96AA8DE48B}" type="pres">
      <dgm:prSet presAssocID="{198D2644-F945-47AE-BE78-B92BBA4BFAE6}" presName="rootConnector1" presStyleLbl="node1" presStyleIdx="0" presStyleCnt="0"/>
      <dgm:spPr/>
    </dgm:pt>
    <dgm:pt modelId="{6B60925B-8B25-4222-92F3-C6A494FB9DC6}" type="pres">
      <dgm:prSet presAssocID="{198D2644-F945-47AE-BE78-B92BBA4BFAE6}" presName="hierChild2" presStyleCnt="0"/>
      <dgm:spPr/>
    </dgm:pt>
    <dgm:pt modelId="{3CB25062-43BA-4D0C-93F8-3371577D7F94}" type="pres">
      <dgm:prSet presAssocID="{962E5BCB-6A14-4E58-B0B1-55BC00C7A0A7}" presName="Name37" presStyleLbl="parChTrans1D2" presStyleIdx="0" presStyleCnt="2"/>
      <dgm:spPr/>
    </dgm:pt>
    <dgm:pt modelId="{36571542-3615-4F89-9803-54249BC9CDD2}" type="pres">
      <dgm:prSet presAssocID="{68C2DA9F-6589-4F6F-B94C-8F8E7536B9CC}" presName="hierRoot2" presStyleCnt="0">
        <dgm:presLayoutVars>
          <dgm:hierBranch val="init"/>
        </dgm:presLayoutVars>
      </dgm:prSet>
      <dgm:spPr/>
    </dgm:pt>
    <dgm:pt modelId="{60ECEF9A-9EFF-442E-98C1-B8E69C8581EB}" type="pres">
      <dgm:prSet presAssocID="{68C2DA9F-6589-4F6F-B94C-8F8E7536B9CC}" presName="rootComposite" presStyleCnt="0"/>
      <dgm:spPr/>
    </dgm:pt>
    <dgm:pt modelId="{7B54FAD7-7081-4380-BDD4-4A5040343327}" type="pres">
      <dgm:prSet presAssocID="{68C2DA9F-6589-4F6F-B94C-8F8E7536B9CC}" presName="rootText" presStyleLbl="node2" presStyleIdx="0" presStyleCnt="2">
        <dgm:presLayoutVars>
          <dgm:chPref val="3"/>
        </dgm:presLayoutVars>
      </dgm:prSet>
      <dgm:spPr/>
    </dgm:pt>
    <dgm:pt modelId="{B12CFF6A-B68D-448B-9D54-DA352ACD5395}" type="pres">
      <dgm:prSet presAssocID="{68C2DA9F-6589-4F6F-B94C-8F8E7536B9CC}" presName="rootConnector" presStyleLbl="node2" presStyleIdx="0" presStyleCnt="2"/>
      <dgm:spPr/>
    </dgm:pt>
    <dgm:pt modelId="{4212B12A-7BB9-4DC6-B6FC-CD4DC6F22D24}" type="pres">
      <dgm:prSet presAssocID="{68C2DA9F-6589-4F6F-B94C-8F8E7536B9CC}" presName="hierChild4" presStyleCnt="0"/>
      <dgm:spPr/>
    </dgm:pt>
    <dgm:pt modelId="{79F17991-1218-412A-882D-E27530D8D636}" type="pres">
      <dgm:prSet presAssocID="{29DE992E-5722-4D8C-AAC7-3E25A16ACCB0}" presName="Name37" presStyleLbl="parChTrans1D3" presStyleIdx="0" presStyleCnt="5"/>
      <dgm:spPr/>
    </dgm:pt>
    <dgm:pt modelId="{C785123D-17D9-40DC-9435-B83E4C616A56}" type="pres">
      <dgm:prSet presAssocID="{8106C1C1-9BAB-4057-99F1-C864284A14FC}" presName="hierRoot2" presStyleCnt="0">
        <dgm:presLayoutVars>
          <dgm:hierBranch val="init"/>
        </dgm:presLayoutVars>
      </dgm:prSet>
      <dgm:spPr/>
    </dgm:pt>
    <dgm:pt modelId="{53C4E693-52F9-442E-9A2F-08731FE48060}" type="pres">
      <dgm:prSet presAssocID="{8106C1C1-9BAB-4057-99F1-C864284A14FC}" presName="rootComposite" presStyleCnt="0"/>
      <dgm:spPr/>
    </dgm:pt>
    <dgm:pt modelId="{D41343CC-1CDF-4864-8103-81BFEA2774A0}" type="pres">
      <dgm:prSet presAssocID="{8106C1C1-9BAB-4057-99F1-C864284A14FC}" presName="rootText" presStyleLbl="node3" presStyleIdx="0" presStyleCnt="5">
        <dgm:presLayoutVars>
          <dgm:chPref val="3"/>
        </dgm:presLayoutVars>
      </dgm:prSet>
      <dgm:spPr/>
    </dgm:pt>
    <dgm:pt modelId="{E20A1E1F-4378-4A5B-AE27-BB6F60AFB71C}" type="pres">
      <dgm:prSet presAssocID="{8106C1C1-9BAB-4057-99F1-C864284A14FC}" presName="rootConnector" presStyleLbl="node3" presStyleIdx="0" presStyleCnt="5"/>
      <dgm:spPr/>
    </dgm:pt>
    <dgm:pt modelId="{3839983B-64DA-4B98-949F-99D32EFE9481}" type="pres">
      <dgm:prSet presAssocID="{8106C1C1-9BAB-4057-99F1-C864284A14FC}" presName="hierChild4" presStyleCnt="0"/>
      <dgm:spPr/>
    </dgm:pt>
    <dgm:pt modelId="{1462779F-97FD-4966-8F1F-477F8E12C930}" type="pres">
      <dgm:prSet presAssocID="{8106C1C1-9BAB-4057-99F1-C864284A14FC}" presName="hierChild5" presStyleCnt="0"/>
      <dgm:spPr/>
    </dgm:pt>
    <dgm:pt modelId="{E471E1A0-FABC-4C12-9DFB-DFA79E8C01BE}" type="pres">
      <dgm:prSet presAssocID="{BB7959FD-9386-4760-89F0-895F1CE49AF5}" presName="Name37" presStyleLbl="parChTrans1D3" presStyleIdx="1" presStyleCnt="5"/>
      <dgm:spPr/>
    </dgm:pt>
    <dgm:pt modelId="{313C5635-B418-4845-B15F-F0E76DDA5D10}" type="pres">
      <dgm:prSet presAssocID="{E3F10408-D6A1-407C-9A29-24938AE191A1}" presName="hierRoot2" presStyleCnt="0">
        <dgm:presLayoutVars>
          <dgm:hierBranch val="init"/>
        </dgm:presLayoutVars>
      </dgm:prSet>
      <dgm:spPr/>
    </dgm:pt>
    <dgm:pt modelId="{5CD895BD-2D6E-4908-B52E-33E9A07CA161}" type="pres">
      <dgm:prSet presAssocID="{E3F10408-D6A1-407C-9A29-24938AE191A1}" presName="rootComposite" presStyleCnt="0"/>
      <dgm:spPr/>
    </dgm:pt>
    <dgm:pt modelId="{DABE7106-8F91-4A20-9875-7D2BB15AA350}" type="pres">
      <dgm:prSet presAssocID="{E3F10408-D6A1-407C-9A29-24938AE191A1}" presName="rootText" presStyleLbl="node3" presStyleIdx="1" presStyleCnt="5">
        <dgm:presLayoutVars>
          <dgm:chPref val="3"/>
        </dgm:presLayoutVars>
      </dgm:prSet>
      <dgm:spPr/>
    </dgm:pt>
    <dgm:pt modelId="{3FF0670A-4328-4EF1-8F28-7CB8A53FA5E1}" type="pres">
      <dgm:prSet presAssocID="{E3F10408-D6A1-407C-9A29-24938AE191A1}" presName="rootConnector" presStyleLbl="node3" presStyleIdx="1" presStyleCnt="5"/>
      <dgm:spPr/>
    </dgm:pt>
    <dgm:pt modelId="{9A7C904B-267E-41BE-BD21-EDB6C9ABA622}" type="pres">
      <dgm:prSet presAssocID="{E3F10408-D6A1-407C-9A29-24938AE191A1}" presName="hierChild4" presStyleCnt="0"/>
      <dgm:spPr/>
    </dgm:pt>
    <dgm:pt modelId="{1C1B569D-7348-4FA0-BC98-F495B9E36236}" type="pres">
      <dgm:prSet presAssocID="{E3F10408-D6A1-407C-9A29-24938AE191A1}" presName="hierChild5" presStyleCnt="0"/>
      <dgm:spPr/>
    </dgm:pt>
    <dgm:pt modelId="{600BC738-BDFF-44B2-8A3B-55BAA301815B}" type="pres">
      <dgm:prSet presAssocID="{68C2DA9F-6589-4F6F-B94C-8F8E7536B9CC}" presName="hierChild5" presStyleCnt="0"/>
      <dgm:spPr/>
    </dgm:pt>
    <dgm:pt modelId="{AC89BF54-3027-4F01-9DF2-D02BAFB72920}" type="pres">
      <dgm:prSet presAssocID="{C358F66B-81F2-4C3B-8191-0F7E55A7B775}" presName="Name37" presStyleLbl="parChTrans1D2" presStyleIdx="1" presStyleCnt="2"/>
      <dgm:spPr/>
    </dgm:pt>
    <dgm:pt modelId="{A4F3FC26-1D84-458C-A62B-9B5EEAECEC23}" type="pres">
      <dgm:prSet presAssocID="{73EB5857-3621-4F09-9720-EEAB2A47D096}" presName="hierRoot2" presStyleCnt="0">
        <dgm:presLayoutVars>
          <dgm:hierBranch val="init"/>
        </dgm:presLayoutVars>
      </dgm:prSet>
      <dgm:spPr/>
    </dgm:pt>
    <dgm:pt modelId="{B52A5930-9BE8-42B6-AD72-8F7C534E3A07}" type="pres">
      <dgm:prSet presAssocID="{73EB5857-3621-4F09-9720-EEAB2A47D096}" presName="rootComposite" presStyleCnt="0"/>
      <dgm:spPr/>
    </dgm:pt>
    <dgm:pt modelId="{A7F74946-FB86-4F5A-B219-46655ED68CF0}" type="pres">
      <dgm:prSet presAssocID="{73EB5857-3621-4F09-9720-EEAB2A47D096}" presName="rootText" presStyleLbl="node2" presStyleIdx="1" presStyleCnt="2">
        <dgm:presLayoutVars>
          <dgm:chPref val="3"/>
        </dgm:presLayoutVars>
      </dgm:prSet>
      <dgm:spPr/>
    </dgm:pt>
    <dgm:pt modelId="{DFC06DE8-538B-46C4-8A22-16D2DC101A0D}" type="pres">
      <dgm:prSet presAssocID="{73EB5857-3621-4F09-9720-EEAB2A47D096}" presName="rootConnector" presStyleLbl="node2" presStyleIdx="1" presStyleCnt="2"/>
      <dgm:spPr/>
    </dgm:pt>
    <dgm:pt modelId="{64AE35A7-0668-4AD3-9CC0-04B75F79BA12}" type="pres">
      <dgm:prSet presAssocID="{73EB5857-3621-4F09-9720-EEAB2A47D096}" presName="hierChild4" presStyleCnt="0"/>
      <dgm:spPr/>
    </dgm:pt>
    <dgm:pt modelId="{34E6B163-B7F5-48C0-B2A4-BB4B9407FAF6}" type="pres">
      <dgm:prSet presAssocID="{91A35EDE-6E02-4163-98CA-C8DA21D95035}" presName="Name37" presStyleLbl="parChTrans1D3" presStyleIdx="2" presStyleCnt="5"/>
      <dgm:spPr/>
    </dgm:pt>
    <dgm:pt modelId="{9DC65BE7-9825-42B1-849F-14AF2347AE1D}" type="pres">
      <dgm:prSet presAssocID="{B7AE3A3E-A0CF-4558-8B3D-F6488E7076F7}" presName="hierRoot2" presStyleCnt="0">
        <dgm:presLayoutVars>
          <dgm:hierBranch val="init"/>
        </dgm:presLayoutVars>
      </dgm:prSet>
      <dgm:spPr/>
    </dgm:pt>
    <dgm:pt modelId="{DD0365F1-F2AD-4D26-9611-3EBC0A93D179}" type="pres">
      <dgm:prSet presAssocID="{B7AE3A3E-A0CF-4558-8B3D-F6488E7076F7}" presName="rootComposite" presStyleCnt="0"/>
      <dgm:spPr/>
    </dgm:pt>
    <dgm:pt modelId="{A58C39A8-61FE-4E5A-AA6A-6133034FC16A}" type="pres">
      <dgm:prSet presAssocID="{B7AE3A3E-A0CF-4558-8B3D-F6488E7076F7}" presName="rootText" presStyleLbl="node3" presStyleIdx="2" presStyleCnt="5">
        <dgm:presLayoutVars>
          <dgm:chPref val="3"/>
        </dgm:presLayoutVars>
      </dgm:prSet>
      <dgm:spPr/>
    </dgm:pt>
    <dgm:pt modelId="{E4AA2907-A77E-4708-8B45-CD8D13B94AEE}" type="pres">
      <dgm:prSet presAssocID="{B7AE3A3E-A0CF-4558-8B3D-F6488E7076F7}" presName="rootConnector" presStyleLbl="node3" presStyleIdx="2" presStyleCnt="5"/>
      <dgm:spPr/>
    </dgm:pt>
    <dgm:pt modelId="{4B105468-2D5D-4BCB-84D0-6C31F9A8BFC8}" type="pres">
      <dgm:prSet presAssocID="{B7AE3A3E-A0CF-4558-8B3D-F6488E7076F7}" presName="hierChild4" presStyleCnt="0"/>
      <dgm:spPr/>
    </dgm:pt>
    <dgm:pt modelId="{3F5D13DC-2E3A-4E80-BF18-4558DB03D691}" type="pres">
      <dgm:prSet presAssocID="{B7AE3A3E-A0CF-4558-8B3D-F6488E7076F7}" presName="hierChild5" presStyleCnt="0"/>
      <dgm:spPr/>
    </dgm:pt>
    <dgm:pt modelId="{F3069B7F-819E-4944-9A44-2289EE42CCCC}" type="pres">
      <dgm:prSet presAssocID="{E492E1E7-35D4-4524-B03D-1572B777759E}" presName="Name37" presStyleLbl="parChTrans1D3" presStyleIdx="3" presStyleCnt="5"/>
      <dgm:spPr/>
    </dgm:pt>
    <dgm:pt modelId="{9EAC97C8-0001-483C-AE4B-7BDFD549BFE4}" type="pres">
      <dgm:prSet presAssocID="{3660AED5-B019-4ACD-BF42-DB08DE779576}" presName="hierRoot2" presStyleCnt="0">
        <dgm:presLayoutVars>
          <dgm:hierBranch val="init"/>
        </dgm:presLayoutVars>
      </dgm:prSet>
      <dgm:spPr/>
    </dgm:pt>
    <dgm:pt modelId="{464A4BD5-5A1A-450E-9C43-3C2210FBABE3}" type="pres">
      <dgm:prSet presAssocID="{3660AED5-B019-4ACD-BF42-DB08DE779576}" presName="rootComposite" presStyleCnt="0"/>
      <dgm:spPr/>
    </dgm:pt>
    <dgm:pt modelId="{05C61031-45FB-4767-A94A-17E6EFD9BF23}" type="pres">
      <dgm:prSet presAssocID="{3660AED5-B019-4ACD-BF42-DB08DE779576}" presName="rootText" presStyleLbl="node3" presStyleIdx="3" presStyleCnt="5">
        <dgm:presLayoutVars>
          <dgm:chPref val="3"/>
        </dgm:presLayoutVars>
      </dgm:prSet>
      <dgm:spPr/>
    </dgm:pt>
    <dgm:pt modelId="{B9D9E542-A112-48F3-839E-20CED8F3439D}" type="pres">
      <dgm:prSet presAssocID="{3660AED5-B019-4ACD-BF42-DB08DE779576}" presName="rootConnector" presStyleLbl="node3" presStyleIdx="3" presStyleCnt="5"/>
      <dgm:spPr/>
    </dgm:pt>
    <dgm:pt modelId="{243FB298-ACA4-405F-B2CB-D1DCEC35FC4D}" type="pres">
      <dgm:prSet presAssocID="{3660AED5-B019-4ACD-BF42-DB08DE779576}" presName="hierChild4" presStyleCnt="0"/>
      <dgm:spPr/>
    </dgm:pt>
    <dgm:pt modelId="{DC3B09C0-482D-46CC-B4F1-BEFB9CE28274}" type="pres">
      <dgm:prSet presAssocID="{3660AED5-B019-4ACD-BF42-DB08DE779576}" presName="hierChild5" presStyleCnt="0"/>
      <dgm:spPr/>
    </dgm:pt>
    <dgm:pt modelId="{16487A45-EBFE-4B4F-BD99-5949AB523FF3}" type="pres">
      <dgm:prSet presAssocID="{BE427E87-25B5-4A97-8AF4-6B1C68B3BC91}" presName="Name37" presStyleLbl="parChTrans1D3" presStyleIdx="4" presStyleCnt="5"/>
      <dgm:spPr/>
    </dgm:pt>
    <dgm:pt modelId="{5B883B4A-2869-4C37-859D-9C45E58EE1F8}" type="pres">
      <dgm:prSet presAssocID="{47F1A9E6-9804-43AE-B566-9A17CE519627}" presName="hierRoot2" presStyleCnt="0">
        <dgm:presLayoutVars>
          <dgm:hierBranch val="init"/>
        </dgm:presLayoutVars>
      </dgm:prSet>
      <dgm:spPr/>
    </dgm:pt>
    <dgm:pt modelId="{8E1BBECF-E601-417B-9A8B-BDF35687ABEF}" type="pres">
      <dgm:prSet presAssocID="{47F1A9E6-9804-43AE-B566-9A17CE519627}" presName="rootComposite" presStyleCnt="0"/>
      <dgm:spPr/>
    </dgm:pt>
    <dgm:pt modelId="{6973AEAF-9A86-45AC-B4A7-20E7228CBC62}" type="pres">
      <dgm:prSet presAssocID="{47F1A9E6-9804-43AE-B566-9A17CE519627}" presName="rootText" presStyleLbl="node3" presStyleIdx="4" presStyleCnt="5">
        <dgm:presLayoutVars>
          <dgm:chPref val="3"/>
        </dgm:presLayoutVars>
      </dgm:prSet>
      <dgm:spPr/>
    </dgm:pt>
    <dgm:pt modelId="{4E66C112-9630-42BD-99F3-1B52F09E8CA4}" type="pres">
      <dgm:prSet presAssocID="{47F1A9E6-9804-43AE-B566-9A17CE519627}" presName="rootConnector" presStyleLbl="node3" presStyleIdx="4" presStyleCnt="5"/>
      <dgm:spPr/>
    </dgm:pt>
    <dgm:pt modelId="{391AE90D-313E-4ADC-B14C-733CD67A5163}" type="pres">
      <dgm:prSet presAssocID="{47F1A9E6-9804-43AE-B566-9A17CE519627}" presName="hierChild4" presStyleCnt="0"/>
      <dgm:spPr/>
    </dgm:pt>
    <dgm:pt modelId="{D3A0B9F2-74E5-44A8-925B-EE0716AFB024}" type="pres">
      <dgm:prSet presAssocID="{47F1A9E6-9804-43AE-B566-9A17CE519627}" presName="hierChild5" presStyleCnt="0"/>
      <dgm:spPr/>
    </dgm:pt>
    <dgm:pt modelId="{F0F8538C-E2D0-4E4D-BBFF-C8DC75DE04BA}" type="pres">
      <dgm:prSet presAssocID="{73EB5857-3621-4F09-9720-EEAB2A47D096}" presName="hierChild5" presStyleCnt="0"/>
      <dgm:spPr/>
    </dgm:pt>
    <dgm:pt modelId="{06D4D95F-C1F6-4CF8-80B5-DFBEE95AF189}" type="pres">
      <dgm:prSet presAssocID="{198D2644-F945-47AE-BE78-B92BBA4BFAE6}" presName="hierChild3" presStyleCnt="0"/>
      <dgm:spPr/>
    </dgm:pt>
  </dgm:ptLst>
  <dgm:cxnLst>
    <dgm:cxn modelId="{A21D6F09-879B-42D5-ACD6-02D593A4C820}" type="presOf" srcId="{BAE4D0A8-9C20-4E38-B889-4FA185CF5D2B}" destId="{7D59C134-680E-419C-AB9C-CE999FD81B0C}" srcOrd="0" destOrd="0" presId="urn:microsoft.com/office/officeart/2005/8/layout/orgChart1"/>
    <dgm:cxn modelId="{5E5D800A-6F04-44C0-9480-6CA0A543231F}" type="presOf" srcId="{B7AE3A3E-A0CF-4558-8B3D-F6488E7076F7}" destId="{E4AA2907-A77E-4708-8B45-CD8D13B94AEE}" srcOrd="1" destOrd="0" presId="urn:microsoft.com/office/officeart/2005/8/layout/orgChart1"/>
    <dgm:cxn modelId="{6B96460C-7E74-4D77-B3F1-2C8182314DAF}" srcId="{BAE4D0A8-9C20-4E38-B889-4FA185CF5D2B}" destId="{198D2644-F945-47AE-BE78-B92BBA4BFAE6}" srcOrd="0" destOrd="0" parTransId="{56AFF1DC-95BB-404F-A0FC-D0FC37981107}" sibTransId="{E1432835-A1FB-466F-AB84-E359376B441B}"/>
    <dgm:cxn modelId="{EF41A40E-8ABA-4B66-83F7-663D7F0F2591}" type="presOf" srcId="{962E5BCB-6A14-4E58-B0B1-55BC00C7A0A7}" destId="{3CB25062-43BA-4D0C-93F8-3371577D7F94}" srcOrd="0" destOrd="0" presId="urn:microsoft.com/office/officeart/2005/8/layout/orgChart1"/>
    <dgm:cxn modelId="{8382571B-3FFB-4C4E-B5D7-F4B2919003B8}" srcId="{68C2DA9F-6589-4F6F-B94C-8F8E7536B9CC}" destId="{E3F10408-D6A1-407C-9A29-24938AE191A1}" srcOrd="1" destOrd="0" parTransId="{BB7959FD-9386-4760-89F0-895F1CE49AF5}" sibTransId="{25EAF876-BE26-4205-96BB-098C9D1BD1E3}"/>
    <dgm:cxn modelId="{16D8FA1D-A630-4D20-97C0-3EF2008A84CB}" type="presOf" srcId="{198D2644-F945-47AE-BE78-B92BBA4BFAE6}" destId="{53ED4AFD-22DC-4ECA-9519-8A96AA8DE48B}" srcOrd="1" destOrd="0" presId="urn:microsoft.com/office/officeart/2005/8/layout/orgChart1"/>
    <dgm:cxn modelId="{D15BEF20-3C0A-4830-AE87-E121C863E6A0}" type="presOf" srcId="{8106C1C1-9BAB-4057-99F1-C864284A14FC}" destId="{D41343CC-1CDF-4864-8103-81BFEA2774A0}" srcOrd="0" destOrd="0" presId="urn:microsoft.com/office/officeart/2005/8/layout/orgChart1"/>
    <dgm:cxn modelId="{3E023129-C31B-43D9-8537-569952ABCAFC}" type="presOf" srcId="{B7AE3A3E-A0CF-4558-8B3D-F6488E7076F7}" destId="{A58C39A8-61FE-4E5A-AA6A-6133034FC16A}" srcOrd="0" destOrd="0" presId="urn:microsoft.com/office/officeart/2005/8/layout/orgChart1"/>
    <dgm:cxn modelId="{92C2472D-B692-4392-AB59-756C2BE44E07}" type="presOf" srcId="{47F1A9E6-9804-43AE-B566-9A17CE519627}" destId="{6973AEAF-9A86-45AC-B4A7-20E7228CBC62}" srcOrd="0" destOrd="0" presId="urn:microsoft.com/office/officeart/2005/8/layout/orgChart1"/>
    <dgm:cxn modelId="{50EBFF2D-DC77-4165-B68A-D69B953F7D90}" type="presOf" srcId="{BE427E87-25B5-4A97-8AF4-6B1C68B3BC91}" destId="{16487A45-EBFE-4B4F-BD99-5949AB523FF3}" srcOrd="0" destOrd="0" presId="urn:microsoft.com/office/officeart/2005/8/layout/orgChart1"/>
    <dgm:cxn modelId="{80E92F2E-5FA4-4343-80F7-8B2E3E5C6601}" type="presOf" srcId="{3660AED5-B019-4ACD-BF42-DB08DE779576}" destId="{05C61031-45FB-4767-A94A-17E6EFD9BF23}" srcOrd="0" destOrd="0" presId="urn:microsoft.com/office/officeart/2005/8/layout/orgChart1"/>
    <dgm:cxn modelId="{A5E6F94E-B18D-4A4F-B111-0A57396631A1}" srcId="{198D2644-F945-47AE-BE78-B92BBA4BFAE6}" destId="{73EB5857-3621-4F09-9720-EEAB2A47D096}" srcOrd="1" destOrd="0" parTransId="{C358F66B-81F2-4C3B-8191-0F7E55A7B775}" sibTransId="{E5D98458-0BB9-47D0-9A9A-6AC5E40E0791}"/>
    <dgm:cxn modelId="{8F61FE4F-41DF-4F01-B3C6-E34870B66EED}" type="presOf" srcId="{E3F10408-D6A1-407C-9A29-24938AE191A1}" destId="{DABE7106-8F91-4A20-9875-7D2BB15AA350}" srcOrd="0" destOrd="0" presId="urn:microsoft.com/office/officeart/2005/8/layout/orgChart1"/>
    <dgm:cxn modelId="{C6A2E770-626B-4303-82E5-ACAEEC0B025C}" srcId="{198D2644-F945-47AE-BE78-B92BBA4BFAE6}" destId="{68C2DA9F-6589-4F6F-B94C-8F8E7536B9CC}" srcOrd="0" destOrd="0" parTransId="{962E5BCB-6A14-4E58-B0B1-55BC00C7A0A7}" sibTransId="{FEFBEACB-F84B-46BD-B84A-6E1D297FBC7F}"/>
    <dgm:cxn modelId="{DCA69974-04F6-4D99-92F3-C33E4857679E}" type="presOf" srcId="{198D2644-F945-47AE-BE78-B92BBA4BFAE6}" destId="{540D8127-68D2-4DEE-8403-C0FA7966168F}" srcOrd="0" destOrd="0" presId="urn:microsoft.com/office/officeart/2005/8/layout/orgChart1"/>
    <dgm:cxn modelId="{8FD9E67E-9924-48A2-9559-B8288AB7DBCA}" srcId="{73EB5857-3621-4F09-9720-EEAB2A47D096}" destId="{B7AE3A3E-A0CF-4558-8B3D-F6488E7076F7}" srcOrd="0" destOrd="0" parTransId="{91A35EDE-6E02-4163-98CA-C8DA21D95035}" sibTransId="{D0E634BC-8F8E-42BF-AD0B-75E79B7AD594}"/>
    <dgm:cxn modelId="{61C94D81-F09E-47B0-9CEA-7A6E5FEAD427}" srcId="{68C2DA9F-6589-4F6F-B94C-8F8E7536B9CC}" destId="{8106C1C1-9BAB-4057-99F1-C864284A14FC}" srcOrd="0" destOrd="0" parTransId="{29DE992E-5722-4D8C-AAC7-3E25A16ACCB0}" sibTransId="{6A73CF32-7F30-4A78-A69B-AE1142F0E0B6}"/>
    <dgm:cxn modelId="{DFEBB881-E70D-4A63-BCE4-FD0C77EEF874}" type="presOf" srcId="{68C2DA9F-6589-4F6F-B94C-8F8E7536B9CC}" destId="{7B54FAD7-7081-4380-BDD4-4A5040343327}" srcOrd="0" destOrd="0" presId="urn:microsoft.com/office/officeart/2005/8/layout/orgChart1"/>
    <dgm:cxn modelId="{6AFEDF85-4585-43A7-A2D2-6A0407EAC511}" type="presOf" srcId="{68C2DA9F-6589-4F6F-B94C-8F8E7536B9CC}" destId="{B12CFF6A-B68D-448B-9D54-DA352ACD5395}" srcOrd="1" destOrd="0" presId="urn:microsoft.com/office/officeart/2005/8/layout/orgChart1"/>
    <dgm:cxn modelId="{84AE818E-E8C1-4430-901A-C794D9B69172}" type="presOf" srcId="{29DE992E-5722-4D8C-AAC7-3E25A16ACCB0}" destId="{79F17991-1218-412A-882D-E27530D8D636}" srcOrd="0" destOrd="0" presId="urn:microsoft.com/office/officeart/2005/8/layout/orgChart1"/>
    <dgm:cxn modelId="{2B20DB97-6336-426C-9E1D-C6D06AE8693B}" type="presOf" srcId="{73EB5857-3621-4F09-9720-EEAB2A47D096}" destId="{A7F74946-FB86-4F5A-B219-46655ED68CF0}" srcOrd="0" destOrd="0" presId="urn:microsoft.com/office/officeart/2005/8/layout/orgChart1"/>
    <dgm:cxn modelId="{A8E1FC9E-A98A-4089-B714-4B9424E5A63D}" type="presOf" srcId="{91A35EDE-6E02-4163-98CA-C8DA21D95035}" destId="{34E6B163-B7F5-48C0-B2A4-BB4B9407FAF6}" srcOrd="0" destOrd="0" presId="urn:microsoft.com/office/officeart/2005/8/layout/orgChart1"/>
    <dgm:cxn modelId="{979A909F-9500-4127-84D7-A5480F90F37B}" type="presOf" srcId="{BB7959FD-9386-4760-89F0-895F1CE49AF5}" destId="{E471E1A0-FABC-4C12-9DFB-DFA79E8C01BE}" srcOrd="0" destOrd="0" presId="urn:microsoft.com/office/officeart/2005/8/layout/orgChart1"/>
    <dgm:cxn modelId="{A4AF18A0-1AA8-4769-B453-AEA59B728097}" srcId="{73EB5857-3621-4F09-9720-EEAB2A47D096}" destId="{3660AED5-B019-4ACD-BF42-DB08DE779576}" srcOrd="1" destOrd="0" parTransId="{E492E1E7-35D4-4524-B03D-1572B777759E}" sibTransId="{3BBDC3FE-E350-49C6-92D0-7967E58343E6}"/>
    <dgm:cxn modelId="{3A7391A2-E6A8-4BCB-9D01-90E8E12303F8}" srcId="{73EB5857-3621-4F09-9720-EEAB2A47D096}" destId="{47F1A9E6-9804-43AE-B566-9A17CE519627}" srcOrd="2" destOrd="0" parTransId="{BE427E87-25B5-4A97-8AF4-6B1C68B3BC91}" sibTransId="{B21043ED-9EBD-42C2-A7E8-C3BD55708930}"/>
    <dgm:cxn modelId="{DA6D21C0-5B1D-41EA-AA74-0BD4512C2D46}" type="presOf" srcId="{73EB5857-3621-4F09-9720-EEAB2A47D096}" destId="{DFC06DE8-538B-46C4-8A22-16D2DC101A0D}" srcOrd="1" destOrd="0" presId="urn:microsoft.com/office/officeart/2005/8/layout/orgChart1"/>
    <dgm:cxn modelId="{A9E7B3C3-3BEA-41A5-BBF9-661EBA14EB20}" type="presOf" srcId="{E492E1E7-35D4-4524-B03D-1572B777759E}" destId="{F3069B7F-819E-4944-9A44-2289EE42CCCC}" srcOrd="0" destOrd="0" presId="urn:microsoft.com/office/officeart/2005/8/layout/orgChart1"/>
    <dgm:cxn modelId="{CDD503D3-9267-4B1E-8122-7BD7D3386B09}" type="presOf" srcId="{E3F10408-D6A1-407C-9A29-24938AE191A1}" destId="{3FF0670A-4328-4EF1-8F28-7CB8A53FA5E1}" srcOrd="1" destOrd="0" presId="urn:microsoft.com/office/officeart/2005/8/layout/orgChart1"/>
    <dgm:cxn modelId="{2FACCAD8-C4BA-48BB-8173-857AAB0EF92D}" type="presOf" srcId="{C358F66B-81F2-4C3B-8191-0F7E55A7B775}" destId="{AC89BF54-3027-4F01-9DF2-D02BAFB72920}" srcOrd="0" destOrd="0" presId="urn:microsoft.com/office/officeart/2005/8/layout/orgChart1"/>
    <dgm:cxn modelId="{0BD5FEE1-4361-4CD8-AF68-98AD5CBD3C24}" type="presOf" srcId="{8106C1C1-9BAB-4057-99F1-C864284A14FC}" destId="{E20A1E1F-4378-4A5B-AE27-BB6F60AFB71C}" srcOrd="1" destOrd="0" presId="urn:microsoft.com/office/officeart/2005/8/layout/orgChart1"/>
    <dgm:cxn modelId="{8D2BCCE9-9F9B-4E4E-9B56-95EE4D2854E6}" type="presOf" srcId="{47F1A9E6-9804-43AE-B566-9A17CE519627}" destId="{4E66C112-9630-42BD-99F3-1B52F09E8CA4}" srcOrd="1" destOrd="0" presId="urn:microsoft.com/office/officeart/2005/8/layout/orgChart1"/>
    <dgm:cxn modelId="{01F6F3EC-B033-443B-8542-2FF1FEE1F3AE}" type="presOf" srcId="{3660AED5-B019-4ACD-BF42-DB08DE779576}" destId="{B9D9E542-A112-48F3-839E-20CED8F3439D}" srcOrd="1" destOrd="0" presId="urn:microsoft.com/office/officeart/2005/8/layout/orgChart1"/>
    <dgm:cxn modelId="{603C106A-5B68-48A5-8D9D-FEDEC32CBBF3}" type="presParOf" srcId="{7D59C134-680E-419C-AB9C-CE999FD81B0C}" destId="{9072847C-1072-42AF-B334-1D7106F3E481}" srcOrd="0" destOrd="0" presId="urn:microsoft.com/office/officeart/2005/8/layout/orgChart1"/>
    <dgm:cxn modelId="{BEFB1FBA-C9F8-452A-9613-17EA235FB100}" type="presParOf" srcId="{9072847C-1072-42AF-B334-1D7106F3E481}" destId="{0C5BF091-B214-4356-A94D-0BD1491955D4}" srcOrd="0" destOrd="0" presId="urn:microsoft.com/office/officeart/2005/8/layout/orgChart1"/>
    <dgm:cxn modelId="{A60189A2-06AA-4C84-9331-51DBBF4593A9}" type="presParOf" srcId="{0C5BF091-B214-4356-A94D-0BD1491955D4}" destId="{540D8127-68D2-4DEE-8403-C0FA7966168F}" srcOrd="0" destOrd="0" presId="urn:microsoft.com/office/officeart/2005/8/layout/orgChart1"/>
    <dgm:cxn modelId="{4F5AA3BB-49A1-4339-80DD-C85858CCC7B5}" type="presParOf" srcId="{0C5BF091-B214-4356-A94D-0BD1491955D4}" destId="{53ED4AFD-22DC-4ECA-9519-8A96AA8DE48B}" srcOrd="1" destOrd="0" presId="urn:microsoft.com/office/officeart/2005/8/layout/orgChart1"/>
    <dgm:cxn modelId="{6370C962-465E-4DE4-98D6-D5CBBA5ACDCA}" type="presParOf" srcId="{9072847C-1072-42AF-B334-1D7106F3E481}" destId="{6B60925B-8B25-4222-92F3-C6A494FB9DC6}" srcOrd="1" destOrd="0" presId="urn:microsoft.com/office/officeart/2005/8/layout/orgChart1"/>
    <dgm:cxn modelId="{E7BE7E0D-9143-4AAF-A3DB-1307723D8E36}" type="presParOf" srcId="{6B60925B-8B25-4222-92F3-C6A494FB9DC6}" destId="{3CB25062-43BA-4D0C-93F8-3371577D7F94}" srcOrd="0" destOrd="0" presId="urn:microsoft.com/office/officeart/2005/8/layout/orgChart1"/>
    <dgm:cxn modelId="{A387FDDA-4BAD-4C56-A87C-CBF758E02770}" type="presParOf" srcId="{6B60925B-8B25-4222-92F3-C6A494FB9DC6}" destId="{36571542-3615-4F89-9803-54249BC9CDD2}" srcOrd="1" destOrd="0" presId="urn:microsoft.com/office/officeart/2005/8/layout/orgChart1"/>
    <dgm:cxn modelId="{1DFDE966-15E4-4352-8AFE-9266F7168959}" type="presParOf" srcId="{36571542-3615-4F89-9803-54249BC9CDD2}" destId="{60ECEF9A-9EFF-442E-98C1-B8E69C8581EB}" srcOrd="0" destOrd="0" presId="urn:microsoft.com/office/officeart/2005/8/layout/orgChart1"/>
    <dgm:cxn modelId="{CF444D40-B6A5-4A59-8CEA-CD690535E3CE}" type="presParOf" srcId="{60ECEF9A-9EFF-442E-98C1-B8E69C8581EB}" destId="{7B54FAD7-7081-4380-BDD4-4A5040343327}" srcOrd="0" destOrd="0" presId="urn:microsoft.com/office/officeart/2005/8/layout/orgChart1"/>
    <dgm:cxn modelId="{088C20EC-29D3-4E13-9C91-99676E786E8F}" type="presParOf" srcId="{60ECEF9A-9EFF-442E-98C1-B8E69C8581EB}" destId="{B12CFF6A-B68D-448B-9D54-DA352ACD5395}" srcOrd="1" destOrd="0" presId="urn:microsoft.com/office/officeart/2005/8/layout/orgChart1"/>
    <dgm:cxn modelId="{0B1F64EF-F6E1-41C9-B809-AFB8EEC2FC9F}" type="presParOf" srcId="{36571542-3615-4F89-9803-54249BC9CDD2}" destId="{4212B12A-7BB9-4DC6-B6FC-CD4DC6F22D24}" srcOrd="1" destOrd="0" presId="urn:microsoft.com/office/officeart/2005/8/layout/orgChart1"/>
    <dgm:cxn modelId="{120D3E0E-5D1E-41E0-98B7-D7CE91EF4953}" type="presParOf" srcId="{4212B12A-7BB9-4DC6-B6FC-CD4DC6F22D24}" destId="{79F17991-1218-412A-882D-E27530D8D636}" srcOrd="0" destOrd="0" presId="urn:microsoft.com/office/officeart/2005/8/layout/orgChart1"/>
    <dgm:cxn modelId="{B8B78E8F-E5FF-4F2F-B9BC-D7746C448D25}" type="presParOf" srcId="{4212B12A-7BB9-4DC6-B6FC-CD4DC6F22D24}" destId="{C785123D-17D9-40DC-9435-B83E4C616A56}" srcOrd="1" destOrd="0" presId="urn:microsoft.com/office/officeart/2005/8/layout/orgChart1"/>
    <dgm:cxn modelId="{A3CC476A-84DC-417C-8A28-2301A2820768}" type="presParOf" srcId="{C785123D-17D9-40DC-9435-B83E4C616A56}" destId="{53C4E693-52F9-442E-9A2F-08731FE48060}" srcOrd="0" destOrd="0" presId="urn:microsoft.com/office/officeart/2005/8/layout/orgChart1"/>
    <dgm:cxn modelId="{A9B1DE8D-99DD-440D-A316-9E38C57F735E}" type="presParOf" srcId="{53C4E693-52F9-442E-9A2F-08731FE48060}" destId="{D41343CC-1CDF-4864-8103-81BFEA2774A0}" srcOrd="0" destOrd="0" presId="urn:microsoft.com/office/officeart/2005/8/layout/orgChart1"/>
    <dgm:cxn modelId="{AA06C83C-E38B-4140-AA74-BEF9EFACC630}" type="presParOf" srcId="{53C4E693-52F9-442E-9A2F-08731FE48060}" destId="{E20A1E1F-4378-4A5B-AE27-BB6F60AFB71C}" srcOrd="1" destOrd="0" presId="urn:microsoft.com/office/officeart/2005/8/layout/orgChart1"/>
    <dgm:cxn modelId="{C49F0087-17F1-4F40-9C62-D40F35D6B374}" type="presParOf" srcId="{C785123D-17D9-40DC-9435-B83E4C616A56}" destId="{3839983B-64DA-4B98-949F-99D32EFE9481}" srcOrd="1" destOrd="0" presId="urn:microsoft.com/office/officeart/2005/8/layout/orgChart1"/>
    <dgm:cxn modelId="{C5BA0F97-23F7-4C50-8755-A04B2E0BF771}" type="presParOf" srcId="{C785123D-17D9-40DC-9435-B83E4C616A56}" destId="{1462779F-97FD-4966-8F1F-477F8E12C930}" srcOrd="2" destOrd="0" presId="urn:microsoft.com/office/officeart/2005/8/layout/orgChart1"/>
    <dgm:cxn modelId="{3D673CDB-5DFE-40EE-8C34-DB313B4BECD4}" type="presParOf" srcId="{4212B12A-7BB9-4DC6-B6FC-CD4DC6F22D24}" destId="{E471E1A0-FABC-4C12-9DFB-DFA79E8C01BE}" srcOrd="2" destOrd="0" presId="urn:microsoft.com/office/officeart/2005/8/layout/orgChart1"/>
    <dgm:cxn modelId="{E438853C-FDAE-4399-9DAF-3C29B3F5D601}" type="presParOf" srcId="{4212B12A-7BB9-4DC6-B6FC-CD4DC6F22D24}" destId="{313C5635-B418-4845-B15F-F0E76DDA5D10}" srcOrd="3" destOrd="0" presId="urn:microsoft.com/office/officeart/2005/8/layout/orgChart1"/>
    <dgm:cxn modelId="{7AF5A2DD-444C-48F1-80F5-EC92D4E72AF6}" type="presParOf" srcId="{313C5635-B418-4845-B15F-F0E76DDA5D10}" destId="{5CD895BD-2D6E-4908-B52E-33E9A07CA161}" srcOrd="0" destOrd="0" presId="urn:microsoft.com/office/officeart/2005/8/layout/orgChart1"/>
    <dgm:cxn modelId="{9D65A1BF-635D-4346-BA51-2CA0822D96D5}" type="presParOf" srcId="{5CD895BD-2D6E-4908-B52E-33E9A07CA161}" destId="{DABE7106-8F91-4A20-9875-7D2BB15AA350}" srcOrd="0" destOrd="0" presId="urn:microsoft.com/office/officeart/2005/8/layout/orgChart1"/>
    <dgm:cxn modelId="{1AE0D3B7-F325-40D5-94DD-8DD11FD44F22}" type="presParOf" srcId="{5CD895BD-2D6E-4908-B52E-33E9A07CA161}" destId="{3FF0670A-4328-4EF1-8F28-7CB8A53FA5E1}" srcOrd="1" destOrd="0" presId="urn:microsoft.com/office/officeart/2005/8/layout/orgChart1"/>
    <dgm:cxn modelId="{E80EB28E-B049-45FD-852C-700292A9E178}" type="presParOf" srcId="{313C5635-B418-4845-B15F-F0E76DDA5D10}" destId="{9A7C904B-267E-41BE-BD21-EDB6C9ABA622}" srcOrd="1" destOrd="0" presId="urn:microsoft.com/office/officeart/2005/8/layout/orgChart1"/>
    <dgm:cxn modelId="{47B899DC-EA3D-444C-8256-6452E41E9B5E}" type="presParOf" srcId="{313C5635-B418-4845-B15F-F0E76DDA5D10}" destId="{1C1B569D-7348-4FA0-BC98-F495B9E36236}" srcOrd="2" destOrd="0" presId="urn:microsoft.com/office/officeart/2005/8/layout/orgChart1"/>
    <dgm:cxn modelId="{37ADEFF6-F85A-4910-8E4D-F28504E61FE4}" type="presParOf" srcId="{36571542-3615-4F89-9803-54249BC9CDD2}" destId="{600BC738-BDFF-44B2-8A3B-55BAA301815B}" srcOrd="2" destOrd="0" presId="urn:microsoft.com/office/officeart/2005/8/layout/orgChart1"/>
    <dgm:cxn modelId="{6BC805D4-8581-46DA-99DE-C76C81855CD4}" type="presParOf" srcId="{6B60925B-8B25-4222-92F3-C6A494FB9DC6}" destId="{AC89BF54-3027-4F01-9DF2-D02BAFB72920}" srcOrd="2" destOrd="0" presId="urn:microsoft.com/office/officeart/2005/8/layout/orgChart1"/>
    <dgm:cxn modelId="{79AAA735-E3C3-42DC-8B80-55D6B55822A3}" type="presParOf" srcId="{6B60925B-8B25-4222-92F3-C6A494FB9DC6}" destId="{A4F3FC26-1D84-458C-A62B-9B5EEAECEC23}" srcOrd="3" destOrd="0" presId="urn:microsoft.com/office/officeart/2005/8/layout/orgChart1"/>
    <dgm:cxn modelId="{C8F590C4-3594-4519-9062-83C6EAC08E97}" type="presParOf" srcId="{A4F3FC26-1D84-458C-A62B-9B5EEAECEC23}" destId="{B52A5930-9BE8-42B6-AD72-8F7C534E3A07}" srcOrd="0" destOrd="0" presId="urn:microsoft.com/office/officeart/2005/8/layout/orgChart1"/>
    <dgm:cxn modelId="{7628F182-15AE-4F9E-A39F-1AE5874EB26A}" type="presParOf" srcId="{B52A5930-9BE8-42B6-AD72-8F7C534E3A07}" destId="{A7F74946-FB86-4F5A-B219-46655ED68CF0}" srcOrd="0" destOrd="0" presId="urn:microsoft.com/office/officeart/2005/8/layout/orgChart1"/>
    <dgm:cxn modelId="{FDD93A4A-4D73-44DA-818A-64679A3B6642}" type="presParOf" srcId="{B52A5930-9BE8-42B6-AD72-8F7C534E3A07}" destId="{DFC06DE8-538B-46C4-8A22-16D2DC101A0D}" srcOrd="1" destOrd="0" presId="urn:microsoft.com/office/officeart/2005/8/layout/orgChart1"/>
    <dgm:cxn modelId="{055917EA-1BBE-4994-974D-020D8DE91986}" type="presParOf" srcId="{A4F3FC26-1D84-458C-A62B-9B5EEAECEC23}" destId="{64AE35A7-0668-4AD3-9CC0-04B75F79BA12}" srcOrd="1" destOrd="0" presId="urn:microsoft.com/office/officeart/2005/8/layout/orgChart1"/>
    <dgm:cxn modelId="{47CA029B-5C67-4220-B6B0-E3A2CD5B2E88}" type="presParOf" srcId="{64AE35A7-0668-4AD3-9CC0-04B75F79BA12}" destId="{34E6B163-B7F5-48C0-B2A4-BB4B9407FAF6}" srcOrd="0" destOrd="0" presId="urn:microsoft.com/office/officeart/2005/8/layout/orgChart1"/>
    <dgm:cxn modelId="{42CE31BB-787D-4C67-91BF-B28DFB4017AC}" type="presParOf" srcId="{64AE35A7-0668-4AD3-9CC0-04B75F79BA12}" destId="{9DC65BE7-9825-42B1-849F-14AF2347AE1D}" srcOrd="1" destOrd="0" presId="urn:microsoft.com/office/officeart/2005/8/layout/orgChart1"/>
    <dgm:cxn modelId="{0EA06E27-E6C1-4013-B316-CDB06D17AA6E}" type="presParOf" srcId="{9DC65BE7-9825-42B1-849F-14AF2347AE1D}" destId="{DD0365F1-F2AD-4D26-9611-3EBC0A93D179}" srcOrd="0" destOrd="0" presId="urn:microsoft.com/office/officeart/2005/8/layout/orgChart1"/>
    <dgm:cxn modelId="{14298297-D5B5-4101-AAF6-C3D621EB56A4}" type="presParOf" srcId="{DD0365F1-F2AD-4D26-9611-3EBC0A93D179}" destId="{A58C39A8-61FE-4E5A-AA6A-6133034FC16A}" srcOrd="0" destOrd="0" presId="urn:microsoft.com/office/officeart/2005/8/layout/orgChart1"/>
    <dgm:cxn modelId="{4E556D60-4583-49C8-AF22-97DBD24FEA3C}" type="presParOf" srcId="{DD0365F1-F2AD-4D26-9611-3EBC0A93D179}" destId="{E4AA2907-A77E-4708-8B45-CD8D13B94AEE}" srcOrd="1" destOrd="0" presId="urn:microsoft.com/office/officeart/2005/8/layout/orgChart1"/>
    <dgm:cxn modelId="{F29708BB-B9D4-4523-95E5-9E34109DDCE1}" type="presParOf" srcId="{9DC65BE7-9825-42B1-849F-14AF2347AE1D}" destId="{4B105468-2D5D-4BCB-84D0-6C31F9A8BFC8}" srcOrd="1" destOrd="0" presId="urn:microsoft.com/office/officeart/2005/8/layout/orgChart1"/>
    <dgm:cxn modelId="{2BDDB9F4-36C9-45F1-9B71-17060952584C}" type="presParOf" srcId="{9DC65BE7-9825-42B1-849F-14AF2347AE1D}" destId="{3F5D13DC-2E3A-4E80-BF18-4558DB03D691}" srcOrd="2" destOrd="0" presId="urn:microsoft.com/office/officeart/2005/8/layout/orgChart1"/>
    <dgm:cxn modelId="{F80B1FC6-EE97-4761-861E-7B268BB69A79}" type="presParOf" srcId="{64AE35A7-0668-4AD3-9CC0-04B75F79BA12}" destId="{F3069B7F-819E-4944-9A44-2289EE42CCCC}" srcOrd="2" destOrd="0" presId="urn:microsoft.com/office/officeart/2005/8/layout/orgChart1"/>
    <dgm:cxn modelId="{4FF93E13-3440-4167-8DBE-38986EEC2558}" type="presParOf" srcId="{64AE35A7-0668-4AD3-9CC0-04B75F79BA12}" destId="{9EAC97C8-0001-483C-AE4B-7BDFD549BFE4}" srcOrd="3" destOrd="0" presId="urn:microsoft.com/office/officeart/2005/8/layout/orgChart1"/>
    <dgm:cxn modelId="{EF03CBEC-7A9F-48A1-A752-51D1DF4186BA}" type="presParOf" srcId="{9EAC97C8-0001-483C-AE4B-7BDFD549BFE4}" destId="{464A4BD5-5A1A-450E-9C43-3C2210FBABE3}" srcOrd="0" destOrd="0" presId="urn:microsoft.com/office/officeart/2005/8/layout/orgChart1"/>
    <dgm:cxn modelId="{54782787-D25A-4D58-B5BA-470975006269}" type="presParOf" srcId="{464A4BD5-5A1A-450E-9C43-3C2210FBABE3}" destId="{05C61031-45FB-4767-A94A-17E6EFD9BF23}" srcOrd="0" destOrd="0" presId="urn:microsoft.com/office/officeart/2005/8/layout/orgChart1"/>
    <dgm:cxn modelId="{A33DD9E5-EE66-4E90-BEA7-C21608318D13}" type="presParOf" srcId="{464A4BD5-5A1A-450E-9C43-3C2210FBABE3}" destId="{B9D9E542-A112-48F3-839E-20CED8F3439D}" srcOrd="1" destOrd="0" presId="urn:microsoft.com/office/officeart/2005/8/layout/orgChart1"/>
    <dgm:cxn modelId="{FA282122-9D15-4BE1-A50E-478C36AF833F}" type="presParOf" srcId="{9EAC97C8-0001-483C-AE4B-7BDFD549BFE4}" destId="{243FB298-ACA4-405F-B2CB-D1DCEC35FC4D}" srcOrd="1" destOrd="0" presId="urn:microsoft.com/office/officeart/2005/8/layout/orgChart1"/>
    <dgm:cxn modelId="{3033E148-606D-4136-820E-0941DC13FEAF}" type="presParOf" srcId="{9EAC97C8-0001-483C-AE4B-7BDFD549BFE4}" destId="{DC3B09C0-482D-46CC-B4F1-BEFB9CE28274}" srcOrd="2" destOrd="0" presId="urn:microsoft.com/office/officeart/2005/8/layout/orgChart1"/>
    <dgm:cxn modelId="{3D39777A-0499-4065-9CE9-E6EB0EB774F7}" type="presParOf" srcId="{64AE35A7-0668-4AD3-9CC0-04B75F79BA12}" destId="{16487A45-EBFE-4B4F-BD99-5949AB523FF3}" srcOrd="4" destOrd="0" presId="urn:microsoft.com/office/officeart/2005/8/layout/orgChart1"/>
    <dgm:cxn modelId="{BAC7D313-0F3A-41B6-AAC5-AC77C35270C5}" type="presParOf" srcId="{64AE35A7-0668-4AD3-9CC0-04B75F79BA12}" destId="{5B883B4A-2869-4C37-859D-9C45E58EE1F8}" srcOrd="5" destOrd="0" presId="urn:microsoft.com/office/officeart/2005/8/layout/orgChart1"/>
    <dgm:cxn modelId="{7F821C28-E6A2-4BA9-8432-3F4C101992E7}" type="presParOf" srcId="{5B883B4A-2869-4C37-859D-9C45E58EE1F8}" destId="{8E1BBECF-E601-417B-9A8B-BDF35687ABEF}" srcOrd="0" destOrd="0" presId="urn:microsoft.com/office/officeart/2005/8/layout/orgChart1"/>
    <dgm:cxn modelId="{6CBFBE92-D10A-4F4D-9B6D-FDA4D5D4FE0B}" type="presParOf" srcId="{8E1BBECF-E601-417B-9A8B-BDF35687ABEF}" destId="{6973AEAF-9A86-45AC-B4A7-20E7228CBC62}" srcOrd="0" destOrd="0" presId="urn:microsoft.com/office/officeart/2005/8/layout/orgChart1"/>
    <dgm:cxn modelId="{7667CF85-3AB3-4AE5-B9D4-90D295441276}" type="presParOf" srcId="{8E1BBECF-E601-417B-9A8B-BDF35687ABEF}" destId="{4E66C112-9630-42BD-99F3-1B52F09E8CA4}" srcOrd="1" destOrd="0" presId="urn:microsoft.com/office/officeart/2005/8/layout/orgChart1"/>
    <dgm:cxn modelId="{F27A6AEE-ED5C-4CB0-9925-78138D50E57A}" type="presParOf" srcId="{5B883B4A-2869-4C37-859D-9C45E58EE1F8}" destId="{391AE90D-313E-4ADC-B14C-733CD67A5163}" srcOrd="1" destOrd="0" presId="urn:microsoft.com/office/officeart/2005/8/layout/orgChart1"/>
    <dgm:cxn modelId="{8C1E9AED-DE67-430A-B4B5-DC6D9AAAFA6A}" type="presParOf" srcId="{5B883B4A-2869-4C37-859D-9C45E58EE1F8}" destId="{D3A0B9F2-74E5-44A8-925B-EE0716AFB024}" srcOrd="2" destOrd="0" presId="urn:microsoft.com/office/officeart/2005/8/layout/orgChart1"/>
    <dgm:cxn modelId="{E106128E-EB8A-453C-A817-86E182FE53C4}" type="presParOf" srcId="{A4F3FC26-1D84-458C-A62B-9B5EEAECEC23}" destId="{F0F8538C-E2D0-4E4D-BBFF-C8DC75DE04BA}" srcOrd="2" destOrd="0" presId="urn:microsoft.com/office/officeart/2005/8/layout/orgChart1"/>
    <dgm:cxn modelId="{BE7DA3FE-89E0-4CA6-8DDB-75C72E3B8B9C}" type="presParOf" srcId="{9072847C-1072-42AF-B334-1D7106F3E481}" destId="{06D4D95F-C1F6-4CF8-80B5-DFBEE95AF1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87A45-EBFE-4B4F-BD99-5949AB523FF3}">
      <dsp:nvSpPr>
        <dsp:cNvPr id="0" name=""/>
        <dsp:cNvSpPr/>
      </dsp:nvSpPr>
      <dsp:spPr>
        <a:xfrm>
          <a:off x="2228691" y="993957"/>
          <a:ext cx="123173" cy="1543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77"/>
              </a:lnTo>
              <a:lnTo>
                <a:pt x="123173" y="154377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69B7F-819E-4944-9A44-2289EE42CCCC}">
      <dsp:nvSpPr>
        <dsp:cNvPr id="0" name=""/>
        <dsp:cNvSpPr/>
      </dsp:nvSpPr>
      <dsp:spPr>
        <a:xfrm>
          <a:off x="2228691" y="993957"/>
          <a:ext cx="123173" cy="960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754"/>
              </a:lnTo>
              <a:lnTo>
                <a:pt x="123173" y="9607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6B163-B7F5-48C0-B2A4-BB4B9407FAF6}">
      <dsp:nvSpPr>
        <dsp:cNvPr id="0" name=""/>
        <dsp:cNvSpPr/>
      </dsp:nvSpPr>
      <dsp:spPr>
        <a:xfrm>
          <a:off x="2228691" y="993957"/>
          <a:ext cx="123173" cy="37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32"/>
              </a:lnTo>
              <a:lnTo>
                <a:pt x="123173" y="3777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9BF54-3027-4F01-9DF2-D02BAFB72920}">
      <dsp:nvSpPr>
        <dsp:cNvPr id="0" name=""/>
        <dsp:cNvSpPr/>
      </dsp:nvSpPr>
      <dsp:spPr>
        <a:xfrm>
          <a:off x="2060354" y="410935"/>
          <a:ext cx="496800" cy="172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21"/>
              </a:lnTo>
              <a:lnTo>
                <a:pt x="496800" y="86221"/>
              </a:lnTo>
              <a:lnTo>
                <a:pt x="496800" y="1724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1E1A0-FABC-4C12-9DFB-DFA79E8C01BE}">
      <dsp:nvSpPr>
        <dsp:cNvPr id="0" name=""/>
        <dsp:cNvSpPr/>
      </dsp:nvSpPr>
      <dsp:spPr>
        <a:xfrm>
          <a:off x="1235090" y="993957"/>
          <a:ext cx="123173" cy="960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754"/>
              </a:lnTo>
              <a:lnTo>
                <a:pt x="123173" y="9607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17991-1218-412A-882D-E27530D8D636}">
      <dsp:nvSpPr>
        <dsp:cNvPr id="0" name=""/>
        <dsp:cNvSpPr/>
      </dsp:nvSpPr>
      <dsp:spPr>
        <a:xfrm>
          <a:off x="1235090" y="993957"/>
          <a:ext cx="123173" cy="37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32"/>
              </a:lnTo>
              <a:lnTo>
                <a:pt x="123173" y="3777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25062-43BA-4D0C-93F8-3371577D7F94}">
      <dsp:nvSpPr>
        <dsp:cNvPr id="0" name=""/>
        <dsp:cNvSpPr/>
      </dsp:nvSpPr>
      <dsp:spPr>
        <a:xfrm>
          <a:off x="1563553" y="410935"/>
          <a:ext cx="496800" cy="172443"/>
        </a:xfrm>
        <a:custGeom>
          <a:avLst/>
          <a:gdLst/>
          <a:ahLst/>
          <a:cxnLst/>
          <a:rect l="0" t="0" r="0" b="0"/>
          <a:pathLst>
            <a:path>
              <a:moveTo>
                <a:pt x="496800" y="0"/>
              </a:moveTo>
              <a:lnTo>
                <a:pt x="496800" y="86221"/>
              </a:lnTo>
              <a:lnTo>
                <a:pt x="0" y="86221"/>
              </a:lnTo>
              <a:lnTo>
                <a:pt x="0" y="1724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D8127-68D2-4DEE-8403-C0FA7966168F}">
      <dsp:nvSpPr>
        <dsp:cNvPr id="0" name=""/>
        <dsp:cNvSpPr/>
      </dsp:nvSpPr>
      <dsp:spPr>
        <a:xfrm>
          <a:off x="1649775" y="356"/>
          <a:ext cx="821158" cy="410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Attacks</a:t>
          </a:r>
        </a:p>
      </dsp:txBody>
      <dsp:txXfrm>
        <a:off x="1649775" y="356"/>
        <a:ext cx="821158" cy="410579"/>
      </dsp:txXfrm>
    </dsp:sp>
    <dsp:sp modelId="{7B54FAD7-7081-4380-BDD4-4A5040343327}">
      <dsp:nvSpPr>
        <dsp:cNvPr id="0" name=""/>
        <dsp:cNvSpPr/>
      </dsp:nvSpPr>
      <dsp:spPr>
        <a:xfrm>
          <a:off x="1152974" y="583378"/>
          <a:ext cx="821158" cy="410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Digital side channel</a:t>
          </a:r>
          <a:endParaRPr lang="en-US" sz="900" kern="1200" dirty="0"/>
        </a:p>
      </dsp:txBody>
      <dsp:txXfrm>
        <a:off x="1152974" y="583378"/>
        <a:ext cx="821158" cy="410579"/>
      </dsp:txXfrm>
    </dsp:sp>
    <dsp:sp modelId="{D41343CC-1CDF-4864-8103-81BFEA2774A0}">
      <dsp:nvSpPr>
        <dsp:cNvPr id="0" name=""/>
        <dsp:cNvSpPr/>
      </dsp:nvSpPr>
      <dsp:spPr>
        <a:xfrm>
          <a:off x="1358264" y="1166400"/>
          <a:ext cx="821158" cy="410579"/>
        </a:xfrm>
        <a:prstGeom prst="rect">
          <a:avLst/>
        </a:prstGeom>
        <a:solidFill>
          <a:srgbClr val="F4B183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Before Relay</a:t>
          </a:r>
        </a:p>
      </dsp:txBody>
      <dsp:txXfrm>
        <a:off x="1358264" y="1166400"/>
        <a:ext cx="821158" cy="410579"/>
      </dsp:txXfrm>
    </dsp:sp>
    <dsp:sp modelId="{DABE7106-8F91-4A20-9875-7D2BB15AA350}">
      <dsp:nvSpPr>
        <dsp:cNvPr id="0" name=""/>
        <dsp:cNvSpPr/>
      </dsp:nvSpPr>
      <dsp:spPr>
        <a:xfrm>
          <a:off x="1358264" y="1749422"/>
          <a:ext cx="821158" cy="41057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After relay</a:t>
          </a:r>
        </a:p>
      </dsp:txBody>
      <dsp:txXfrm>
        <a:off x="1358264" y="1749422"/>
        <a:ext cx="821158" cy="410579"/>
      </dsp:txXfrm>
    </dsp:sp>
    <dsp:sp modelId="{A7F74946-FB86-4F5A-B219-46655ED68CF0}">
      <dsp:nvSpPr>
        <dsp:cNvPr id="0" name=""/>
        <dsp:cNvSpPr/>
      </dsp:nvSpPr>
      <dsp:spPr>
        <a:xfrm>
          <a:off x="2146575" y="583378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Physical side channel</a:t>
          </a:r>
        </a:p>
      </dsp:txBody>
      <dsp:txXfrm>
        <a:off x="2146575" y="583378"/>
        <a:ext cx="821158" cy="410579"/>
      </dsp:txXfrm>
    </dsp:sp>
    <dsp:sp modelId="{A58C39A8-61FE-4E5A-AA6A-6133034FC16A}">
      <dsp:nvSpPr>
        <dsp:cNvPr id="0" name=""/>
        <dsp:cNvSpPr/>
      </dsp:nvSpPr>
      <dsp:spPr>
        <a:xfrm>
          <a:off x="2351865" y="1166400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Power monitoring</a:t>
          </a:r>
        </a:p>
      </dsp:txBody>
      <dsp:txXfrm>
        <a:off x="2351865" y="1166400"/>
        <a:ext cx="821158" cy="410579"/>
      </dsp:txXfrm>
    </dsp:sp>
    <dsp:sp modelId="{05C61031-45FB-4767-A94A-17E6EFD9BF23}">
      <dsp:nvSpPr>
        <dsp:cNvPr id="0" name=""/>
        <dsp:cNvSpPr/>
      </dsp:nvSpPr>
      <dsp:spPr>
        <a:xfrm>
          <a:off x="2351865" y="1749422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Electro-magnetic radiation</a:t>
          </a:r>
        </a:p>
      </dsp:txBody>
      <dsp:txXfrm>
        <a:off x="2351865" y="1749422"/>
        <a:ext cx="821158" cy="410579"/>
      </dsp:txXfrm>
    </dsp:sp>
    <dsp:sp modelId="{6973AEAF-9A86-45AC-B4A7-20E7228CBC62}">
      <dsp:nvSpPr>
        <dsp:cNvPr id="0" name=""/>
        <dsp:cNvSpPr/>
      </dsp:nvSpPr>
      <dsp:spPr>
        <a:xfrm>
          <a:off x="2351865" y="2332444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Acoustic</a:t>
          </a:r>
        </a:p>
      </dsp:txBody>
      <dsp:txXfrm>
        <a:off x="2351865" y="2332444"/>
        <a:ext cx="821158" cy="410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5CEC-CEE0-43E1-94E8-D799536AC20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9D0F-5606-420A-A738-28C65A28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4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Newest attacker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 with the attacker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 with the attacker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7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6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</a:t>
            </a:r>
            <a:r>
              <a:rPr lang="en-US" baseline="0" dirty="0"/>
              <a:t> system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0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2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9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2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1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7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5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2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</a:t>
            </a:r>
            <a:r>
              <a:rPr lang="en-US" baseline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1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</a:t>
            </a:r>
            <a:r>
              <a:rPr lang="en-US" baseline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for trusted path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74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platform </a:t>
            </a:r>
            <a:r>
              <a:rPr lang="en-US" dirty="0"/>
              <a:t>verification</a:t>
            </a:r>
            <a:r>
              <a:rPr lang="en-US" baseline="0" dirty="0"/>
              <a:t> 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platform verification</a:t>
            </a:r>
            <a:r>
              <a:rPr lang="en-US" baseline="0" dirty="0"/>
              <a:t> for trusted path revised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8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platform verification</a:t>
            </a:r>
            <a:r>
              <a:rPr lang="en-US" baseline="0" dirty="0"/>
              <a:t> for trusted path revised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8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timeline-double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40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timeline-single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1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Rollback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3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 time initialization revised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9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3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1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after relay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Newest attacker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FA1A-FBAD-4125-8604-E6DD750593B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24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0.png"/><Relationship Id="rId3" Type="http://schemas.openxmlformats.org/officeDocument/2006/relationships/image" Target="../media/image150.png"/><Relationship Id="rId21" Type="http://schemas.openxmlformats.org/officeDocument/2006/relationships/image" Target="../media/image330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0.png"/><Relationship Id="rId2" Type="http://schemas.openxmlformats.org/officeDocument/2006/relationships/image" Target="../media/image14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231.png"/><Relationship Id="rId5" Type="http://schemas.openxmlformats.org/officeDocument/2006/relationships/image" Target="../media/image171.png"/><Relationship Id="rId15" Type="http://schemas.openxmlformats.org/officeDocument/2006/relationships/image" Target="../media/image270.png"/><Relationship Id="rId23" Type="http://schemas.openxmlformats.org/officeDocument/2006/relationships/image" Target="../media/image35.png"/><Relationship Id="rId10" Type="http://schemas.openxmlformats.org/officeDocument/2006/relationships/image" Target="../media/image221.png"/><Relationship Id="rId19" Type="http://schemas.openxmlformats.org/officeDocument/2006/relationships/image" Target="../media/image31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Relationship Id="rId14" Type="http://schemas.openxmlformats.org/officeDocument/2006/relationships/image" Target="../media/image261.png"/><Relationship Id="rId2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0.png"/><Relationship Id="rId3" Type="http://schemas.openxmlformats.org/officeDocument/2006/relationships/image" Target="../media/image162.png"/><Relationship Id="rId21" Type="http://schemas.openxmlformats.org/officeDocument/2006/relationships/image" Target="../media/image39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0.png"/><Relationship Id="rId2" Type="http://schemas.openxmlformats.org/officeDocument/2006/relationships/image" Target="../media/image14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36.png"/><Relationship Id="rId15" Type="http://schemas.openxmlformats.org/officeDocument/2006/relationships/image" Target="../media/image270.png"/><Relationship Id="rId23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310.png"/><Relationship Id="rId4" Type="http://schemas.openxmlformats.org/officeDocument/2006/relationships/image" Target="../media/image161.png"/><Relationship Id="rId9" Type="http://schemas.openxmlformats.org/officeDocument/2006/relationships/image" Target="../media/image37.png"/><Relationship Id="rId14" Type="http://schemas.openxmlformats.org/officeDocument/2006/relationships/image" Target="../media/image261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3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5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6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5" Type="http://schemas.openxmlformats.org/officeDocument/2006/relationships/image" Target="../media/image65.png"/><Relationship Id="rId10" Type="http://schemas.openxmlformats.org/officeDocument/2006/relationships/image" Target="../media/image600.png"/><Relationship Id="rId19" Type="http://schemas.openxmlformats.org/officeDocument/2006/relationships/image" Target="../media/image69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8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7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7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10" Type="http://schemas.openxmlformats.org/officeDocument/2006/relationships/image" Target="../media/image76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0.png"/><Relationship Id="rId4" Type="http://schemas.openxmlformats.org/officeDocument/2006/relationships/image" Target="../media/image9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38" y="1916557"/>
            <a:ext cx="554124" cy="55412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66" idx="1"/>
          </p:cNvCxnSpPr>
          <p:nvPr/>
        </p:nvCxnSpPr>
        <p:spPr>
          <a:xfrm>
            <a:off x="3900196" y="1383048"/>
            <a:ext cx="1195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45913" y="263478"/>
            <a:ext cx="4215367" cy="2213923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0700" y="202064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33787" y="689786"/>
            <a:ext cx="2075310" cy="1252022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30906" y="36903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641929" y="956789"/>
            <a:ext cx="922755" cy="7079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86638" y="1608123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12" y="265129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563093" y="-110489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979829" y="472223"/>
            <a:ext cx="1566021" cy="1566021"/>
            <a:chOff x="4448675" y="815276"/>
            <a:chExt cx="1566021" cy="1566021"/>
          </a:xfrm>
        </p:grpSpPr>
        <p:grpSp>
          <p:nvGrpSpPr>
            <p:cNvPr id="27" name="Group 26"/>
            <p:cNvGrpSpPr/>
            <p:nvPr/>
          </p:nvGrpSpPr>
          <p:grpSpPr>
            <a:xfrm>
              <a:off x="4448675" y="815276"/>
              <a:ext cx="1566021" cy="1566021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6304" y="1408689"/>
              <a:ext cx="905441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Enclave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454027" y="3008357"/>
            <a:ext cx="4215367" cy="2171230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42629" y="4533255"/>
            <a:ext cx="185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Compromised SGX processor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5913" y="3100473"/>
            <a:ext cx="2071297" cy="1308236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09587" y="444328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78" y="3840323"/>
            <a:ext cx="710877" cy="78849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154566" y="5125429"/>
            <a:ext cx="3176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compromised platform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43" y="3029385"/>
            <a:ext cx="1566021" cy="156602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8233" y="362870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758" y="3091895"/>
            <a:ext cx="656290" cy="727946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cxnSpLocks/>
            <a:stCxn id="66" idx="2"/>
            <a:endCxn id="81" idx="0"/>
          </p:cNvCxnSpPr>
          <p:nvPr/>
        </p:nvCxnSpPr>
        <p:spPr>
          <a:xfrm flipH="1">
            <a:off x="5131509" y="1454485"/>
            <a:ext cx="14047" cy="201499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81" idx="3"/>
          </p:cNvCxnSpPr>
          <p:nvPr/>
        </p:nvCxnSpPr>
        <p:spPr>
          <a:xfrm>
            <a:off x="5579556" y="3813217"/>
            <a:ext cx="1638677" cy="15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095549" y="1311610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602944" y="941597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83462" y="3469478"/>
            <a:ext cx="896094" cy="687478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23230" y="406158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86638" y="1883079"/>
            <a:ext cx="127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 interface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372262" y="2534221"/>
            <a:ext cx="1270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6993590" y="4074386"/>
            <a:ext cx="132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Extract data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00126" y="557999"/>
            <a:ext cx="655170" cy="1511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AC18A0-6F1A-6A4A-AFD4-F9D4EFBB31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807388" y="2517385"/>
            <a:ext cx="637552" cy="4010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DEEC4E-83DC-2040-B5CF-FA0A33AA4F8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03" y="2548838"/>
            <a:ext cx="375785" cy="4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985437" y="671445"/>
            <a:ext cx="1495425" cy="369332"/>
            <a:chOff x="5607780" y="2145792"/>
            <a:chExt cx="3066391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593948" y="125766"/>
            <a:ext cx="2751883" cy="1945109"/>
          </a:xfrm>
          <a:prstGeom prst="roundRect">
            <a:avLst>
              <a:gd name="adj" fmla="val 1934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33355" y="182295"/>
            <a:ext cx="2653132" cy="1118915"/>
          </a:xfrm>
          <a:prstGeom prst="roundRect">
            <a:avLst>
              <a:gd name="adj" fmla="val 978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84143" y="167905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773124" y="413397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441056" y="245870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104537" y="63463"/>
            <a:ext cx="979127" cy="1302988"/>
            <a:chOff x="3368796" y="2361662"/>
            <a:chExt cx="979127" cy="1302988"/>
          </a:xfrm>
        </p:grpSpPr>
        <p:sp>
          <p:nvSpPr>
            <p:cNvPr id="82" name="Rectangle 81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85" name="Rounded Rectangle 84"/>
          <p:cNvSpPr/>
          <p:nvPr/>
        </p:nvSpPr>
        <p:spPr>
          <a:xfrm>
            <a:off x="1633357" y="1352880"/>
            <a:ext cx="1471517" cy="673024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48888" y="1694092"/>
            <a:ext cx="1303866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946161" y="182295"/>
            <a:ext cx="2786493" cy="934898"/>
          </a:xfrm>
          <a:prstGeom prst="roundRect">
            <a:avLst>
              <a:gd name="adj" fmla="val 3353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584680" y="262737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985438" y="246587"/>
            <a:ext cx="1495424" cy="386941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61547" y="173459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6112550" y="400431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endCxn id="92" idx="2"/>
          </p:cNvCxnSpPr>
          <p:nvPr/>
        </p:nvCxnSpPr>
        <p:spPr>
          <a:xfrm>
            <a:off x="5498711" y="398924"/>
            <a:ext cx="613839" cy="94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6299162" y="447403"/>
            <a:ext cx="1285518" cy="46334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7" idx="2"/>
          </p:cNvCxnSpPr>
          <p:nvPr/>
        </p:nvCxnSpPr>
        <p:spPr>
          <a:xfrm>
            <a:off x="1044123" y="506703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105" idx="0"/>
            <a:endCxn id="77" idx="0"/>
          </p:cNvCxnSpPr>
          <p:nvPr/>
        </p:nvCxnSpPr>
        <p:spPr>
          <a:xfrm rot="16200000" flipH="1" flipV="1">
            <a:off x="3438751" y="-1326452"/>
            <a:ext cx="167527" cy="3312170"/>
          </a:xfrm>
          <a:prstGeom prst="curvedConnector3">
            <a:avLst>
              <a:gd name="adj1" fmla="val -136456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001587" y="23538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98" name="Oval 97"/>
          <p:cNvSpPr/>
          <p:nvPr/>
        </p:nvSpPr>
        <p:spPr>
          <a:xfrm>
            <a:off x="24762" y="94363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52572" y="2028938"/>
            <a:ext cx="2400363" cy="369332"/>
            <a:chOff x="3110237" y="707636"/>
            <a:chExt cx="2400363" cy="369332"/>
          </a:xfrm>
        </p:grpSpPr>
        <p:sp>
          <p:nvSpPr>
            <p:cNvPr id="71" name="Rectangle 70"/>
            <p:cNvSpPr/>
            <p:nvPr/>
          </p:nvSpPr>
          <p:spPr>
            <a:xfrm>
              <a:off x="3110237" y="707636"/>
              <a:ext cx="24003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3343849" y="7867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858112" y="1091753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6" y="14508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95" y="245870"/>
            <a:ext cx="453610" cy="453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128387" y="1496438"/>
            <a:ext cx="2522589" cy="369332"/>
            <a:chOff x="7340737" y="2490798"/>
            <a:chExt cx="2522589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90222" y="2490798"/>
              <a:ext cx="1324869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Untrusted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788354" y="2490798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40737" y="2490798"/>
              <a:ext cx="2522589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30573" y="608614"/>
            <a:ext cx="1152200" cy="646331"/>
            <a:chOff x="7439350" y="1763880"/>
            <a:chExt cx="1152200" cy="646331"/>
          </a:xfrm>
        </p:grpSpPr>
        <p:sp>
          <p:nvSpPr>
            <p:cNvPr id="62" name="Rounded Rectangle 61"/>
            <p:cNvSpPr/>
            <p:nvPr/>
          </p:nvSpPr>
          <p:spPr>
            <a:xfrm>
              <a:off x="7439350" y="1805010"/>
              <a:ext cx="1099910" cy="601307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39350" y="1763880"/>
              <a:ext cx="115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Attacker’s Enclave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82772" y="640137"/>
            <a:ext cx="1141365" cy="610915"/>
            <a:chOff x="5558680" y="2152567"/>
            <a:chExt cx="1908113" cy="693597"/>
          </a:xfrm>
        </p:grpSpPr>
        <p:sp>
          <p:nvSpPr>
            <p:cNvPr id="56" name="Rounded Rectangle 55"/>
            <p:cNvSpPr/>
            <p:nvPr/>
          </p:nvSpPr>
          <p:spPr>
            <a:xfrm>
              <a:off x="5614882" y="2164015"/>
              <a:ext cx="1851909" cy="682149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Emulated processor</a:t>
              </a:r>
            </a:p>
          </p:txBody>
        </p:sp>
      </p:grpSp>
      <p:cxnSp>
        <p:nvCxnSpPr>
          <p:cNvPr id="106" name="Curved Connector 105"/>
          <p:cNvCxnSpPr>
            <a:stCxn id="77" idx="6"/>
            <a:endCxn id="9" idx="0"/>
          </p:cNvCxnSpPr>
          <p:nvPr/>
        </p:nvCxnSpPr>
        <p:spPr>
          <a:xfrm>
            <a:off x="1959736" y="506703"/>
            <a:ext cx="546937" cy="101912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173123" y="1352888"/>
            <a:ext cx="1113364" cy="673016"/>
            <a:chOff x="5647053" y="2152567"/>
            <a:chExt cx="3002957" cy="355877"/>
          </a:xfrm>
        </p:grpSpPr>
        <p:sp>
          <p:nvSpPr>
            <p:cNvPr id="55" name="Rounded Rectangle 5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96370" y="2250992"/>
              <a:ext cx="1725985" cy="1589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804617" y="1390378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84681" y="672575"/>
            <a:ext cx="1113364" cy="369332"/>
            <a:chOff x="5607780" y="2145792"/>
            <a:chExt cx="3066391" cy="369332"/>
          </a:xfrm>
        </p:grpSpPr>
        <p:sp>
          <p:nvSpPr>
            <p:cNvPr id="60" name="Rounded Rectangle 59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03281" y="2145792"/>
              <a:ext cx="1312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04" y="542556"/>
            <a:ext cx="453610" cy="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178101" y="83209"/>
            <a:ext cx="3013367" cy="668609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12349" y="12664"/>
            <a:ext cx="3154851" cy="1338853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41068" y="297586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240917" y="43422"/>
            <a:ext cx="54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21" name="Oval 20"/>
          <p:cNvSpPr/>
          <p:nvPr/>
        </p:nvSpPr>
        <p:spPr>
          <a:xfrm>
            <a:off x="1724369" y="367866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176711" y="804339"/>
            <a:ext cx="3016146" cy="468027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4675" y="852713"/>
            <a:ext cx="25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processor</a:t>
            </a:r>
          </a:p>
        </p:txBody>
      </p:sp>
      <p:cxnSp>
        <p:nvCxnSpPr>
          <p:cNvPr id="89" name="Straight Arrow Connector 88"/>
          <p:cNvCxnSpPr>
            <a:endCxn id="21" idx="2"/>
          </p:cNvCxnSpPr>
          <p:nvPr/>
        </p:nvCxnSpPr>
        <p:spPr>
          <a:xfrm flipV="1">
            <a:off x="625231" y="461172"/>
            <a:ext cx="1099138" cy="1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78101" y="36375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272366"/>
            <a:ext cx="812994" cy="369332"/>
            <a:chOff x="15745" y="885660"/>
            <a:chExt cx="812994" cy="369332"/>
          </a:xfrm>
        </p:grpSpPr>
        <p:sp>
          <p:nvSpPr>
            <p:cNvPr id="69" name="Rectangle 68"/>
            <p:cNvSpPr/>
            <p:nvPr/>
          </p:nvSpPr>
          <p:spPr>
            <a:xfrm>
              <a:off x="190690" y="885660"/>
              <a:ext cx="6380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User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5745" y="96481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33579" y="1309744"/>
            <a:ext cx="1818734" cy="369332"/>
            <a:chOff x="1895507" y="1670477"/>
            <a:chExt cx="1818734" cy="369332"/>
          </a:xfrm>
        </p:grpSpPr>
        <p:sp>
          <p:nvSpPr>
            <p:cNvPr id="72" name="Rectangle 71"/>
            <p:cNvSpPr/>
            <p:nvPr/>
          </p:nvSpPr>
          <p:spPr>
            <a:xfrm>
              <a:off x="2049168" y="1670477"/>
              <a:ext cx="16650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Target platform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895507" y="174962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cxnSp>
        <p:nvCxnSpPr>
          <p:cNvPr id="38" name="Curved Connector 37"/>
          <p:cNvCxnSpPr>
            <a:stCxn id="21" idx="6"/>
            <a:endCxn id="109" idx="1"/>
          </p:cNvCxnSpPr>
          <p:nvPr/>
        </p:nvCxnSpPr>
        <p:spPr>
          <a:xfrm>
            <a:off x="1910981" y="461172"/>
            <a:ext cx="1130087" cy="21080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30" y="-2244"/>
            <a:ext cx="453610" cy="4536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51079" y="83209"/>
            <a:ext cx="495060" cy="1141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645" y="102380"/>
            <a:ext cx="498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I/O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7193" y="420357"/>
            <a:ext cx="1832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I/O manipulation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41068" y="850976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</p:spTree>
    <p:extLst>
      <p:ext uri="{BB962C8B-B14F-4D97-AF65-F5344CB8AC3E}">
        <p14:creationId xmlns:p14="http://schemas.microsoft.com/office/powerpoint/2010/main" val="397213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467364" y="962481"/>
            <a:ext cx="3123020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68001" y="2605853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7722" y="1716280"/>
            <a:ext cx="14555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  Enclave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510655" y="1720714"/>
            <a:ext cx="1481821" cy="377661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79873" y="1722500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OS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510655" y="2161125"/>
            <a:ext cx="2992643" cy="369332"/>
            <a:chOff x="5689871" y="2145792"/>
            <a:chExt cx="2960138" cy="369332"/>
          </a:xfrm>
        </p:grpSpPr>
        <p:sp>
          <p:nvSpPr>
            <p:cNvPr id="33" name="Rounded Rectangle 32"/>
            <p:cNvSpPr/>
            <p:nvPr/>
          </p:nvSpPr>
          <p:spPr>
            <a:xfrm>
              <a:off x="5689871" y="2152567"/>
              <a:ext cx="2960138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800061" y="1039026"/>
            <a:ext cx="558304" cy="428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73478" y="1411553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Enclave app</a:t>
            </a:r>
          </a:p>
        </p:txBody>
      </p:sp>
      <p:grpSp>
        <p:nvGrpSpPr>
          <p:cNvPr id="37" name="Group 36"/>
          <p:cNvGrpSpPr/>
          <p:nvPr/>
        </p:nvGrpSpPr>
        <p:grpSpPr>
          <a:xfrm flipH="1" flipV="1">
            <a:off x="6377005" y="1240561"/>
            <a:ext cx="898139" cy="462956"/>
            <a:chOff x="5885639" y="1421131"/>
            <a:chExt cx="755271" cy="41121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214327">
            <a:off x="7254366" y="59263"/>
            <a:ext cx="315901" cy="64250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414138" y="949888"/>
            <a:ext cx="1265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</a:t>
            </a:r>
          </a:p>
          <a:p>
            <a:pPr algn="ctr"/>
            <a:r>
              <a:rPr lang="en-US" dirty="0"/>
              <a:t>bounding  </a:t>
            </a:r>
          </a:p>
        </p:txBody>
      </p:sp>
      <p:sp>
        <p:nvSpPr>
          <p:cNvPr id="42" name="Left-Right Arrow 41"/>
          <p:cNvSpPr/>
          <p:nvPr/>
        </p:nvSpPr>
        <p:spPr>
          <a:xfrm rot="5400000">
            <a:off x="7020870" y="1125463"/>
            <a:ext cx="910181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889297" y="962481"/>
            <a:ext cx="965611" cy="1247008"/>
            <a:chOff x="3342771" y="2361662"/>
            <a:chExt cx="965611" cy="1247008"/>
          </a:xfrm>
        </p:grpSpPr>
        <p:sp>
          <p:nvSpPr>
            <p:cNvPr id="44" name="Rectangle 43"/>
            <p:cNvSpPr/>
            <p:nvPr/>
          </p:nvSpPr>
          <p:spPr>
            <a:xfrm>
              <a:off x="3342771" y="296233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46" name="Left-Right Arrow 45"/>
          <p:cNvSpPr/>
          <p:nvPr/>
        </p:nvSpPr>
        <p:spPr>
          <a:xfrm>
            <a:off x="4746705" y="1204762"/>
            <a:ext cx="901097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88259" y="879379"/>
            <a:ext cx="72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15435" y="91063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67364" y="-109292"/>
            <a:ext cx="1764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Trusted embedded device</a:t>
            </a:r>
          </a:p>
        </p:txBody>
      </p:sp>
    </p:spTree>
    <p:extLst>
      <p:ext uri="{BB962C8B-B14F-4D97-AF65-F5344CB8AC3E}">
        <p14:creationId xmlns:p14="http://schemas.microsoft.com/office/powerpoint/2010/main" val="181398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578069" y="59282"/>
            <a:ext cx="2373980" cy="18795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44087" y="1898949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29381" y="-103911"/>
            <a:ext cx="138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bounding 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0" y="283513"/>
            <a:ext cx="965611" cy="1390986"/>
            <a:chOff x="3342771" y="2361662"/>
            <a:chExt cx="965611" cy="1390986"/>
          </a:xfrm>
        </p:grpSpPr>
        <p:sp>
          <p:nvSpPr>
            <p:cNvPr id="44" name="Rectangle 43"/>
            <p:cNvSpPr/>
            <p:nvPr/>
          </p:nvSpPr>
          <p:spPr>
            <a:xfrm>
              <a:off x="3342771" y="3106317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28026" y="127117"/>
            <a:ext cx="72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2B0E1D-CEE6-BA40-A1C5-07DC80D22A4D}"/>
              </a:ext>
            </a:extLst>
          </p:cNvPr>
          <p:cNvGrpSpPr/>
          <p:nvPr/>
        </p:nvGrpSpPr>
        <p:grpSpPr>
          <a:xfrm>
            <a:off x="3920283" y="769492"/>
            <a:ext cx="1181534" cy="995014"/>
            <a:chOff x="4133946" y="578565"/>
            <a:chExt cx="1181534" cy="99501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214327">
              <a:off x="4426352" y="578565"/>
              <a:ext cx="315901" cy="642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4133946" y="1204247"/>
              <a:ext cx="1181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59478" y="357597"/>
            <a:ext cx="1342912" cy="698416"/>
            <a:chOff x="4920329" y="2169294"/>
            <a:chExt cx="1908113" cy="698416"/>
          </a:xfrm>
        </p:grpSpPr>
        <p:sp>
          <p:nvSpPr>
            <p:cNvPr id="27" name="Rounded Rectangle 26"/>
            <p:cNvSpPr/>
            <p:nvPr/>
          </p:nvSpPr>
          <p:spPr>
            <a:xfrm>
              <a:off x="5558682" y="2169294"/>
              <a:ext cx="680597" cy="329084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20329" y="2498378"/>
              <a:ext cx="19081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15999" y="1630851"/>
            <a:ext cx="15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SGX processor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19" y="700"/>
            <a:ext cx="453610" cy="45361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137070" y="127187"/>
            <a:ext cx="1703862" cy="1605611"/>
            <a:chOff x="1660553" y="771476"/>
            <a:chExt cx="1703862" cy="1605611"/>
          </a:xfrm>
        </p:grpSpPr>
        <p:grpSp>
          <p:nvGrpSpPr>
            <p:cNvPr id="55" name="Group 54"/>
            <p:cNvGrpSpPr/>
            <p:nvPr/>
          </p:nvGrpSpPr>
          <p:grpSpPr>
            <a:xfrm>
              <a:off x="1660553" y="771476"/>
              <a:ext cx="1703862" cy="1605611"/>
              <a:chOff x="9955693" y="2421909"/>
              <a:chExt cx="1605295" cy="1605295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64" name="Rounded Rectangle 63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84995" y="1544311"/>
              <a:ext cx="1422909" cy="646331"/>
              <a:chOff x="1581525" y="3795384"/>
              <a:chExt cx="505983" cy="26461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633547" y="3825977"/>
                <a:ext cx="419780" cy="210603"/>
              </a:xfrm>
              <a:prstGeom prst="roundRect">
                <a:avLst>
                  <a:gd name="adj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581525" y="3795384"/>
                <a:ext cx="505983" cy="264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r>
                  <a:rPr lang="en-US" sz="1400" dirty="0"/>
                  <a:t>ROXIMI</a:t>
                </a:r>
                <a:r>
                  <a:rPr lang="en-US" dirty="0"/>
                  <a:t>T</a:t>
                </a:r>
                <a:r>
                  <a:rPr lang="en-US" sz="1400" dirty="0"/>
                  <a:t>EE </a:t>
                </a:r>
                <a:r>
                  <a:rPr lang="en-US" dirty="0"/>
                  <a:t>API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840152" y="1009644"/>
              <a:ext cx="1344663" cy="369332"/>
              <a:chOff x="3935347" y="4912577"/>
              <a:chExt cx="1344663" cy="36933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003396" y="4912577"/>
                <a:ext cx="1180490" cy="36933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35347" y="4912577"/>
                <a:ext cx="1344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APP</a:t>
                </a:r>
                <a:r>
                  <a:rPr lang="en-US" b="1" dirty="0"/>
                  <a:t> </a:t>
                </a:r>
                <a:r>
                  <a:rPr lang="en-US" dirty="0"/>
                  <a:t>Enclave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2480421" y="1378976"/>
              <a:ext cx="0" cy="230114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Left-Right Arrow 45"/>
          <p:cNvSpPr/>
          <p:nvPr/>
        </p:nvSpPr>
        <p:spPr>
          <a:xfrm>
            <a:off x="774156" y="423513"/>
            <a:ext cx="1623839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-Up Arrow 1">
            <a:extLst>
              <a:ext uri="{FF2B5EF4-FFF2-40B4-BE49-F238E27FC236}">
                <a16:creationId xmlns:a16="http://schemas.microsoft.com/office/drawing/2014/main" id="{F501DD2B-EB20-E44A-94A7-2C9B87457A89}"/>
              </a:ext>
            </a:extLst>
          </p:cNvPr>
          <p:cNvSpPr/>
          <p:nvPr/>
        </p:nvSpPr>
        <p:spPr>
          <a:xfrm rot="10800000" flipH="1">
            <a:off x="3504825" y="410431"/>
            <a:ext cx="1062990" cy="508631"/>
          </a:xfrm>
          <a:prstGeom prst="leftUpArrow">
            <a:avLst>
              <a:gd name="adj1" fmla="val 20506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5400" y="172078"/>
            <a:ext cx="965611" cy="1390986"/>
            <a:chOff x="3342771" y="2361662"/>
            <a:chExt cx="965611" cy="1390986"/>
          </a:xfrm>
        </p:grpSpPr>
        <p:sp>
          <p:nvSpPr>
            <p:cNvPr id="44" name="Rectangle 43"/>
            <p:cNvSpPr/>
            <p:nvPr/>
          </p:nvSpPr>
          <p:spPr>
            <a:xfrm>
              <a:off x="3342771" y="3106317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2B0E1D-CEE6-BA40-A1C5-07DC80D22A4D}"/>
              </a:ext>
            </a:extLst>
          </p:cNvPr>
          <p:cNvGrpSpPr/>
          <p:nvPr/>
        </p:nvGrpSpPr>
        <p:grpSpPr>
          <a:xfrm>
            <a:off x="3716547" y="256581"/>
            <a:ext cx="1181534" cy="995014"/>
            <a:chOff x="3993535" y="578565"/>
            <a:chExt cx="1181534" cy="99501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214327">
              <a:off x="4426352" y="578565"/>
              <a:ext cx="315901" cy="642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993535" y="1204247"/>
              <a:ext cx="1181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155695" y="239463"/>
            <a:ext cx="2389492" cy="998786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95334" y="558096"/>
            <a:ext cx="2292703" cy="369332"/>
            <a:chOff x="1919316" y="4273682"/>
            <a:chExt cx="2292703" cy="369332"/>
          </a:xfrm>
        </p:grpSpPr>
        <p:sp>
          <p:nvSpPr>
            <p:cNvPr id="33" name="Rounded Rectangle 32"/>
            <p:cNvSpPr/>
            <p:nvPr/>
          </p:nvSpPr>
          <p:spPr>
            <a:xfrm>
              <a:off x="1919316" y="4349749"/>
              <a:ext cx="2292703" cy="21483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0789" y="4273682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95332" y="841490"/>
            <a:ext cx="2292703" cy="369332"/>
            <a:chOff x="5698088" y="2023692"/>
            <a:chExt cx="2951921" cy="591800"/>
          </a:xfrm>
        </p:grpSpPr>
        <p:sp>
          <p:nvSpPr>
            <p:cNvPr id="36" name="Rounded Rectangle 35"/>
            <p:cNvSpPr/>
            <p:nvPr/>
          </p:nvSpPr>
          <p:spPr>
            <a:xfrm>
              <a:off x="5698088" y="2152568"/>
              <a:ext cx="2951921" cy="355876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0159" y="2023692"/>
              <a:ext cx="1958405" cy="591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SGX Processor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86800" y="239463"/>
            <a:ext cx="781112" cy="331267"/>
            <a:chOff x="5647053" y="2089589"/>
            <a:chExt cx="3002957" cy="418855"/>
          </a:xfrm>
        </p:grpSpPr>
        <p:sp>
          <p:nvSpPr>
            <p:cNvPr id="49" name="Rounded Rectangle 48"/>
            <p:cNvSpPr/>
            <p:nvPr/>
          </p:nvSpPr>
          <p:spPr>
            <a:xfrm>
              <a:off x="5647053" y="2170951"/>
              <a:ext cx="3002957" cy="337493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81798" y="2089589"/>
              <a:ext cx="1150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211985" y="309348"/>
            <a:ext cx="1403507" cy="266919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52313" y="264831"/>
            <a:ext cx="1499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API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547383" y="449497"/>
            <a:ext cx="20940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788842" y="341399"/>
            <a:ext cx="416795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Left-Right Arrow 66"/>
          <p:cNvSpPr/>
          <p:nvPr/>
        </p:nvSpPr>
        <p:spPr>
          <a:xfrm>
            <a:off x="3472390" y="341399"/>
            <a:ext cx="853909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526531" y="-104688"/>
            <a:ext cx="272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bounding 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14544" y="1193732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</p:spTree>
    <p:extLst>
      <p:ext uri="{BB962C8B-B14F-4D97-AF65-F5344CB8AC3E}">
        <p14:creationId xmlns:p14="http://schemas.microsoft.com/office/powerpoint/2010/main" val="82680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3029832" y="0"/>
            <a:ext cx="995634" cy="75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135691" y="1134066"/>
            <a:ext cx="871177" cy="714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22" y="2325341"/>
            <a:ext cx="818114" cy="8181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22" idx="1"/>
          </p:cNvCxnSpPr>
          <p:nvPr/>
        </p:nvCxnSpPr>
        <p:spPr>
          <a:xfrm>
            <a:off x="4006868" y="1491118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090867" y="379620"/>
            <a:ext cx="138277" cy="2357183"/>
            <a:chOff x="1117692" y="473355"/>
            <a:chExt cx="511000" cy="2357183"/>
          </a:xfrm>
        </p:grpSpPr>
        <p:grpSp>
          <p:nvGrpSpPr>
            <p:cNvPr id="8" name="Group 7"/>
            <p:cNvGrpSpPr/>
            <p:nvPr/>
          </p:nvGrpSpPr>
          <p:grpSpPr>
            <a:xfrm>
              <a:off x="1117692" y="473355"/>
              <a:ext cx="506237" cy="1169182"/>
              <a:chOff x="1686102" y="1307436"/>
              <a:chExt cx="506237" cy="116918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V="1">
              <a:off x="1122455" y="1649565"/>
              <a:ext cx="506237" cy="1180973"/>
              <a:chOff x="1690863" y="1307436"/>
              <a:chExt cx="506237" cy="116918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ounded Rectangle 17"/>
          <p:cNvSpPr/>
          <p:nvPr/>
        </p:nvSpPr>
        <p:spPr>
          <a:xfrm>
            <a:off x="4437963" y="432114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2293699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858422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53766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1117305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836319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0" y="315664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004722" y="22798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1226567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12948" y="93587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734039" y="609101"/>
            <a:ext cx="1703862" cy="1703862"/>
            <a:chOff x="6734039" y="609101"/>
            <a:chExt cx="1703862" cy="1703862"/>
          </a:xfrm>
        </p:grpSpPr>
        <p:grpSp>
          <p:nvGrpSpPr>
            <p:cNvPr id="27" name="Group 26"/>
            <p:cNvGrpSpPr/>
            <p:nvPr/>
          </p:nvGrpSpPr>
          <p:grpSpPr>
            <a:xfrm>
              <a:off x="6734039" y="609101"/>
              <a:ext cx="1703862" cy="1703862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030550" y="1091700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30550" y="1595986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2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5658083" y="1298005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1613" y="1369442"/>
            <a:ext cx="1025828" cy="411210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5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endCxn id="22" idx="1"/>
          </p:cNvCxnSpPr>
          <p:nvPr/>
        </p:nvCxnSpPr>
        <p:spPr>
          <a:xfrm>
            <a:off x="4006868" y="1086796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37963" y="27792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188937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454100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13334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712983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431997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21" y="5101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714809" y="2345741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34039" y="204779"/>
            <a:ext cx="1703862" cy="1703862"/>
            <a:chOff x="9955693" y="2421909"/>
            <a:chExt cx="1605295" cy="160529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030550" y="687378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896886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26115" y="600145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30550" y="1191664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658083" y="968324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5399" y="1024088"/>
            <a:ext cx="1022041" cy="352242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94827" y="290028"/>
            <a:ext cx="655170" cy="15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44585" y="1457397"/>
            <a:ext cx="3132882" cy="2097636"/>
          </a:xfrm>
          <a:prstGeom prst="roundRect">
            <a:avLst>
              <a:gd name="adj" fmla="val 71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38913" y="2947203"/>
            <a:ext cx="1109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</a:t>
            </a:r>
          </a:p>
          <a:p>
            <a:r>
              <a:rPr lang="en-US" b="1" dirty="0"/>
              <a:t>processor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99941" y="1685552"/>
            <a:ext cx="1537756" cy="1331360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0960" y="310489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752942" y="1910430"/>
            <a:ext cx="1027759" cy="7884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72516" y="26475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58" y="1481818"/>
            <a:ext cx="510058" cy="5657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47344" y="3620933"/>
            <a:ext cx="2580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Client’s local host System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273733" y="1636717"/>
            <a:ext cx="1346356" cy="1346356"/>
            <a:chOff x="9955693" y="2421909"/>
            <a:chExt cx="1605295" cy="160529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01144" y="2124858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0" name="Straight Arrow Connector 29"/>
          <p:cNvCxnSpPr>
            <a:stCxn id="9" idx="3"/>
            <a:endCxn id="26" idx="1"/>
          </p:cNvCxnSpPr>
          <p:nvPr/>
        </p:nvCxnSpPr>
        <p:spPr>
          <a:xfrm>
            <a:off x="6780701" y="2304676"/>
            <a:ext cx="720443" cy="484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89375" y="3343934"/>
            <a:ext cx="1682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097739" y="2205150"/>
            <a:ext cx="16552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171176" y="245373"/>
            <a:ext cx="395286" cy="80396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674875" y="-111963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4454832" y="1866595"/>
            <a:ext cx="1195482" cy="338554"/>
            <a:chOff x="5620702" y="702509"/>
            <a:chExt cx="1195482" cy="338554"/>
          </a:xfrm>
        </p:grpSpPr>
        <p:sp>
          <p:nvSpPr>
            <p:cNvPr id="71" name="Oval 7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Challenge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3364" y="791961"/>
            <a:ext cx="1144709" cy="584775"/>
            <a:chOff x="5620702" y="577259"/>
            <a:chExt cx="1144709" cy="584775"/>
          </a:xfrm>
        </p:grpSpPr>
        <p:sp>
          <p:nvSpPr>
            <p:cNvPr id="74" name="Oval 7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challenge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6124816" y="1094303"/>
            <a:ext cx="0" cy="8161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740974" y="333281"/>
            <a:ext cx="1366489" cy="584775"/>
            <a:chOff x="5620702" y="577259"/>
            <a:chExt cx="1366489" cy="584775"/>
          </a:xfrm>
        </p:grpSpPr>
        <p:sp>
          <p:nvSpPr>
            <p:cNvPr id="83" name="Oval 8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21714" y="577259"/>
              <a:ext cx="1265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V="1">
            <a:off x="6394170" y="1094303"/>
            <a:ext cx="0" cy="816128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450169" y="1125431"/>
            <a:ext cx="1195482" cy="338554"/>
            <a:chOff x="5620702" y="702509"/>
            <a:chExt cx="1195482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65645" y="2447059"/>
            <a:ext cx="1144709" cy="584775"/>
            <a:chOff x="5620702" y="577259"/>
            <a:chExt cx="1144709" cy="584775"/>
          </a:xfrm>
        </p:grpSpPr>
        <p:sp>
          <p:nvSpPr>
            <p:cNvPr id="124" name="Oval 12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response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872408" y="1751434"/>
            <a:ext cx="1514406" cy="1106482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>
            <a:off x="4386814" y="2463196"/>
            <a:ext cx="136612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9737852" y="82874"/>
            <a:ext cx="789981" cy="1416051"/>
            <a:chOff x="2101850" y="1905732"/>
            <a:chExt cx="1898650" cy="1567718"/>
          </a:xfrm>
        </p:grpSpPr>
        <p:sp>
          <p:nvSpPr>
            <p:cNvPr id="162" name="Rounded Rectangle 161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Rounded Rectangle 147"/>
          <p:cNvSpPr/>
          <p:nvPr/>
        </p:nvSpPr>
        <p:spPr>
          <a:xfrm>
            <a:off x="7017836" y="83594"/>
            <a:ext cx="789981" cy="1416051"/>
          </a:xfrm>
          <a:prstGeom prst="roundRect">
            <a:avLst>
              <a:gd name="adj" fmla="val 4456"/>
            </a:avLst>
          </a:prstGeom>
          <a:pattFill prst="dashHorz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4231577" y="132968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5189370" y="83595"/>
            <a:ext cx="789981" cy="1416051"/>
            <a:chOff x="2101850" y="1905732"/>
            <a:chExt cx="1898650" cy="1567718"/>
          </a:xfrm>
        </p:grpSpPr>
        <p:sp>
          <p:nvSpPr>
            <p:cNvPr id="131" name="Rounded Rectangle 13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81131" y="58716"/>
            <a:ext cx="655170" cy="15113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9597" y="83595"/>
            <a:ext cx="789981" cy="1416051"/>
            <a:chOff x="2101850" y="1905732"/>
            <a:chExt cx="1898650" cy="1567718"/>
          </a:xfrm>
        </p:grpSpPr>
        <p:sp>
          <p:nvSpPr>
            <p:cNvPr id="7" name="Rounded Rectangle 6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336301" y="814367"/>
            <a:ext cx="341906" cy="273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14" idx="1"/>
          </p:cNvCxnSpPr>
          <p:nvPr/>
        </p:nvCxnSpPr>
        <p:spPr>
          <a:xfrm>
            <a:off x="2091822" y="817101"/>
            <a:ext cx="332161" cy="11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23983" y="136851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7141" y="6223"/>
            <a:ext cx="1617083" cy="1723062"/>
          </a:xfrm>
          <a:prstGeom prst="roundRect">
            <a:avLst>
              <a:gd name="adj" fmla="val 4456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6276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4275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2" name="Oval 81"/>
          <p:cNvSpPr/>
          <p:nvPr/>
        </p:nvSpPr>
        <p:spPr>
          <a:xfrm>
            <a:off x="1987553" y="18207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498519" y="58716"/>
            <a:ext cx="655170" cy="1511301"/>
          </a:xfrm>
          <a:prstGeom prst="rect">
            <a:avLst/>
          </a:prstGeom>
        </p:spPr>
      </p:pic>
      <p:cxnSp>
        <p:nvCxnSpPr>
          <p:cNvPr id="123" name="Straight Arrow Connector 122"/>
          <p:cNvCxnSpPr>
            <a:stCxn id="119" idx="3"/>
            <a:endCxn id="134" idx="2"/>
          </p:cNvCxnSpPr>
          <p:nvPr/>
        </p:nvCxnSpPr>
        <p:spPr>
          <a:xfrm>
            <a:off x="415368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4" idx="6"/>
            <a:endCxn id="132" idx="1"/>
          </p:cNvCxnSpPr>
          <p:nvPr/>
        </p:nvCxnSpPr>
        <p:spPr>
          <a:xfrm>
            <a:off x="4798501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28015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16013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29" name="Oval 128"/>
          <p:cNvSpPr/>
          <p:nvPr/>
        </p:nvSpPr>
        <p:spPr>
          <a:xfrm>
            <a:off x="4951817" y="17902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4" name="Oval 133"/>
          <p:cNvSpPr/>
          <p:nvPr/>
        </p:nvSpPr>
        <p:spPr>
          <a:xfrm>
            <a:off x="4537244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170020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7984442" y="83595"/>
            <a:ext cx="789981" cy="1416051"/>
            <a:chOff x="2101850" y="1905732"/>
            <a:chExt cx="1898650" cy="1567718"/>
          </a:xfrm>
        </p:grpSpPr>
        <p:sp>
          <p:nvSpPr>
            <p:cNvPr id="138" name="Rounded Rectangle 137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293591" y="58716"/>
            <a:ext cx="655170" cy="1511301"/>
          </a:xfrm>
          <a:prstGeom prst="rect">
            <a:avLst/>
          </a:prstGeom>
        </p:spPr>
      </p:pic>
      <p:cxnSp>
        <p:nvCxnSpPr>
          <p:cNvPr id="141" name="Straight Arrow Connector 140"/>
          <p:cNvCxnSpPr>
            <a:stCxn id="140" idx="3"/>
            <a:endCxn id="146" idx="2"/>
          </p:cNvCxnSpPr>
          <p:nvPr/>
        </p:nvCxnSpPr>
        <p:spPr>
          <a:xfrm>
            <a:off x="6948761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6" idx="6"/>
            <a:endCxn id="139" idx="1"/>
          </p:cNvCxnSpPr>
          <p:nvPr/>
        </p:nvCxnSpPr>
        <p:spPr>
          <a:xfrm>
            <a:off x="7593573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07522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95521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45" name="Oval 144"/>
          <p:cNvSpPr/>
          <p:nvPr/>
        </p:nvSpPr>
        <p:spPr>
          <a:xfrm>
            <a:off x="7780501" y="178810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46" name="Oval 145"/>
          <p:cNvSpPr/>
          <p:nvPr/>
        </p:nvSpPr>
        <p:spPr>
          <a:xfrm>
            <a:off x="7332316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965092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10659660" y="83595"/>
            <a:ext cx="789981" cy="1416051"/>
            <a:chOff x="2101850" y="1905732"/>
            <a:chExt cx="1898650" cy="1567718"/>
          </a:xfrm>
        </p:grpSpPr>
        <p:sp>
          <p:nvSpPr>
            <p:cNvPr id="151" name="Rounded Rectangle 15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8968809" y="58716"/>
            <a:ext cx="655170" cy="1511301"/>
          </a:xfrm>
          <a:prstGeom prst="rect">
            <a:avLst/>
          </a:prstGeom>
        </p:spPr>
      </p:pic>
      <p:cxnSp>
        <p:nvCxnSpPr>
          <p:cNvPr id="154" name="Straight Arrow Connector 153"/>
          <p:cNvCxnSpPr>
            <a:stCxn id="153" idx="3"/>
          </p:cNvCxnSpPr>
          <p:nvPr/>
        </p:nvCxnSpPr>
        <p:spPr>
          <a:xfrm>
            <a:off x="962397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63" idx="3"/>
            <a:endCxn id="152" idx="1"/>
          </p:cNvCxnSpPr>
          <p:nvPr/>
        </p:nvCxnSpPr>
        <p:spPr>
          <a:xfrm>
            <a:off x="10430077" y="816380"/>
            <a:ext cx="508193" cy="72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975044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063042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8" name="Oval 157"/>
          <p:cNvSpPr/>
          <p:nvPr/>
        </p:nvSpPr>
        <p:spPr>
          <a:xfrm>
            <a:off x="10456087" y="178809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668013" y="2158320"/>
            <a:ext cx="5232429" cy="374122"/>
            <a:chOff x="3674233" y="2363588"/>
            <a:chExt cx="5232429" cy="374122"/>
          </a:xfrm>
        </p:grpSpPr>
        <p:grpSp>
          <p:nvGrpSpPr>
            <p:cNvPr id="88" name="Group 87"/>
            <p:cNvGrpSpPr/>
            <p:nvPr/>
          </p:nvGrpSpPr>
          <p:grpSpPr>
            <a:xfrm>
              <a:off x="5374051" y="2363588"/>
              <a:ext cx="1459586" cy="369332"/>
              <a:chOff x="4878446" y="2273961"/>
              <a:chExt cx="1459586" cy="369332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878446" y="2313937"/>
                <a:ext cx="316223" cy="289381"/>
              </a:xfrm>
              <a:prstGeom prst="roundRect">
                <a:avLst>
                  <a:gd name="adj" fmla="val 4456"/>
                </a:avLst>
              </a:prstGeom>
              <a:pattFill prst="dashHorz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191051" y="2273961"/>
                <a:ext cx="1146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Untrusted</a:t>
                </a:r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833637" y="2367088"/>
              <a:ext cx="1219227" cy="369332"/>
              <a:chOff x="6812643" y="2277461"/>
              <a:chExt cx="1219227" cy="369332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6812643" y="2314327"/>
                <a:ext cx="322443" cy="295601"/>
              </a:xfrm>
              <a:prstGeom prst="roundRect">
                <a:avLst>
                  <a:gd name="adj" fmla="val 4456"/>
                </a:avLst>
              </a:prstGeom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135086" y="2277461"/>
                <a:ext cx="896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Trusted</a:t>
                </a:r>
                <a:endParaRPr lang="en-US" dirty="0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674233" y="2363588"/>
              <a:ext cx="5204308" cy="369332"/>
            </a:xfrm>
            <a:prstGeom prst="rect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720595" y="2363588"/>
              <a:ext cx="1623910" cy="369332"/>
              <a:chOff x="3224990" y="2273961"/>
              <a:chExt cx="1623910" cy="369332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224990" y="2312837"/>
                <a:ext cx="317782" cy="290481"/>
              </a:xfrm>
              <a:prstGeom prst="roundRect">
                <a:avLst>
                  <a:gd name="adj" fmla="val 4456"/>
                </a:avLst>
              </a:prstGeom>
              <a:noFill/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554956" y="2273961"/>
                <a:ext cx="1293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Base model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65869" y="2368378"/>
              <a:ext cx="840793" cy="369332"/>
              <a:chOff x="8059649" y="2368378"/>
              <a:chExt cx="840793" cy="36933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059649" y="2403564"/>
                <a:ext cx="316223" cy="289381"/>
                <a:chOff x="8059649" y="2403564"/>
                <a:chExt cx="316223" cy="289381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8059649" y="2403564"/>
                  <a:ext cx="316223" cy="289381"/>
                </a:xfrm>
                <a:prstGeom prst="roundRect">
                  <a:avLst>
                    <a:gd name="adj" fmla="val 4456"/>
                  </a:avLst>
                </a:prstGeom>
                <a:pattFill prst="dashHorz">
                  <a:fgClr>
                    <a:srgbClr val="FF0000"/>
                  </a:fgClr>
                  <a:bgClr>
                    <a:schemeClr val="bg1"/>
                  </a:bgClr>
                </a:patt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8165577" y="2450911"/>
                  <a:ext cx="167662" cy="194686"/>
                </a:xfrm>
                <a:prstGeom prst="roundRect">
                  <a:avLst>
                    <a:gd name="adj" fmla="val 4456"/>
                  </a:avLst>
                </a:prstGeom>
                <a:pattFill prst="wdUpDiag">
                  <a:fgClr>
                    <a:srgbClr val="92D050"/>
                  </a:fgClr>
                  <a:bgClr>
                    <a:schemeClr val="bg1"/>
                  </a:bgClr>
                </a:patt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377542" y="2368378"/>
                <a:ext cx="522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TEE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73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urved Connector 32"/>
          <p:cNvCxnSpPr>
            <a:stCxn id="93" idx="0"/>
            <a:endCxn id="46" idx="1"/>
          </p:cNvCxnSpPr>
          <p:nvPr/>
        </p:nvCxnSpPr>
        <p:spPr>
          <a:xfrm rot="5400000" flipH="1" flipV="1">
            <a:off x="576679" y="372234"/>
            <a:ext cx="795491" cy="830101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7" idx="0"/>
            <a:endCxn id="46" idx="3"/>
          </p:cNvCxnSpPr>
          <p:nvPr/>
        </p:nvCxnSpPr>
        <p:spPr>
          <a:xfrm rot="16200000" flipV="1">
            <a:off x="2350984" y="290733"/>
            <a:ext cx="758713" cy="956323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8" idx="2"/>
            <a:endCxn id="94" idx="2"/>
          </p:cNvCxnSpPr>
          <p:nvPr/>
        </p:nvCxnSpPr>
        <p:spPr>
          <a:xfrm rot="5400000">
            <a:off x="1725282" y="828381"/>
            <a:ext cx="36778" cy="2548233"/>
          </a:xfrm>
          <a:prstGeom prst="curvedConnector3">
            <a:avLst>
              <a:gd name="adj1" fmla="val 4340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400089" y="1277705"/>
            <a:ext cx="825867" cy="809034"/>
            <a:chOff x="4946418" y="3471841"/>
            <a:chExt cx="825867" cy="8090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1" b="8340"/>
            <a:stretch/>
          </p:blipFill>
          <p:spPr>
            <a:xfrm>
              <a:off x="5051661" y="3471841"/>
              <a:ext cx="601684" cy="503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946418" y="391154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Leader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46609" y="74376"/>
            <a:ext cx="1112484" cy="935857"/>
            <a:chOff x="7472067" y="144306"/>
            <a:chExt cx="1112484" cy="93585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7472067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61545" y="1148251"/>
            <a:ext cx="1178307" cy="935857"/>
            <a:chOff x="7299329" y="144306"/>
            <a:chExt cx="1178307" cy="93585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7299329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-86688" y="1185029"/>
            <a:ext cx="1112484" cy="935857"/>
            <a:chOff x="7400223" y="144306"/>
            <a:chExt cx="1112484" cy="93585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7400223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040976" y="1234789"/>
            <a:ext cx="921109" cy="497632"/>
            <a:chOff x="1213590" y="2861388"/>
            <a:chExt cx="1027776" cy="497632"/>
          </a:xfrm>
        </p:grpSpPr>
        <p:sp>
          <p:nvSpPr>
            <p:cNvPr id="100" name="Right Arrow 99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3590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626947" y="1253446"/>
            <a:ext cx="927653" cy="497632"/>
            <a:chOff x="1252128" y="2861388"/>
            <a:chExt cx="957891" cy="497632"/>
          </a:xfrm>
        </p:grpSpPr>
        <p:sp>
          <p:nvSpPr>
            <p:cNvPr id="103" name="Right Arrow 102"/>
            <p:cNvSpPr/>
            <p:nvPr/>
          </p:nvSpPr>
          <p:spPr>
            <a:xfrm>
              <a:off x="1324415" y="2861388"/>
              <a:ext cx="871415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2128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04674" y="52374"/>
            <a:ext cx="176591" cy="359164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1038104" y="296172"/>
            <a:ext cx="36182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369652" y="370975"/>
            <a:ext cx="176591" cy="359164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3399652" y="739089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04820" y="370975"/>
            <a:ext cx="176591" cy="35916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339211" y="825567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 rot="16200000">
            <a:off x="1639590" y="944783"/>
            <a:ext cx="265065" cy="327384"/>
          </a:xfrm>
          <a:prstGeom prst="rightArrow">
            <a:avLst>
              <a:gd name="adj1" fmla="val 50000"/>
              <a:gd name="adj2" fmla="val 398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99925" y="2338117"/>
            <a:ext cx="1070289" cy="378098"/>
            <a:chOff x="5237263" y="4738861"/>
            <a:chExt cx="1070289" cy="37809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263" y="4738861"/>
              <a:ext cx="344822" cy="34482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5844883" y="4776183"/>
              <a:ext cx="462669" cy="34077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44801" y="4739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15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34177" y="272546"/>
            <a:ext cx="2751883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88517" y="-64591"/>
            <a:ext cx="193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13351" y="618354"/>
            <a:ext cx="1113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17184" y="1030780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473584" y="362289"/>
            <a:ext cx="1460684" cy="1046152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440030" y="34730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OS</a:t>
            </a:r>
          </a:p>
        </p:txBody>
      </p:sp>
      <p:sp>
        <p:nvSpPr>
          <p:cNvPr id="21" name="Oval 20"/>
          <p:cNvSpPr/>
          <p:nvPr/>
        </p:nvSpPr>
        <p:spPr>
          <a:xfrm>
            <a:off x="5613353" y="78040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82" y="831065"/>
            <a:ext cx="558886" cy="61990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94462" y="1925143"/>
            <a:ext cx="1195301" cy="1067519"/>
            <a:chOff x="4071092" y="1665224"/>
            <a:chExt cx="1195301" cy="1067519"/>
          </a:xfrm>
        </p:grpSpPr>
        <p:sp>
          <p:nvSpPr>
            <p:cNvPr id="70" name="Rectangle 69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92" y="1665224"/>
              <a:ext cx="628101" cy="6966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924961" y="356831"/>
            <a:ext cx="959391" cy="1302988"/>
            <a:chOff x="3348991" y="2361662"/>
            <a:chExt cx="959391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48991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473586" y="1471190"/>
            <a:ext cx="2656491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5434178" y="2022231"/>
            <a:ext cx="2751882" cy="15182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94843" y="2231191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94843" y="2643617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473584" y="2111974"/>
            <a:ext cx="1460684" cy="906870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410402" y="2099923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OS</a:t>
            </a:r>
          </a:p>
        </p:txBody>
      </p:sp>
      <p:sp>
        <p:nvSpPr>
          <p:cNvPr id="60" name="Oval 59"/>
          <p:cNvSpPr/>
          <p:nvPr/>
        </p:nvSpPr>
        <p:spPr>
          <a:xfrm>
            <a:off x="5613353" y="2530094"/>
            <a:ext cx="186612" cy="186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473585" y="3087664"/>
            <a:ext cx="2656492" cy="355877"/>
          </a:xfrm>
          <a:prstGeom prst="roundRect">
            <a:avLst>
              <a:gd name="adj" fmla="val 445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08492" y="3074209"/>
            <a:ext cx="249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Compromised processor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63" y="3186143"/>
            <a:ext cx="628101" cy="69668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0903" y="3514454"/>
            <a:ext cx="2335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Remote compromised platform</a:t>
            </a:r>
          </a:p>
        </p:txBody>
      </p:sp>
      <p:cxnSp>
        <p:nvCxnSpPr>
          <p:cNvPr id="67" name="Curved Connector 66"/>
          <p:cNvCxnSpPr>
            <a:stCxn id="4" idx="3"/>
            <a:endCxn id="60" idx="2"/>
          </p:cNvCxnSpPr>
          <p:nvPr/>
        </p:nvCxnSpPr>
        <p:spPr>
          <a:xfrm>
            <a:off x="4928341" y="2320587"/>
            <a:ext cx="685012" cy="302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0" idx="6"/>
            <a:endCxn id="55" idx="1"/>
          </p:cNvCxnSpPr>
          <p:nvPr/>
        </p:nvCxnSpPr>
        <p:spPr>
          <a:xfrm flipV="1">
            <a:off x="5799965" y="2415857"/>
            <a:ext cx="1194878" cy="20754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4884352" y="873715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4"/>
            <a:endCxn id="4" idx="3"/>
          </p:cNvCxnSpPr>
          <p:nvPr/>
        </p:nvCxnSpPr>
        <p:spPr>
          <a:xfrm rot="5400000">
            <a:off x="4640717" y="1254645"/>
            <a:ext cx="1353566" cy="778318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08822" y="578474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39" name="Oval 38"/>
          <p:cNvSpPr/>
          <p:nvPr/>
        </p:nvSpPr>
        <p:spPr>
          <a:xfrm>
            <a:off x="3818095" y="123113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5787525" y="1592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5451608" y="35958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7237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796210" y="1422223"/>
            <a:ext cx="646331" cy="1014700"/>
            <a:chOff x="0" y="660920"/>
            <a:chExt cx="646331" cy="1014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" y="660920"/>
              <a:ext cx="645368" cy="64536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130628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Bank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07613" y="1539258"/>
            <a:ext cx="1237198" cy="1174664"/>
            <a:chOff x="1211403" y="777955"/>
            <a:chExt cx="1237198" cy="11746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1381894" y="777955"/>
              <a:ext cx="840810" cy="592149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211403" y="1306288"/>
              <a:ext cx="12371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Customer’s</a:t>
              </a:r>
            </a:p>
            <a:p>
              <a:r>
                <a:rPr lang="en-US" dirty="0"/>
                <a:t> platform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86816" y="1612405"/>
            <a:ext cx="945835" cy="497632"/>
            <a:chOff x="1239934" y="2861388"/>
            <a:chExt cx="1001432" cy="497632"/>
          </a:xfrm>
        </p:grpSpPr>
        <p:sp>
          <p:nvSpPr>
            <p:cNvPr id="4" name="Right Arrow 3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9934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99429" y="1543987"/>
            <a:ext cx="931665" cy="919678"/>
            <a:chOff x="3855731" y="782682"/>
            <a:chExt cx="931665" cy="9196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3901159" y="782682"/>
              <a:ext cx="840810" cy="59214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3855731" y="1333028"/>
              <a:ext cx="93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954165" y="1535934"/>
            <a:ext cx="1016491" cy="1198346"/>
            <a:chOff x="5010467" y="774629"/>
            <a:chExt cx="1016491" cy="119834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51" b="4805"/>
            <a:stretch/>
          </p:blipFill>
          <p:spPr>
            <a:xfrm>
              <a:off x="5171907" y="774629"/>
              <a:ext cx="675275" cy="610752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5010467" y="1326644"/>
              <a:ext cx="1016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Data center</a:t>
              </a:r>
            </a:p>
          </p:txBody>
        </p:sp>
      </p:grpSp>
      <p:cxnSp>
        <p:nvCxnSpPr>
          <p:cNvPr id="33" name="Curved Connector 32"/>
          <p:cNvCxnSpPr>
            <a:stCxn id="93" idx="0"/>
            <a:endCxn id="46" idx="1"/>
          </p:cNvCxnSpPr>
          <p:nvPr/>
        </p:nvCxnSpPr>
        <p:spPr>
          <a:xfrm rot="5400000" flipH="1" flipV="1">
            <a:off x="8106671" y="746969"/>
            <a:ext cx="795491" cy="830101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7" idx="0"/>
            <a:endCxn id="46" idx="3"/>
          </p:cNvCxnSpPr>
          <p:nvPr/>
        </p:nvCxnSpPr>
        <p:spPr>
          <a:xfrm rot="16200000" flipV="1">
            <a:off x="9880976" y="665468"/>
            <a:ext cx="758713" cy="956323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8" idx="2"/>
            <a:endCxn id="94" idx="2"/>
          </p:cNvCxnSpPr>
          <p:nvPr/>
        </p:nvCxnSpPr>
        <p:spPr>
          <a:xfrm rot="5400000">
            <a:off x="9255274" y="1203116"/>
            <a:ext cx="36778" cy="2548233"/>
          </a:xfrm>
          <a:prstGeom prst="curvedConnector3">
            <a:avLst>
              <a:gd name="adj1" fmla="val 4340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8930081" y="1652440"/>
            <a:ext cx="825867" cy="809034"/>
            <a:chOff x="4946418" y="3471841"/>
            <a:chExt cx="825867" cy="8090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1" b="8340"/>
            <a:stretch/>
          </p:blipFill>
          <p:spPr>
            <a:xfrm>
              <a:off x="5051661" y="3471841"/>
              <a:ext cx="601684" cy="503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946418" y="391154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Leader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776601" y="449111"/>
            <a:ext cx="1112484" cy="935857"/>
            <a:chOff x="7472067" y="144306"/>
            <a:chExt cx="1112484" cy="93585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7472067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34465" y="1357679"/>
            <a:ext cx="617477" cy="1120593"/>
            <a:chOff x="2890767" y="596374"/>
            <a:chExt cx="617477" cy="112059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8" r="28381"/>
            <a:stretch/>
          </p:blipFill>
          <p:spPr>
            <a:xfrm>
              <a:off x="3023532" y="596374"/>
              <a:ext cx="354761" cy="818337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890767" y="1347635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991537" y="1522986"/>
            <a:ext cx="1178307" cy="935857"/>
            <a:chOff x="7299329" y="144306"/>
            <a:chExt cx="1178307" cy="93585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7299329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443304" y="1559764"/>
            <a:ext cx="1112484" cy="935857"/>
            <a:chOff x="7400223" y="144306"/>
            <a:chExt cx="1112484" cy="93585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7400223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570968" y="1609524"/>
            <a:ext cx="921109" cy="497632"/>
            <a:chOff x="1213590" y="2861388"/>
            <a:chExt cx="1027776" cy="497632"/>
          </a:xfrm>
        </p:grpSpPr>
        <p:sp>
          <p:nvSpPr>
            <p:cNvPr id="100" name="Right Arrow 99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3590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8156939" y="1628181"/>
            <a:ext cx="927653" cy="497632"/>
            <a:chOff x="1252128" y="2861388"/>
            <a:chExt cx="957891" cy="497632"/>
          </a:xfrm>
        </p:grpSpPr>
        <p:sp>
          <p:nvSpPr>
            <p:cNvPr id="103" name="Right Arrow 102"/>
            <p:cNvSpPr/>
            <p:nvPr/>
          </p:nvSpPr>
          <p:spPr>
            <a:xfrm>
              <a:off x="1324415" y="2861388"/>
              <a:ext cx="871415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2128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212786" y="326114"/>
            <a:ext cx="1267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Trusted embedded device</a:t>
            </a:r>
          </a:p>
        </p:txBody>
      </p:sp>
      <p:cxnSp>
        <p:nvCxnSpPr>
          <p:cNvPr id="108" name="Straight Arrow Connector 107"/>
          <p:cNvCxnSpPr>
            <a:endCxn id="5" idx="0"/>
          </p:cNvCxnSpPr>
          <p:nvPr/>
        </p:nvCxnSpPr>
        <p:spPr>
          <a:xfrm>
            <a:off x="2598509" y="1122849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498196" y="708078"/>
            <a:ext cx="256031" cy="5207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109538" y="2057"/>
            <a:ext cx="176591" cy="359164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9138423" y="347863"/>
            <a:ext cx="0" cy="236855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0899644" y="745710"/>
            <a:ext cx="176591" cy="359164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10929644" y="1113824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834812" y="745710"/>
            <a:ext cx="176591" cy="35916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7869203" y="1200302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 rot="16200000">
            <a:off x="9169582" y="1319518"/>
            <a:ext cx="265065" cy="327384"/>
          </a:xfrm>
          <a:prstGeom prst="rightArrow">
            <a:avLst>
              <a:gd name="adj1" fmla="val 50000"/>
              <a:gd name="adj2" fmla="val 398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920110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38" name="Oval 137"/>
          <p:cNvSpPr/>
          <p:nvPr/>
        </p:nvSpPr>
        <p:spPr>
          <a:xfrm>
            <a:off x="1787117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513625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462421" y="1122851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2108" y="708079"/>
            <a:ext cx="256031" cy="52073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25104" y="1609524"/>
            <a:ext cx="684245" cy="461330"/>
            <a:chOff x="3600426" y="2900015"/>
            <a:chExt cx="684245" cy="461330"/>
          </a:xfrm>
        </p:grpSpPr>
        <p:sp>
          <p:nvSpPr>
            <p:cNvPr id="7" name="Left-Right Arrow 6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44801" y="1609524"/>
            <a:ext cx="684245" cy="461330"/>
            <a:chOff x="3600426" y="2900015"/>
            <a:chExt cx="684245" cy="461330"/>
          </a:xfrm>
        </p:grpSpPr>
        <p:sp>
          <p:nvSpPr>
            <p:cNvPr id="75" name="Left-Right Arrow 74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96232" y="2734137"/>
            <a:ext cx="2399888" cy="386280"/>
            <a:chOff x="695320" y="2812079"/>
            <a:chExt cx="2399888" cy="3862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0" y="2812079"/>
              <a:ext cx="344822" cy="34482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44839" y="2829027"/>
              <a:ext cx="2050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 attestation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7784" y="2730925"/>
            <a:ext cx="2441224" cy="369332"/>
            <a:chOff x="3941169" y="2749937"/>
            <a:chExt cx="2441224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3941169" y="2752700"/>
              <a:ext cx="462669" cy="340776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4403838" y="2749937"/>
              <a:ext cx="1978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Identity attestation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29917" y="2712852"/>
            <a:ext cx="1070289" cy="378098"/>
            <a:chOff x="5237263" y="4738861"/>
            <a:chExt cx="1070289" cy="37809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263" y="4738861"/>
              <a:ext cx="344822" cy="34482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5844883" y="4776183"/>
              <a:ext cx="462669" cy="34077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44801" y="4739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33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78316" y="15698"/>
            <a:ext cx="3013846" cy="2679941"/>
            <a:chOff x="3956810" y="708079"/>
            <a:chExt cx="3013846" cy="2679941"/>
          </a:xfrm>
        </p:grpSpPr>
        <p:grpSp>
          <p:nvGrpSpPr>
            <p:cNvPr id="80" name="Group 79"/>
            <p:cNvGrpSpPr/>
            <p:nvPr/>
          </p:nvGrpSpPr>
          <p:grpSpPr>
            <a:xfrm>
              <a:off x="4799429" y="1543987"/>
              <a:ext cx="931665" cy="919678"/>
              <a:chOff x="3855731" y="782682"/>
              <a:chExt cx="931665" cy="9196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98" b="14877"/>
              <a:stretch/>
            </p:blipFill>
            <p:spPr>
              <a:xfrm>
                <a:off x="3901159" y="782682"/>
                <a:ext cx="840810" cy="592149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3855731" y="1333028"/>
                <a:ext cx="931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Console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954165" y="1535934"/>
              <a:ext cx="1016491" cy="1198346"/>
              <a:chOff x="5010467" y="774629"/>
              <a:chExt cx="1016491" cy="119834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51" b="4805"/>
              <a:stretch/>
            </p:blipFill>
            <p:spPr>
              <a:xfrm>
                <a:off x="5171907" y="774629"/>
                <a:ext cx="675275" cy="610752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5010467" y="1326644"/>
                <a:ext cx="10164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Data center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956810" y="1364118"/>
              <a:ext cx="617477" cy="1120593"/>
              <a:chOff x="3013112" y="602813"/>
              <a:chExt cx="617477" cy="112059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68" r="28381"/>
              <a:stretch/>
            </p:blipFill>
            <p:spPr>
              <a:xfrm>
                <a:off x="3145877" y="602813"/>
                <a:ext cx="354761" cy="818337"/>
              </a:xfrm>
              <a:prstGeom prst="rect">
                <a:avLst/>
              </a:prstGeom>
            </p:spPr>
          </p:pic>
          <p:sp>
            <p:nvSpPr>
              <p:cNvPr id="83" name="Rectangle 82"/>
              <p:cNvSpPr/>
              <p:nvPr/>
            </p:nvSpPr>
            <p:spPr>
              <a:xfrm>
                <a:off x="3013112" y="1354074"/>
                <a:ext cx="61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User</a:t>
                </a:r>
              </a:p>
            </p:txBody>
          </p:sp>
        </p:grpSp>
        <p:sp>
          <p:nvSpPr>
            <p:cNvPr id="139" name="Oval 138"/>
            <p:cNvSpPr/>
            <p:nvPr/>
          </p:nvSpPr>
          <p:spPr>
            <a:xfrm>
              <a:off x="5136251" y="317698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6462421" y="1122851"/>
              <a:ext cx="0" cy="416409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6362108" y="708079"/>
              <a:ext cx="256031" cy="52073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325104" y="1609524"/>
              <a:ext cx="684245" cy="461330"/>
              <a:chOff x="3600426" y="2900015"/>
              <a:chExt cx="684245" cy="461330"/>
            </a:xfrm>
          </p:grpSpPr>
          <p:sp>
            <p:nvSpPr>
              <p:cNvPr id="7" name="Left-Right Arrow 6"/>
              <p:cNvSpPr/>
              <p:nvPr/>
            </p:nvSpPr>
            <p:spPr>
              <a:xfrm>
                <a:off x="3600426" y="2900015"/>
                <a:ext cx="684245" cy="461330"/>
              </a:xfrm>
              <a:prstGeom prst="leftRightArrow">
                <a:avLst>
                  <a:gd name="adj1" fmla="val 50000"/>
                  <a:gd name="adj2" fmla="val 37865"/>
                </a:avLst>
              </a:prstGeom>
              <a:solidFill>
                <a:srgbClr val="E2F0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20893" y="2946014"/>
                <a:ext cx="484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I/O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544801" y="1609524"/>
              <a:ext cx="684245" cy="461330"/>
              <a:chOff x="3600426" y="2900015"/>
              <a:chExt cx="684245" cy="461330"/>
            </a:xfrm>
          </p:grpSpPr>
          <p:sp>
            <p:nvSpPr>
              <p:cNvPr id="75" name="Left-Right Arrow 74"/>
              <p:cNvSpPr/>
              <p:nvPr/>
            </p:nvSpPr>
            <p:spPr>
              <a:xfrm>
                <a:off x="3600426" y="2900015"/>
                <a:ext cx="684245" cy="461330"/>
              </a:xfrm>
              <a:prstGeom prst="leftRightArrow">
                <a:avLst>
                  <a:gd name="adj1" fmla="val 50000"/>
                  <a:gd name="adj2" fmla="val 37865"/>
                </a:avLst>
              </a:prstGeom>
              <a:solidFill>
                <a:srgbClr val="E2F0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720893" y="2946014"/>
                <a:ext cx="484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I/O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196232" y="2734137"/>
              <a:ext cx="2404610" cy="386280"/>
              <a:chOff x="695320" y="2812079"/>
              <a:chExt cx="2404610" cy="386280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320" y="2812079"/>
                <a:ext cx="344822" cy="344822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1049561" y="2829027"/>
                <a:ext cx="205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Location attestation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-228491" y="-105131"/>
            <a:ext cx="2725246" cy="2823458"/>
            <a:chOff x="-228491" y="-105131"/>
            <a:chExt cx="2725246" cy="2823458"/>
          </a:xfrm>
        </p:grpSpPr>
        <p:grpSp>
          <p:nvGrpSpPr>
            <p:cNvPr id="82" name="Group 81"/>
            <p:cNvGrpSpPr/>
            <p:nvPr/>
          </p:nvGrpSpPr>
          <p:grpSpPr>
            <a:xfrm>
              <a:off x="-15360" y="752530"/>
              <a:ext cx="646331" cy="1014700"/>
              <a:chOff x="0" y="660920"/>
              <a:chExt cx="646331" cy="10147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" y="660920"/>
                <a:ext cx="645368" cy="645368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0" y="13062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Bank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-228491" y="-105131"/>
              <a:ext cx="2725246" cy="2823458"/>
              <a:chOff x="-228491" y="-105131"/>
              <a:chExt cx="2725246" cy="282345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105964" y="856687"/>
                <a:ext cx="1237198" cy="1174664"/>
                <a:chOff x="1179275" y="777955"/>
                <a:chExt cx="1237198" cy="117466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4698" b="14877"/>
                <a:stretch/>
              </p:blipFill>
              <p:spPr>
                <a:xfrm>
                  <a:off x="1381894" y="777955"/>
                  <a:ext cx="840810" cy="592149"/>
                </a:xfrm>
                <a:prstGeom prst="rect">
                  <a:avLst/>
                </a:prstGeom>
              </p:spPr>
            </p:pic>
            <p:sp>
              <p:nvSpPr>
                <p:cNvPr id="68" name="Rectangle 67"/>
                <p:cNvSpPr/>
                <p:nvPr/>
              </p:nvSpPr>
              <p:spPr>
                <a:xfrm>
                  <a:off x="1179275" y="1306288"/>
                  <a:ext cx="123719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Customer’s</a:t>
                  </a:r>
                </a:p>
                <a:p>
                  <a:r>
                    <a:rPr lang="en-US" dirty="0"/>
                    <a:t> platform</a:t>
                  </a: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17295" y="929834"/>
                <a:ext cx="945835" cy="497632"/>
                <a:chOff x="1239934" y="2861388"/>
                <a:chExt cx="1001432" cy="497632"/>
              </a:xfrm>
            </p:grpSpPr>
            <p:sp>
              <p:nvSpPr>
                <p:cNvPr id="4" name="Right Arrow 3"/>
                <p:cNvSpPr/>
                <p:nvPr/>
              </p:nvSpPr>
              <p:spPr>
                <a:xfrm>
                  <a:off x="1300066" y="2861388"/>
                  <a:ext cx="941300" cy="497632"/>
                </a:xfrm>
                <a:prstGeom prst="rightArrow">
                  <a:avLst>
                    <a:gd name="adj1" fmla="val 50000"/>
                    <a:gd name="adj2" fmla="val 5625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39934" y="2925538"/>
                  <a:ext cx="957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Verifiers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-228491" y="-105131"/>
                <a:ext cx="22049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Trusted embedded device</a:t>
                </a:r>
              </a:p>
            </p:txBody>
          </p:sp>
          <p:cxnSp>
            <p:nvCxnSpPr>
              <p:cNvPr id="108" name="Straight Arrow Connector 107"/>
              <p:cNvCxnSpPr>
                <a:endCxn id="5" idx="0"/>
              </p:cNvCxnSpPr>
              <p:nvPr/>
            </p:nvCxnSpPr>
            <p:spPr>
              <a:xfrm>
                <a:off x="1806256" y="453156"/>
                <a:ext cx="0" cy="4164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1705943" y="38385"/>
                <a:ext cx="256031" cy="520736"/>
              </a:xfrm>
              <a:prstGeom prst="rect">
                <a:avLst/>
              </a:prstGeom>
            </p:spPr>
          </p:pic>
          <p:sp>
            <p:nvSpPr>
              <p:cNvPr id="138" name="Oval 137"/>
              <p:cNvSpPr/>
              <p:nvPr/>
            </p:nvSpPr>
            <p:spPr>
              <a:xfrm>
                <a:off x="994864" y="2507296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5531" y="2061232"/>
                <a:ext cx="2441224" cy="369332"/>
                <a:chOff x="3941169" y="2749937"/>
                <a:chExt cx="2441224" cy="369332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196" b="13150"/>
                <a:stretch/>
              </p:blipFill>
              <p:spPr>
                <a:xfrm>
                  <a:off x="3941169" y="2752700"/>
                  <a:ext cx="462669" cy="340776"/>
                </a:xfrm>
                <a:prstGeom prst="rect">
                  <a:avLst/>
                </a:prstGeom>
              </p:spPr>
            </p:pic>
            <p:sp>
              <p:nvSpPr>
                <p:cNvPr id="90" name="Rectangle 89"/>
                <p:cNvSpPr/>
                <p:nvPr/>
              </p:nvSpPr>
              <p:spPr>
                <a:xfrm>
                  <a:off x="4403838" y="2749937"/>
                  <a:ext cx="1978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Identity attestation</a:t>
                  </a:r>
                </a:p>
              </p:txBody>
            </p:sp>
          </p:grpSp>
        </p:grpSp>
      </p:grpSp>
      <p:grpSp>
        <p:nvGrpSpPr>
          <p:cNvPr id="19" name="Group 18"/>
          <p:cNvGrpSpPr/>
          <p:nvPr/>
        </p:nvGrpSpPr>
        <p:grpSpPr>
          <a:xfrm>
            <a:off x="781295" y="2565331"/>
            <a:ext cx="3726540" cy="3501212"/>
            <a:chOff x="781295" y="2565331"/>
            <a:chExt cx="3726540" cy="3501212"/>
          </a:xfrm>
        </p:grpSpPr>
        <p:cxnSp>
          <p:nvCxnSpPr>
            <p:cNvPr id="33" name="Curved Connector 32"/>
            <p:cNvCxnSpPr>
              <a:stCxn id="93" idx="0"/>
              <a:endCxn id="46" idx="1"/>
            </p:cNvCxnSpPr>
            <p:nvPr/>
          </p:nvCxnSpPr>
          <p:spPr>
            <a:xfrm rot="5400000" flipH="1" flipV="1">
              <a:off x="1444662" y="3425492"/>
              <a:ext cx="795491" cy="830101"/>
            </a:xfrm>
            <a:prstGeom prst="curvedConnector2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87" idx="0"/>
              <a:endCxn id="46" idx="3"/>
            </p:cNvCxnSpPr>
            <p:nvPr/>
          </p:nvCxnSpPr>
          <p:spPr>
            <a:xfrm rot="16200000" flipV="1">
              <a:off x="3218967" y="3343991"/>
              <a:ext cx="758713" cy="956323"/>
            </a:xfrm>
            <a:prstGeom prst="curvedConnector2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88" idx="2"/>
              <a:endCxn id="94" idx="2"/>
            </p:cNvCxnSpPr>
            <p:nvPr/>
          </p:nvCxnSpPr>
          <p:spPr>
            <a:xfrm rot="5400000">
              <a:off x="2593265" y="3881639"/>
              <a:ext cx="36778" cy="2548233"/>
            </a:xfrm>
            <a:prstGeom prst="curvedConnector3">
              <a:avLst>
                <a:gd name="adj1" fmla="val 434034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2268072" y="4330963"/>
              <a:ext cx="825867" cy="809034"/>
              <a:chOff x="4946418" y="3471841"/>
              <a:chExt cx="825867" cy="809034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61" b="8340"/>
              <a:stretch/>
            </p:blipFill>
            <p:spPr>
              <a:xfrm>
                <a:off x="5051661" y="3471841"/>
                <a:ext cx="601684" cy="503000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4946418" y="3911543"/>
                <a:ext cx="825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Leader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114592" y="3127634"/>
              <a:ext cx="1112484" cy="935857"/>
              <a:chOff x="7472067" y="144306"/>
              <a:chExt cx="1112484" cy="935857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78" name="Rectangle 77"/>
              <p:cNvSpPr/>
              <p:nvPr/>
            </p:nvSpPr>
            <p:spPr>
              <a:xfrm>
                <a:off x="7472067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329528" y="4201509"/>
              <a:ext cx="1178307" cy="935857"/>
              <a:chOff x="7299329" y="144306"/>
              <a:chExt cx="1178307" cy="935857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7299329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81295" y="4238287"/>
              <a:ext cx="1112484" cy="935857"/>
              <a:chOff x="7400223" y="144306"/>
              <a:chExt cx="1112484" cy="935857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94" name="Rectangle 93"/>
              <p:cNvSpPr/>
              <p:nvPr/>
            </p:nvSpPr>
            <p:spPr>
              <a:xfrm>
                <a:off x="7400223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908959" y="4288047"/>
              <a:ext cx="921109" cy="497632"/>
              <a:chOff x="1213590" y="2861388"/>
              <a:chExt cx="1027776" cy="497632"/>
            </a:xfrm>
          </p:grpSpPr>
          <p:sp>
            <p:nvSpPr>
              <p:cNvPr id="100" name="Right Arrow 99"/>
              <p:cNvSpPr/>
              <p:nvPr/>
            </p:nvSpPr>
            <p:spPr>
              <a:xfrm>
                <a:off x="1300066" y="2861388"/>
                <a:ext cx="941300" cy="49763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213590" y="2925538"/>
                <a:ext cx="957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Verifiers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flipH="1">
              <a:off x="1494930" y="4306704"/>
              <a:ext cx="927653" cy="497632"/>
              <a:chOff x="1252128" y="2861388"/>
              <a:chExt cx="957891" cy="497632"/>
            </a:xfrm>
          </p:grpSpPr>
          <p:sp>
            <p:nvSpPr>
              <p:cNvPr id="103" name="Right Arrow 102"/>
              <p:cNvSpPr/>
              <p:nvPr/>
            </p:nvSpPr>
            <p:spPr>
              <a:xfrm>
                <a:off x="1324415" y="2861388"/>
                <a:ext cx="871415" cy="49763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252128" y="2925538"/>
                <a:ext cx="957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Verifiers</a:t>
                </a:r>
              </a:p>
            </p:txBody>
          </p:sp>
        </p:grpSp>
        <p:cxnSp>
          <p:nvCxnSpPr>
            <p:cNvPr id="115" name="Straight Arrow Connector 114"/>
            <p:cNvCxnSpPr/>
            <p:nvPr/>
          </p:nvCxnSpPr>
          <p:spPr>
            <a:xfrm>
              <a:off x="2476414" y="3026386"/>
              <a:ext cx="0" cy="236855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4267635" y="3792347"/>
              <a:ext cx="0" cy="40185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207194" y="3878825"/>
              <a:ext cx="0" cy="40185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ight Arrow 123"/>
            <p:cNvSpPr/>
            <p:nvPr/>
          </p:nvSpPr>
          <p:spPr>
            <a:xfrm rot="16200000">
              <a:off x="2507573" y="3998041"/>
              <a:ext cx="265065" cy="327384"/>
            </a:xfrm>
            <a:prstGeom prst="rightArrow">
              <a:avLst>
                <a:gd name="adj1" fmla="val 50000"/>
                <a:gd name="adj2" fmla="val 3982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539092" y="585551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267908" y="5391375"/>
              <a:ext cx="1070289" cy="378098"/>
              <a:chOff x="5237263" y="4738861"/>
              <a:chExt cx="1070289" cy="378098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263" y="4738861"/>
                <a:ext cx="344822" cy="344822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96" b="13150"/>
              <a:stretch/>
            </p:blipFill>
            <p:spPr>
              <a:xfrm>
                <a:off x="5844883" y="4776183"/>
                <a:ext cx="462669" cy="340776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544801" y="473953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426366" y="2565331"/>
              <a:ext cx="225452" cy="45854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1182493" y="3367458"/>
              <a:ext cx="225452" cy="458542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4197340" y="3365082"/>
              <a:ext cx="225452" cy="458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73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946757" y="2769203"/>
            <a:ext cx="3855605" cy="1902000"/>
          </a:xfrm>
          <a:prstGeom prst="roundRect">
            <a:avLst>
              <a:gd name="adj" fmla="val 6714"/>
            </a:avLst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387966" y="3184199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62025" y="2285707"/>
            <a:ext cx="6184405" cy="2769974"/>
          </a:xfrm>
          <a:prstGeom prst="roundRect">
            <a:avLst>
              <a:gd name="adj" fmla="val 356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4188" y="4608266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0785" y="4642915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100676" y="2974759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11" y="430395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4323" y="506024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79064" y="4376085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26" y="2681918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8243466" y="3147246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47481" y="2337959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88535" y="3089019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107615" y="3644551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640998" y="3311706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07615" y="331623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650603" y="2991341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789483" y="983198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107615" y="4267351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607692" y="1304856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107615" y="3939240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654857" y="362531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47787" y="3093583"/>
            <a:ext cx="1316265" cy="1004921"/>
            <a:chOff x="7597712" y="1356281"/>
            <a:chExt cx="1316265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97712" y="1896350"/>
              <a:ext cx="1316265" cy="369332"/>
              <a:chOff x="5636976" y="681465"/>
              <a:chExt cx="1116977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36976" y="734750"/>
                <a:ext cx="190030" cy="240413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6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935802" y="2178601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589720" y="3939119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7</a:t>
                </a:r>
              </a:p>
            </p:txBody>
          </p:sp>
        </p:grp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827861" y="5808"/>
            <a:ext cx="1514406" cy="1106482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228560" y="634174"/>
            <a:ext cx="2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93899" y="1121617"/>
            <a:ext cx="1326296" cy="1915908"/>
            <a:chOff x="3329764" y="1381870"/>
            <a:chExt cx="1353047" cy="135651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68526" y="1381870"/>
              <a:ext cx="0" cy="134887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329764" y="2738382"/>
              <a:ext cx="1353047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039783" y="1270338"/>
            <a:ext cx="1760672" cy="338554"/>
            <a:chOff x="5620702" y="702509"/>
            <a:chExt cx="1760672" cy="338554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4627661" y="3279066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266015" y="1795998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5031125" y="182709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41003" y="2483515"/>
            <a:ext cx="1861743" cy="584775"/>
            <a:chOff x="1897463" y="2483515"/>
            <a:chExt cx="1861743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483515"/>
              <a:ext cx="1835470" cy="584775"/>
              <a:chOff x="1923736" y="2483515"/>
              <a:chExt cx="1835470" cy="58477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7467" y="2483515"/>
                <a:ext cx="1631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verifier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61" y="1799449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4675220" y="1674188"/>
            <a:ext cx="0" cy="16448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82" y="4330208"/>
            <a:ext cx="541974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39" y="1848815"/>
            <a:ext cx="1693804" cy="16938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198642" y="2261778"/>
            <a:ext cx="1199835" cy="9935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50329" y="2281359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4255124" y="2623575"/>
            <a:ext cx="1310404" cy="369332"/>
            <a:chOff x="5636976" y="657821"/>
            <a:chExt cx="1112003" cy="369332"/>
          </a:xfrm>
        </p:grpSpPr>
        <p:sp>
          <p:nvSpPr>
            <p:cNvPr id="105" name="Oval 104"/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95134" y="1938618"/>
            <a:ext cx="3833028" cy="1814120"/>
          </a:xfrm>
          <a:prstGeom prst="roundRect">
            <a:avLst>
              <a:gd name="adj" fmla="val 363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3627" y="4329536"/>
            <a:ext cx="408173" cy="8301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639" y="1511455"/>
            <a:ext cx="5704361" cy="2520366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26879" y="3443216"/>
            <a:ext cx="159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9398" y="37122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49289" y="2090165"/>
            <a:ext cx="1394492" cy="12531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92936" y="4036386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79" y="4899037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3342" y="1497145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6985" y="2620692"/>
            <a:ext cx="3216303" cy="0"/>
            <a:chOff x="4713636" y="1234755"/>
            <a:chExt cx="3216303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441635" y="1234755"/>
              <a:ext cx="2488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13636" y="1234755"/>
              <a:ext cx="754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9611" y="2287847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0971" y="2295139"/>
            <a:ext cx="3492317" cy="0"/>
            <a:chOff x="4436408" y="1412938"/>
            <a:chExt cx="3492317" cy="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36408" y="1412938"/>
              <a:ext cx="1030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899216" y="1967482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2836740" y="299959"/>
            <a:ext cx="171613" cy="3752025"/>
          </a:xfrm>
          <a:prstGeom prst="bentConnector3">
            <a:avLst>
              <a:gd name="adj1" fmla="val -1670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477173" y="3243492"/>
            <a:ext cx="2711865" cy="0"/>
            <a:chOff x="5192610" y="1412938"/>
            <a:chExt cx="2711865" cy="0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437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192610" y="1412938"/>
              <a:ext cx="274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856305" y="568732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254870" y="2918147"/>
            <a:ext cx="2958418" cy="0"/>
            <a:chOff x="4970307" y="1412938"/>
            <a:chExt cx="2958418" cy="0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970307" y="1412938"/>
              <a:ext cx="496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1903470" y="2601455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499882" y="4501241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814058" y="2915739"/>
            <a:ext cx="1894574" cy="354276"/>
            <a:chOff x="6875272" y="4393913"/>
            <a:chExt cx="1894574" cy="354276"/>
          </a:xfrm>
        </p:grpSpPr>
        <p:sp>
          <p:nvSpPr>
            <p:cNvPr id="123" name="Rectangle 122"/>
            <p:cNvSpPr/>
            <p:nvPr/>
          </p:nvSpPr>
          <p:spPr>
            <a:xfrm>
              <a:off x="7138107" y="4393913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951769" y="4454188"/>
              <a:ext cx="230471" cy="23047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75272" y="4409635"/>
              <a:ext cx="335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 7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77390" y="6110"/>
            <a:ext cx="760465" cy="55562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680405" y="20444"/>
            <a:ext cx="2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854" y="568732"/>
            <a:ext cx="26572" cy="375518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rot="16200000">
            <a:off x="-652759" y="2447039"/>
            <a:ext cx="1760672" cy="338554"/>
            <a:chOff x="5620702" y="702509"/>
            <a:chExt cx="1760672" cy="338554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876274" y="2255207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514628" y="1009883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1279738" y="1040983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05084" y="4825353"/>
            <a:ext cx="2582488" cy="369332"/>
            <a:chOff x="1897463" y="2592310"/>
            <a:chExt cx="2582488" cy="369332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613004"/>
              <a:ext cx="2556215" cy="338554"/>
              <a:chOff x="1923736" y="2613004"/>
              <a:chExt cx="2556215" cy="338554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7466" y="2613004"/>
                <a:ext cx="23524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verifier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4" y="1013334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923833" y="888073"/>
            <a:ext cx="0" cy="16448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78" y="3337294"/>
            <a:ext cx="541974" cy="541974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720971" y="2287848"/>
            <a:ext cx="0" cy="20360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96985" y="2615655"/>
            <a:ext cx="0" cy="170826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254870" y="2915261"/>
            <a:ext cx="0" cy="1408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477173" y="3243493"/>
            <a:ext cx="0" cy="108042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69093" y="3303656"/>
            <a:ext cx="1586203" cy="369332"/>
            <a:chOff x="1149517" y="2733446"/>
            <a:chExt cx="1586203" cy="369332"/>
          </a:xfrm>
        </p:grpSpPr>
        <p:sp>
          <p:nvSpPr>
            <p:cNvPr id="65" name="Rectangle 64"/>
            <p:cNvSpPr/>
            <p:nvPr/>
          </p:nvSpPr>
          <p:spPr>
            <a:xfrm>
              <a:off x="1282949" y="2825262"/>
              <a:ext cx="1166446" cy="22087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49517" y="2733446"/>
              <a:ext cx="1586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Untrusted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61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64" y="1375906"/>
            <a:ext cx="1615579" cy="161557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916971" y="1705320"/>
            <a:ext cx="1199835" cy="9935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068658" y="172490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5973453" y="2067117"/>
            <a:ext cx="1310404" cy="369332"/>
            <a:chOff x="5636976" y="657821"/>
            <a:chExt cx="1112003" cy="369332"/>
          </a:xfrm>
        </p:grpSpPr>
        <p:sp>
          <p:nvSpPr>
            <p:cNvPr id="105" name="Oval 104"/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813463" y="1382160"/>
            <a:ext cx="3833028" cy="1715930"/>
          </a:xfrm>
          <a:prstGeom prst="roundRect">
            <a:avLst>
              <a:gd name="adj" fmla="val 363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775026"/>
            <a:ext cx="408173" cy="8301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28968" y="954997"/>
            <a:ext cx="5672149" cy="2478490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896" y="3064155"/>
            <a:ext cx="214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3915" y="3106032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067618" y="1533707"/>
            <a:ext cx="1394492" cy="12531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83696" y="3395518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758" y="2544280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81671" y="940687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 flipV="1">
            <a:off x="2398734" y="2018514"/>
            <a:ext cx="3532883" cy="74791"/>
            <a:chOff x="4713636" y="1234755"/>
            <a:chExt cx="3216303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441635" y="1234755"/>
              <a:ext cx="2488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13636" y="1234755"/>
              <a:ext cx="754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607940" y="1731389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39300" y="1738681"/>
            <a:ext cx="3492317" cy="0"/>
            <a:chOff x="4436408" y="1412938"/>
            <a:chExt cx="3492317" cy="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36408" y="1412938"/>
              <a:ext cx="1030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617545" y="1411024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4555069" y="-256499"/>
            <a:ext cx="171613" cy="3752025"/>
          </a:xfrm>
          <a:prstGeom prst="bentConnector3">
            <a:avLst>
              <a:gd name="adj1" fmla="val -1670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 flipV="1">
            <a:off x="2439300" y="2641315"/>
            <a:ext cx="3468067" cy="45719"/>
            <a:chOff x="5192610" y="1412938"/>
            <a:chExt cx="2711865" cy="0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437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192610" y="1412938"/>
              <a:ext cx="274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2574634" y="12274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439300" y="2361688"/>
            <a:ext cx="3492317" cy="45719"/>
            <a:chOff x="4970307" y="1412938"/>
            <a:chExt cx="2958418" cy="0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970307" y="1412938"/>
              <a:ext cx="496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621799" y="2044997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-15918" y="2888759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532387" y="2359281"/>
            <a:ext cx="1894574" cy="354276"/>
            <a:chOff x="6875272" y="4393913"/>
            <a:chExt cx="1894574" cy="354276"/>
          </a:xfrm>
        </p:grpSpPr>
        <p:sp>
          <p:nvSpPr>
            <p:cNvPr id="123" name="Rectangle 122"/>
            <p:cNvSpPr/>
            <p:nvPr/>
          </p:nvSpPr>
          <p:spPr>
            <a:xfrm>
              <a:off x="7138107" y="4393913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951769" y="4454188"/>
              <a:ext cx="230471" cy="23047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75272" y="4409635"/>
              <a:ext cx="335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 7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76424"/>
            <a:ext cx="748561" cy="54692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-282925" y="146655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Trusted remote verifier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0220" y="724175"/>
            <a:ext cx="5900" cy="8337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60494" y="881571"/>
            <a:ext cx="1765308" cy="584775"/>
            <a:chOff x="5620702" y="576492"/>
            <a:chExt cx="1765308" cy="584775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7124" y="576492"/>
              <a:ext cx="160888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</a:p>
            <a:p>
              <a:r>
                <a:rPr lang="en-US" sz="1600" dirty="0"/>
                <a:t>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2594603" y="1698749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453425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3247379" y="484525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0716" y="3209152"/>
            <a:ext cx="2581075" cy="584775"/>
            <a:chOff x="1897463" y="2588591"/>
            <a:chExt cx="2581075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</a:t>
                </a:r>
              </a:p>
              <a:p>
                <a:r>
                  <a:rPr lang="en-US" sz="1600" dirty="0"/>
                  <a:t>verifier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33" y="456876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2642162" y="331616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90" y="2730092"/>
            <a:ext cx="541974" cy="541974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987422" y="2747198"/>
            <a:ext cx="1586203" cy="369332"/>
            <a:chOff x="1149517" y="2733446"/>
            <a:chExt cx="1586203" cy="369332"/>
          </a:xfrm>
        </p:grpSpPr>
        <p:sp>
          <p:nvSpPr>
            <p:cNvPr id="65" name="Rectangle 64"/>
            <p:cNvSpPr/>
            <p:nvPr/>
          </p:nvSpPr>
          <p:spPr>
            <a:xfrm>
              <a:off x="1282949" y="2825262"/>
              <a:ext cx="1166446" cy="22087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49517" y="2733446"/>
              <a:ext cx="1586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Untrusted App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1374662" y="1749512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374662" y="2090156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374662" y="2364940"/>
            <a:ext cx="106463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374662" y="2691698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336841" y="1533706"/>
            <a:ext cx="78910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3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012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634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904408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7934" y="1557802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20"/>
            <a:ext cx="0" cy="153444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357540" y="228279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04782" y="1950212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18005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5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227339" y="939192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9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29512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64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78000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5673" y="1484120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627472" y="2071670"/>
            <a:ext cx="3818286" cy="0"/>
            <a:chOff x="4347947" y="1412938"/>
            <a:chExt cx="3818286" cy="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699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47947" y="1412938"/>
              <a:ext cx="1118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922023" y="176512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Report reply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19"/>
            <a:ext cx="0" cy="168305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3683059" y="388619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57540" y="235121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2053641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36666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624379" y="1610725"/>
              <a:ext cx="1126706" cy="338554"/>
              <a:chOff x="5620702" y="700370"/>
              <a:chExt cx="1126706" cy="33855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775590" y="700370"/>
                <a:ext cx="97181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Report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8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175473" y="939192"/>
            <a:ext cx="1902313" cy="338554"/>
            <a:chOff x="6632805" y="5115375"/>
            <a:chExt cx="1902313" cy="338554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11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32000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79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40770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696522" y="135628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24" idx="0"/>
          </p:cNvCxnSpPr>
          <p:nvPr/>
        </p:nvCxnSpPr>
        <p:spPr>
          <a:xfrm rot="5400000" flipH="1" flipV="1">
            <a:off x="6005238" y="-601109"/>
            <a:ext cx="182601" cy="4097382"/>
          </a:xfrm>
          <a:prstGeom prst="bentConnector3">
            <a:avLst>
              <a:gd name="adj1" fmla="val 2562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194144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357540" y="1822481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152490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578537" y="1632538"/>
            <a:ext cx="1335443" cy="369332"/>
            <a:chOff x="5620702" y="681465"/>
            <a:chExt cx="1133251" cy="369332"/>
          </a:xfrm>
        </p:grpSpPr>
        <p:sp>
          <p:nvSpPr>
            <p:cNvPr id="105" name="Oval 10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82135" y="681465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1910162"/>
            <a:ext cx="794426" cy="658489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07866" y="1557071"/>
            <a:ext cx="918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52754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34299" y="1878352"/>
            <a:ext cx="1776140" cy="338554"/>
            <a:chOff x="4934299" y="1878352"/>
            <a:chExt cx="1776140" cy="338554"/>
          </a:xfrm>
        </p:grpSpPr>
        <p:sp>
          <p:nvSpPr>
            <p:cNvPr id="123" name="Rectangle 122"/>
            <p:cNvSpPr/>
            <p:nvPr/>
          </p:nvSpPr>
          <p:spPr>
            <a:xfrm>
              <a:off x="5078700" y="1878352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07488" y="1035035"/>
            <a:ext cx="1776140" cy="584775"/>
            <a:chOff x="4934299" y="1878352"/>
            <a:chExt cx="1776140" cy="584775"/>
          </a:xfrm>
        </p:grpSpPr>
        <p:sp>
          <p:nvSpPr>
            <p:cNvPr id="114" name="Rectangle 113"/>
            <p:cNvSpPr/>
            <p:nvPr/>
          </p:nvSpPr>
          <p:spPr>
            <a:xfrm>
              <a:off x="5078700" y="1878352"/>
              <a:ext cx="16317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Check + calculate latency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6630" y="1229904"/>
            <a:ext cx="807451" cy="338554"/>
            <a:chOff x="4934299" y="1878352"/>
            <a:chExt cx="807451" cy="338554"/>
          </a:xfrm>
        </p:grpSpPr>
        <p:sp>
          <p:nvSpPr>
            <p:cNvPr id="118" name="Rectangle 117"/>
            <p:cNvSpPr/>
            <p:nvPr/>
          </p:nvSpPr>
          <p:spPr>
            <a:xfrm>
              <a:off x="5078700" y="1878352"/>
              <a:ext cx="663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916392" y="2213332"/>
            <a:ext cx="2189467" cy="338554"/>
            <a:chOff x="5749628" y="5324159"/>
            <a:chExt cx="2928152" cy="338554"/>
          </a:xfrm>
        </p:grpSpPr>
        <p:sp>
          <p:nvSpPr>
            <p:cNvPr id="127" name="Oval 12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357540" y="2533217"/>
            <a:ext cx="5062136" cy="1"/>
            <a:chOff x="3084599" y="1412938"/>
            <a:chExt cx="5062136" cy="1"/>
          </a:xfrm>
        </p:grpSpPr>
        <p:cxnSp>
          <p:nvCxnSpPr>
            <p:cNvPr id="130" name="Straight Arrow Connector 129"/>
            <p:cNvCxnSpPr/>
            <p:nvPr/>
          </p:nvCxnSpPr>
          <p:spPr>
            <a:xfrm>
              <a:off x="3084599" y="1412938"/>
              <a:ext cx="9876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484696" y="1994124"/>
            <a:ext cx="1403041" cy="338554"/>
            <a:chOff x="7578537" y="4642191"/>
            <a:chExt cx="1403041" cy="338554"/>
          </a:xfrm>
        </p:grpSpPr>
        <p:sp>
          <p:nvSpPr>
            <p:cNvPr id="134" name="Rectangle 133"/>
            <p:cNvSpPr/>
            <p:nvPr/>
          </p:nvSpPr>
          <p:spPr>
            <a:xfrm>
              <a:off x="7849111" y="4642191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578537" y="4642191"/>
              <a:ext cx="393056" cy="338554"/>
              <a:chOff x="5699577" y="4811468"/>
              <a:chExt cx="393056" cy="33855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5779828" y="4870818"/>
                <a:ext cx="232093" cy="23209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699577" y="481146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23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4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5291901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4" y="4066404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65382" y="4276238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457255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564977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5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5"/>
            <a:ext cx="7501247" cy="2593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4987284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3" y="4066404"/>
            <a:ext cx="142935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72201" y="4171320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140198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247920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526153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54576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85093"/>
            <a:ext cx="96392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1146" y="182999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41346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650915" y="312201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97188" y="245450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97394" y="356831"/>
            <a:ext cx="939586" cy="68649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730495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74311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118310"/>
            <a:ext cx="965550" cy="369332"/>
          </a:xfrm>
          <a:prstGeom prst="rect">
            <a:avLst/>
          </a:prstGeom>
          <a:solidFill>
            <a:srgbClr val="FFE6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197635" y="138604"/>
            <a:ext cx="1245428" cy="325428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36750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5290007" y="226755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0" idx="3"/>
            <a:endCxn id="92" idx="2"/>
          </p:cNvCxnSpPr>
          <p:nvPr/>
        </p:nvCxnSpPr>
        <p:spPr>
          <a:xfrm flipV="1">
            <a:off x="4931067" y="320061"/>
            <a:ext cx="358940" cy="27268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302976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56186"/>
            <a:ext cx="66751" cy="2670025"/>
          </a:xfrm>
          <a:prstGeom prst="curvedConnector3">
            <a:avLst>
              <a:gd name="adj1" fmla="val 442467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136167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47764" y="1111608"/>
            <a:ext cx="1954138" cy="446770"/>
            <a:chOff x="-213830" y="1132494"/>
            <a:chExt cx="1954138" cy="446770"/>
          </a:xfrm>
        </p:grpSpPr>
        <p:sp>
          <p:nvSpPr>
            <p:cNvPr id="82" name="Rectangle 81"/>
            <p:cNvSpPr/>
            <p:nvPr/>
          </p:nvSpPr>
          <p:spPr>
            <a:xfrm>
              <a:off x="-213830" y="1209932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07099" y="113249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36929" y="1230005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7103" y="924442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36" y="444411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52" y="2485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45450"/>
            <a:ext cx="453610" cy="453610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2028283" y="1655402"/>
            <a:ext cx="1976971" cy="369332"/>
            <a:chOff x="4233714" y="190989"/>
            <a:chExt cx="1976971" cy="369332"/>
          </a:xfrm>
        </p:grpSpPr>
        <p:sp>
          <p:nvSpPr>
            <p:cNvPr id="120" name="Rounded Rectangle 119"/>
            <p:cNvSpPr/>
            <p:nvPr/>
          </p:nvSpPr>
          <p:spPr>
            <a:xfrm>
              <a:off x="4233714" y="307684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428915" y="190989"/>
              <a:ext cx="17817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Long-term attack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005254" y="1655402"/>
            <a:ext cx="1324869" cy="369332"/>
            <a:chOff x="4570229" y="665734"/>
            <a:chExt cx="1324869" cy="369332"/>
          </a:xfrm>
        </p:grpSpPr>
        <p:sp>
          <p:nvSpPr>
            <p:cNvPr id="123" name="Rounded Rectangle 122"/>
            <p:cNvSpPr/>
            <p:nvPr/>
          </p:nvSpPr>
          <p:spPr>
            <a:xfrm>
              <a:off x="4570229" y="785506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65430" y="665734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403386" y="1655402"/>
            <a:ext cx="1074972" cy="369332"/>
            <a:chOff x="4570229" y="1105420"/>
            <a:chExt cx="1074972" cy="369332"/>
          </a:xfrm>
        </p:grpSpPr>
        <p:sp>
          <p:nvSpPr>
            <p:cNvPr id="126" name="Rounded Rectangle 125"/>
            <p:cNvSpPr/>
            <p:nvPr/>
          </p:nvSpPr>
          <p:spPr>
            <a:xfrm>
              <a:off x="4570229" y="1223098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761754" y="1105420"/>
              <a:ext cx="883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Trusted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39979" y="1655402"/>
            <a:ext cx="4538380" cy="36933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Curved Connector 80"/>
          <p:cNvCxnSpPr>
            <a:stCxn id="83" idx="3"/>
            <a:endCxn id="77" idx="2"/>
          </p:cNvCxnSpPr>
          <p:nvPr/>
        </p:nvCxnSpPr>
        <p:spPr>
          <a:xfrm flipV="1">
            <a:off x="1136980" y="405507"/>
            <a:ext cx="513935" cy="294572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81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588" y="209755"/>
            <a:ext cx="6730474" cy="244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5533" y="-118827"/>
            <a:ext cx="180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TEEB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768208" y="-11361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01450" y="1012515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20504" y="209755"/>
                <a:ext cx="126598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04" y="209755"/>
                <a:ext cx="1265988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36248" y="510466"/>
                <a:ext cx="1477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48" y="510466"/>
                <a:ext cx="14778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786358" y="643183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58" y="643183"/>
                <a:ext cx="3506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321886" y="900549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900549"/>
                <a:ext cx="2129814" cy="369332"/>
              </a:xfrm>
              <a:prstGeom prst="rect">
                <a:avLst/>
              </a:prstGeom>
              <a:blipFill>
                <a:blip r:embed="rId5"/>
                <a:stretch>
                  <a:fillRect t="-10000" r="-17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321886" y="1189515"/>
                <a:ext cx="14757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1189515"/>
                <a:ext cx="14757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321886" y="1478481"/>
                <a:ext cx="1985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1478481"/>
                <a:ext cx="198509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601450" y="1861387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86358" y="1492055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58" y="149205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103176" y="1867562"/>
                <a:ext cx="158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6" y="1867562"/>
                <a:ext cx="158197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103176" y="2236894"/>
                <a:ext cx="1276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6" y="2236894"/>
                <a:ext cx="12765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1089491" y="273069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-101209" y="273069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5384650" y="998674"/>
            <a:ext cx="132064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84650" y="1107312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089491" y="1944506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-116696" y="2052228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05425" y="2113728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25" y="2113728"/>
                <a:ext cx="3353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5400000">
            <a:off x="2899473" y="272733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1043" y="2714348"/>
                <a:ext cx="929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times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43" y="2714348"/>
                <a:ext cx="929293" cy="369332"/>
              </a:xfrm>
              <a:prstGeom prst="rect">
                <a:avLst/>
              </a:prstGeom>
              <a:blipFill>
                <a:blip r:embed="rId12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3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080591" y="1540638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26019" y="693800"/>
            <a:ext cx="5686585" cy="2723769"/>
          </a:xfrm>
          <a:prstGeom prst="roundRect">
            <a:avLst>
              <a:gd name="adj" fmla="val 5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3682" y="295775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10752" y="1177183"/>
            <a:ext cx="3292053" cy="1843511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06958" y="299240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064670" y="1463952"/>
            <a:ext cx="1394492" cy="106984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33" y="2473716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95" y="26506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632003" y="3406451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6527" y="2533798"/>
            <a:ext cx="158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Trusted Device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390" y="37680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61838" y="157558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" y="2533883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068075" y="1910394"/>
            <a:ext cx="948668" cy="6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60645" y="883919"/>
            <a:ext cx="506237" cy="1041691"/>
            <a:chOff x="1686102" y="1307436"/>
            <a:chExt cx="506237" cy="11691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86102" y="1307436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flipV="1">
            <a:off x="1065408" y="1932638"/>
            <a:ext cx="506237" cy="1011033"/>
            <a:chOff x="1690863" y="1307436"/>
            <a:chExt cx="506237" cy="116918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90863" y="1309817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20" y="102519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762960" y="149673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7620" y="341152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14529" y="1152800"/>
            <a:ext cx="764705" cy="338554"/>
            <a:chOff x="2228623" y="1515087"/>
            <a:chExt cx="764705" cy="338554"/>
          </a:xfrm>
        </p:grpSpPr>
        <p:sp>
          <p:nvSpPr>
            <p:cNvPr id="65" name="Oval 64"/>
            <p:cNvSpPr/>
            <p:nvPr/>
          </p:nvSpPr>
          <p:spPr>
            <a:xfrm>
              <a:off x="2228623" y="1606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66233" y="1515087"/>
              <a:ext cx="6270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79895" y="2171128"/>
            <a:ext cx="2189467" cy="338554"/>
            <a:chOff x="5749628" y="5324159"/>
            <a:chExt cx="2928152" cy="338554"/>
          </a:xfrm>
        </p:grpSpPr>
        <p:sp>
          <p:nvSpPr>
            <p:cNvPr id="67" name="Oval 6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82925" y="69380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817554" y="133277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966091" y="128135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7914747" y="1804337"/>
            <a:ext cx="1092918" cy="584775"/>
            <a:chOff x="5620702" y="552080"/>
            <a:chExt cx="1092918" cy="584775"/>
          </a:xfrm>
        </p:grpSpPr>
        <p:sp>
          <p:nvSpPr>
            <p:cNvPr id="75" name="Oval 7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41802" y="552080"/>
              <a:ext cx="971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Compute challenge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71390" y="1604325"/>
            <a:ext cx="4709744" cy="1"/>
            <a:chOff x="2777796" y="1412938"/>
            <a:chExt cx="4709744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578942" y="130284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1390" y="1891987"/>
            <a:ext cx="4709744" cy="2"/>
            <a:chOff x="2777796" y="1412937"/>
            <a:chExt cx="4709744" cy="2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2777796" y="1412937"/>
              <a:ext cx="12910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578942" y="1593340"/>
            <a:ext cx="1760672" cy="338554"/>
            <a:chOff x="5620702" y="702509"/>
            <a:chExt cx="176067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1390" y="2180889"/>
            <a:ext cx="4709744" cy="2"/>
            <a:chOff x="2777796" y="1412937"/>
            <a:chExt cx="4709744" cy="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777796" y="1412937"/>
              <a:ext cx="12935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578942" y="187434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Measurement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786683" y="1146148"/>
            <a:ext cx="1760672" cy="338554"/>
            <a:chOff x="5620702" y="702509"/>
            <a:chExt cx="1760672" cy="338554"/>
          </a:xfrm>
        </p:grpSpPr>
        <p:sp>
          <p:nvSpPr>
            <p:cNvPr id="85" name="Oval 8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</p:grpSp>
      <p:cxnSp>
        <p:nvCxnSpPr>
          <p:cNvPr id="90" name="Elbow Connector 89"/>
          <p:cNvCxnSpPr/>
          <p:nvPr/>
        </p:nvCxnSpPr>
        <p:spPr>
          <a:xfrm rot="5400000" flipH="1" flipV="1">
            <a:off x="6497055" y="-409191"/>
            <a:ext cx="182601" cy="3652882"/>
          </a:xfrm>
          <a:prstGeom prst="bentConnector3">
            <a:avLst>
              <a:gd name="adj1" fmla="val 2871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771390" y="2491013"/>
            <a:ext cx="4709744" cy="1"/>
            <a:chOff x="2777796" y="1412938"/>
            <a:chExt cx="4709744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endCxn id="88" idx="2"/>
          </p:cNvCxnSpPr>
          <p:nvPr/>
        </p:nvCxnSpPr>
        <p:spPr>
          <a:xfrm flipV="1">
            <a:off x="4241162" y="377266"/>
            <a:ext cx="0" cy="18036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2211" y="7934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293691" y="377103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44793" y="2321736"/>
            <a:ext cx="1403041" cy="338554"/>
            <a:chOff x="6632805" y="5115375"/>
            <a:chExt cx="1403041" cy="338554"/>
          </a:xfrm>
        </p:grpSpPr>
        <p:sp>
          <p:nvSpPr>
            <p:cNvPr id="94" name="Rectangle 93"/>
            <p:cNvSpPr/>
            <p:nvPr/>
          </p:nvSpPr>
          <p:spPr>
            <a:xfrm>
              <a:off x="6903379" y="5115375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83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5868692" y="172779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593275" y="114462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64806" y="263536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55758" y="124713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9671" y="27347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6846271" y="159439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7060" y="233239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20296" y="324279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978303" y="634992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2084163" y="1661459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87600" y="1020096"/>
            <a:ext cx="183825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8191796" y="132068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412983" y="180882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2806245" y="1957405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82218" y="326169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35800" y="1645688"/>
            <a:ext cx="893904" cy="928423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4435719" y="2960102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local terminal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695463" y="1484148"/>
            <a:ext cx="420925" cy="85610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980442" y="9990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218193" y="2308744"/>
            <a:ext cx="1209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7643287" y="-115994"/>
            <a:ext cx="1234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339324" y="57146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9037" y="30117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12503" y="2411274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26402" y="1112883"/>
            <a:ext cx="3233038" cy="338554"/>
            <a:chOff x="5847195" y="713208"/>
            <a:chExt cx="3233038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30786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enclave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344795" y="832568"/>
            <a:ext cx="2619884" cy="338554"/>
            <a:chOff x="5620702" y="702509"/>
            <a:chExt cx="2619884" cy="338554"/>
          </a:xfrm>
        </p:grpSpPr>
        <p:sp>
          <p:nvSpPr>
            <p:cNvPr id="110" name="Oval 10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enclave PK + response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32948" y="453761"/>
            <a:ext cx="2619884" cy="861774"/>
            <a:chOff x="5620702" y="702509"/>
            <a:chExt cx="2619884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7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remote P</a:t>
              </a:r>
              <a:r>
                <a:rPr lang="en-US" sz="1400" dirty="0"/>
                <a:t>ROXIMI</a:t>
              </a:r>
              <a:r>
                <a:rPr lang="en-US" sz="1600" dirty="0"/>
                <a:t>KEY</a:t>
              </a:r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984308" y="2648454"/>
            <a:ext cx="796389" cy="65207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8" y="1581529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15" y="1172467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73" y="1722211"/>
            <a:ext cx="268338" cy="268338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6935307" y="687667"/>
            <a:ext cx="1508605" cy="1278632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-Right Arrow 70"/>
          <p:cNvSpPr/>
          <p:nvPr/>
        </p:nvSpPr>
        <p:spPr>
          <a:xfrm>
            <a:off x="4081195" y="1982814"/>
            <a:ext cx="4386663" cy="1221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rgbClr val="92D050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6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173340" y="2353971"/>
            <a:ext cx="279735" cy="56894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169826" y="166683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894409" y="108366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5940" y="257440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56892" y="118617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90805" y="267381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147405" y="153343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08194" y="227143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1430" y="318183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0" y="3160415"/>
            <a:ext cx="642678" cy="490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975185" y="3234703"/>
            <a:ext cx="493951" cy="40489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492930" y="125972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6200000">
            <a:off x="1223553" y="2178115"/>
            <a:ext cx="140410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 flipV="1">
            <a:off x="1258650" y="2954740"/>
            <a:ext cx="0" cy="28975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3610" y="3546190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48344" y="1516514"/>
            <a:ext cx="775688" cy="805642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665359" y="690258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local terminal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189697" y="-1698"/>
            <a:ext cx="299506" cy="60915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429395" y="2451941"/>
            <a:ext cx="152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641706" y="-30470"/>
            <a:ext cx="152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407824" y="69385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 + TLS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22252" y="3244498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60984" y="2021488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27" y="220001"/>
            <a:ext cx="1898652" cy="338554"/>
            <a:chOff x="5847195" y="713208"/>
            <a:chExt cx="1898652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17442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TLS with enclave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525" y="-56789"/>
            <a:ext cx="3038430" cy="861774"/>
            <a:chOff x="5620702" y="702509"/>
            <a:chExt cx="2619885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8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TLS with remote 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K</a:t>
              </a:r>
              <a:r>
                <a:rPr lang="en-US" sz="1400" dirty="0"/>
                <a:t>EY</a:t>
              </a:r>
              <a:endParaRPr lang="en-US" sz="1600" dirty="0"/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2040465" y="3234702"/>
            <a:ext cx="504350" cy="4129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92" y="1368169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49" y="1111507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07" y="1661251"/>
            <a:ext cx="268338" cy="26833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2114" y="1631788"/>
            <a:ext cx="905441" cy="406883"/>
          </a:xfrm>
          <a:prstGeom prst="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7766" y="163897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sp>
        <p:nvSpPr>
          <p:cNvPr id="3" name="Left-Up Arrow 2"/>
          <p:cNvSpPr/>
          <p:nvPr/>
        </p:nvSpPr>
        <p:spPr>
          <a:xfrm flipH="1">
            <a:off x="3161692" y="626707"/>
            <a:ext cx="1583354" cy="1111456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 flipV="1">
            <a:off x="1293756" y="1776384"/>
            <a:ext cx="3479261" cy="703014"/>
          </a:xfrm>
          <a:prstGeom prst="leftUpArrow">
            <a:avLst>
              <a:gd name="adj1" fmla="val 8311"/>
              <a:gd name="adj2" fmla="val 12058"/>
              <a:gd name="adj3" fmla="val 1027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51150" y="2029771"/>
            <a:ext cx="299382" cy="60890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1913794" y="1237269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638377" y="676885"/>
            <a:ext cx="3067020" cy="1954364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5183" y="199850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00860" y="822890"/>
            <a:ext cx="1447268" cy="1366196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1013" y="214955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891373" y="1009181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9177" y="1747179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6605" y="2608779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3804" y="2905044"/>
            <a:ext cx="619783" cy="472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785197" y="2956463"/>
            <a:ext cx="531933" cy="43602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55186" y="748340"/>
            <a:ext cx="1315195" cy="1315195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58085" y="122360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6992" y="2679967"/>
            <a:ext cx="1596802" cy="297012"/>
            <a:chOff x="321340" y="3466374"/>
            <a:chExt cx="1944836" cy="297012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1223360" y="2702378"/>
              <a:ext cx="140796" cy="1944836"/>
              <a:chOff x="1068265" y="386859"/>
              <a:chExt cx="511000" cy="235718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68265" y="386859"/>
                <a:ext cx="506237" cy="1169182"/>
                <a:chOff x="1686102" y="1307436"/>
                <a:chExt cx="506237" cy="1169182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686102" y="1307436"/>
                  <a:ext cx="506237" cy="0"/>
                </a:xfrm>
                <a:prstGeom prst="line">
                  <a:avLst/>
                </a:prstGeom>
                <a:ln w="1905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87576" y="1307436"/>
                  <a:ext cx="0" cy="11691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 flipV="1">
                <a:off x="1073028" y="1563069"/>
                <a:ext cx="506237" cy="1180973"/>
                <a:chOff x="1690863" y="1307436"/>
                <a:chExt cx="506237" cy="1169182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90863" y="1309817"/>
                  <a:ext cx="506237" cy="0"/>
                </a:xfrm>
                <a:prstGeom prst="line">
                  <a:avLst/>
                </a:prstGeom>
                <a:ln w="1905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187576" y="1307436"/>
                  <a:ext cx="0" cy="11691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258650" y="3466374"/>
              <a:ext cx="0" cy="2970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62112" y="341254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0902" y="1060472"/>
            <a:ext cx="893904" cy="928423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397270" y="665840"/>
            <a:ext cx="165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Local terminal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873260" y="16648"/>
            <a:ext cx="299506" cy="60915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192699" y="2141496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058213" y="68402"/>
            <a:ext cx="1324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2233156" y="3250004"/>
            <a:ext cx="1135615" cy="338554"/>
            <a:chOff x="5621379" y="702509"/>
            <a:chExt cx="1135615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1356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IO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453121" y="2976979"/>
            <a:ext cx="3053942" cy="584775"/>
            <a:chOff x="5620702" y="702509"/>
            <a:chExt cx="2633260" cy="584775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174197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85863" y="702509"/>
              <a:ext cx="246809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User initialization</a:t>
              </a:r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650854" y="2954478"/>
            <a:ext cx="504350" cy="4129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0" y="996313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40" y="746140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63" y="1178284"/>
            <a:ext cx="363188" cy="363188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2905660" y="538642"/>
            <a:ext cx="1583354" cy="842440"/>
          </a:xfrm>
          <a:prstGeom prst="leftUpArrow">
            <a:avLst>
              <a:gd name="adj1" fmla="val 767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 flipV="1">
            <a:off x="1103375" y="1398613"/>
            <a:ext cx="3413611" cy="748056"/>
          </a:xfrm>
          <a:prstGeom prst="leftUpArrow">
            <a:avLst>
              <a:gd name="adj1" fmla="val 8311"/>
              <a:gd name="adj2" fmla="val 12058"/>
              <a:gd name="adj3" fmla="val 1027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95139" y="258252"/>
            <a:ext cx="2167648" cy="584775"/>
            <a:chOff x="5620702" y="702509"/>
            <a:chExt cx="1869053" cy="584775"/>
          </a:xfrm>
        </p:grpSpPr>
        <p:sp>
          <p:nvSpPr>
            <p:cNvPr id="56" name="Oval 55"/>
            <p:cNvSpPr/>
            <p:nvPr/>
          </p:nvSpPr>
          <p:spPr>
            <a:xfrm>
              <a:off x="5620702" y="764132"/>
              <a:ext cx="174197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85864" y="702509"/>
              <a:ext cx="17038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200" dirty="0"/>
                <a:t>ROXIMI</a:t>
              </a:r>
              <a:r>
                <a:rPr lang="en-US" sz="1600" dirty="0"/>
                <a:t>T</a:t>
              </a:r>
              <a:r>
                <a:rPr lang="en-US" sz="1200" dirty="0"/>
                <a:t>EE</a:t>
              </a:r>
              <a:r>
                <a:rPr lang="en-US" sz="1600" dirty="0"/>
                <a:t> attestation</a:t>
              </a: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683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7326" y="215157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8857" y="1705902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39809" y="317674"/>
            <a:ext cx="1457674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3722" y="180530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617540" y="584973"/>
            <a:ext cx="1169252" cy="8970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94300" y="1402930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4347" y="2313329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6888" y="0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82748" y="890126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86185" y="454597"/>
            <a:ext cx="222756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4975847" y="391219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97034" y="879360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904830" y="1186072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0233" y="235844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794048" y="712815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067397" y="1537411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2355911" y="584973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sp>
        <p:nvSpPr>
          <p:cNvPr id="54" name="Left-Right Arrow 53"/>
          <p:cNvSpPr/>
          <p:nvPr/>
        </p:nvSpPr>
        <p:spPr>
          <a:xfrm>
            <a:off x="2237350" y="789212"/>
            <a:ext cx="2959684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3096199" y="900848"/>
            <a:ext cx="1428688" cy="338554"/>
            <a:chOff x="5620702" y="702509"/>
            <a:chExt cx="14286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82893" y="1747689"/>
            <a:ext cx="796389" cy="652073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226933" y="258685"/>
            <a:ext cx="2066000" cy="338554"/>
            <a:chOff x="5620702" y="702509"/>
            <a:chExt cx="2066000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7" y="702509"/>
              <a:ext cx="1914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10" y="223235"/>
            <a:ext cx="577867" cy="5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7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8098" y="393636"/>
            <a:ext cx="3813548" cy="1852509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8902" y="446456"/>
            <a:ext cx="1270291" cy="147378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7874" y="1885436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33377" y="574870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9314" y="1326729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0126" y="2194319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2424" y="11052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77615" y="876432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6532" y="353661"/>
            <a:ext cx="184555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23767" y="1077865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0679" y="2189954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12734" y="651855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31463" y="1476451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860535" y="1885436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5667" y="1697321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8946" y="23619"/>
            <a:ext cx="2066000" cy="338554"/>
            <a:chOff x="5620702" y="702509"/>
            <a:chExt cx="2066000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7" y="702509"/>
              <a:ext cx="1914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3" y="314596"/>
            <a:ext cx="577867" cy="57786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02281" y="788633"/>
            <a:ext cx="11711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Enclave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26822" y="778576"/>
            <a:ext cx="90955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sp>
        <p:nvSpPr>
          <p:cNvPr id="54" name="Left-Right Arrow 53"/>
          <p:cNvSpPr/>
          <p:nvPr/>
        </p:nvSpPr>
        <p:spPr>
          <a:xfrm>
            <a:off x="1757272" y="862556"/>
            <a:ext cx="213497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399247" y="982314"/>
            <a:ext cx="1428688" cy="338554"/>
            <a:chOff x="5620702" y="702509"/>
            <a:chExt cx="14286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4860627" y="840874"/>
            <a:ext cx="507277" cy="568474"/>
          </a:xfrm>
          <a:prstGeom prst="leftRightArrow">
            <a:avLst>
              <a:gd name="adj1" fmla="val 52160"/>
              <a:gd name="adj2" fmla="val 3341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480613" y="443926"/>
            <a:ext cx="1428688" cy="338554"/>
            <a:chOff x="5620702" y="702509"/>
            <a:chExt cx="1428688" cy="338554"/>
          </a:xfrm>
        </p:grpSpPr>
        <p:sp>
          <p:nvSpPr>
            <p:cNvPr id="43" name="Oval 4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164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2002" y="356078"/>
            <a:ext cx="2452830" cy="1883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2806" y="440360"/>
            <a:ext cx="1270291" cy="1473784"/>
          </a:xfrm>
          <a:prstGeom prst="roundRect">
            <a:avLst>
              <a:gd name="adj" fmla="val 8797"/>
            </a:avLst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1778" y="187934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27281" y="568774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3218" y="1320633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53" y="2188223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6328" y="4956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4871" y="802399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0436" y="347565"/>
            <a:ext cx="184555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17671" y="1071769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6775" y="2183858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06638" y="645759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25367" y="1470355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854439" y="1879340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39571" y="1691225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2850" y="17523"/>
            <a:ext cx="1796604" cy="338554"/>
            <a:chOff x="5620702" y="702509"/>
            <a:chExt cx="1796604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8" y="702509"/>
              <a:ext cx="16448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User initialization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44" y="290177"/>
            <a:ext cx="577867" cy="57786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4000" y="772480"/>
            <a:ext cx="90955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sp>
        <p:nvSpPr>
          <p:cNvPr id="54" name="Left-Right Arrow 53"/>
          <p:cNvSpPr/>
          <p:nvPr/>
        </p:nvSpPr>
        <p:spPr>
          <a:xfrm>
            <a:off x="1751176" y="856460"/>
            <a:ext cx="220512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037516" y="970122"/>
            <a:ext cx="1719588" cy="338554"/>
            <a:chOff x="5620702" y="702509"/>
            <a:chExt cx="17195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586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+ TLS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105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616098" y="371560"/>
            <a:ext cx="45719" cy="3579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0637" y="-112965"/>
            <a:ext cx="1825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ProximiTEEBridge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8142" y="-112965"/>
            <a:ext cx="132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6334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5779698" y="371562"/>
            <a:ext cx="45719" cy="1593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8870227" y="371561"/>
            <a:ext cx="45719" cy="2876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5420" y="598106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1112" y="279263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sgx_create_enclave()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6311" y="826705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2541" y="457373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25420" y="95353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70212" y="647828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66311" y="3102179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97858" y="2761260"/>
            <a:ext cx="20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Proximity Challenge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25420" y="1868959"/>
            <a:ext cx="304481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71492" y="2852288"/>
            <a:ext cx="2417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Proximity Challenge</a:t>
            </a:r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flipH="1">
            <a:off x="8870227" y="3654106"/>
            <a:ext cx="45722" cy="293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8893088" y="3249010"/>
            <a:ext cx="4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906089" y="3240279"/>
            <a:ext cx="216788" cy="414109"/>
            <a:chOff x="8417139" y="2234540"/>
            <a:chExt cx="216788" cy="41410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9089486" y="3210131"/>
            <a:ext cx="92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Decrypt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825420" y="316200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51720" y="3401941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662700" y="3771414"/>
            <a:ext cx="311700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681401" y="3464179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79" name="Left Brace 78"/>
          <p:cNvSpPr/>
          <p:nvPr/>
        </p:nvSpPr>
        <p:spPr>
          <a:xfrm>
            <a:off x="2461212" y="3102180"/>
            <a:ext cx="132029" cy="685486"/>
          </a:xfrm>
          <a:prstGeom prst="leftBrace">
            <a:avLst>
              <a:gd name="adj1" fmla="val 4985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6200000">
            <a:off x="1782733" y="3313952"/>
            <a:ext cx="90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Latency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66311" y="1367881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27498" y="998549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825420" y="1457485"/>
            <a:ext cx="304481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86607" y="1088153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47842" y="1505175"/>
            <a:ext cx="186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report</a:t>
            </a:r>
          </a:p>
        </p:txBody>
      </p:sp>
      <p:grpSp>
        <p:nvGrpSpPr>
          <p:cNvPr id="92" name="Group 91"/>
          <p:cNvGrpSpPr/>
          <p:nvPr/>
        </p:nvGrpSpPr>
        <p:grpSpPr>
          <a:xfrm flipH="1">
            <a:off x="5550720" y="1941267"/>
            <a:ext cx="217066" cy="414109"/>
            <a:chOff x="8417139" y="2234540"/>
            <a:chExt cx="216788" cy="414109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3009498" y="1850573"/>
            <a:ext cx="261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4472C4"/>
                </a:solidFill>
              </a:rPr>
              <a:t>Intel Attestation server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825419" y="3708584"/>
            <a:ext cx="304481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802557" y="1965050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780537" y="2376524"/>
            <a:ext cx="45719" cy="1570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661818" y="2719859"/>
            <a:ext cx="310596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363356" y="2391953"/>
            <a:ext cx="180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result</a:t>
            </a:r>
          </a:p>
        </p:txBody>
      </p:sp>
    </p:spTree>
    <p:extLst>
      <p:ext uri="{BB962C8B-B14F-4D97-AF65-F5344CB8AC3E}">
        <p14:creationId xmlns:p14="http://schemas.microsoft.com/office/powerpoint/2010/main" val="337824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4608591" y="18740"/>
            <a:ext cx="1194049" cy="1300100"/>
          </a:xfrm>
          <a:prstGeom prst="roundRect">
            <a:avLst>
              <a:gd name="adj" fmla="val 2098"/>
            </a:avLst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36272" y="18740"/>
            <a:ext cx="1169447" cy="1300100"/>
          </a:xfrm>
          <a:prstGeom prst="roundRect">
            <a:avLst>
              <a:gd name="adj" fmla="val 2098"/>
            </a:avLst>
          </a:prstGeom>
          <a:solidFill>
            <a:srgbClr val="E2F0D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89949" y="1306141"/>
            <a:ext cx="196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1600" dirty="0"/>
              <a:t>ROXIMI</a:t>
            </a:r>
            <a:r>
              <a:rPr lang="en-US" sz="2000" dirty="0"/>
              <a:t>T</a:t>
            </a:r>
            <a:r>
              <a:rPr lang="en-US" sz="1600" dirty="0"/>
              <a:t>EE</a:t>
            </a:r>
            <a:r>
              <a:rPr lang="en-US" sz="2000" dirty="0"/>
              <a:t>D</a:t>
            </a:r>
            <a:r>
              <a:rPr lang="en-US" sz="1600" dirty="0"/>
              <a:t>EVICE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72846" y="274761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46" y="274761"/>
                <a:ext cx="4592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82805" y="67286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5" y="672860"/>
                <a:ext cx="4592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25578" y="1874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8" y="18740"/>
                <a:ext cx="459228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86887" y="94489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7" y="944893"/>
                <a:ext cx="459228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4703153" y="343190"/>
            <a:ext cx="969141" cy="685174"/>
          </a:xfrm>
          <a:prstGeom prst="roundRect">
            <a:avLst>
              <a:gd name="adj" fmla="val 2098"/>
            </a:avLst>
          </a:prstGeom>
          <a:solidFill>
            <a:srgbClr val="F8CBAD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837867" y="505382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67982" y="18740"/>
            <a:ext cx="1468281" cy="1300100"/>
          </a:xfrm>
          <a:prstGeom prst="roundRect">
            <a:avLst>
              <a:gd name="adj" fmla="val 2098"/>
            </a:avLst>
          </a:prstGeom>
          <a:solidFill>
            <a:srgbClr val="F8CBAD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29635" y="1306141"/>
            <a:ext cx="179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 Platform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77692" y="1300951"/>
            <a:ext cx="2611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Remote compromised Platform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190603" y="488194"/>
            <a:ext cx="1515772" cy="1718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675516" y="920705"/>
            <a:ext cx="1062849" cy="200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90221" y="904396"/>
            <a:ext cx="1385807" cy="1413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180573" y="259595"/>
            <a:ext cx="1187409" cy="15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83103" y="203406"/>
            <a:ext cx="1175612" cy="2725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225346" y="1137099"/>
            <a:ext cx="1303383" cy="193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706374" y="343190"/>
            <a:ext cx="969141" cy="685174"/>
          </a:xfrm>
          <a:prstGeom prst="roundRect">
            <a:avLst>
              <a:gd name="adj" fmla="val 2098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841088" y="530782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627312" y="255711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2" y="255711"/>
                <a:ext cx="4532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614612" y="66807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12" y="668073"/>
                <a:ext cx="45922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281210" y="18740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10" y="18740"/>
                <a:ext cx="45326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302984" y="-1936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984" y="-19360"/>
                <a:ext cx="459228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608590" y="265999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90" y="265999"/>
                <a:ext cx="459228" cy="400110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25544" y="674422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44" y="674422"/>
                <a:ext cx="459228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360316" y="95124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16" y="951243"/>
                <a:ext cx="45922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476330" y="95759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30" y="957593"/>
                <a:ext cx="459228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683740" y="-76200"/>
                <a:ext cx="19762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40" y="-76200"/>
                <a:ext cx="197624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683740" y="215703"/>
                <a:ext cx="19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40" y="215703"/>
                <a:ext cx="1942648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854656" y="585035"/>
                <a:ext cx="1723870" cy="40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56" y="585035"/>
                <a:ext cx="1723870" cy="404598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43021" y="908647"/>
                <a:ext cx="1729833" cy="4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21" y="908647"/>
                <a:ext cx="1729833" cy="407676"/>
              </a:xfrm>
              <a:prstGeom prst="rect">
                <a:avLst/>
              </a:prstGeom>
              <a:blipFill>
                <a:blip r:embed="rId1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760459" y="1250758"/>
                <a:ext cx="1822807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𝐴𝑃𝑃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59" y="1250758"/>
                <a:ext cx="1822807" cy="410946"/>
              </a:xfrm>
              <a:prstGeom prst="rect">
                <a:avLst/>
              </a:prstGeom>
              <a:blipFill>
                <a:blip r:embed="rId1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23" y="886086"/>
            <a:ext cx="509945" cy="509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731191" y="58482"/>
            <a:ext cx="3476571" cy="1334738"/>
            <a:chOff x="8660774" y="565527"/>
            <a:chExt cx="3476571" cy="1334738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773633" y="1061084"/>
              <a:ext cx="2912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750991" y="762519"/>
              <a:ext cx="31384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064837" y="565527"/>
              <a:ext cx="307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in ideal scenario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64837" y="862511"/>
              <a:ext cx="2896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while attacked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773633" y="1295131"/>
              <a:ext cx="282462" cy="203117"/>
            </a:xfrm>
            <a:prstGeom prst="roundRect">
              <a:avLst>
                <a:gd name="adj" fmla="val 2098"/>
              </a:avLst>
            </a:prstGeom>
            <a:solidFill>
              <a:srgbClr val="E2F0D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304" y="1182851"/>
              <a:ext cx="96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Trusted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64837" y="1500155"/>
              <a:ext cx="1644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Compromised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73633" y="1610528"/>
              <a:ext cx="282462" cy="200791"/>
            </a:xfrm>
            <a:prstGeom prst="roundRect">
              <a:avLst>
                <a:gd name="adj" fmla="val 2098"/>
              </a:avLst>
            </a:prstGeom>
            <a:solidFill>
              <a:srgbClr val="F8CBAD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660774" y="565528"/>
              <a:ext cx="3432541" cy="1289502"/>
            </a:xfrm>
            <a:prstGeom prst="roundRect">
              <a:avLst>
                <a:gd name="adj" fmla="val 2098"/>
              </a:avLst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5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483194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11617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42134"/>
            <a:ext cx="96392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1146" y="140040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370510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650915" y="269242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71284" y="182300"/>
            <a:ext cx="1073285" cy="723797"/>
            <a:chOff x="4045188" y="1693185"/>
            <a:chExt cx="1073285" cy="723797"/>
          </a:xfrm>
        </p:grpSpPr>
        <p:sp>
          <p:nvSpPr>
            <p:cNvPr id="79" name="Rectangle 78"/>
            <p:cNvSpPr/>
            <p:nvPr/>
          </p:nvSpPr>
          <p:spPr>
            <a:xfrm>
              <a:off x="4045188" y="2047650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0453" y="1693185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97394" y="313872"/>
            <a:ext cx="939586" cy="68649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687536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31352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75351"/>
            <a:ext cx="965550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197635" y="95645"/>
            <a:ext cx="1245428" cy="325428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-6209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5290007" y="183796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105" idx="0"/>
            <a:endCxn id="92" idx="0"/>
          </p:cNvCxnSpPr>
          <p:nvPr/>
        </p:nvCxnSpPr>
        <p:spPr>
          <a:xfrm rot="5400000" flipH="1" flipV="1">
            <a:off x="4999675" y="-181146"/>
            <a:ext cx="18695" cy="748581"/>
          </a:xfrm>
          <a:prstGeom prst="curvedConnector3">
            <a:avLst>
              <a:gd name="adj1" fmla="val 830393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260017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99145"/>
            <a:ext cx="66751" cy="2670025"/>
          </a:xfrm>
          <a:prstGeom prst="curvedConnector3">
            <a:avLst>
              <a:gd name="adj1" fmla="val 387305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93208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21351" y="902186"/>
            <a:ext cx="1954138" cy="480257"/>
            <a:chOff x="-187417" y="966031"/>
            <a:chExt cx="1954138" cy="480257"/>
          </a:xfrm>
        </p:grpSpPr>
        <p:sp>
          <p:nvSpPr>
            <p:cNvPr id="82" name="Rectangle 81"/>
            <p:cNvSpPr/>
            <p:nvPr/>
          </p:nvSpPr>
          <p:spPr>
            <a:xfrm>
              <a:off x="-187417" y="1076956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45702" y="96603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1836" y="1041445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7103" y="881483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84" y="389178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79" y="519008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02491"/>
            <a:ext cx="453610" cy="45361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1301" y="1303765"/>
            <a:ext cx="6162194" cy="369332"/>
            <a:chOff x="2390944" y="2766183"/>
            <a:chExt cx="6162194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Fully Compromised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3818933" cy="369332"/>
              <a:chOff x="4570229" y="1105420"/>
              <a:chExt cx="3818933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51775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3300" y="1105420"/>
                <a:ext cx="2445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Subject to side channels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90944" y="2823219"/>
              <a:ext cx="6093955" cy="27267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stCxn id="83" idx="3"/>
            <a:endCxn id="77" idx="4"/>
          </p:cNvCxnSpPr>
          <p:nvPr/>
        </p:nvCxnSpPr>
        <p:spPr>
          <a:xfrm flipV="1">
            <a:off x="1136980" y="455854"/>
            <a:ext cx="607241" cy="201266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281908" y="4900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</a:p>
        </p:txBody>
      </p:sp>
      <p:sp>
        <p:nvSpPr>
          <p:cNvPr id="66" name="Oval 65"/>
          <p:cNvSpPr/>
          <p:nvPr/>
        </p:nvSpPr>
        <p:spPr>
          <a:xfrm>
            <a:off x="2782309" y="4849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1301" y="1642254"/>
            <a:ext cx="5155627" cy="369332"/>
            <a:chOff x="3983294" y="4188923"/>
            <a:chExt cx="5155627" cy="369332"/>
          </a:xfrm>
        </p:grpSpPr>
        <p:sp>
          <p:nvSpPr>
            <p:cNvPr id="54" name="Rectangle 53"/>
            <p:cNvSpPr/>
            <p:nvPr/>
          </p:nvSpPr>
          <p:spPr>
            <a:xfrm>
              <a:off x="3983294" y="4235894"/>
              <a:ext cx="5081364" cy="284788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488714" cy="369332"/>
              <a:chOff x="4042402" y="4188923"/>
              <a:chExt cx="2488714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side channels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B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Enhanced side channels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730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4227063" y="1144"/>
            <a:ext cx="1194049" cy="1250640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6544" y="6096"/>
            <a:ext cx="1169447" cy="1245688"/>
          </a:xfrm>
          <a:prstGeom prst="roundRect">
            <a:avLst>
              <a:gd name="adj" fmla="val 2098"/>
            </a:avLst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9061" y="1178125"/>
            <a:ext cx="1274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1600" dirty="0"/>
              <a:t>ROXIMI</a:t>
            </a:r>
            <a:r>
              <a:rPr lang="en-US" sz="2000" dirty="0"/>
              <a:t>K</a:t>
            </a:r>
            <a:r>
              <a:rPr lang="en-US" sz="1600" dirty="0"/>
              <a:t>EY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63118" y="207705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18" y="207705"/>
                <a:ext cx="4592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73077" y="605804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7" y="605804"/>
                <a:ext cx="4592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5850" y="-4831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0" y="-48316"/>
                <a:ext cx="459228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77159" y="87783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59" y="877837"/>
                <a:ext cx="459228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4321625" y="276134"/>
            <a:ext cx="969141" cy="685174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456339" y="438326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986454" y="1144"/>
            <a:ext cx="1468281" cy="1250640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48107" y="1178125"/>
            <a:ext cx="179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 Platform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96164" y="1172935"/>
            <a:ext cx="26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Attacker’s Platform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293988" y="853649"/>
            <a:ext cx="1062849" cy="200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12781" y="807658"/>
            <a:ext cx="1196084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77652" y="181542"/>
            <a:ext cx="928137" cy="21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201575" y="136350"/>
            <a:ext cx="1175612" cy="2725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2781" y="1074002"/>
            <a:ext cx="101464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324846" y="276134"/>
            <a:ext cx="969141" cy="685174"/>
          </a:xfrm>
          <a:prstGeom prst="roundRect">
            <a:avLst>
              <a:gd name="adj" fmla="val 2098"/>
            </a:avLst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459560" y="463726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245784" y="188655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84" y="188655"/>
                <a:ext cx="4532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233084" y="60101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84" y="601017"/>
                <a:ext cx="45922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899682" y="-48316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82" y="-48316"/>
                <a:ext cx="45326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921456" y="-8641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6" y="-86416"/>
                <a:ext cx="459228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27062" y="19894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62" y="198943"/>
                <a:ext cx="459228" cy="400110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244016" y="60736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16" y="607366"/>
                <a:ext cx="459228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978788" y="88418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8" y="884187"/>
                <a:ext cx="45922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094802" y="89053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02" y="890537"/>
                <a:ext cx="459228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-69611" y="1485933"/>
                <a:ext cx="19762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11" y="1485933"/>
                <a:ext cx="1976247" cy="400110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-69611" y="1777836"/>
                <a:ext cx="19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11" y="1777836"/>
                <a:ext cx="1942648" cy="400110"/>
              </a:xfrm>
              <a:prstGeom prst="rect">
                <a:avLst/>
              </a:prstGeom>
              <a:blipFill>
                <a:blip r:embed="rId1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3196" y="2065251"/>
                <a:ext cx="1723870" cy="40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" y="2065251"/>
                <a:ext cx="1723870" cy="404598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1561" y="2388863"/>
                <a:ext cx="1729833" cy="4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" y="2388863"/>
                <a:ext cx="1729833" cy="407676"/>
              </a:xfrm>
              <a:prstGeom prst="rect">
                <a:avLst/>
              </a:prstGeom>
              <a:blipFill>
                <a:blip r:embed="rId1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-21001" y="2730974"/>
                <a:ext cx="1822807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𝐴𝑃𝑃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01" y="2730974"/>
                <a:ext cx="1822807" cy="410946"/>
              </a:xfrm>
              <a:prstGeom prst="rect">
                <a:avLst/>
              </a:prstGeom>
              <a:blipFill>
                <a:blip r:embed="rId1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3" y="732839"/>
            <a:ext cx="509945" cy="509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977840" y="1752021"/>
            <a:ext cx="3476571" cy="1334738"/>
            <a:chOff x="8660774" y="565527"/>
            <a:chExt cx="3476571" cy="1334738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773633" y="1061084"/>
              <a:ext cx="2912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750991" y="762519"/>
              <a:ext cx="31384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064837" y="565527"/>
              <a:ext cx="307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in ideal scenario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64837" y="862511"/>
              <a:ext cx="2896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while attacked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773633" y="1295131"/>
              <a:ext cx="282462" cy="203117"/>
            </a:xfrm>
            <a:prstGeom prst="roundRect">
              <a:avLst>
                <a:gd name="adj" fmla="val 2098"/>
              </a:avLst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304" y="1182851"/>
              <a:ext cx="96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Trusted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64837" y="1500155"/>
              <a:ext cx="1644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Compromised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73633" y="1610528"/>
              <a:ext cx="282462" cy="200791"/>
            </a:xfrm>
            <a:prstGeom prst="roundRect">
              <a:avLst>
                <a:gd name="adj" fmla="val 2098"/>
              </a:avLst>
            </a:prstGeom>
            <a:solidFill>
              <a:srgbClr val="F4B18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660774" y="565528"/>
              <a:ext cx="3432541" cy="1289502"/>
            </a:xfrm>
            <a:prstGeom prst="roundRect">
              <a:avLst>
                <a:gd name="adj" fmla="val 2098"/>
              </a:avLst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1032051" y="404268"/>
            <a:ext cx="1357544" cy="11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2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5651" y="17140"/>
            <a:ext cx="6625079" cy="2415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183" y="1734609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8135" y="21468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2048" y="1842556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238648" y="56194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99437" y="129994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0" y="148892"/>
            <a:ext cx="510058" cy="5657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236" y="251337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4173" y="288234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05360" y="77637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904899" y="67221"/>
            <a:ext cx="433035" cy="601022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3"/>
            <a:endCxn id="15" idx="1"/>
          </p:cNvCxnSpPr>
          <p:nvPr/>
        </p:nvCxnSpPr>
        <p:spPr>
          <a:xfrm>
            <a:off x="3266407" y="956193"/>
            <a:ext cx="538953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6196" y="1998094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752168" y="956193"/>
            <a:ext cx="39380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59657" y="516223"/>
            <a:ext cx="616451" cy="1453493"/>
            <a:chOff x="7841268" y="1618338"/>
            <a:chExt cx="2144274" cy="1453493"/>
          </a:xfrm>
        </p:grpSpPr>
        <p:grpSp>
          <p:nvGrpSpPr>
            <p:cNvPr id="50" name="Group 49"/>
            <p:cNvGrpSpPr/>
            <p:nvPr/>
          </p:nvGrpSpPr>
          <p:grpSpPr>
            <a:xfrm>
              <a:off x="7841268" y="1651119"/>
              <a:ext cx="2144274" cy="1373723"/>
              <a:chOff x="7841268" y="1590459"/>
              <a:chExt cx="2144274" cy="137372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844413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7991641" y="1618338"/>
              <a:ext cx="19907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File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91643" y="189214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1643" y="215463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91640" y="2702499"/>
              <a:ext cx="19907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fn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28789" y="2441409"/>
              <a:ext cx="1614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66725" y="542349"/>
            <a:ext cx="707154" cy="1373723"/>
            <a:chOff x="7841268" y="1590459"/>
            <a:chExt cx="2144274" cy="1373723"/>
          </a:xfrm>
        </p:grpSpPr>
        <p:sp>
          <p:nvSpPr>
            <p:cNvPr id="23" name="Rectangle 22"/>
            <p:cNvSpPr/>
            <p:nvPr/>
          </p:nvSpPr>
          <p:spPr>
            <a:xfrm>
              <a:off x="7841268" y="1594397"/>
              <a:ext cx="2141129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8882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504009" y="509568"/>
            <a:ext cx="63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61942" y="7833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1942" y="104586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61942" y="159372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16592" y="13326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5776108" y="843331"/>
            <a:ext cx="1268549" cy="230004"/>
            <a:chOff x="5998358" y="836981"/>
            <a:chExt cx="1268549" cy="230004"/>
          </a:xfrm>
        </p:grpSpPr>
        <p:sp>
          <p:nvSpPr>
            <p:cNvPr id="67" name="Rounded Rectangle 66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67" idx="1"/>
              <a:endCxn id="63" idx="3"/>
            </p:cNvCxnSpPr>
            <p:nvPr/>
          </p:nvCxnSpPr>
          <p:spPr>
            <a:xfrm flipH="1" flipV="1">
              <a:off x="5998358" y="948742"/>
              <a:ext cx="785834" cy="32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8388" y="103742"/>
            <a:ext cx="500004" cy="1016947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5168" y="1366604"/>
            <a:ext cx="1718402" cy="1706489"/>
            <a:chOff x="1494904" y="2382888"/>
            <a:chExt cx="1718402" cy="1706489"/>
          </a:xfrm>
        </p:grpSpPr>
        <p:grpSp>
          <p:nvGrpSpPr>
            <p:cNvPr id="80" name="Group 79"/>
            <p:cNvGrpSpPr/>
            <p:nvPr/>
          </p:nvGrpSpPr>
          <p:grpSpPr>
            <a:xfrm>
              <a:off x="1494904" y="2382888"/>
              <a:ext cx="616451" cy="1453493"/>
              <a:chOff x="7841269" y="1618338"/>
              <a:chExt cx="2144274" cy="145349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7841269" y="1651119"/>
                <a:ext cx="2144274" cy="1373723"/>
                <a:chOff x="7841268" y="1590459"/>
                <a:chExt cx="2144277" cy="137372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7841268" y="1594397"/>
                  <a:ext cx="2141130" cy="13643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844412" y="1590459"/>
                  <a:ext cx="2141133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844412" y="186522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844412" y="213967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844415" y="241440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844412" y="268882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7991641" y="1618338"/>
                <a:ext cx="19907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File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991644" y="189214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f1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991644" y="215463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991644" y="2702498"/>
                <a:ext cx="1990747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fn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309564" y="2441408"/>
                <a:ext cx="1614692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…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109874" y="2415669"/>
              <a:ext cx="1103432" cy="1373723"/>
              <a:chOff x="7841268" y="1590459"/>
              <a:chExt cx="2144274" cy="1373723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844412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2294678" y="2382888"/>
              <a:ext cx="8175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HASH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14702" y="2656694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0x232ba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3084" y="2918720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0xf4c56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114702" y="3443046"/>
              <a:ext cx="10893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0x90a5d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94024" y="3205959"/>
              <a:ext cx="4775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8313" y="102961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-37786" y="2732272"/>
            <a:ext cx="1760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  <a:p>
            <a:pPr algn="ctr"/>
            <a:r>
              <a:rPr lang="en-US" sz="1400" b="1" dirty="0"/>
              <a:t>memory</a:t>
            </a:r>
            <a:endParaRPr lang="en-US" b="1" dirty="0"/>
          </a:p>
        </p:txBody>
      </p:sp>
      <p:cxnSp>
        <p:nvCxnSpPr>
          <p:cNvPr id="113" name="Straight Arrow Connector 112"/>
          <p:cNvCxnSpPr>
            <a:endCxn id="8" idx="1"/>
          </p:cNvCxnSpPr>
          <p:nvPr/>
        </p:nvCxnSpPr>
        <p:spPr>
          <a:xfrm flipV="1">
            <a:off x="1372029" y="956193"/>
            <a:ext cx="866619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810266" y="621236"/>
            <a:ext cx="686356" cy="338554"/>
            <a:chOff x="5620702" y="702509"/>
            <a:chExt cx="686356" cy="338554"/>
          </a:xfrm>
        </p:grpSpPr>
        <p:sp>
          <p:nvSpPr>
            <p:cNvPr id="117" name="Oval 116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72488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5942" y="1106446"/>
            <a:ext cx="1213828" cy="584775"/>
            <a:chOff x="5620703" y="702509"/>
            <a:chExt cx="1016457" cy="584775"/>
          </a:xfrm>
        </p:grpSpPr>
        <p:sp>
          <p:nvSpPr>
            <p:cNvPr id="122" name="Oval 121"/>
            <p:cNvSpPr/>
            <p:nvPr/>
          </p:nvSpPr>
          <p:spPr>
            <a:xfrm>
              <a:off x="5620703" y="779981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Hash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9810" y="77567"/>
            <a:ext cx="855670" cy="338554"/>
            <a:chOff x="5620702" y="702509"/>
            <a:chExt cx="855670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703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Store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76108" y="1111328"/>
            <a:ext cx="1268549" cy="230004"/>
            <a:chOff x="5998358" y="836981"/>
            <a:chExt cx="1268549" cy="230004"/>
          </a:xfrm>
        </p:grpSpPr>
        <p:sp>
          <p:nvSpPr>
            <p:cNvPr id="130" name="Rounded Rectangle 129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>
              <a:stCxn id="130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776108" y="1663393"/>
            <a:ext cx="1268549" cy="230004"/>
            <a:chOff x="5998358" y="836981"/>
            <a:chExt cx="1268549" cy="230004"/>
          </a:xfrm>
        </p:grpSpPr>
        <p:sp>
          <p:nvSpPr>
            <p:cNvPr id="133" name="Rounded Rectangle 132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850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7937" y="749948"/>
            <a:ext cx="4260764" cy="2211583"/>
          </a:xfrm>
          <a:prstGeom prst="roundRect">
            <a:avLst>
              <a:gd name="adj" fmla="val 4940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1284" y="2315201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316" y="994495"/>
            <a:ext cx="1226376" cy="1417268"/>
          </a:xfrm>
          <a:prstGeom prst="roundRect">
            <a:avLst>
              <a:gd name="adj" fmla="val 879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8971" y="242314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1946108" y="1379002"/>
            <a:ext cx="938129" cy="7197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65115" y="201638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48274" y="1049217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69461" y="136268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190227" y="1345787"/>
            <a:ext cx="433035" cy="6010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82056" y="2410691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4626" y="1229306"/>
            <a:ext cx="395142" cy="803669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-26432" y="1981692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420011" y="1694814"/>
            <a:ext cx="1113768" cy="584775"/>
            <a:chOff x="5704493" y="702509"/>
            <a:chExt cx="932667" cy="584775"/>
          </a:xfrm>
        </p:grpSpPr>
        <p:sp>
          <p:nvSpPr>
            <p:cNvPr id="122" name="Oval 121"/>
            <p:cNvSpPr/>
            <p:nvPr/>
          </p:nvSpPr>
          <p:spPr>
            <a:xfrm>
              <a:off x="5747982" y="859332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Get counter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9994" y="744092"/>
            <a:ext cx="1242322" cy="338554"/>
            <a:chOff x="5620702" y="702509"/>
            <a:chExt cx="1242322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10905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Increment</a:t>
              </a: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700645" y="2016388"/>
            <a:ext cx="1481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Seal(</a:t>
            </a:r>
            <a:r>
              <a:rPr lang="en-US" sz="1600" b="1" dirty="0" err="1">
                <a:latin typeface="Consolas" panose="020B0609020204030204" pitchFamily="49" charset="0"/>
              </a:rPr>
              <a:t>d|i|c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5" name="Curved Connector 34"/>
          <p:cNvCxnSpPr>
            <a:stCxn id="17" idx="2"/>
          </p:cNvCxnSpPr>
          <p:nvPr/>
        </p:nvCxnSpPr>
        <p:spPr>
          <a:xfrm rot="16200000" flipH="1">
            <a:off x="1218223" y="16706"/>
            <a:ext cx="2520" cy="1188585"/>
          </a:xfrm>
          <a:prstGeom prst="curvedConnector3">
            <a:avLst>
              <a:gd name="adj1" fmla="val 54687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46058" y="2961840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46" name="Left-Right Arrow 45"/>
          <p:cNvSpPr/>
          <p:nvPr/>
        </p:nvSpPr>
        <p:spPr>
          <a:xfrm>
            <a:off x="1157633" y="1471588"/>
            <a:ext cx="2311826" cy="568474"/>
          </a:xfrm>
          <a:prstGeom prst="leftRightArrow">
            <a:avLst>
              <a:gd name="adj1" fmla="val 43232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591" y="1584675"/>
            <a:ext cx="1543473" cy="338554"/>
            <a:chOff x="5620702" y="702509"/>
            <a:chExt cx="1428688" cy="338554"/>
          </a:xfrm>
        </p:grpSpPr>
        <p:sp>
          <p:nvSpPr>
            <p:cNvPr id="49" name="Oval 4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48975" y="-34650"/>
            <a:ext cx="1194407" cy="644389"/>
            <a:chOff x="2949261" y="-40870"/>
            <a:chExt cx="1194407" cy="644389"/>
          </a:xfrm>
        </p:grpSpPr>
        <p:sp>
          <p:nvSpPr>
            <p:cNvPr id="88" name="Rectangle 87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67775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07911" y="-34650"/>
            <a:ext cx="1194407" cy="644389"/>
            <a:chOff x="2949261" y="-40870"/>
            <a:chExt cx="1194407" cy="644389"/>
          </a:xfrm>
        </p:grpSpPr>
        <p:sp>
          <p:nvSpPr>
            <p:cNvPr id="80" name="Rectangle 79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Counter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86793" y="234187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c+1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</p:grpSp>
      <p:sp>
        <p:nvSpPr>
          <p:cNvPr id="90" name="Left-Right Arrow 89"/>
          <p:cNvSpPr/>
          <p:nvPr/>
        </p:nvSpPr>
        <p:spPr>
          <a:xfrm>
            <a:off x="4333175" y="1506559"/>
            <a:ext cx="922074" cy="485368"/>
          </a:xfrm>
          <a:prstGeom prst="leftRightArrow">
            <a:avLst>
              <a:gd name="adj1" fmla="val 55474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4482465" y="1578922"/>
            <a:ext cx="673916" cy="338554"/>
            <a:chOff x="5558498" y="702509"/>
            <a:chExt cx="673916" cy="338554"/>
          </a:xfrm>
        </p:grpSpPr>
        <p:sp>
          <p:nvSpPr>
            <p:cNvPr id="117" name="Oval 116"/>
            <p:cNvSpPr/>
            <p:nvPr/>
          </p:nvSpPr>
          <p:spPr>
            <a:xfrm>
              <a:off x="5558498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97844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14" y="894198"/>
            <a:ext cx="509945" cy="5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94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64497" y="1362960"/>
            <a:ext cx="1916710" cy="1916710"/>
            <a:chOff x="9955693" y="2421909"/>
            <a:chExt cx="1605295" cy="16052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59187" y="1644489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9187" y="2080351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9187" y="2631503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3730" y="224649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…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022968" y="-6220"/>
            <a:ext cx="879722" cy="642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88180" y="615022"/>
            <a:ext cx="219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Name Server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83" y="948684"/>
            <a:ext cx="2335437" cy="1372632"/>
            <a:chOff x="7841268" y="1590459"/>
            <a:chExt cx="2613021" cy="1377471"/>
          </a:xfrm>
        </p:grpSpPr>
        <p:sp>
          <p:nvSpPr>
            <p:cNvPr id="27" name="Rectangle 26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92577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604277" y="961744"/>
            <a:ext cx="0" cy="1355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36983" y="91590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2071" y="901693"/>
            <a:ext cx="15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03547" y="1152484"/>
                <a:ext cx="545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152484"/>
                <a:ext cx="5452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055124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6311" y="11897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0x232ba…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931" y="14452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0xf4c56…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9463" y="1993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0x90a5d…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903547" y="1433371"/>
                <a:ext cx="550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433371"/>
                <a:ext cx="5505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03547" y="1985907"/>
                <a:ext cx="56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985907"/>
                <a:ext cx="5646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40367" y="2339169"/>
            <a:ext cx="394258" cy="80187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1079538" y="2750082"/>
            <a:ext cx="416781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1840" y="1605795"/>
            <a:ext cx="9321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1840" y="1591315"/>
            <a:ext cx="0" cy="6040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503265" y="2406062"/>
            <a:ext cx="1800305" cy="369332"/>
            <a:chOff x="5620702" y="681910"/>
            <a:chExt cx="1800305" cy="369332"/>
          </a:xfrm>
        </p:grpSpPr>
        <p:sp>
          <p:nvSpPr>
            <p:cNvPr id="52" name="Oval 5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2121" y="681910"/>
              <a:ext cx="1608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Measurement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88148" y="1204549"/>
            <a:ext cx="948134" cy="369332"/>
            <a:chOff x="5620702" y="681910"/>
            <a:chExt cx="948134" cy="369332"/>
          </a:xfrm>
        </p:grpSpPr>
        <p:sp>
          <p:nvSpPr>
            <p:cNvPr id="55" name="Oval 5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12121" y="681910"/>
              <a:ext cx="756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Check</a:t>
              </a:r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88969" y="947592"/>
            <a:ext cx="1183254" cy="1373723"/>
            <a:chOff x="7841268" y="1590459"/>
            <a:chExt cx="2613021" cy="1373723"/>
          </a:xfrm>
        </p:grpSpPr>
        <p:sp>
          <p:nvSpPr>
            <p:cNvPr id="59" name="Rectangle 58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44413" y="268882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112945" y="910891"/>
            <a:ext cx="114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353880" y="1152484"/>
                <a:ext cx="699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152484"/>
                <a:ext cx="6994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353880" y="1449187"/>
                <a:ext cx="70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449187"/>
                <a:ext cx="704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4552473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353880" y="1977204"/>
                <a:ext cx="718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977204"/>
                <a:ext cx="7188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-98434" y="3210637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64497" y="3215601"/>
            <a:ext cx="202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Intel SGX processor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08276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82007" y="1364051"/>
            <a:ext cx="1916710" cy="1916710"/>
            <a:chOff x="9955693" y="2421909"/>
            <a:chExt cx="1605295" cy="16052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6697" y="1644489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6697" y="2080351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6697" y="2631503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1240" y="224649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…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468189" y="-6220"/>
            <a:ext cx="879722" cy="642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33401" y="615022"/>
            <a:ext cx="219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Name Server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83" y="948684"/>
            <a:ext cx="2335437" cy="1372632"/>
            <a:chOff x="7841268" y="1590459"/>
            <a:chExt cx="2613021" cy="1377471"/>
          </a:xfrm>
        </p:grpSpPr>
        <p:sp>
          <p:nvSpPr>
            <p:cNvPr id="27" name="Rectangle 26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92577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604277" y="961744"/>
            <a:ext cx="0" cy="1355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36983" y="91590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2071" y="901693"/>
            <a:ext cx="15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Measurement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7102" y="115248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5124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6311" y="11897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0x232ba…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931" y="14452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0xf4c56…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9463" y="1993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0x90a5d…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40367" y="2339169"/>
            <a:ext cx="394258" cy="80187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1079539" y="2750083"/>
            <a:ext cx="30322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1840" y="1605795"/>
            <a:ext cx="9321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1840" y="1591315"/>
            <a:ext cx="0" cy="6040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007897" y="2406062"/>
            <a:ext cx="1800305" cy="369332"/>
            <a:chOff x="5620702" y="681910"/>
            <a:chExt cx="1800305" cy="369332"/>
          </a:xfrm>
        </p:grpSpPr>
        <p:sp>
          <p:nvSpPr>
            <p:cNvPr id="52" name="Oval 5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2121" y="681910"/>
              <a:ext cx="1608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Measurement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88148" y="1204549"/>
            <a:ext cx="948134" cy="369332"/>
            <a:chOff x="5620702" y="681910"/>
            <a:chExt cx="948134" cy="369332"/>
          </a:xfrm>
        </p:grpSpPr>
        <p:sp>
          <p:nvSpPr>
            <p:cNvPr id="55" name="Oval 5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12121" y="681910"/>
              <a:ext cx="756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Check</a:t>
              </a:r>
              <a:endParaRPr lang="en-US" sz="16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-98434" y="3210637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25372" y="3215601"/>
            <a:ext cx="202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Intel SGX processor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1767102" y="144167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 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767102" y="198903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 n</a:t>
            </a:r>
          </a:p>
        </p:txBody>
      </p:sp>
    </p:spTree>
    <p:extLst>
      <p:ext uri="{BB962C8B-B14F-4D97-AF65-F5344CB8AC3E}">
        <p14:creationId xmlns:p14="http://schemas.microsoft.com/office/powerpoint/2010/main" val="3321995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/>
          <p:cNvCxnSpPr>
            <a:endCxn id="75" idx="0"/>
          </p:cNvCxnSpPr>
          <p:nvPr/>
        </p:nvCxnSpPr>
        <p:spPr>
          <a:xfrm>
            <a:off x="3839278" y="3425467"/>
            <a:ext cx="0" cy="3491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510477" y="4307"/>
            <a:ext cx="660400" cy="660400"/>
            <a:chOff x="7672182" y="289234"/>
            <a:chExt cx="505903" cy="5059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182" y="289234"/>
              <a:ext cx="505903" cy="50590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7752945" y="409453"/>
              <a:ext cx="342369" cy="240628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2133000" y="8051"/>
            <a:ext cx="306939" cy="708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476315" y="5178"/>
            <a:ext cx="323844" cy="6586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63" y="651927"/>
            <a:ext cx="120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432773" y="651927"/>
            <a:ext cx="16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Platform owner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50657" y="651927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8237" y="1021259"/>
            <a:ext cx="0" cy="31924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39366" y="1021259"/>
            <a:ext cx="0" cy="32608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5400000">
            <a:off x="2918429" y="405226"/>
            <a:ext cx="297505" cy="1427986"/>
            <a:chOff x="2945388" y="1890212"/>
            <a:chExt cx="2435504" cy="156428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4583431" y="2668739"/>
              <a:ext cx="1564285" cy="72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590294" y="980511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2513030" y="613234"/>
            <a:ext cx="570794" cy="1384855"/>
            <a:chOff x="1226944" y="1818079"/>
            <a:chExt cx="4153948" cy="1641639"/>
          </a:xfrm>
        </p:grpSpPr>
        <p:cxnSp>
          <p:nvCxnSpPr>
            <p:cNvPr id="22" name="Straight Arrow Connector 21"/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3484504" y="1378519"/>
            <a:ext cx="869950" cy="40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2489" y="1302832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 USB</a:t>
            </a:r>
          </a:p>
        </p:txBody>
      </p:sp>
      <p:grpSp>
        <p:nvGrpSpPr>
          <p:cNvPr id="28" name="Group 27"/>
          <p:cNvGrpSpPr/>
          <p:nvPr/>
        </p:nvGrpSpPr>
        <p:grpSpPr>
          <a:xfrm rot="5400000" flipV="1">
            <a:off x="1127332" y="525968"/>
            <a:ext cx="295168" cy="1285753"/>
            <a:chOff x="2945388" y="1818079"/>
            <a:chExt cx="2435504" cy="164163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803871" y="99067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Plug USB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78339" y="3940793"/>
            <a:ext cx="3150828" cy="65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9850" y="1578838"/>
            <a:ext cx="190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 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233853" y="2250883"/>
            <a:ext cx="1190625" cy="5015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50173" y="1887527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274946" y="3018796"/>
            <a:ext cx="1225296" cy="50329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39278" y="2750356"/>
            <a:ext cx="0" cy="269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71539" y="268751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31438" y="3460817"/>
            <a:ext cx="860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Seals key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782777" y="3774630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-360833" y="3613712"/>
            <a:ext cx="103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Stores seal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237865" y="3622476"/>
            <a:ext cx="18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Sends sealed key</a:t>
            </a: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>
            <a:off x="632039" y="1926517"/>
            <a:ext cx="3144372" cy="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84782" y="3912783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52" name="Group 51"/>
          <p:cNvGrpSpPr/>
          <p:nvPr/>
        </p:nvGrpSpPr>
        <p:grpSpPr>
          <a:xfrm rot="5400000">
            <a:off x="2971535" y="3356887"/>
            <a:ext cx="172566" cy="1542696"/>
            <a:chOff x="2945388" y="1818079"/>
            <a:chExt cx="2435504" cy="164163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581736" y="315887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46899" y="3216323"/>
            <a:ext cx="26525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559450" y="2895431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Sends key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4239" y="2493313"/>
            <a:ext cx="77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gen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82318" y="388969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3776411" y="1869414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3776411" y="120153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65171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38689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046132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284832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773258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839279" y="1980968"/>
            <a:ext cx="0" cy="269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75087" y="2485504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41115" y="2511781"/>
            <a:ext cx="0" cy="6470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046132" y="2265308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 rot="5400000" flipV="1">
            <a:off x="1277850" y="1703306"/>
            <a:ext cx="219978" cy="1477718"/>
            <a:chOff x="1226944" y="1818079"/>
            <a:chExt cx="4153948" cy="1641639"/>
          </a:xfrm>
        </p:grpSpPr>
        <p:cxnSp>
          <p:nvCxnSpPr>
            <p:cNvPr id="102" name="Straight Arrow Connector 101"/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771290" y="2256224"/>
            <a:ext cx="13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107" name="Oval 106"/>
          <p:cNvSpPr/>
          <p:nvPr/>
        </p:nvSpPr>
        <p:spPr>
          <a:xfrm>
            <a:off x="1903974" y="51227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1155764" y="18013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9" name="Oval 108"/>
          <p:cNvSpPr/>
          <p:nvPr/>
        </p:nvSpPr>
        <p:spPr>
          <a:xfrm>
            <a:off x="300773" y="236572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en-US" b="1" dirty="0"/>
          </a:p>
        </p:txBody>
      </p:sp>
      <p:sp>
        <p:nvSpPr>
          <p:cNvPr id="110" name="Oval 109"/>
          <p:cNvSpPr/>
          <p:nvPr/>
        </p:nvSpPr>
        <p:spPr>
          <a:xfrm>
            <a:off x="1409383" y="2957686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1" name="Oval 110"/>
          <p:cNvSpPr/>
          <p:nvPr/>
        </p:nvSpPr>
        <p:spPr>
          <a:xfrm>
            <a:off x="2956805" y="369090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2" name="Oval 111"/>
          <p:cNvSpPr/>
          <p:nvPr/>
        </p:nvSpPr>
        <p:spPr>
          <a:xfrm>
            <a:off x="2548178" y="397500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9056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06255" y="298650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81531" y="12192"/>
            <a:ext cx="4460851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45275" y="295307"/>
            <a:ext cx="2204471" cy="1138905"/>
            <a:chOff x="5647054" y="2152567"/>
            <a:chExt cx="2066107" cy="362557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81352" y="383118"/>
            <a:ext cx="916227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cxnSp>
        <p:nvCxnSpPr>
          <p:cNvPr id="20" name="Curved Connector 19"/>
          <p:cNvCxnSpPr>
            <a:stCxn id="19" idx="0"/>
            <a:endCxn id="18" idx="0"/>
          </p:cNvCxnSpPr>
          <p:nvPr/>
        </p:nvCxnSpPr>
        <p:spPr>
          <a:xfrm rot="16200000" flipH="1">
            <a:off x="2900187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979563" y="295307"/>
            <a:ext cx="2105693" cy="1132223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Emulated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4542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9" y="678636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109443" y="2149767"/>
            <a:ext cx="1670329" cy="1159818"/>
            <a:chOff x="195103" y="3148408"/>
            <a:chExt cx="1670329" cy="11598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95103" y="3938894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Remote verifier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-86950" y="1076683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009560" y="153512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19" idx="1"/>
          </p:cNvCxnSpPr>
          <p:nvPr/>
        </p:nvCxnSpPr>
        <p:spPr>
          <a:xfrm>
            <a:off x="673518" y="706283"/>
            <a:ext cx="1129065" cy="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089500" y="-31953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8" idx="3"/>
            <a:endCxn id="13" idx="2"/>
          </p:cNvCxnSpPr>
          <p:nvPr/>
        </p:nvCxnSpPr>
        <p:spPr>
          <a:xfrm flipV="1">
            <a:off x="1302142" y="1434212"/>
            <a:ext cx="1547947" cy="113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064299" y="2254882"/>
            <a:ext cx="1564611" cy="369332"/>
            <a:chOff x="5620702" y="820408"/>
            <a:chExt cx="1564611" cy="369332"/>
          </a:xfrm>
        </p:grpSpPr>
        <p:sp>
          <p:nvSpPr>
            <p:cNvPr id="66" name="Oval 65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527359" y="1446015"/>
            <a:ext cx="1333" cy="70375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83457" y="1481830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02583" y="381617"/>
            <a:ext cx="111965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0364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83457" y="1752075"/>
            <a:ext cx="1854051" cy="369332"/>
            <a:chOff x="5620702" y="820408"/>
            <a:chExt cx="1854051" cy="369332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830" y="372966"/>
            <a:ext cx="1027712" cy="646331"/>
            <a:chOff x="5799267" y="544031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934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85927" y="42846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08287" y="12192"/>
            <a:ext cx="4334095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80289" y="295307"/>
            <a:ext cx="2204471" cy="1138905"/>
            <a:chOff x="5647054" y="2152567"/>
            <a:chExt cx="2066107" cy="362557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16366" y="383118"/>
            <a:ext cx="916227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cxnSp>
        <p:nvCxnSpPr>
          <p:cNvPr id="20" name="Curved Connector 19"/>
          <p:cNvCxnSpPr>
            <a:stCxn id="19" idx="0"/>
            <a:endCxn id="18" idx="0"/>
          </p:cNvCxnSpPr>
          <p:nvPr/>
        </p:nvCxnSpPr>
        <p:spPr>
          <a:xfrm rot="16200000" flipH="1">
            <a:off x="3035201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123142" y="295307"/>
            <a:ext cx="1962114" cy="1132223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4542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9" y="678636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98385" y="1645418"/>
            <a:ext cx="1670329" cy="1159818"/>
            <a:chOff x="256152" y="3148408"/>
            <a:chExt cx="1670329" cy="11598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56152" y="3938894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Remote verifier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-83481" y="800341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009560" y="153512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5832" y="436255"/>
            <a:ext cx="10351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224514" y="-31953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8" idx="3"/>
            <a:endCxn id="13" idx="2"/>
          </p:cNvCxnSpPr>
          <p:nvPr/>
        </p:nvCxnSpPr>
        <p:spPr>
          <a:xfrm flipV="1">
            <a:off x="1252151" y="1434212"/>
            <a:ext cx="1732952" cy="63236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621896" y="1944606"/>
            <a:ext cx="1564611" cy="369332"/>
            <a:chOff x="5620702" y="820408"/>
            <a:chExt cx="1564611" cy="369332"/>
          </a:xfrm>
        </p:grpSpPr>
        <p:sp>
          <p:nvSpPr>
            <p:cNvPr id="66" name="Oval 65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276756" y="1057788"/>
            <a:ext cx="0" cy="7494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8464" y="1087757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37597" y="381617"/>
            <a:ext cx="111965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5378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464" y="1358002"/>
            <a:ext cx="1854051" cy="369332"/>
            <a:chOff x="5620702" y="820408"/>
            <a:chExt cx="1854051" cy="369332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6297" y="102938"/>
            <a:ext cx="1027712" cy="646331"/>
            <a:chOff x="5799267" y="544031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087237" y="1055175"/>
            <a:ext cx="20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Emulated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8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175149" y="42846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74152" y="12192"/>
            <a:ext cx="4146195" cy="1424961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22473" y="295311"/>
            <a:ext cx="2074892" cy="1037213"/>
            <a:chOff x="5647054" y="2152567"/>
            <a:chExt cx="1886487" cy="361281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1879222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41722" y="2396275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/>
                <a:t>Trusted processor</a:t>
              </a:r>
            </a:p>
          </p:txBody>
        </p:sp>
      </p:grpSp>
      <p:cxnSp>
        <p:nvCxnSpPr>
          <p:cNvPr id="20" name="Curved Connector 19"/>
          <p:cNvCxnSpPr>
            <a:stCxn id="19" idx="0"/>
          </p:cNvCxnSpPr>
          <p:nvPr/>
        </p:nvCxnSpPr>
        <p:spPr>
          <a:xfrm rot="16200000" flipH="1">
            <a:off x="4839455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743286" y="295307"/>
            <a:ext cx="1903306" cy="1037217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5590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Attacker’s Enclave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97" y="613929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24902" y="12192"/>
            <a:ext cx="1093653" cy="1290286"/>
            <a:chOff x="422042" y="3093532"/>
            <a:chExt cx="1093653" cy="129028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1419" y="3093532"/>
              <a:ext cx="940661" cy="687282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22042" y="3737487"/>
              <a:ext cx="10936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Remote verifier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829714" y="763777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47226" y="135800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38420" y="523791"/>
            <a:ext cx="1121924" cy="13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985809" y="-38090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9" idx="2"/>
            <a:endCxn id="12" idx="2"/>
          </p:cNvCxnSpPr>
          <p:nvPr/>
        </p:nvCxnSpPr>
        <p:spPr>
          <a:xfrm rot="16200000" flipH="1">
            <a:off x="2581659" y="-757257"/>
            <a:ext cx="14531" cy="4133999"/>
          </a:xfrm>
          <a:prstGeom prst="curvedConnector3">
            <a:avLst>
              <a:gd name="adj1" fmla="val 167318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978404" y="1147808"/>
            <a:ext cx="1380842" cy="510784"/>
            <a:chOff x="4607443" y="267808"/>
            <a:chExt cx="1380842" cy="510784"/>
          </a:xfrm>
        </p:grpSpPr>
        <p:sp>
          <p:nvSpPr>
            <p:cNvPr id="66" name="Oval 65"/>
            <p:cNvSpPr/>
            <p:nvPr/>
          </p:nvSpPr>
          <p:spPr>
            <a:xfrm>
              <a:off x="5135348" y="56756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43" y="2678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932862" y="503121"/>
            <a:ext cx="1143734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79410" y="129111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741851" y="381617"/>
            <a:ext cx="107196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7438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T</a:t>
            </a:r>
            <a:r>
              <a:rPr lang="en-US" sz="1600" dirty="0"/>
              <a:t>EE</a:t>
            </a:r>
            <a:r>
              <a:rPr lang="en-US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20551" y="529323"/>
            <a:ext cx="1203008" cy="338554"/>
            <a:chOff x="5620702" y="836478"/>
            <a:chExt cx="1203008" cy="338554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78872" y="836478"/>
              <a:ext cx="10448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Data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59124" y="198283"/>
            <a:ext cx="1027712" cy="646331"/>
            <a:chOff x="2718201" y="2706630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2718201" y="29169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77317" y="2706630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650293" y="963192"/>
            <a:ext cx="20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Emulated processor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58560" y="381524"/>
            <a:ext cx="773950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74213" y="381137"/>
            <a:ext cx="92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</p:spTree>
    <p:extLst>
      <p:ext uri="{BB962C8B-B14F-4D97-AF65-F5344CB8AC3E}">
        <p14:creationId xmlns:p14="http://schemas.microsoft.com/office/powerpoint/2010/main" val="3183428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2388220" y="1370852"/>
            <a:ext cx="2890916" cy="789006"/>
          </a:xfrm>
          <a:prstGeom prst="roundRect">
            <a:avLst>
              <a:gd name="adj" fmla="val 5078"/>
            </a:avLst>
          </a:prstGeom>
          <a:solidFill>
            <a:srgbClr val="F4B18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15" idx="0"/>
          </p:cNvCxnSpPr>
          <p:nvPr/>
        </p:nvCxnSpPr>
        <p:spPr>
          <a:xfrm>
            <a:off x="2187339" y="579292"/>
            <a:ext cx="963527" cy="87936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-90149" y="1565146"/>
            <a:ext cx="983859" cy="822942"/>
            <a:chOff x="644056" y="2348940"/>
            <a:chExt cx="983859" cy="8229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448" y="2348940"/>
              <a:ext cx="453610" cy="4536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4056" y="2802550"/>
              <a:ext cx="983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Attacker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3873" y="46318"/>
            <a:ext cx="1183466" cy="979441"/>
            <a:chOff x="1617983" y="722440"/>
            <a:chExt cx="1183466" cy="9794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136065" y="722440"/>
              <a:ext cx="313050" cy="63670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617983" y="1332549"/>
              <a:ext cx="1183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32896" y="1427661"/>
            <a:ext cx="1183466" cy="1283593"/>
            <a:chOff x="1645051" y="2334091"/>
            <a:chExt cx="1183466" cy="128359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121013" y="2334091"/>
              <a:ext cx="332069" cy="67538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45051" y="2971353"/>
              <a:ext cx="11834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Attacker’s </a:t>
              </a:r>
            </a:p>
            <a:p>
              <a:pPr algn="ctr"/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00691" y="5340"/>
            <a:ext cx="1300350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 </a:t>
            </a:r>
            <a:r>
              <a:rPr lang="en-US" b="1" dirty="0"/>
              <a:t>Enclave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00691" y="1458654"/>
            <a:ext cx="1300350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9882" y="5340"/>
            <a:ext cx="909552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13677" y="322410"/>
            <a:ext cx="587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4571" y="322411"/>
            <a:ext cx="64535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01041" y="322410"/>
            <a:ext cx="10788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5" idx="1"/>
          </p:cNvCxnSpPr>
          <p:nvPr/>
        </p:nvCxnSpPr>
        <p:spPr>
          <a:xfrm>
            <a:off x="1913677" y="1781820"/>
            <a:ext cx="58701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8188" y="1781820"/>
            <a:ext cx="649672" cy="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4507" y="-3314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</a:t>
            </a:r>
          </a:p>
        </p:txBody>
      </p:sp>
      <p:cxnSp>
        <p:nvCxnSpPr>
          <p:cNvPr id="55" name="Straight Arrow Connector 54"/>
          <p:cNvCxnSpPr>
            <a:endCxn id="14" idx="2"/>
          </p:cNvCxnSpPr>
          <p:nvPr/>
        </p:nvCxnSpPr>
        <p:spPr>
          <a:xfrm flipV="1">
            <a:off x="1941358" y="651671"/>
            <a:ext cx="1209508" cy="77237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457094" y="775441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06858" y="1458652"/>
            <a:ext cx="909552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</a:t>
            </a:r>
          </a:p>
          <a:p>
            <a:pPr algn="ctr"/>
            <a:r>
              <a:rPr lang="en-US" b="1" dirty="0"/>
              <a:t>Enclave</a:t>
            </a:r>
          </a:p>
        </p:txBody>
      </p:sp>
      <p:cxnSp>
        <p:nvCxnSpPr>
          <p:cNvPr id="87" name="Straight Arrow Connector 86"/>
          <p:cNvCxnSpPr>
            <a:stCxn id="16" idx="2"/>
            <a:endCxn id="15" idx="0"/>
          </p:cNvCxnSpPr>
          <p:nvPr/>
        </p:nvCxnSpPr>
        <p:spPr>
          <a:xfrm flipH="1">
            <a:off x="3150866" y="651671"/>
            <a:ext cx="2183792" cy="8069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4" idx="2"/>
            <a:endCxn id="79" idx="0"/>
          </p:cNvCxnSpPr>
          <p:nvPr/>
        </p:nvCxnSpPr>
        <p:spPr>
          <a:xfrm>
            <a:off x="3150866" y="651671"/>
            <a:ext cx="1610768" cy="80698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931458" y="918693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636516" y="2192787"/>
            <a:ext cx="215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Emulated processors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715818" y="17533"/>
            <a:ext cx="1287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Attestation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715164" y="5340"/>
            <a:ext cx="937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Boot </a:t>
            </a:r>
            <a:r>
              <a:rPr lang="en-US" dirty="0" err="1"/>
              <a:t>Init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226669" y="42221"/>
            <a:ext cx="1160483" cy="1246643"/>
            <a:chOff x="398156" y="3508116"/>
            <a:chExt cx="1160483" cy="1246643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635151" y="3508116"/>
              <a:ext cx="687380" cy="502226"/>
            </a:xfrm>
            <a:prstGeom prst="rect">
              <a:avLst/>
            </a:prstGeom>
          </p:spPr>
        </p:pic>
        <p:sp>
          <p:nvSpPr>
            <p:cNvPr id="153" name="Rectangle 152"/>
            <p:cNvSpPr/>
            <p:nvPr/>
          </p:nvSpPr>
          <p:spPr>
            <a:xfrm>
              <a:off x="398156" y="4108428"/>
              <a:ext cx="11604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1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urved Connector 92"/>
          <p:cNvCxnSpPr>
            <a:stCxn id="17" idx="3"/>
            <a:endCxn id="131" idx="1"/>
          </p:cNvCxnSpPr>
          <p:nvPr/>
        </p:nvCxnSpPr>
        <p:spPr>
          <a:xfrm>
            <a:off x="1272305" y="1746565"/>
            <a:ext cx="1478622" cy="1735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1752" y="2876641"/>
            <a:ext cx="6162194" cy="369332"/>
            <a:chOff x="2390944" y="2766183"/>
            <a:chExt cx="6162194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Fully Compromised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3818933" cy="369332"/>
              <a:chOff x="4570229" y="1105420"/>
              <a:chExt cx="3818933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51775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3300" y="1105420"/>
                <a:ext cx="2445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Subject to side channels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90944" y="2823219"/>
              <a:ext cx="6093955" cy="27267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stCxn id="17" idx="0"/>
            <a:endCxn id="74" idx="1"/>
          </p:cNvCxnSpPr>
          <p:nvPr/>
        </p:nvCxnSpPr>
        <p:spPr>
          <a:xfrm rot="5400000" flipH="1" flipV="1">
            <a:off x="808812" y="523473"/>
            <a:ext cx="835684" cy="924698"/>
          </a:xfrm>
          <a:prstGeom prst="curvedConnector2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1752" y="3215130"/>
            <a:ext cx="5155627" cy="369332"/>
            <a:chOff x="3983294" y="4188923"/>
            <a:chExt cx="5155627" cy="369332"/>
          </a:xfrm>
        </p:grpSpPr>
        <p:sp>
          <p:nvSpPr>
            <p:cNvPr id="54" name="Rectangle 53"/>
            <p:cNvSpPr/>
            <p:nvPr/>
          </p:nvSpPr>
          <p:spPr>
            <a:xfrm>
              <a:off x="3983294" y="4235894"/>
              <a:ext cx="5081364" cy="284788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488714" cy="369332"/>
              <a:chOff x="4042402" y="4188923"/>
              <a:chExt cx="2488714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side channels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Enhanced side channels</a:t>
                </a:r>
              </a:p>
            </p:txBody>
          </p:sp>
        </p:grpSp>
      </p:grpSp>
      <p:sp>
        <p:nvSpPr>
          <p:cNvPr id="67" name="Rounded Rectangle 66"/>
          <p:cNvSpPr/>
          <p:nvPr/>
        </p:nvSpPr>
        <p:spPr>
          <a:xfrm>
            <a:off x="1497951" y="19079"/>
            <a:ext cx="4983173" cy="1298927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8729" y="1221535"/>
            <a:ext cx="1733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Service provider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0254" y="259459"/>
            <a:ext cx="2341285" cy="977288"/>
            <a:chOff x="1650254" y="259459"/>
            <a:chExt cx="2341285" cy="977288"/>
          </a:xfrm>
        </p:grpSpPr>
        <p:sp>
          <p:nvSpPr>
            <p:cNvPr id="68" name="Rounded Rectangle 67"/>
            <p:cNvSpPr/>
            <p:nvPr/>
          </p:nvSpPr>
          <p:spPr>
            <a:xfrm>
              <a:off x="1650254" y="293143"/>
              <a:ext cx="2341285" cy="943604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72007" y="353096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689003" y="344648"/>
              <a:ext cx="1238877" cy="446663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3338" y="373603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689664" y="830341"/>
              <a:ext cx="2246270" cy="369332"/>
              <a:chOff x="5647053" y="2145792"/>
              <a:chExt cx="3002957" cy="369332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5647053" y="2152567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26585" y="2145792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Processor</a:t>
                </a: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2960824" y="2594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758439" y="347888"/>
              <a:ext cx="656651" cy="369332"/>
              <a:chOff x="9582291" y="1075696"/>
              <a:chExt cx="656651" cy="369332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App</a:t>
                </a: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1847567" y="-42782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 platform 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91171" y="-42782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 platform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-85686" y="55594"/>
            <a:ext cx="623889" cy="1368438"/>
            <a:chOff x="-58999" y="322294"/>
            <a:chExt cx="623889" cy="1368438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8" r="28381"/>
            <a:stretch/>
          </p:blipFill>
          <p:spPr>
            <a:xfrm>
              <a:off x="41474" y="322294"/>
              <a:ext cx="422945" cy="975621"/>
            </a:xfrm>
            <a:prstGeom prst="rect">
              <a:avLst/>
            </a:prstGeom>
          </p:spPr>
        </p:pic>
        <p:sp>
          <p:nvSpPr>
            <p:cNvPr id="119" name="Oval 118"/>
            <p:cNvSpPr/>
            <p:nvPr/>
          </p:nvSpPr>
          <p:spPr>
            <a:xfrm>
              <a:off x="147433" y="118269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-58999" y="1321400"/>
              <a:ext cx="6238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05488" y="537763"/>
            <a:ext cx="115057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16385" y="1403664"/>
            <a:ext cx="1073285" cy="685801"/>
            <a:chOff x="2925872" y="3529318"/>
            <a:chExt cx="1073285" cy="68580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7569" t="8771" r="5643" b="12081"/>
            <a:stretch/>
          </p:blipFill>
          <p:spPr>
            <a:xfrm>
              <a:off x="2965792" y="3529318"/>
              <a:ext cx="1016000" cy="685801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925872" y="3842747"/>
              <a:ext cx="1073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65648" y="1626915"/>
            <a:ext cx="3051781" cy="1255652"/>
            <a:chOff x="990974" y="2685606"/>
            <a:chExt cx="3051781" cy="1255652"/>
          </a:xfrm>
        </p:grpSpPr>
        <p:grpSp>
          <p:nvGrpSpPr>
            <p:cNvPr id="5" name="Group 4"/>
            <p:cNvGrpSpPr/>
            <p:nvPr/>
          </p:nvGrpSpPr>
          <p:grpSpPr>
            <a:xfrm>
              <a:off x="990974" y="3571926"/>
              <a:ext cx="3051781" cy="369332"/>
              <a:chOff x="1935553" y="-240126"/>
              <a:chExt cx="3051781" cy="3693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40015" y="-240126"/>
                <a:ext cx="30473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Remote attacker’s platform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35553" y="-159606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1154900" y="2723745"/>
              <a:ext cx="2488525" cy="899793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59257" y="2779243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276253" y="2770795"/>
              <a:ext cx="1238877" cy="415961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961368" y="2794367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276914" y="3219811"/>
              <a:ext cx="2246270" cy="369332"/>
              <a:chOff x="5647053" y="2040958"/>
              <a:chExt cx="3002957" cy="36933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5647053" y="2047733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426585" y="2040958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Processor</a:t>
                </a:r>
              </a:p>
            </p:txBody>
          </p:sp>
        </p:grpSp>
        <p:sp>
          <p:nvSpPr>
            <p:cNvPr id="134" name="Oval 133"/>
            <p:cNvSpPr/>
            <p:nvPr/>
          </p:nvSpPr>
          <p:spPr>
            <a:xfrm>
              <a:off x="2548074" y="268560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345689" y="2774035"/>
              <a:ext cx="656651" cy="369332"/>
              <a:chOff x="9582291" y="1075696"/>
              <a:chExt cx="656651" cy="369332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App</a:t>
                </a: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1273011" y="1342593"/>
            <a:ext cx="68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Relay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63766" y="193168"/>
            <a:ext cx="1218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Attestation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058091" y="259459"/>
            <a:ext cx="2341285" cy="977288"/>
            <a:chOff x="1650254" y="259459"/>
            <a:chExt cx="2341285" cy="977288"/>
          </a:xfrm>
        </p:grpSpPr>
        <p:sp>
          <p:nvSpPr>
            <p:cNvPr id="91" name="Rounded Rectangle 90"/>
            <p:cNvSpPr/>
            <p:nvPr/>
          </p:nvSpPr>
          <p:spPr>
            <a:xfrm>
              <a:off x="1650254" y="293143"/>
              <a:ext cx="2341285" cy="943604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2007" y="353096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689003" y="344648"/>
              <a:ext cx="1238877" cy="446663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03338" y="373603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89664" y="830341"/>
              <a:ext cx="2246270" cy="369332"/>
              <a:chOff x="5647053" y="2145792"/>
              <a:chExt cx="3002957" cy="369332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5647053" y="2152567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426585" y="2145792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Processor</a:t>
                </a:r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960824" y="2594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758439" y="347888"/>
              <a:ext cx="656651" cy="369332"/>
              <a:chOff x="9582291" y="1075696"/>
              <a:chExt cx="656651" cy="36933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App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007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6669" y="-24608"/>
            <a:ext cx="4074493" cy="1094885"/>
            <a:chOff x="-226669" y="446481"/>
            <a:chExt cx="4074493" cy="1094885"/>
          </a:xfrm>
        </p:grpSpPr>
        <p:grpSp>
          <p:nvGrpSpPr>
            <p:cNvPr id="34" name="Group 33"/>
            <p:cNvGrpSpPr/>
            <p:nvPr/>
          </p:nvGrpSpPr>
          <p:grpSpPr>
            <a:xfrm>
              <a:off x="1003873" y="522631"/>
              <a:ext cx="1183466" cy="979441"/>
              <a:chOff x="1617983" y="722440"/>
              <a:chExt cx="1183466" cy="97944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1617983" y="1332549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38272" y="481653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913677" y="798723"/>
              <a:ext cx="102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54571" y="798724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8393" y="4535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11592" y="446481"/>
              <a:ext cx="12231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Distance bounding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26669" y="518534"/>
              <a:ext cx="1160483" cy="1022832"/>
              <a:chOff x="398156" y="3508116"/>
              <a:chExt cx="1160483" cy="102283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398156" y="3915395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-226669" y="1500292"/>
            <a:ext cx="6016103" cy="1095177"/>
            <a:chOff x="-226669" y="1664884"/>
            <a:chExt cx="6016103" cy="10951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03873" y="1716622"/>
              <a:ext cx="1183466" cy="941698"/>
              <a:chOff x="1617983" y="722440"/>
              <a:chExt cx="1183466" cy="94169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617983" y="1294806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500691" y="1675644"/>
              <a:ext cx="1300350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600" b="1" dirty="0"/>
                <a:t>ROXIMI</a:t>
              </a:r>
              <a:r>
                <a:rPr lang="en-US" b="1" dirty="0"/>
                <a:t>T</a:t>
              </a:r>
              <a:r>
                <a:rPr lang="en-US" sz="1600" b="1" dirty="0"/>
                <a:t>EE </a:t>
              </a:r>
              <a:r>
                <a:rPr lang="en-US" b="1" dirty="0"/>
                <a:t>Enclave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9882" y="1675644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13677" y="1992714"/>
              <a:ext cx="58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54571" y="1992715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01041" y="1992714"/>
              <a:ext cx="1078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04507" y="16648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15818" y="1687837"/>
              <a:ext cx="1287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Local attestation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15164" y="1675644"/>
              <a:ext cx="937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Boot </a:t>
              </a:r>
              <a:r>
                <a:rPr lang="en-US" dirty="0" err="1"/>
                <a:t>init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-226669" y="1712525"/>
              <a:ext cx="1160483" cy="1047536"/>
              <a:chOff x="398156" y="3508116"/>
              <a:chExt cx="1160483" cy="1047536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398156" y="3940099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  <p:cxnSp>
          <p:nvCxnSpPr>
            <p:cNvPr id="7" name="Elbow Connector 6"/>
            <p:cNvCxnSpPr>
              <a:stCxn id="11" idx="2"/>
              <a:endCxn id="16" idx="2"/>
            </p:cNvCxnSpPr>
            <p:nvPr/>
          </p:nvCxnSpPr>
          <p:spPr>
            <a:xfrm rot="5400000" flipH="1" flipV="1">
              <a:off x="3296959" y="620622"/>
              <a:ext cx="336345" cy="3739052"/>
            </a:xfrm>
            <a:prstGeom prst="bentConnector3">
              <a:avLst>
                <a:gd name="adj1" fmla="val -20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504709" y="2388941"/>
              <a:ext cx="17766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After attestation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8247" y="1001370"/>
            <a:ext cx="3061654" cy="369332"/>
            <a:chOff x="1527975" y="4148718"/>
            <a:chExt cx="3061654" cy="369332"/>
          </a:xfrm>
        </p:grpSpPr>
        <p:sp>
          <p:nvSpPr>
            <p:cNvPr id="58" name="Oval 57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30000" y="4148718"/>
              <a:ext cx="2859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Variant I: distance bounding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9259" y="2678155"/>
            <a:ext cx="3563138" cy="369332"/>
            <a:chOff x="1527975" y="4148718"/>
            <a:chExt cx="3563138" cy="369332"/>
          </a:xfrm>
        </p:grpSpPr>
        <p:sp>
          <p:nvSpPr>
            <p:cNvPr id="62" name="Oval 61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000" y="4148718"/>
              <a:ext cx="3361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Variant II: boot-time initialization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9392" y="1030984"/>
            <a:ext cx="3110509" cy="3008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3024" y="2708192"/>
            <a:ext cx="3529584" cy="2896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6669" y="-24608"/>
            <a:ext cx="4074493" cy="1094885"/>
            <a:chOff x="-226669" y="446481"/>
            <a:chExt cx="4074493" cy="1094885"/>
          </a:xfrm>
        </p:grpSpPr>
        <p:grpSp>
          <p:nvGrpSpPr>
            <p:cNvPr id="34" name="Group 33"/>
            <p:cNvGrpSpPr/>
            <p:nvPr/>
          </p:nvGrpSpPr>
          <p:grpSpPr>
            <a:xfrm>
              <a:off x="1003873" y="522631"/>
              <a:ext cx="1183466" cy="979441"/>
              <a:chOff x="1617983" y="722440"/>
              <a:chExt cx="1183466" cy="97944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1617983" y="1332549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38272" y="481653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913677" y="798723"/>
              <a:ext cx="102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54571" y="798724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8393" y="4535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11592" y="446481"/>
              <a:ext cx="12231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Distance bounding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26669" y="518534"/>
              <a:ext cx="1160483" cy="1022832"/>
              <a:chOff x="398156" y="3508116"/>
              <a:chExt cx="1160483" cy="102283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398156" y="3915395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64952" y="0"/>
            <a:ext cx="6016103" cy="1095177"/>
            <a:chOff x="-226669" y="1664884"/>
            <a:chExt cx="6016103" cy="10951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03873" y="1716622"/>
              <a:ext cx="1183466" cy="941698"/>
              <a:chOff x="1617983" y="722440"/>
              <a:chExt cx="1183466" cy="94169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435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617983" y="1294806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879882" y="1675644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13677" y="1992714"/>
              <a:ext cx="58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54571" y="1992715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01041" y="1992714"/>
              <a:ext cx="1078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04507" y="16648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15818" y="1687837"/>
              <a:ext cx="1287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Local attestation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15164" y="1675644"/>
              <a:ext cx="937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Boot </a:t>
              </a:r>
              <a:r>
                <a:rPr lang="en-US" dirty="0" err="1"/>
                <a:t>init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-226669" y="1712525"/>
              <a:ext cx="1160483" cy="1047536"/>
              <a:chOff x="398156" y="3508116"/>
              <a:chExt cx="1160483" cy="1047536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398156" y="3940099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  <p:cxnSp>
          <p:nvCxnSpPr>
            <p:cNvPr id="7" name="Elbow Connector 6"/>
            <p:cNvCxnSpPr>
              <a:stCxn id="11" idx="3"/>
              <a:endCxn id="16" idx="2"/>
            </p:cNvCxnSpPr>
            <p:nvPr/>
          </p:nvCxnSpPr>
          <p:spPr>
            <a:xfrm flipV="1">
              <a:off x="2187339" y="2321975"/>
              <a:ext cx="3147319" cy="15167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935900" y="2286607"/>
              <a:ext cx="17766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After attestation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691" y="1675644"/>
              <a:ext cx="1300350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600" b="1" dirty="0"/>
                <a:t>ROXIMI</a:t>
              </a:r>
              <a:r>
                <a:rPr lang="en-US" b="1" dirty="0"/>
                <a:t>T</a:t>
              </a:r>
              <a:r>
                <a:rPr lang="en-US" sz="1600" b="1" dirty="0"/>
                <a:t>EE </a:t>
              </a:r>
              <a:r>
                <a:rPr lang="en-US" b="1" dirty="0"/>
                <a:t>Enclave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8365" y="1049414"/>
            <a:ext cx="3563138" cy="369332"/>
            <a:chOff x="1527975" y="4148718"/>
            <a:chExt cx="3563138" cy="369332"/>
          </a:xfrm>
        </p:grpSpPr>
        <p:sp>
          <p:nvSpPr>
            <p:cNvPr id="62" name="Oval 61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000" y="4148718"/>
              <a:ext cx="3361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Variant II: boot-time initialization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7957" y="1049414"/>
            <a:ext cx="3110509" cy="369332"/>
            <a:chOff x="884959" y="2112152"/>
            <a:chExt cx="3110509" cy="369332"/>
          </a:xfrm>
        </p:grpSpPr>
        <p:grpSp>
          <p:nvGrpSpPr>
            <p:cNvPr id="57" name="Group 56"/>
            <p:cNvGrpSpPr/>
            <p:nvPr/>
          </p:nvGrpSpPr>
          <p:grpSpPr>
            <a:xfrm>
              <a:off x="933814" y="2112152"/>
              <a:ext cx="3061654" cy="369332"/>
              <a:chOff x="1527975" y="4148718"/>
              <a:chExt cx="3061654" cy="36933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527975" y="4227869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30000" y="4148718"/>
                <a:ext cx="285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Variant I: distance bounding</a:t>
                </a:r>
                <a:endParaRPr lang="en-US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884959" y="2141766"/>
              <a:ext cx="3110509" cy="3008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5562130" y="1079451"/>
            <a:ext cx="3529584" cy="2896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3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19" y="1050222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17" y="355278"/>
            <a:ext cx="1143845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6" name="Rectangle 5"/>
          <p:cNvSpPr/>
          <p:nvPr/>
        </p:nvSpPr>
        <p:spPr>
          <a:xfrm>
            <a:off x="-100373" y="1865"/>
            <a:ext cx="141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Offline TOFU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1779" y="1050222"/>
            <a:ext cx="115081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1777" y="355278"/>
            <a:ext cx="115081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2163" y="7224"/>
            <a:ext cx="138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Online TOFU</a:t>
            </a:r>
          </a:p>
        </p:txBody>
      </p:sp>
      <p:cxnSp>
        <p:nvCxnSpPr>
          <p:cNvPr id="12" name="Elbow Connector 11"/>
          <p:cNvCxnSpPr>
            <a:endCxn id="8" idx="1"/>
          </p:cNvCxnSpPr>
          <p:nvPr/>
        </p:nvCxnSpPr>
        <p:spPr>
          <a:xfrm rot="16200000" flipH="1">
            <a:off x="1731679" y="348346"/>
            <a:ext cx="323166" cy="337029"/>
          </a:xfrm>
          <a:prstGeom prst="bentConnector2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429374" y="7077"/>
            <a:ext cx="590748" cy="438455"/>
            <a:chOff x="3762177" y="1073877"/>
            <a:chExt cx="590748" cy="43845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3762177" y="1073877"/>
              <a:ext cx="590748" cy="39696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28477" y="1143000"/>
              <a:ext cx="445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69252" y="1050222"/>
            <a:ext cx="116569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252" y="355278"/>
            <a:ext cx="1165699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Kernel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4008" y="-3342"/>
            <a:ext cx="111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Our TOFU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692811" y="397424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591539" y="1419554"/>
            <a:ext cx="4400342" cy="369332"/>
            <a:chOff x="1737738" y="3428549"/>
            <a:chExt cx="4400342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2051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Exposed to network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180537" y="3428549"/>
              <a:ext cx="1957543" cy="369332"/>
              <a:chOff x="1756785" y="2309331"/>
              <a:chExt cx="195754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75678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34701" y="2309331"/>
                <a:ext cx="1679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Offline modules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0301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36" y="1696398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936" y="1003201"/>
            <a:ext cx="114384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955" y="1696398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3427" y="1696398"/>
            <a:ext cx="270597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6853" y="1001805"/>
            <a:ext cx="1158407" cy="646331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Kernel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1974712" y="1043541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128863" y="2224226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5954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935" y="587004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CA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938604" y="1043541"/>
            <a:ext cx="297949" cy="6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32961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5560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64860" y="-85167"/>
            <a:ext cx="1696490" cy="646331"/>
            <a:chOff x="1452458" y="4130122"/>
            <a:chExt cx="1696490" cy="646331"/>
          </a:xfrm>
        </p:grpSpPr>
        <p:sp>
          <p:nvSpPr>
            <p:cNvPr id="30" name="Oval 29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452458" y="4130122"/>
              <a:ext cx="16964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Strawman</a:t>
              </a:r>
            </a:p>
            <a:p>
              <a:pPr algn="ctr"/>
              <a:r>
                <a:rPr lang="en-US" b="1" dirty="0"/>
                <a:t>Solution (TOFU)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0259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34" name="Oval 33"/>
          <p:cNvSpPr/>
          <p:nvPr/>
        </p:nvSpPr>
        <p:spPr>
          <a:xfrm>
            <a:off x="1986995" y="404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9328" y="-44827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</a:t>
            </a:r>
          </a:p>
          <a:p>
            <a:pPr algn="ctr"/>
            <a:r>
              <a:rPr lang="en-US" b="1" dirty="0"/>
              <a:t>Distance bounding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85390" y="28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55133" y="-44827"/>
            <a:ext cx="2390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II</a:t>
            </a:r>
          </a:p>
          <a:p>
            <a:pPr algn="ctr"/>
            <a:r>
              <a:rPr lang="en-US" b="1" dirty="0"/>
              <a:t>Boot-time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81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36" y="1696398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936" y="1003201"/>
            <a:ext cx="114384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955" y="1696398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7415" y="1696398"/>
            <a:ext cx="177198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6853" y="1001805"/>
            <a:ext cx="1158407" cy="646331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Kernel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1974712" y="1043541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128863" y="2224226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5954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935" y="587004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CA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938604" y="1043541"/>
            <a:ext cx="297949" cy="6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32961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5560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64860" y="-85167"/>
            <a:ext cx="1696490" cy="646331"/>
            <a:chOff x="1452458" y="4130122"/>
            <a:chExt cx="1696490" cy="646331"/>
          </a:xfrm>
        </p:grpSpPr>
        <p:sp>
          <p:nvSpPr>
            <p:cNvPr id="30" name="Oval 29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452458" y="4130122"/>
              <a:ext cx="16964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Strawman</a:t>
              </a:r>
            </a:p>
            <a:p>
              <a:pPr algn="ctr"/>
              <a:r>
                <a:rPr lang="en-US" b="1" dirty="0"/>
                <a:t>Solution (TOFU)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0259" y="587004"/>
            <a:ext cx="2709145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34" name="Oval 33"/>
          <p:cNvSpPr/>
          <p:nvPr/>
        </p:nvSpPr>
        <p:spPr>
          <a:xfrm>
            <a:off x="1986995" y="404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9328" y="-44827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</a:t>
            </a:r>
          </a:p>
          <a:p>
            <a:pPr algn="ctr"/>
            <a:r>
              <a:rPr lang="en-US" b="1" dirty="0"/>
              <a:t>Distance bounding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85390" y="28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55133" y="-44827"/>
            <a:ext cx="2390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II</a:t>
            </a:r>
          </a:p>
          <a:p>
            <a:pPr algn="ctr"/>
            <a:r>
              <a:rPr lang="en-US" b="1" dirty="0"/>
              <a:t>Boot-time Initialization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47056" y="1693605"/>
            <a:ext cx="883361" cy="369332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255050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411" y="2060985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9209" y="519497"/>
            <a:ext cx="1143846" cy="1478726"/>
            <a:chOff x="209209" y="519497"/>
            <a:chExt cx="1143846" cy="1478726"/>
          </a:xfrm>
        </p:grpSpPr>
        <p:sp>
          <p:nvSpPr>
            <p:cNvPr id="4" name="TextBox 3"/>
            <p:cNvSpPr txBox="1"/>
            <p:nvPr/>
          </p:nvSpPr>
          <p:spPr>
            <a:xfrm>
              <a:off x="209210" y="1628891"/>
              <a:ext cx="1143843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210" y="935694"/>
              <a:ext cx="114384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09" y="519497"/>
              <a:ext cx="1143843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Online CA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-56181" y="-112334"/>
            <a:ext cx="1696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Strawman</a:t>
            </a:r>
          </a:p>
          <a:p>
            <a:pPr algn="ctr"/>
            <a:r>
              <a:rPr lang="en-US" b="1" dirty="0"/>
              <a:t>Solution (TOFU)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18406" y="-93395"/>
            <a:ext cx="2611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Boot-time Initialization + </a:t>
            </a:r>
          </a:p>
          <a:p>
            <a:pPr algn="ctr"/>
            <a:r>
              <a:rPr lang="en-US" b="1" dirty="0"/>
              <a:t>attestation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36405" y="533997"/>
            <a:ext cx="2720801" cy="1478726"/>
            <a:chOff x="1736405" y="533997"/>
            <a:chExt cx="2720801" cy="1478726"/>
          </a:xfrm>
        </p:grpSpPr>
        <p:sp>
          <p:nvSpPr>
            <p:cNvPr id="15" name="TextBox 14"/>
            <p:cNvSpPr txBox="1"/>
            <p:nvPr/>
          </p:nvSpPr>
          <p:spPr>
            <a:xfrm>
              <a:off x="2685216" y="1643391"/>
              <a:ext cx="1771989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654" y="948798"/>
              <a:ext cx="1158407" cy="646331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T</a:t>
              </a:r>
              <a:r>
                <a:rPr lang="en-US" sz="1400" b="1" dirty="0"/>
                <a:t>EE</a:t>
              </a:r>
              <a:r>
                <a:rPr lang="en-US" b="1" dirty="0"/>
                <a:t> Kernel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>
              <a:off x="1736405" y="990534"/>
              <a:ext cx="297949" cy="60599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313361" y="950194"/>
              <a:ext cx="1143845" cy="646331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48060" y="533997"/>
              <a:ext cx="2709145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Offline 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44857" y="1640598"/>
              <a:ext cx="883361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927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134542" y="1481410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9209" y="227397"/>
            <a:ext cx="1784691" cy="1219022"/>
            <a:chOff x="209209" y="519497"/>
            <a:chExt cx="1784691" cy="1219022"/>
          </a:xfrm>
        </p:grpSpPr>
        <p:sp>
          <p:nvSpPr>
            <p:cNvPr id="4" name="TextBox 3"/>
            <p:cNvSpPr txBox="1"/>
            <p:nvPr/>
          </p:nvSpPr>
          <p:spPr>
            <a:xfrm>
              <a:off x="209209" y="1369187"/>
              <a:ext cx="1784691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210" y="935694"/>
              <a:ext cx="178469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09" y="519497"/>
              <a:ext cx="1784691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Online CA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-214447" y="-107306"/>
            <a:ext cx="293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Strawman Solution (TOFU)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46982" y="-111815"/>
            <a:ext cx="4480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Boot-time Initialization + attestation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42126" y="247485"/>
            <a:ext cx="4039312" cy="1198934"/>
            <a:chOff x="1669338" y="533997"/>
            <a:chExt cx="4039312" cy="1198934"/>
          </a:xfrm>
        </p:grpSpPr>
        <p:sp>
          <p:nvSpPr>
            <p:cNvPr id="15" name="TextBox 14"/>
            <p:cNvSpPr txBox="1"/>
            <p:nvPr/>
          </p:nvSpPr>
          <p:spPr>
            <a:xfrm>
              <a:off x="3038315" y="1363599"/>
              <a:ext cx="2670335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654" y="948798"/>
              <a:ext cx="1816946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T</a:t>
              </a:r>
              <a:r>
                <a:rPr lang="en-US" sz="1400" b="1" dirty="0"/>
                <a:t>EE</a:t>
              </a:r>
              <a:r>
                <a:rPr lang="en-US" b="1" dirty="0"/>
                <a:t> Kernel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>
              <a:off x="1669338" y="948798"/>
              <a:ext cx="365016" cy="74239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85814" y="940076"/>
              <a:ext cx="1722836" cy="369332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9338" y="533997"/>
              <a:ext cx="4039312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Offline 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4654" y="1363599"/>
              <a:ext cx="883361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15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57" y="1123977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51" y="789515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268" y="789515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785" y="789515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302" y="789515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423" y="789515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1707" y="789515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127" y="789515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0644" y="789515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3161" y="789515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5678" y="789515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916" y="789515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58433" y="789515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0942" y="209578"/>
            <a:ext cx="0" cy="4220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2492" y="-123493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87515" y="1897227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Halt window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0772" y="1760698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17419" y="-98682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window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162614" y="209579"/>
            <a:ext cx="0" cy="328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4257860" y="129952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60" y="129952"/>
                <a:ext cx="886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4208763" y="60775"/>
            <a:ext cx="98191" cy="51912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4257860" y="699990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60" y="699990"/>
                <a:ext cx="11691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3347518" y="699990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18" y="699990"/>
                <a:ext cx="886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3088692" y="1295268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92" y="1295268"/>
                <a:ext cx="11691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4208763" y="646431"/>
            <a:ext cx="98191" cy="5191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11812" y="1235713"/>
            <a:ext cx="98191" cy="524985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709739" y="1897227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disconnected</a:t>
            </a:r>
          </a:p>
        </p:txBody>
      </p:sp>
      <p:sp>
        <p:nvSpPr>
          <p:cNvPr id="70" name="Right Bracket 69"/>
          <p:cNvSpPr/>
          <p:nvPr/>
        </p:nvSpPr>
        <p:spPr>
          <a:xfrm rot="16200000">
            <a:off x="852512" y="-168134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038494" y="837843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207425" y="-211462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  <a:endCxn id="16" idx="2"/>
          </p:cNvCxnSpPr>
          <p:nvPr/>
        </p:nvCxnSpPr>
        <p:spPr>
          <a:xfrm rot="16200000" flipV="1">
            <a:off x="2165912" y="1204784"/>
            <a:ext cx="438789" cy="946098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09421" y="876787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3616" y="876787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7019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57" y="822340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51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268" y="682394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785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302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423" y="682394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1707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127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0644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3161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5678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916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58433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0942" y="155649"/>
            <a:ext cx="0" cy="38913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2492" y="-112923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87515" y="1411480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Halt window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0772" y="1274951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85568" y="-116271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window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162614" y="236998"/>
            <a:ext cx="0" cy="214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773780" y="-10825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80" y="-10825"/>
                <a:ext cx="886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770506" y="491498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06" y="491498"/>
                <a:ext cx="11691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09415" y="474031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15" y="474031"/>
                <a:ext cx="886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661257" y="1013929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57" y="1013929"/>
                <a:ext cx="11691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204589" y="1411480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disconnected</a:t>
            </a:r>
          </a:p>
        </p:txBody>
      </p:sp>
      <p:sp>
        <p:nvSpPr>
          <p:cNvPr id="70" name="Right Bracket 69"/>
          <p:cNvSpPr/>
          <p:nvPr/>
        </p:nvSpPr>
        <p:spPr>
          <a:xfrm rot="16200000">
            <a:off x="852512" y="-254976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038494" y="352096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207425" y="-298304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</p:cNvCxnSpPr>
          <p:nvPr/>
        </p:nvCxnSpPr>
        <p:spPr>
          <a:xfrm rot="16200000" flipV="1">
            <a:off x="2014020" y="870929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09421" y="575150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3616" y="575150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48953" y="22531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48953" y="534895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48953" y="1053396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2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1947" y="1061683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1041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58" y="727221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6075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592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1713" y="727221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89997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86417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8934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91451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93968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84206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86723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79232" y="257748"/>
            <a:ext cx="0" cy="3115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0" y="-86687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775" y="1834933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Halt window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9062" y="1698404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78060" y="-90035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window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390904" y="257748"/>
            <a:ext cx="0" cy="218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1788" y="2257824"/>
            <a:ext cx="936006" cy="519127"/>
            <a:chOff x="1135844" y="2937872"/>
            <a:chExt cx="936006" cy="51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184941" y="3007049"/>
                  <a:ext cx="886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41" y="3007049"/>
                  <a:ext cx="88690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1135844" y="2937872"/>
              <a:ext cx="98191" cy="51912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7547" y="2293929"/>
            <a:ext cx="2079508" cy="519127"/>
            <a:chOff x="274599" y="3523528"/>
            <a:chExt cx="2079508" cy="51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184941" y="3577087"/>
                  <a:ext cx="11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𝑑𝑒𝑡𝑎𝑐h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41" y="3577087"/>
                  <a:ext cx="11691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74599" y="3577087"/>
                  <a:ext cx="886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99" y="3577087"/>
                  <a:ext cx="8869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angle 66"/>
            <p:cNvSpPr/>
            <p:nvPr/>
          </p:nvSpPr>
          <p:spPr>
            <a:xfrm>
              <a:off x="1135844" y="3523528"/>
              <a:ext cx="98191" cy="5191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91963" y="2269661"/>
            <a:ext cx="1221311" cy="524985"/>
            <a:chOff x="15773" y="4112810"/>
            <a:chExt cx="1221311" cy="524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15773" y="4172365"/>
                  <a:ext cx="11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𝑑𝑒𝑡𝑎𝑐h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3" y="4172365"/>
                  <a:ext cx="11691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/>
            <p:cNvSpPr/>
            <p:nvPr/>
          </p:nvSpPr>
          <p:spPr>
            <a:xfrm>
              <a:off x="1138893" y="4112810"/>
              <a:ext cx="98191" cy="524985"/>
            </a:xfrm>
            <a:prstGeom prst="rect">
              <a:avLst/>
            </a:prstGeom>
            <a:solidFill>
              <a:srgbClr val="F4433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634244" y="1834933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disconnected</a:t>
            </a:r>
          </a:p>
        </p:txBody>
      </p:sp>
      <p:sp>
        <p:nvSpPr>
          <p:cNvPr id="70" name="Right Bracket 69"/>
          <p:cNvSpPr/>
          <p:nvPr/>
        </p:nvSpPr>
        <p:spPr>
          <a:xfrm rot="16200000">
            <a:off x="1080802" y="-230428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266784" y="775549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435715" y="-273756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  <a:endCxn id="16" idx="2"/>
          </p:cNvCxnSpPr>
          <p:nvPr/>
        </p:nvCxnSpPr>
        <p:spPr>
          <a:xfrm rot="16200000" flipV="1">
            <a:off x="2242310" y="1294382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37711" y="814493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1906" y="814493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7" y="2204265"/>
            <a:ext cx="866843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70186" y="2204265"/>
            <a:ext cx="1896322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66508" y="2204265"/>
            <a:ext cx="1222485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5978" y="109288"/>
            <a:ext cx="422945" cy="975621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698481" y="179124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020234" y="209641"/>
            <a:ext cx="96392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37888" y="207547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81899" y="438017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877657" y="33674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37891" y="755043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01562" y="-1780792"/>
            <a:ext cx="86942" cy="4148141"/>
          </a:xfrm>
          <a:prstGeom prst="curvedConnector3">
            <a:avLst>
              <a:gd name="adj1" fmla="val 3629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87174" y="160715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sp>
        <p:nvSpPr>
          <p:cNvPr id="98" name="Oval 97"/>
          <p:cNvSpPr/>
          <p:nvPr/>
        </p:nvSpPr>
        <p:spPr>
          <a:xfrm>
            <a:off x="111937" y="9696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578" y="1108952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26" y="456685"/>
            <a:ext cx="310554" cy="31055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77017" y="249807"/>
            <a:ext cx="1073285" cy="723797"/>
            <a:chOff x="5338001" y="212985"/>
            <a:chExt cx="1073285" cy="723797"/>
          </a:xfrm>
        </p:grpSpPr>
        <p:grpSp>
          <p:nvGrpSpPr>
            <p:cNvPr id="78" name="Group 77"/>
            <p:cNvGrpSpPr/>
            <p:nvPr/>
          </p:nvGrpSpPr>
          <p:grpSpPr>
            <a:xfrm>
              <a:off x="5338001" y="212985"/>
              <a:ext cx="1073285" cy="723797"/>
              <a:chOff x="4045188" y="1693185"/>
              <a:chExt cx="1073285" cy="72379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045188" y="2047650"/>
                <a:ext cx="10732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Network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372" b="16431"/>
              <a:stretch/>
            </p:blipFill>
            <p:spPr>
              <a:xfrm>
                <a:off x="4070453" y="1693185"/>
                <a:ext cx="1033643" cy="694584"/>
              </a:xfrm>
              <a:prstGeom prst="rect">
                <a:avLst/>
              </a:prstGeom>
            </p:spPr>
          </p:pic>
        </p:grp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644" y="233176"/>
              <a:ext cx="453610" cy="45361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589056" y="1928777"/>
            <a:ext cx="3502817" cy="369332"/>
            <a:chOff x="2306360" y="2766183"/>
            <a:chExt cx="3502817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Fully Compromised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06360" y="2766183"/>
              <a:ext cx="3502817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endCxn id="77" idx="4"/>
          </p:cNvCxnSpPr>
          <p:nvPr/>
        </p:nvCxnSpPr>
        <p:spPr>
          <a:xfrm flipV="1">
            <a:off x="363722" y="523361"/>
            <a:ext cx="607241" cy="201266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009051" y="11600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90554" y="2334866"/>
            <a:ext cx="7853453" cy="375470"/>
            <a:chOff x="3983293" y="4188923"/>
            <a:chExt cx="7853453" cy="375470"/>
          </a:xfrm>
        </p:grpSpPr>
        <p:sp>
          <p:nvSpPr>
            <p:cNvPr id="54" name="Rectangle 53"/>
            <p:cNvSpPr/>
            <p:nvPr/>
          </p:nvSpPr>
          <p:spPr>
            <a:xfrm>
              <a:off x="3983293" y="4195061"/>
              <a:ext cx="7853453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385353" cy="369332"/>
              <a:chOff x="4042402" y="4188923"/>
              <a:chExt cx="2385353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242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Physical side channels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B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Enhanced side channels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348032" y="4188923"/>
              <a:ext cx="2488714" cy="369332"/>
              <a:chOff x="4042402" y="4188923"/>
              <a:chExt cx="2488714" cy="36933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side channels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-98996" y="113365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697048" y="61298"/>
            <a:ext cx="3552600" cy="1257024"/>
            <a:chOff x="6531675" y="24476"/>
            <a:chExt cx="3552600" cy="1257024"/>
          </a:xfrm>
        </p:grpSpPr>
        <p:grpSp>
          <p:nvGrpSpPr>
            <p:cNvPr id="61" name="Group 60"/>
            <p:cNvGrpSpPr/>
            <p:nvPr/>
          </p:nvGrpSpPr>
          <p:grpSpPr>
            <a:xfrm>
              <a:off x="6756409" y="513879"/>
              <a:ext cx="2246271" cy="369332"/>
              <a:chOff x="5647053" y="2145792"/>
              <a:chExt cx="2539235" cy="369332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647053" y="2152567"/>
                <a:ext cx="2539235" cy="355877"/>
              </a:xfrm>
              <a:prstGeom prst="roundRect">
                <a:avLst>
                  <a:gd name="adj" fmla="val 4456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531986" y="2145792"/>
                <a:ext cx="1254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Processor</a:t>
                </a:r>
              </a:p>
            </p:txBody>
          </p:sp>
        </p:grpSp>
        <p:sp>
          <p:nvSpPr>
            <p:cNvPr id="87" name="Rounded Rectangle 86"/>
            <p:cNvSpPr/>
            <p:nvPr/>
          </p:nvSpPr>
          <p:spPr>
            <a:xfrm>
              <a:off x="6717001" y="62037"/>
              <a:ext cx="2322693" cy="860035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37130" y="106036"/>
              <a:ext cx="96555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Enclave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756407" y="126330"/>
              <a:ext cx="1245428" cy="325428"/>
            </a:xfrm>
            <a:prstGeom prst="roundRect">
              <a:avLst>
                <a:gd name="adj" fmla="val 445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31675" y="24476"/>
              <a:ext cx="156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OS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6848779" y="214481"/>
              <a:ext cx="186612" cy="186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Curved Connector 93"/>
            <p:cNvCxnSpPr>
              <a:stCxn id="92" idx="6"/>
              <a:endCxn id="88" idx="1"/>
            </p:cNvCxnSpPr>
            <p:nvPr/>
          </p:nvCxnSpPr>
          <p:spPr>
            <a:xfrm flipV="1">
              <a:off x="7035391" y="290702"/>
              <a:ext cx="1001739" cy="17085"/>
            </a:xfrm>
            <a:prstGeom prst="curvedConnector3">
              <a:avLst>
                <a:gd name="adj1" fmla="val 50000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6545875" y="912168"/>
              <a:ext cx="3153747" cy="369332"/>
              <a:chOff x="5545645" y="2992139"/>
              <a:chExt cx="3153747" cy="3693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545645" y="2992139"/>
                <a:ext cx="31537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Remote attacker’s platform</a:t>
                </a: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592612" y="3073520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</a:t>
                </a:r>
              </a:p>
            </p:txBody>
          </p:sp>
        </p:grp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651" y="549693"/>
              <a:ext cx="453610" cy="453610"/>
            </a:xfrm>
            <a:prstGeom prst="rect">
              <a:avLst/>
            </a:prstGeom>
          </p:spPr>
        </p:pic>
        <p:sp>
          <p:nvSpPr>
            <p:cNvPr id="53" name="Oval 52"/>
            <p:cNvSpPr/>
            <p:nvPr/>
          </p:nvSpPr>
          <p:spPr>
            <a:xfrm>
              <a:off x="6841072" y="57780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8840680" y="79685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B</a:t>
              </a:r>
            </a:p>
          </p:txBody>
        </p:sp>
        <p:cxnSp>
          <p:nvCxnSpPr>
            <p:cNvPr id="106" name="Curved Connector 105"/>
            <p:cNvCxnSpPr>
              <a:stCxn id="88" idx="3"/>
              <a:endCxn id="4" idx="1"/>
            </p:cNvCxnSpPr>
            <p:nvPr/>
          </p:nvCxnSpPr>
          <p:spPr>
            <a:xfrm>
              <a:off x="9002680" y="290702"/>
              <a:ext cx="1081595" cy="247640"/>
            </a:xfrm>
            <a:prstGeom prst="curvedConnector3">
              <a:avLst>
                <a:gd name="adj1" fmla="val 50000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80542" y="250840"/>
            <a:ext cx="1659532" cy="1198307"/>
            <a:chOff x="10087873" y="3486810"/>
            <a:chExt cx="1659532" cy="1198307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2" b="6886"/>
            <a:stretch/>
          </p:blipFill>
          <p:spPr>
            <a:xfrm>
              <a:off x="10454964" y="3486810"/>
              <a:ext cx="903869" cy="779429"/>
            </a:xfrm>
            <a:prstGeom prst="rect">
              <a:avLst/>
            </a:prstGeom>
          </p:spPr>
        </p:pic>
        <p:grpSp>
          <p:nvGrpSpPr>
            <p:cNvPr id="109" name="Group 108"/>
            <p:cNvGrpSpPr/>
            <p:nvPr/>
          </p:nvGrpSpPr>
          <p:grpSpPr>
            <a:xfrm>
              <a:off x="10087873" y="4315785"/>
              <a:ext cx="1659532" cy="369332"/>
              <a:chOff x="5592612" y="2992139"/>
              <a:chExt cx="1659532" cy="36933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5756178" y="2992139"/>
                <a:ext cx="14959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User’s display</a:t>
                </a: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592612" y="3073520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8708140" y="180634"/>
            <a:ext cx="2056386" cy="1147592"/>
            <a:chOff x="9499808" y="143812"/>
            <a:chExt cx="2056386" cy="1147592"/>
          </a:xfrm>
        </p:grpSpPr>
        <p:grpSp>
          <p:nvGrpSpPr>
            <p:cNvPr id="15" name="Group 14"/>
            <p:cNvGrpSpPr/>
            <p:nvPr/>
          </p:nvGrpSpPr>
          <p:grpSpPr>
            <a:xfrm>
              <a:off x="9499808" y="143812"/>
              <a:ext cx="2056386" cy="1147592"/>
              <a:chOff x="10087458" y="113127"/>
              <a:chExt cx="2056386" cy="11475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82" b="6886"/>
              <a:stretch/>
            </p:blipFill>
            <p:spPr>
              <a:xfrm>
                <a:off x="10628966" y="113127"/>
                <a:ext cx="915037" cy="789059"/>
              </a:xfrm>
              <a:prstGeom prst="rect">
                <a:avLst/>
              </a:prstGeom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0087458" y="891387"/>
                <a:ext cx="2056386" cy="369332"/>
                <a:chOff x="5592612" y="2992139"/>
                <a:chExt cx="2056386" cy="36933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5756178" y="2992139"/>
                  <a:ext cx="18928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/>
                    <a:t>Attacker’s display</a:t>
                  </a: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592612" y="3073520"/>
                  <a:ext cx="202025" cy="21103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5</a:t>
                  </a:r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10050904" y="289044"/>
              <a:ext cx="887038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Secret data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452869" y="387236"/>
            <a:ext cx="887038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Secret data</a:t>
            </a:r>
          </a:p>
        </p:txBody>
      </p:sp>
      <p:cxnSp>
        <p:nvCxnSpPr>
          <p:cNvPr id="113" name="Curved Connector 112"/>
          <p:cNvCxnSpPr>
            <a:stCxn id="110" idx="2"/>
            <a:endCxn id="89" idx="2"/>
          </p:cNvCxnSpPr>
          <p:nvPr/>
        </p:nvCxnSpPr>
        <p:spPr>
          <a:xfrm rot="5400000" flipH="1" flipV="1">
            <a:off x="6844642" y="-1524326"/>
            <a:ext cx="120921" cy="5826025"/>
          </a:xfrm>
          <a:prstGeom prst="curvedConnector3">
            <a:avLst>
              <a:gd name="adj1" fmla="val -189049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9242" y="1443869"/>
            <a:ext cx="8063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Replay</a:t>
            </a:r>
          </a:p>
        </p:txBody>
      </p:sp>
      <p:cxnSp>
        <p:nvCxnSpPr>
          <p:cNvPr id="93" name="Curved Connector 92"/>
          <p:cNvCxnSpPr>
            <a:stCxn id="105" idx="0"/>
            <a:endCxn id="92" idx="0"/>
          </p:cNvCxnSpPr>
          <p:nvPr/>
        </p:nvCxnSpPr>
        <p:spPr>
          <a:xfrm rot="5400000" flipH="1" flipV="1">
            <a:off x="5714614" y="-122845"/>
            <a:ext cx="18695" cy="766993"/>
          </a:xfrm>
          <a:prstGeom prst="curvedConnector3">
            <a:avLst>
              <a:gd name="adj1" fmla="val 1322787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491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9326215"/>
              </p:ext>
            </p:extLst>
          </p:nvPr>
        </p:nvGraphicFramePr>
        <p:xfrm>
          <a:off x="-1143108" y="7603"/>
          <a:ext cx="4325998" cy="274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69067" y="387125"/>
            <a:ext cx="166739" cy="157624"/>
            <a:chOff x="2146575" y="583378"/>
            <a:chExt cx="821158" cy="410579"/>
          </a:xfrm>
        </p:grpSpPr>
        <p:sp>
          <p:nvSpPr>
            <p:cNvPr id="6" name="Rectangle 5"/>
            <p:cNvSpPr/>
            <p:nvPr/>
          </p:nvSpPr>
          <p:spPr>
            <a:xfrm>
              <a:off x="2146575" y="583378"/>
              <a:ext cx="821158" cy="4105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2146575" y="583378"/>
              <a:ext cx="821158" cy="4105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470936" y="335132"/>
            <a:ext cx="747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/>
              <a:t>Protected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9067" y="714654"/>
            <a:ext cx="166739" cy="15762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/>
          <p:cNvSpPr/>
          <p:nvPr/>
        </p:nvSpPr>
        <p:spPr>
          <a:xfrm>
            <a:off x="2470936" y="662661"/>
            <a:ext cx="11944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/>
              <a:t>Protected under certain conditions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9067" y="1130152"/>
            <a:ext cx="166739" cy="157624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2470936" y="1078159"/>
            <a:ext cx="9573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/>
              <a:t>Not protected</a:t>
            </a:r>
          </a:p>
        </p:txBody>
      </p:sp>
    </p:spTree>
    <p:extLst>
      <p:ext uri="{BB962C8B-B14F-4D97-AF65-F5344CB8AC3E}">
        <p14:creationId xmlns:p14="http://schemas.microsoft.com/office/powerpoint/2010/main" val="2297856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jpeg">
            <a:extLst>
              <a:ext uri="{FF2B5EF4-FFF2-40B4-BE49-F238E27FC236}">
                <a16:creationId xmlns:a16="http://schemas.microsoft.com/office/drawing/2014/main" id="{37E5FD96-81EE-43ED-8A27-274472BC24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92730" cy="3089910"/>
          </a:xfrm>
          <a:prstGeom prst="rect">
            <a:avLst/>
          </a:prstGeom>
        </p:spPr>
      </p:pic>
      <p:pic>
        <p:nvPicPr>
          <p:cNvPr id="5" name="image9.jpeg">
            <a:extLst>
              <a:ext uri="{FF2B5EF4-FFF2-40B4-BE49-F238E27FC236}">
                <a16:creationId xmlns:a16="http://schemas.microsoft.com/office/drawing/2014/main" id="{6C5EEE5D-90FF-4E13-B124-7536F98401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3335" y="10073"/>
            <a:ext cx="4080192" cy="30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B58B7-E8EC-4BD0-AC75-45276B6E264C}"/>
              </a:ext>
            </a:extLst>
          </p:cNvPr>
          <p:cNvSpPr txBox="1"/>
          <p:nvPr/>
        </p:nvSpPr>
        <p:spPr>
          <a:xfrm>
            <a:off x="1396365" y="308991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6FC1A-D186-4D4F-B227-46D62B4BD0A0}"/>
              </a:ext>
            </a:extLst>
          </p:cNvPr>
          <p:cNvSpPr txBox="1"/>
          <p:nvPr/>
        </p:nvSpPr>
        <p:spPr>
          <a:xfrm>
            <a:off x="4829652" y="30899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937366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1A3B95-0A04-4CD0-A8D7-7F6009C1D026}"/>
              </a:ext>
            </a:extLst>
          </p:cNvPr>
          <p:cNvCxnSpPr>
            <a:cxnSpLocks/>
          </p:cNvCxnSpPr>
          <p:nvPr/>
        </p:nvCxnSpPr>
        <p:spPr>
          <a:xfrm>
            <a:off x="3177947" y="393824"/>
            <a:ext cx="0" cy="3808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934F4D-8D97-4E6E-9949-A1574F4C1905}"/>
              </a:ext>
            </a:extLst>
          </p:cNvPr>
          <p:cNvSpPr txBox="1"/>
          <p:nvPr/>
        </p:nvSpPr>
        <p:spPr>
          <a:xfrm>
            <a:off x="2904474" y="-20245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5188C-B248-4117-A58E-67164A0614F6}"/>
              </a:ext>
            </a:extLst>
          </p:cNvPr>
          <p:cNvCxnSpPr>
            <a:cxnSpLocks/>
          </p:cNvCxnSpPr>
          <p:nvPr/>
        </p:nvCxnSpPr>
        <p:spPr>
          <a:xfrm>
            <a:off x="1340491" y="646333"/>
            <a:ext cx="0" cy="346781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035BDA-8EB5-433B-BCB6-372D0012BCB3}"/>
              </a:ext>
            </a:extLst>
          </p:cNvPr>
          <p:cNvSpPr txBox="1"/>
          <p:nvPr/>
        </p:nvSpPr>
        <p:spPr>
          <a:xfrm>
            <a:off x="750436" y="0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AE2C1-6E5B-4F17-903F-F5022B48CE2A}"/>
              </a:ext>
            </a:extLst>
          </p:cNvPr>
          <p:cNvCxnSpPr>
            <a:cxnSpLocks/>
          </p:cNvCxnSpPr>
          <p:nvPr/>
        </p:nvCxnSpPr>
        <p:spPr>
          <a:xfrm>
            <a:off x="384500" y="865647"/>
            <a:ext cx="947980" cy="328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35825-4C4B-4680-AFA8-16BA99B0BBF6}"/>
              </a:ext>
            </a:extLst>
          </p:cNvPr>
          <p:cNvCxnSpPr>
            <a:cxnSpLocks/>
          </p:cNvCxnSpPr>
          <p:nvPr/>
        </p:nvCxnSpPr>
        <p:spPr>
          <a:xfrm>
            <a:off x="1340490" y="1194110"/>
            <a:ext cx="886057" cy="3395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5AB612-2B9E-4A00-9E90-263D7C02645E}"/>
              </a:ext>
            </a:extLst>
          </p:cNvPr>
          <p:cNvSpPr txBox="1"/>
          <p:nvPr/>
        </p:nvSpPr>
        <p:spPr>
          <a:xfrm>
            <a:off x="1701976" y="0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E3BDE-776D-47E4-8123-2FDCEBCF7214}"/>
              </a:ext>
            </a:extLst>
          </p:cNvPr>
          <p:cNvSpPr txBox="1"/>
          <p:nvPr/>
        </p:nvSpPr>
        <p:spPr>
          <a:xfrm>
            <a:off x="-223493" y="0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CC95DD-AD75-4644-A8FC-0BB5E4B7DE6F}"/>
              </a:ext>
            </a:extLst>
          </p:cNvPr>
          <p:cNvCxnSpPr>
            <a:cxnSpLocks/>
          </p:cNvCxnSpPr>
          <p:nvPr/>
        </p:nvCxnSpPr>
        <p:spPr>
          <a:xfrm flipH="1">
            <a:off x="1339824" y="1998736"/>
            <a:ext cx="877207" cy="316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CECA7-48C8-4334-A32C-C08B05166912}"/>
              </a:ext>
            </a:extLst>
          </p:cNvPr>
          <p:cNvCxnSpPr>
            <a:cxnSpLocks/>
          </p:cNvCxnSpPr>
          <p:nvPr/>
        </p:nvCxnSpPr>
        <p:spPr>
          <a:xfrm>
            <a:off x="2217029" y="1539170"/>
            <a:ext cx="0" cy="45956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34A7AA-1667-40F2-B62B-D81141CE3A74}"/>
              </a:ext>
            </a:extLst>
          </p:cNvPr>
          <p:cNvCxnSpPr>
            <a:cxnSpLocks/>
          </p:cNvCxnSpPr>
          <p:nvPr/>
        </p:nvCxnSpPr>
        <p:spPr>
          <a:xfrm>
            <a:off x="486494" y="2630856"/>
            <a:ext cx="0" cy="4595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C687BA-C455-495F-A5D3-B15273815D1B}"/>
              </a:ext>
            </a:extLst>
          </p:cNvPr>
          <p:cNvSpPr/>
          <p:nvPr/>
        </p:nvSpPr>
        <p:spPr>
          <a:xfrm>
            <a:off x="1229722" y="1070997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3E9BF5-C58D-4A7D-855D-82B39B78438B}"/>
              </a:ext>
            </a:extLst>
          </p:cNvPr>
          <p:cNvSpPr/>
          <p:nvPr/>
        </p:nvSpPr>
        <p:spPr>
          <a:xfrm>
            <a:off x="1229722" y="2199026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97B716-CC78-4158-AA4F-06734B2593F3}"/>
              </a:ext>
            </a:extLst>
          </p:cNvPr>
          <p:cNvCxnSpPr>
            <a:cxnSpLocks/>
          </p:cNvCxnSpPr>
          <p:nvPr/>
        </p:nvCxnSpPr>
        <p:spPr>
          <a:xfrm flipH="1">
            <a:off x="464919" y="2314796"/>
            <a:ext cx="877207" cy="316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CCEB20-A5DC-48BB-87AF-A66B85D9EAE2}"/>
              </a:ext>
            </a:extLst>
          </p:cNvPr>
          <p:cNvCxnSpPr>
            <a:cxnSpLocks/>
          </p:cNvCxnSpPr>
          <p:nvPr/>
        </p:nvCxnSpPr>
        <p:spPr>
          <a:xfrm>
            <a:off x="413160" y="523220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B6C2C8-0895-4C82-BD85-E1CDE2813ED3}"/>
              </a:ext>
            </a:extLst>
          </p:cNvPr>
          <p:cNvCxnSpPr>
            <a:cxnSpLocks/>
          </p:cNvCxnSpPr>
          <p:nvPr/>
        </p:nvCxnSpPr>
        <p:spPr>
          <a:xfrm>
            <a:off x="464919" y="3053013"/>
            <a:ext cx="947980" cy="328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3FA6D4-3401-47F1-8650-E7D7B53186C5}"/>
              </a:ext>
            </a:extLst>
          </p:cNvPr>
          <p:cNvCxnSpPr>
            <a:cxnSpLocks/>
          </p:cNvCxnSpPr>
          <p:nvPr/>
        </p:nvCxnSpPr>
        <p:spPr>
          <a:xfrm>
            <a:off x="1420909" y="3381476"/>
            <a:ext cx="795155" cy="304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FB0A6B-10DA-4C75-939F-1A0578FCE6CD}"/>
              </a:ext>
            </a:extLst>
          </p:cNvPr>
          <p:cNvSpPr/>
          <p:nvPr/>
        </p:nvSpPr>
        <p:spPr>
          <a:xfrm>
            <a:off x="1310141" y="3258363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5A4994-31D1-4869-9AFA-0C0FFDF27B79}"/>
              </a:ext>
            </a:extLst>
          </p:cNvPr>
          <p:cNvCxnSpPr>
            <a:cxnSpLocks/>
          </p:cNvCxnSpPr>
          <p:nvPr/>
        </p:nvCxnSpPr>
        <p:spPr>
          <a:xfrm>
            <a:off x="2217985" y="3686190"/>
            <a:ext cx="0" cy="396815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43E2A-BA48-4C13-B2FB-CBC3966DBE79}"/>
              </a:ext>
            </a:extLst>
          </p:cNvPr>
          <p:cNvSpPr/>
          <p:nvPr/>
        </p:nvSpPr>
        <p:spPr>
          <a:xfrm>
            <a:off x="116416" y="994552"/>
            <a:ext cx="6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ECall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FCF8F8-5C67-4B4F-8898-5D205162937E}"/>
              </a:ext>
            </a:extLst>
          </p:cNvPr>
          <p:cNvSpPr/>
          <p:nvPr/>
        </p:nvSpPr>
        <p:spPr>
          <a:xfrm>
            <a:off x="1825760" y="2115816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OCall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4DCAB9-DC8B-4D70-912F-76F7A8167C4A}"/>
              </a:ext>
            </a:extLst>
          </p:cNvPr>
          <p:cNvSpPr/>
          <p:nvPr/>
        </p:nvSpPr>
        <p:spPr>
          <a:xfrm>
            <a:off x="1114311" y="424906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8195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501605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30028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60545"/>
            <a:ext cx="963927" cy="369332"/>
          </a:xfrm>
          <a:prstGeom prst="rect">
            <a:avLst/>
          </a:prstGeom>
          <a:pattFill prst="wdUpDiag">
            <a:fgClr>
              <a:srgbClr val="FF9999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1146" y="158451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FB3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388921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650915" y="287653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78910" y="220902"/>
            <a:ext cx="1073285" cy="723570"/>
            <a:chOff x="4052814" y="1713376"/>
            <a:chExt cx="1073285" cy="723570"/>
          </a:xfrm>
        </p:grpSpPr>
        <p:sp>
          <p:nvSpPr>
            <p:cNvPr id="79" name="Rectangle 78"/>
            <p:cNvSpPr/>
            <p:nvPr/>
          </p:nvSpPr>
          <p:spPr>
            <a:xfrm>
              <a:off x="4052814" y="2067614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25670" y="343001"/>
            <a:ext cx="807776" cy="590191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705947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8CFF8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49763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93762"/>
            <a:ext cx="965550" cy="369332"/>
          </a:xfrm>
          <a:prstGeom prst="rect">
            <a:avLst/>
          </a:prstGeom>
          <a:solidFill>
            <a:srgbClr val="E699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197635" y="114056"/>
            <a:ext cx="1245428" cy="325428"/>
          </a:xfrm>
          <a:prstGeom prst="roundRect">
            <a:avLst>
              <a:gd name="adj" fmla="val 4456"/>
            </a:avLst>
          </a:prstGeom>
          <a:solidFill>
            <a:srgbClr val="FFB3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12202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5290007" y="202207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0" idx="0"/>
            <a:endCxn id="92" idx="0"/>
          </p:cNvCxnSpPr>
          <p:nvPr/>
        </p:nvCxnSpPr>
        <p:spPr>
          <a:xfrm rot="5400000" flipH="1" flipV="1">
            <a:off x="4889432" y="-272978"/>
            <a:ext cx="18695" cy="969067"/>
          </a:xfrm>
          <a:prstGeom prst="curvedConnector3">
            <a:avLst>
              <a:gd name="adj1" fmla="val 1097871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278428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80734"/>
            <a:ext cx="66751" cy="2670025"/>
          </a:xfrm>
          <a:prstGeom prst="curvedConnector3">
            <a:avLst>
              <a:gd name="adj1" fmla="val 41378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111619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09917" y="879385"/>
            <a:ext cx="1954138" cy="507717"/>
            <a:chOff x="-213830" y="1071547"/>
            <a:chExt cx="1954138" cy="507717"/>
          </a:xfrm>
        </p:grpSpPr>
        <p:sp>
          <p:nvSpPr>
            <p:cNvPr id="82" name="Rectangle 81"/>
            <p:cNvSpPr/>
            <p:nvPr/>
          </p:nvSpPr>
          <p:spPr>
            <a:xfrm>
              <a:off x="-213830" y="1209932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96815" y="107154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37527" y="1056698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2750" y="876504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36" y="419863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52" y="303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20902"/>
            <a:ext cx="453610" cy="453610"/>
          </a:xfrm>
          <a:prstGeom prst="rect">
            <a:avLst/>
          </a:prstGeom>
        </p:spPr>
      </p:pic>
      <p:cxnSp>
        <p:nvCxnSpPr>
          <p:cNvPr id="81" name="Curved Connector 80"/>
          <p:cNvCxnSpPr>
            <a:stCxn id="83" idx="3"/>
            <a:endCxn id="77" idx="2"/>
          </p:cNvCxnSpPr>
          <p:nvPr/>
        </p:nvCxnSpPr>
        <p:spPr>
          <a:xfrm flipV="1">
            <a:off x="1136980" y="380959"/>
            <a:ext cx="513935" cy="294572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6385" y="1425199"/>
            <a:ext cx="7835203" cy="672592"/>
            <a:chOff x="196385" y="1449747"/>
            <a:chExt cx="7835203" cy="67259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381134" y="1458483"/>
              <a:ext cx="1466814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B3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Untrusted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6841444" y="1458483"/>
              <a:ext cx="1190144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96385" y="1458482"/>
              <a:ext cx="7658866" cy="6232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3194" y="1449747"/>
              <a:ext cx="1811439" cy="646331"/>
              <a:chOff x="51312" y="1646666"/>
              <a:chExt cx="1636144" cy="64633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1312" y="1770391"/>
                <a:ext cx="195201" cy="137648"/>
              </a:xfrm>
              <a:prstGeom prst="roundRect">
                <a:avLst>
                  <a:gd name="adj" fmla="val 4456"/>
                </a:avLst>
              </a:prstGeom>
              <a:pattFill prst="wdDnDiag">
                <a:fgClr>
                  <a:srgbClr val="F4B183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2291" y="1646666"/>
                <a:ext cx="14751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Physical side-channel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81514" y="1458483"/>
              <a:ext cx="2050161" cy="646331"/>
              <a:chOff x="2769990" y="1587360"/>
              <a:chExt cx="2050161" cy="646331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961271" y="1587360"/>
                <a:ext cx="18588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Enclave side channel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769990" y="1709448"/>
                <a:ext cx="216115" cy="135942"/>
              </a:xfrm>
              <a:prstGeom prst="roundRect">
                <a:avLst>
                  <a:gd name="adj" fmla="val 4456"/>
                </a:avLst>
              </a:prstGeom>
              <a:pattFill prst="wdUpDiag">
                <a:fgClr>
                  <a:srgbClr val="FF99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569245" y="1476008"/>
              <a:ext cx="2000888" cy="646331"/>
              <a:chOff x="2769990" y="1587360"/>
              <a:chExt cx="2000888" cy="64633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961271" y="1587360"/>
                <a:ext cx="18096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Long term enclave attacks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769990" y="1709448"/>
                <a:ext cx="216115" cy="135942"/>
              </a:xfrm>
              <a:prstGeom prst="roundRect">
                <a:avLst>
                  <a:gd name="adj" fmla="val 4456"/>
                </a:avLst>
              </a:prstGeom>
              <a:solidFill>
                <a:srgbClr val="E699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34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67568" y="5740"/>
            <a:ext cx="3126129" cy="1427438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250667" y="611308"/>
            <a:ext cx="90989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306975" y="95483"/>
            <a:ext cx="897800" cy="885157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27052" y="7461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21" name="Oval 20"/>
          <p:cNvSpPr/>
          <p:nvPr/>
        </p:nvSpPr>
        <p:spPr>
          <a:xfrm>
            <a:off x="1446744" y="513603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702" y="90025"/>
            <a:ext cx="979127" cy="1302988"/>
            <a:chOff x="3368796" y="2361662"/>
            <a:chExt cx="979127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306978" y="1018137"/>
            <a:ext cx="1853584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1060288" y="606909"/>
            <a:ext cx="386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3788" y="642125"/>
            <a:ext cx="100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Diverted</a:t>
            </a:r>
          </a:p>
        </p:txBody>
      </p:sp>
      <p:sp>
        <p:nvSpPr>
          <p:cNvPr id="39" name="Oval 38"/>
          <p:cNvSpPr/>
          <p:nvPr/>
        </p:nvSpPr>
        <p:spPr>
          <a:xfrm>
            <a:off x="29558" y="96394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5114" y="1433351"/>
            <a:ext cx="1979085" cy="369332"/>
            <a:chOff x="2434625" y="0"/>
            <a:chExt cx="1979085" cy="369332"/>
          </a:xfrm>
        </p:grpSpPr>
        <p:sp>
          <p:nvSpPr>
            <p:cNvPr id="72" name="Rectangle 71"/>
            <p:cNvSpPr/>
            <p:nvPr/>
          </p:nvSpPr>
          <p:spPr>
            <a:xfrm>
              <a:off x="2478395" y="0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434625" y="7012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48" y="19890"/>
            <a:ext cx="453610" cy="453610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172802" y="763874"/>
            <a:ext cx="1160609" cy="646331"/>
            <a:chOff x="5558680" y="2152567"/>
            <a:chExt cx="1940284" cy="646331"/>
          </a:xfrm>
        </p:grpSpPr>
        <p:sp>
          <p:nvSpPr>
            <p:cNvPr id="56" name="Rounded Rectangle 55"/>
            <p:cNvSpPr/>
            <p:nvPr/>
          </p:nvSpPr>
          <p:spPr>
            <a:xfrm>
              <a:off x="5647053" y="2152567"/>
              <a:ext cx="1851911" cy="611906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Emulated processor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3228777" y="72619"/>
            <a:ext cx="1099910" cy="625037"/>
          </a:xfrm>
          <a:prstGeom prst="roundRect">
            <a:avLst>
              <a:gd name="adj" fmla="val 0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74736" y="5740"/>
            <a:ext cx="1139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29" y="465164"/>
            <a:ext cx="453610" cy="453610"/>
          </a:xfrm>
          <a:prstGeom prst="rect">
            <a:avLst/>
          </a:prstGeom>
        </p:spPr>
      </p:pic>
      <p:cxnSp>
        <p:nvCxnSpPr>
          <p:cNvPr id="118" name="Curved Connector 117"/>
          <p:cNvCxnSpPr>
            <a:stCxn id="62" idx="1"/>
            <a:endCxn id="21" idx="6"/>
          </p:cNvCxnSpPr>
          <p:nvPr/>
        </p:nvCxnSpPr>
        <p:spPr>
          <a:xfrm rot="10800000" flipV="1">
            <a:off x="1633357" y="385137"/>
            <a:ext cx="1595421" cy="22177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0347" y="1511078"/>
            <a:ext cx="1324869" cy="369332"/>
            <a:chOff x="4570229" y="665734"/>
            <a:chExt cx="1324869" cy="369332"/>
          </a:xfrm>
        </p:grpSpPr>
        <p:sp>
          <p:nvSpPr>
            <p:cNvPr id="123" name="Rounded Rectangle 122"/>
            <p:cNvSpPr/>
            <p:nvPr/>
          </p:nvSpPr>
          <p:spPr>
            <a:xfrm>
              <a:off x="4570229" y="785506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65430" y="665734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48557" y="1521783"/>
            <a:ext cx="1074972" cy="369332"/>
            <a:chOff x="4570229" y="1105420"/>
            <a:chExt cx="1074972" cy="369332"/>
          </a:xfrm>
        </p:grpSpPr>
        <p:sp>
          <p:nvSpPr>
            <p:cNvPr id="126" name="Rounded Rectangle 125"/>
            <p:cNvSpPr/>
            <p:nvPr/>
          </p:nvSpPr>
          <p:spPr>
            <a:xfrm>
              <a:off x="4570229" y="1223098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761754" y="1105420"/>
              <a:ext cx="883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Trusted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23" y="1511078"/>
            <a:ext cx="2360336" cy="36933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0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614812" y="2937972"/>
            <a:ext cx="1495425" cy="369332"/>
            <a:chOff x="5607780" y="2145792"/>
            <a:chExt cx="3066391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575536" y="26646"/>
            <a:ext cx="2751883" cy="2081057"/>
          </a:xfrm>
          <a:prstGeom prst="roundRect">
            <a:avLst>
              <a:gd name="adj" fmla="val 1934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14943" y="62061"/>
            <a:ext cx="2653132" cy="1275977"/>
          </a:xfrm>
          <a:prstGeom prst="roundRect">
            <a:avLst>
              <a:gd name="adj" fmla="val 978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87633" y="62062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754712" y="450225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70431" y="2512397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86125" y="100291"/>
            <a:ext cx="979127" cy="1302988"/>
            <a:chOff x="3368796" y="2361662"/>
            <a:chExt cx="979127" cy="1302988"/>
          </a:xfrm>
        </p:grpSpPr>
        <p:sp>
          <p:nvSpPr>
            <p:cNvPr id="82" name="Rectangle 81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85" name="Rounded Rectangle 84"/>
          <p:cNvSpPr/>
          <p:nvPr/>
        </p:nvSpPr>
        <p:spPr>
          <a:xfrm>
            <a:off x="1614945" y="1389708"/>
            <a:ext cx="1471517" cy="673024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30476" y="1730920"/>
            <a:ext cx="1303866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575536" y="2448822"/>
            <a:ext cx="2786493" cy="934898"/>
          </a:xfrm>
          <a:prstGeom prst="roundRect">
            <a:avLst>
              <a:gd name="adj" fmla="val 3353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14055" y="2529264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614813" y="2513114"/>
            <a:ext cx="1495424" cy="386941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90922" y="2439986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1741925" y="2666958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endCxn id="92" idx="2"/>
          </p:cNvCxnSpPr>
          <p:nvPr/>
        </p:nvCxnSpPr>
        <p:spPr>
          <a:xfrm>
            <a:off x="1128086" y="2665451"/>
            <a:ext cx="613839" cy="94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1928537" y="2713930"/>
            <a:ext cx="1285518" cy="46334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7" idx="2"/>
          </p:cNvCxnSpPr>
          <p:nvPr/>
        </p:nvCxnSpPr>
        <p:spPr>
          <a:xfrm>
            <a:off x="1025711" y="543531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4"/>
            <a:endCxn id="80" idx="0"/>
          </p:cNvCxnSpPr>
          <p:nvPr/>
        </p:nvCxnSpPr>
        <p:spPr>
          <a:xfrm rot="5400000">
            <a:off x="279974" y="944353"/>
            <a:ext cx="1875560" cy="1260529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983175" y="272216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98" name="Oval 97"/>
          <p:cNvSpPr/>
          <p:nvPr/>
        </p:nvSpPr>
        <p:spPr>
          <a:xfrm>
            <a:off x="6350" y="98045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4160" y="2065766"/>
            <a:ext cx="2400363" cy="369332"/>
            <a:chOff x="3110237" y="707636"/>
            <a:chExt cx="2400363" cy="369332"/>
          </a:xfrm>
        </p:grpSpPr>
        <p:sp>
          <p:nvSpPr>
            <p:cNvPr id="71" name="Rectangle 70"/>
            <p:cNvSpPr/>
            <p:nvPr/>
          </p:nvSpPr>
          <p:spPr>
            <a:xfrm>
              <a:off x="3110237" y="707636"/>
              <a:ext cx="24003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3343849" y="7867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87487" y="3358280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76" y="11635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0" y="2512397"/>
            <a:ext cx="453610" cy="453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57762" y="3762965"/>
            <a:ext cx="2522589" cy="369332"/>
            <a:chOff x="7340737" y="2490798"/>
            <a:chExt cx="2522589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90222" y="2490798"/>
              <a:ext cx="1324869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Untrusted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788354" y="2490798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40737" y="2490798"/>
              <a:ext cx="2522589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12161" y="645442"/>
            <a:ext cx="1152200" cy="646331"/>
            <a:chOff x="7439350" y="1763880"/>
            <a:chExt cx="1152200" cy="646331"/>
          </a:xfrm>
        </p:grpSpPr>
        <p:sp>
          <p:nvSpPr>
            <p:cNvPr id="62" name="Rounded Rectangle 61"/>
            <p:cNvSpPr/>
            <p:nvPr/>
          </p:nvSpPr>
          <p:spPr>
            <a:xfrm>
              <a:off x="7439350" y="1805010"/>
              <a:ext cx="1099910" cy="601307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39350" y="1763880"/>
              <a:ext cx="115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Attacker’s Enclave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64360" y="676965"/>
            <a:ext cx="1141365" cy="610915"/>
            <a:chOff x="5558680" y="2152567"/>
            <a:chExt cx="1908113" cy="693597"/>
          </a:xfrm>
        </p:grpSpPr>
        <p:sp>
          <p:nvSpPr>
            <p:cNvPr id="56" name="Rounded Rectangle 55"/>
            <p:cNvSpPr/>
            <p:nvPr/>
          </p:nvSpPr>
          <p:spPr>
            <a:xfrm>
              <a:off x="5614882" y="2164015"/>
              <a:ext cx="1851909" cy="682149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Emulated processor</a:t>
              </a:r>
            </a:p>
          </p:txBody>
        </p:sp>
      </p:grpSp>
      <p:cxnSp>
        <p:nvCxnSpPr>
          <p:cNvPr id="106" name="Curved Connector 105"/>
          <p:cNvCxnSpPr>
            <a:stCxn id="77" idx="6"/>
            <a:endCxn id="9" idx="0"/>
          </p:cNvCxnSpPr>
          <p:nvPr/>
        </p:nvCxnSpPr>
        <p:spPr>
          <a:xfrm>
            <a:off x="1941324" y="543531"/>
            <a:ext cx="546937" cy="101912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154711" y="1389716"/>
            <a:ext cx="1113364" cy="673016"/>
            <a:chOff x="5647053" y="2152567"/>
            <a:chExt cx="3002957" cy="355877"/>
          </a:xfrm>
        </p:grpSpPr>
        <p:sp>
          <p:nvSpPr>
            <p:cNvPr id="55" name="Rounded Rectangle 5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96370" y="2250992"/>
              <a:ext cx="1725985" cy="1589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86205" y="1427206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214056" y="2939102"/>
            <a:ext cx="1113364" cy="369332"/>
            <a:chOff x="5607780" y="2145792"/>
            <a:chExt cx="3066391" cy="369332"/>
          </a:xfrm>
        </p:grpSpPr>
        <p:sp>
          <p:nvSpPr>
            <p:cNvPr id="60" name="Rounded Rectangle 59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03281" y="2145792"/>
              <a:ext cx="1312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79" y="2809083"/>
            <a:ext cx="453610" cy="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48747</TotalTime>
  <Words>2266</Words>
  <Application>Microsoft Office PowerPoint</Application>
  <PresentationFormat>Widescreen</PresentationFormat>
  <Paragraphs>1247</Paragraphs>
  <Slides>62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515</cp:revision>
  <cp:lastPrinted>2018-06-21T16:59:34Z</cp:lastPrinted>
  <dcterms:created xsi:type="dcterms:W3CDTF">2018-02-22T13:13:18Z</dcterms:created>
  <dcterms:modified xsi:type="dcterms:W3CDTF">2021-04-06T18:47:31Z</dcterms:modified>
</cp:coreProperties>
</file>