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74"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8B1F"/>
    <a:srgbClr val="1DBAEB"/>
    <a:srgbClr val="5AF41C"/>
    <a:srgbClr val="A2F97F"/>
    <a:srgbClr val="65DB55"/>
    <a:srgbClr val="C991CF"/>
    <a:srgbClr val="83D8F4"/>
    <a:srgbClr val="DAB4DE"/>
    <a:srgbClr val="7FBDF1"/>
    <a:srgbClr val="F3B0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92" autoAdjust="0"/>
    <p:restoredTop sz="94660"/>
  </p:normalViewPr>
  <p:slideViewPr>
    <p:cSldViewPr snapToGrid="0">
      <p:cViewPr varScale="1">
        <p:scale>
          <a:sx n="122" d="100"/>
          <a:sy n="122" d="100"/>
        </p:scale>
        <p:origin x="130" y="11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457CF4-7AA4-46DE-A098-50295E99FB58}" type="datetimeFigureOut">
              <a:rPr lang="en-US" smtClean="0"/>
              <a:t>4/6/2021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2659AF-6712-4A50-B1F3-E23A7ACA68BD}" type="slidenum">
              <a:rPr lang="en-US" smtClean="0"/>
              <a:t>‹#›</a:t>
            </a:fld>
            <a:endParaRPr lang="en-US"/>
          </a:p>
        </p:txBody>
      </p:sp>
    </p:spTree>
    <p:extLst>
      <p:ext uri="{BB962C8B-B14F-4D97-AF65-F5344CB8AC3E}">
        <p14:creationId xmlns:p14="http://schemas.microsoft.com/office/powerpoint/2010/main" val="3166066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Trusted path is an umbrella term that denotes the integrity and confidentiality of the channel between the user IO devices and the target TCB, remote trusted path is an extension where all the communication goes over the untrusted local platform and the network that is also attacker controlled.</a:t>
            </a:r>
          </a:p>
        </p:txBody>
      </p:sp>
      <p:sp>
        <p:nvSpPr>
          <p:cNvPr id="4" name="Slide Number Placeholder 3"/>
          <p:cNvSpPr>
            <a:spLocks noGrp="1"/>
          </p:cNvSpPr>
          <p:nvPr>
            <p:ph type="sldNum" sz="quarter" idx="10"/>
          </p:nvPr>
        </p:nvSpPr>
        <p:spPr/>
        <p:txBody>
          <a:bodyPr/>
          <a:lstStyle/>
          <a:p>
            <a:fld id="{A51C0C35-A9A2-4EFD-9BAF-1E52E29E03D1}" type="slidenum">
              <a:rPr lang="de-CH" smtClean="0"/>
              <a:pPr/>
              <a:t>3</a:t>
            </a:fld>
            <a:endParaRPr lang="de-CH" dirty="0"/>
          </a:p>
        </p:txBody>
      </p:sp>
    </p:spTree>
    <p:extLst>
      <p:ext uri="{BB962C8B-B14F-4D97-AF65-F5344CB8AC3E}">
        <p14:creationId xmlns:p14="http://schemas.microsoft.com/office/powerpoint/2010/main" val="4053407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193D8-C61F-4AD3-9B95-9B40A1350C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EFD374-4591-4673-8847-69F20C67CB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A85C3D-AE59-47E5-9002-1F13791BC96C}"/>
              </a:ext>
            </a:extLst>
          </p:cNvPr>
          <p:cNvSpPr>
            <a:spLocks noGrp="1"/>
          </p:cNvSpPr>
          <p:nvPr>
            <p:ph type="dt" sz="half" idx="10"/>
          </p:nvPr>
        </p:nvSpPr>
        <p:spPr/>
        <p:txBody>
          <a:bodyPr/>
          <a:lstStyle/>
          <a:p>
            <a:fld id="{2653ACC0-EB5D-44CA-A76B-2C4B949E24D2}" type="datetimeFigureOut">
              <a:rPr lang="en-US" smtClean="0"/>
              <a:t>4/6/2021</a:t>
            </a:fld>
            <a:endParaRPr lang="en-US"/>
          </a:p>
        </p:txBody>
      </p:sp>
      <p:sp>
        <p:nvSpPr>
          <p:cNvPr id="5" name="Footer Placeholder 4">
            <a:extLst>
              <a:ext uri="{FF2B5EF4-FFF2-40B4-BE49-F238E27FC236}">
                <a16:creationId xmlns:a16="http://schemas.microsoft.com/office/drawing/2014/main" id="{D40CCF91-68A3-49EA-AA05-DE4CFC1767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83A67A-934D-4B8B-8F1B-C04D60C683F9}"/>
              </a:ext>
            </a:extLst>
          </p:cNvPr>
          <p:cNvSpPr>
            <a:spLocks noGrp="1"/>
          </p:cNvSpPr>
          <p:nvPr>
            <p:ph type="sldNum" sz="quarter" idx="12"/>
          </p:nvPr>
        </p:nvSpPr>
        <p:spPr/>
        <p:txBody>
          <a:bodyPr/>
          <a:lstStyle/>
          <a:p>
            <a:fld id="{641AD7A1-D7CD-4E84-A6DB-4B0B0EB7B111}" type="slidenum">
              <a:rPr lang="en-US" smtClean="0"/>
              <a:t>‹#›</a:t>
            </a:fld>
            <a:endParaRPr lang="en-US"/>
          </a:p>
        </p:txBody>
      </p:sp>
    </p:spTree>
    <p:extLst>
      <p:ext uri="{BB962C8B-B14F-4D97-AF65-F5344CB8AC3E}">
        <p14:creationId xmlns:p14="http://schemas.microsoft.com/office/powerpoint/2010/main" val="176700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4C12B-F635-4921-8902-C1F0B32AA9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2EFFF9-1AA7-412A-89C3-21C2ED2F84A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0F7106-7DF0-42CE-9EE9-3FE908B6F896}"/>
              </a:ext>
            </a:extLst>
          </p:cNvPr>
          <p:cNvSpPr>
            <a:spLocks noGrp="1"/>
          </p:cNvSpPr>
          <p:nvPr>
            <p:ph type="dt" sz="half" idx="10"/>
          </p:nvPr>
        </p:nvSpPr>
        <p:spPr/>
        <p:txBody>
          <a:bodyPr/>
          <a:lstStyle/>
          <a:p>
            <a:fld id="{2653ACC0-EB5D-44CA-A76B-2C4B949E24D2}" type="datetimeFigureOut">
              <a:rPr lang="en-US" smtClean="0"/>
              <a:t>4/6/2021</a:t>
            </a:fld>
            <a:endParaRPr lang="en-US"/>
          </a:p>
        </p:txBody>
      </p:sp>
      <p:sp>
        <p:nvSpPr>
          <p:cNvPr id="5" name="Footer Placeholder 4">
            <a:extLst>
              <a:ext uri="{FF2B5EF4-FFF2-40B4-BE49-F238E27FC236}">
                <a16:creationId xmlns:a16="http://schemas.microsoft.com/office/drawing/2014/main" id="{078533E9-E105-47FD-A46E-CDA19FB5DD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FAC186-0B0C-452D-B347-B6435911BAD4}"/>
              </a:ext>
            </a:extLst>
          </p:cNvPr>
          <p:cNvSpPr>
            <a:spLocks noGrp="1"/>
          </p:cNvSpPr>
          <p:nvPr>
            <p:ph type="sldNum" sz="quarter" idx="12"/>
          </p:nvPr>
        </p:nvSpPr>
        <p:spPr/>
        <p:txBody>
          <a:bodyPr/>
          <a:lstStyle/>
          <a:p>
            <a:fld id="{641AD7A1-D7CD-4E84-A6DB-4B0B0EB7B111}" type="slidenum">
              <a:rPr lang="en-US" smtClean="0"/>
              <a:t>‹#›</a:t>
            </a:fld>
            <a:endParaRPr lang="en-US"/>
          </a:p>
        </p:txBody>
      </p:sp>
    </p:spTree>
    <p:extLst>
      <p:ext uri="{BB962C8B-B14F-4D97-AF65-F5344CB8AC3E}">
        <p14:creationId xmlns:p14="http://schemas.microsoft.com/office/powerpoint/2010/main" val="1403739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EBB341-01A3-4C53-8962-475218C490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30B948-ECC5-4106-9392-80F6C33F384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D23F73-75BC-41A1-AE85-EA504F2A3E93}"/>
              </a:ext>
            </a:extLst>
          </p:cNvPr>
          <p:cNvSpPr>
            <a:spLocks noGrp="1"/>
          </p:cNvSpPr>
          <p:nvPr>
            <p:ph type="dt" sz="half" idx="10"/>
          </p:nvPr>
        </p:nvSpPr>
        <p:spPr/>
        <p:txBody>
          <a:bodyPr/>
          <a:lstStyle/>
          <a:p>
            <a:fld id="{2653ACC0-EB5D-44CA-A76B-2C4B949E24D2}" type="datetimeFigureOut">
              <a:rPr lang="en-US" smtClean="0"/>
              <a:t>4/6/2021</a:t>
            </a:fld>
            <a:endParaRPr lang="en-US"/>
          </a:p>
        </p:txBody>
      </p:sp>
      <p:sp>
        <p:nvSpPr>
          <p:cNvPr id="5" name="Footer Placeholder 4">
            <a:extLst>
              <a:ext uri="{FF2B5EF4-FFF2-40B4-BE49-F238E27FC236}">
                <a16:creationId xmlns:a16="http://schemas.microsoft.com/office/drawing/2014/main" id="{7D5FBBB7-A4F5-44CB-BBFA-89F7CA21C7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BF7A92-74F8-4223-8626-2541E87173B3}"/>
              </a:ext>
            </a:extLst>
          </p:cNvPr>
          <p:cNvSpPr>
            <a:spLocks noGrp="1"/>
          </p:cNvSpPr>
          <p:nvPr>
            <p:ph type="sldNum" sz="quarter" idx="12"/>
          </p:nvPr>
        </p:nvSpPr>
        <p:spPr/>
        <p:txBody>
          <a:bodyPr/>
          <a:lstStyle/>
          <a:p>
            <a:fld id="{641AD7A1-D7CD-4E84-A6DB-4B0B0EB7B111}" type="slidenum">
              <a:rPr lang="en-US" smtClean="0"/>
              <a:t>‹#›</a:t>
            </a:fld>
            <a:endParaRPr lang="en-US"/>
          </a:p>
        </p:txBody>
      </p:sp>
    </p:spTree>
    <p:extLst>
      <p:ext uri="{BB962C8B-B14F-4D97-AF65-F5344CB8AC3E}">
        <p14:creationId xmlns:p14="http://schemas.microsoft.com/office/powerpoint/2010/main" val="2768409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halt 1-spalti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23977" y="2024064"/>
            <a:ext cx="11542458" cy="4210046"/>
          </a:xfrm>
        </p:spPr>
        <p:txBody>
          <a:bodyPr/>
          <a:lstStyle>
            <a:lvl1pPr>
              <a:defRPr/>
            </a:lvl1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4" name="Datumsplatzhalter 3"/>
          <p:cNvSpPr>
            <a:spLocks noGrp="1"/>
          </p:cNvSpPr>
          <p:nvPr>
            <p:ph type="dt" sz="half" idx="10"/>
          </p:nvPr>
        </p:nvSpPr>
        <p:spPr/>
        <p:txBody>
          <a:bodyPr/>
          <a:lstStyle/>
          <a:p>
            <a:fld id="{2E351574-DE3B-48D4-BB21-472FD18DCB9D}" type="datetime1">
              <a:rPr lang="en-US" smtClean="0"/>
              <a:t>4/6/2021</a:t>
            </a:fld>
            <a:endParaRPr lang="en-GB" dirty="0"/>
          </a:p>
        </p:txBody>
      </p:sp>
      <p:sp>
        <p:nvSpPr>
          <p:cNvPr id="5" name="Fußzeilenplatzhalter 4"/>
          <p:cNvSpPr>
            <a:spLocks noGrp="1"/>
          </p:cNvSpPr>
          <p:nvPr>
            <p:ph type="ftr" sz="quarter" idx="11"/>
          </p:nvPr>
        </p:nvSpPr>
        <p:spPr/>
        <p:txBody>
          <a:bodyPr/>
          <a:lstStyle/>
          <a:p>
            <a:r>
              <a:rPr lang="en-GB" dirty="0"/>
              <a:t>Aritra Dhar</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7" name="Titel 6"/>
          <p:cNvSpPr>
            <a:spLocks noGrp="1"/>
          </p:cNvSpPr>
          <p:nvPr>
            <p:ph type="title" hasCustomPrompt="1"/>
          </p:nvPr>
        </p:nvSpPr>
        <p:spPr>
          <a:xfrm>
            <a:off x="323977" y="620714"/>
            <a:ext cx="11542458" cy="972000"/>
          </a:xfrm>
          <a:solidFill>
            <a:schemeClr val="bg1"/>
          </a:solidFill>
        </p:spPr>
        <p:txBody>
          <a:bodyPr/>
          <a:lstStyle>
            <a:lvl1pPr>
              <a:defRPr/>
            </a:lvl1pPr>
          </a:lstStyle>
          <a:p>
            <a:r>
              <a:rPr lang="en-GB" dirty="0"/>
              <a:t>Add title</a:t>
            </a:r>
          </a:p>
        </p:txBody>
      </p:sp>
    </p:spTree>
    <p:extLst>
      <p:ext uri="{BB962C8B-B14F-4D97-AF65-F5344CB8AC3E}">
        <p14:creationId xmlns:p14="http://schemas.microsoft.com/office/powerpoint/2010/main" val="15756249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A70AF-8E00-4384-96C2-B621B4AE5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542E1D-65D5-4C3E-A275-96E380B19FC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80E005-8633-4E62-81A9-E71AC0EC75D5}"/>
              </a:ext>
            </a:extLst>
          </p:cNvPr>
          <p:cNvSpPr>
            <a:spLocks noGrp="1"/>
          </p:cNvSpPr>
          <p:nvPr>
            <p:ph type="dt" sz="half" idx="10"/>
          </p:nvPr>
        </p:nvSpPr>
        <p:spPr/>
        <p:txBody>
          <a:bodyPr/>
          <a:lstStyle/>
          <a:p>
            <a:fld id="{2653ACC0-EB5D-44CA-A76B-2C4B949E24D2}" type="datetimeFigureOut">
              <a:rPr lang="en-US" smtClean="0"/>
              <a:t>4/6/2021</a:t>
            </a:fld>
            <a:endParaRPr lang="en-US"/>
          </a:p>
        </p:txBody>
      </p:sp>
      <p:sp>
        <p:nvSpPr>
          <p:cNvPr id="5" name="Footer Placeholder 4">
            <a:extLst>
              <a:ext uri="{FF2B5EF4-FFF2-40B4-BE49-F238E27FC236}">
                <a16:creationId xmlns:a16="http://schemas.microsoft.com/office/drawing/2014/main" id="{C66B1606-8ED2-4E47-A2D1-103D8703C4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5F38E7-15D0-42AC-9DC2-86A355C7DDA1}"/>
              </a:ext>
            </a:extLst>
          </p:cNvPr>
          <p:cNvSpPr>
            <a:spLocks noGrp="1"/>
          </p:cNvSpPr>
          <p:nvPr>
            <p:ph type="sldNum" sz="quarter" idx="12"/>
          </p:nvPr>
        </p:nvSpPr>
        <p:spPr/>
        <p:txBody>
          <a:bodyPr/>
          <a:lstStyle/>
          <a:p>
            <a:fld id="{641AD7A1-D7CD-4E84-A6DB-4B0B0EB7B111}" type="slidenum">
              <a:rPr lang="en-US" smtClean="0"/>
              <a:t>‹#›</a:t>
            </a:fld>
            <a:endParaRPr lang="en-US"/>
          </a:p>
        </p:txBody>
      </p:sp>
    </p:spTree>
    <p:extLst>
      <p:ext uri="{BB962C8B-B14F-4D97-AF65-F5344CB8AC3E}">
        <p14:creationId xmlns:p14="http://schemas.microsoft.com/office/powerpoint/2010/main" val="4159358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07841-AA9E-4E09-8A58-A478A070B8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CD23CA-5623-4C32-9890-35368FDD79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F3CE965-F41C-4DD1-9C47-BA5D35C684D5}"/>
              </a:ext>
            </a:extLst>
          </p:cNvPr>
          <p:cNvSpPr>
            <a:spLocks noGrp="1"/>
          </p:cNvSpPr>
          <p:nvPr>
            <p:ph type="dt" sz="half" idx="10"/>
          </p:nvPr>
        </p:nvSpPr>
        <p:spPr/>
        <p:txBody>
          <a:bodyPr/>
          <a:lstStyle/>
          <a:p>
            <a:fld id="{2653ACC0-EB5D-44CA-A76B-2C4B949E24D2}" type="datetimeFigureOut">
              <a:rPr lang="en-US" smtClean="0"/>
              <a:t>4/6/2021</a:t>
            </a:fld>
            <a:endParaRPr lang="en-US"/>
          </a:p>
        </p:txBody>
      </p:sp>
      <p:sp>
        <p:nvSpPr>
          <p:cNvPr id="5" name="Footer Placeholder 4">
            <a:extLst>
              <a:ext uri="{FF2B5EF4-FFF2-40B4-BE49-F238E27FC236}">
                <a16:creationId xmlns:a16="http://schemas.microsoft.com/office/drawing/2014/main" id="{542BD1F5-632D-4F68-937C-CB681A25E8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0174C1-56EE-45A6-90FD-8EFFCD9EB021}"/>
              </a:ext>
            </a:extLst>
          </p:cNvPr>
          <p:cNvSpPr>
            <a:spLocks noGrp="1"/>
          </p:cNvSpPr>
          <p:nvPr>
            <p:ph type="sldNum" sz="quarter" idx="12"/>
          </p:nvPr>
        </p:nvSpPr>
        <p:spPr/>
        <p:txBody>
          <a:bodyPr/>
          <a:lstStyle/>
          <a:p>
            <a:fld id="{641AD7A1-D7CD-4E84-A6DB-4B0B0EB7B111}" type="slidenum">
              <a:rPr lang="en-US" smtClean="0"/>
              <a:t>‹#›</a:t>
            </a:fld>
            <a:endParaRPr lang="en-US"/>
          </a:p>
        </p:txBody>
      </p:sp>
    </p:spTree>
    <p:extLst>
      <p:ext uri="{BB962C8B-B14F-4D97-AF65-F5344CB8AC3E}">
        <p14:creationId xmlns:p14="http://schemas.microsoft.com/office/powerpoint/2010/main" val="3826765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87871-AD48-4BB6-A270-8E2E02231C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D66741-C856-4914-BFE5-A2A935445B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C5FAE8-FADC-4520-BBF3-49C07587CC4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0E7AF7-FA76-4C7A-93BA-0E19CD53468E}"/>
              </a:ext>
            </a:extLst>
          </p:cNvPr>
          <p:cNvSpPr>
            <a:spLocks noGrp="1"/>
          </p:cNvSpPr>
          <p:nvPr>
            <p:ph type="dt" sz="half" idx="10"/>
          </p:nvPr>
        </p:nvSpPr>
        <p:spPr/>
        <p:txBody>
          <a:bodyPr/>
          <a:lstStyle/>
          <a:p>
            <a:fld id="{2653ACC0-EB5D-44CA-A76B-2C4B949E24D2}" type="datetimeFigureOut">
              <a:rPr lang="en-US" smtClean="0"/>
              <a:t>4/6/2021</a:t>
            </a:fld>
            <a:endParaRPr lang="en-US"/>
          </a:p>
        </p:txBody>
      </p:sp>
      <p:sp>
        <p:nvSpPr>
          <p:cNvPr id="6" name="Footer Placeholder 5">
            <a:extLst>
              <a:ext uri="{FF2B5EF4-FFF2-40B4-BE49-F238E27FC236}">
                <a16:creationId xmlns:a16="http://schemas.microsoft.com/office/drawing/2014/main" id="{99512CCE-849F-4FB0-87AD-5786023000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ACC5D8-8E21-4B0B-8F7E-A447D8D709A3}"/>
              </a:ext>
            </a:extLst>
          </p:cNvPr>
          <p:cNvSpPr>
            <a:spLocks noGrp="1"/>
          </p:cNvSpPr>
          <p:nvPr>
            <p:ph type="sldNum" sz="quarter" idx="12"/>
          </p:nvPr>
        </p:nvSpPr>
        <p:spPr/>
        <p:txBody>
          <a:bodyPr/>
          <a:lstStyle/>
          <a:p>
            <a:fld id="{641AD7A1-D7CD-4E84-A6DB-4B0B0EB7B111}" type="slidenum">
              <a:rPr lang="en-US" smtClean="0"/>
              <a:t>‹#›</a:t>
            </a:fld>
            <a:endParaRPr lang="en-US"/>
          </a:p>
        </p:txBody>
      </p:sp>
    </p:spTree>
    <p:extLst>
      <p:ext uri="{BB962C8B-B14F-4D97-AF65-F5344CB8AC3E}">
        <p14:creationId xmlns:p14="http://schemas.microsoft.com/office/powerpoint/2010/main" val="2630079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99C8F-DE98-4013-BEF2-66E8FDA20C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744936-59FD-43BE-A59B-DE7C8D8534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14154E2-A8B8-429B-A6F7-B06E70CF72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D9F559-F9B1-4EC4-8B1F-9CAA8F1E03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A98AE48-A285-4D82-837B-AF790B8B972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6E5464-13BD-4DF8-9A66-39D1B35E56CD}"/>
              </a:ext>
            </a:extLst>
          </p:cNvPr>
          <p:cNvSpPr>
            <a:spLocks noGrp="1"/>
          </p:cNvSpPr>
          <p:nvPr>
            <p:ph type="dt" sz="half" idx="10"/>
          </p:nvPr>
        </p:nvSpPr>
        <p:spPr/>
        <p:txBody>
          <a:bodyPr/>
          <a:lstStyle/>
          <a:p>
            <a:fld id="{2653ACC0-EB5D-44CA-A76B-2C4B949E24D2}" type="datetimeFigureOut">
              <a:rPr lang="en-US" smtClean="0"/>
              <a:t>4/6/2021</a:t>
            </a:fld>
            <a:endParaRPr lang="en-US"/>
          </a:p>
        </p:txBody>
      </p:sp>
      <p:sp>
        <p:nvSpPr>
          <p:cNvPr id="8" name="Footer Placeholder 7">
            <a:extLst>
              <a:ext uri="{FF2B5EF4-FFF2-40B4-BE49-F238E27FC236}">
                <a16:creationId xmlns:a16="http://schemas.microsoft.com/office/drawing/2014/main" id="{C04DD260-5AB2-4794-AEE4-CE8C08C4A4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7FDF07-B673-45BB-85C6-F9652933E547}"/>
              </a:ext>
            </a:extLst>
          </p:cNvPr>
          <p:cNvSpPr>
            <a:spLocks noGrp="1"/>
          </p:cNvSpPr>
          <p:nvPr>
            <p:ph type="sldNum" sz="quarter" idx="12"/>
          </p:nvPr>
        </p:nvSpPr>
        <p:spPr/>
        <p:txBody>
          <a:bodyPr/>
          <a:lstStyle/>
          <a:p>
            <a:fld id="{641AD7A1-D7CD-4E84-A6DB-4B0B0EB7B111}" type="slidenum">
              <a:rPr lang="en-US" smtClean="0"/>
              <a:t>‹#›</a:t>
            </a:fld>
            <a:endParaRPr lang="en-US"/>
          </a:p>
        </p:txBody>
      </p:sp>
    </p:spTree>
    <p:extLst>
      <p:ext uri="{BB962C8B-B14F-4D97-AF65-F5344CB8AC3E}">
        <p14:creationId xmlns:p14="http://schemas.microsoft.com/office/powerpoint/2010/main" val="1782775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BEDB9-5116-470D-8B8B-2FB29B0EFD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2278A0-62F2-4638-86FE-05C6C85AD17A}"/>
              </a:ext>
            </a:extLst>
          </p:cNvPr>
          <p:cNvSpPr>
            <a:spLocks noGrp="1"/>
          </p:cNvSpPr>
          <p:nvPr>
            <p:ph type="dt" sz="half" idx="10"/>
          </p:nvPr>
        </p:nvSpPr>
        <p:spPr/>
        <p:txBody>
          <a:bodyPr/>
          <a:lstStyle/>
          <a:p>
            <a:fld id="{2653ACC0-EB5D-44CA-A76B-2C4B949E24D2}" type="datetimeFigureOut">
              <a:rPr lang="en-US" smtClean="0"/>
              <a:t>4/6/2021</a:t>
            </a:fld>
            <a:endParaRPr lang="en-US"/>
          </a:p>
        </p:txBody>
      </p:sp>
      <p:sp>
        <p:nvSpPr>
          <p:cNvPr id="4" name="Footer Placeholder 3">
            <a:extLst>
              <a:ext uri="{FF2B5EF4-FFF2-40B4-BE49-F238E27FC236}">
                <a16:creationId xmlns:a16="http://schemas.microsoft.com/office/drawing/2014/main" id="{1DFBE985-0F82-4888-B51A-EF69AA0E0B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69C378-149A-413F-B85D-A835A782DB04}"/>
              </a:ext>
            </a:extLst>
          </p:cNvPr>
          <p:cNvSpPr>
            <a:spLocks noGrp="1"/>
          </p:cNvSpPr>
          <p:nvPr>
            <p:ph type="sldNum" sz="quarter" idx="12"/>
          </p:nvPr>
        </p:nvSpPr>
        <p:spPr/>
        <p:txBody>
          <a:bodyPr/>
          <a:lstStyle/>
          <a:p>
            <a:fld id="{641AD7A1-D7CD-4E84-A6DB-4B0B0EB7B111}" type="slidenum">
              <a:rPr lang="en-US" smtClean="0"/>
              <a:t>‹#›</a:t>
            </a:fld>
            <a:endParaRPr lang="en-US"/>
          </a:p>
        </p:txBody>
      </p:sp>
    </p:spTree>
    <p:extLst>
      <p:ext uri="{BB962C8B-B14F-4D97-AF65-F5344CB8AC3E}">
        <p14:creationId xmlns:p14="http://schemas.microsoft.com/office/powerpoint/2010/main" val="4270129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D8F7AF-0DA6-4EAC-B86A-874A1C5446BD}"/>
              </a:ext>
            </a:extLst>
          </p:cNvPr>
          <p:cNvSpPr>
            <a:spLocks noGrp="1"/>
          </p:cNvSpPr>
          <p:nvPr>
            <p:ph type="dt" sz="half" idx="10"/>
          </p:nvPr>
        </p:nvSpPr>
        <p:spPr/>
        <p:txBody>
          <a:bodyPr/>
          <a:lstStyle/>
          <a:p>
            <a:fld id="{2653ACC0-EB5D-44CA-A76B-2C4B949E24D2}" type="datetimeFigureOut">
              <a:rPr lang="en-US" smtClean="0"/>
              <a:t>4/6/2021</a:t>
            </a:fld>
            <a:endParaRPr lang="en-US"/>
          </a:p>
        </p:txBody>
      </p:sp>
      <p:sp>
        <p:nvSpPr>
          <p:cNvPr id="3" name="Footer Placeholder 2">
            <a:extLst>
              <a:ext uri="{FF2B5EF4-FFF2-40B4-BE49-F238E27FC236}">
                <a16:creationId xmlns:a16="http://schemas.microsoft.com/office/drawing/2014/main" id="{A3CF5EA5-387A-4290-BFD1-C7A86176DC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F2D907-06E4-44C8-A8E1-DE9DC082C5E9}"/>
              </a:ext>
            </a:extLst>
          </p:cNvPr>
          <p:cNvSpPr>
            <a:spLocks noGrp="1"/>
          </p:cNvSpPr>
          <p:nvPr>
            <p:ph type="sldNum" sz="quarter" idx="12"/>
          </p:nvPr>
        </p:nvSpPr>
        <p:spPr/>
        <p:txBody>
          <a:bodyPr/>
          <a:lstStyle/>
          <a:p>
            <a:fld id="{641AD7A1-D7CD-4E84-A6DB-4B0B0EB7B111}" type="slidenum">
              <a:rPr lang="en-US" smtClean="0"/>
              <a:t>‹#›</a:t>
            </a:fld>
            <a:endParaRPr lang="en-US"/>
          </a:p>
        </p:txBody>
      </p:sp>
    </p:spTree>
    <p:extLst>
      <p:ext uri="{BB962C8B-B14F-4D97-AF65-F5344CB8AC3E}">
        <p14:creationId xmlns:p14="http://schemas.microsoft.com/office/powerpoint/2010/main" val="2402380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5958F-787D-45B0-ACA3-CB7FCEE58D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A58B67-0DA5-4F0D-9574-87E8DC2DF7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778259-C868-4F87-96F9-67DBD265CB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29D015-73C6-4A94-9C40-EC17D46C862F}"/>
              </a:ext>
            </a:extLst>
          </p:cNvPr>
          <p:cNvSpPr>
            <a:spLocks noGrp="1"/>
          </p:cNvSpPr>
          <p:nvPr>
            <p:ph type="dt" sz="half" idx="10"/>
          </p:nvPr>
        </p:nvSpPr>
        <p:spPr/>
        <p:txBody>
          <a:bodyPr/>
          <a:lstStyle/>
          <a:p>
            <a:fld id="{2653ACC0-EB5D-44CA-A76B-2C4B949E24D2}" type="datetimeFigureOut">
              <a:rPr lang="en-US" smtClean="0"/>
              <a:t>4/6/2021</a:t>
            </a:fld>
            <a:endParaRPr lang="en-US"/>
          </a:p>
        </p:txBody>
      </p:sp>
      <p:sp>
        <p:nvSpPr>
          <p:cNvPr id="6" name="Footer Placeholder 5">
            <a:extLst>
              <a:ext uri="{FF2B5EF4-FFF2-40B4-BE49-F238E27FC236}">
                <a16:creationId xmlns:a16="http://schemas.microsoft.com/office/drawing/2014/main" id="{E3BFB282-71F5-405C-8E57-6540815BD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F9E26F-F1AF-4A3A-90A1-4C430BB0E0E3}"/>
              </a:ext>
            </a:extLst>
          </p:cNvPr>
          <p:cNvSpPr>
            <a:spLocks noGrp="1"/>
          </p:cNvSpPr>
          <p:nvPr>
            <p:ph type="sldNum" sz="quarter" idx="12"/>
          </p:nvPr>
        </p:nvSpPr>
        <p:spPr/>
        <p:txBody>
          <a:bodyPr/>
          <a:lstStyle/>
          <a:p>
            <a:fld id="{641AD7A1-D7CD-4E84-A6DB-4B0B0EB7B111}" type="slidenum">
              <a:rPr lang="en-US" smtClean="0"/>
              <a:t>‹#›</a:t>
            </a:fld>
            <a:endParaRPr lang="en-US"/>
          </a:p>
        </p:txBody>
      </p:sp>
    </p:spTree>
    <p:extLst>
      <p:ext uri="{BB962C8B-B14F-4D97-AF65-F5344CB8AC3E}">
        <p14:creationId xmlns:p14="http://schemas.microsoft.com/office/powerpoint/2010/main" val="4114856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A190A-60AE-4FF2-8D94-54F086DDF0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A33424-7C54-4B29-9D45-68FCF34839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B35567-25C5-40B5-A15E-9003B2BCC3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EA6732-BEDB-422A-AC04-7D7DEA73E62E}"/>
              </a:ext>
            </a:extLst>
          </p:cNvPr>
          <p:cNvSpPr>
            <a:spLocks noGrp="1"/>
          </p:cNvSpPr>
          <p:nvPr>
            <p:ph type="dt" sz="half" idx="10"/>
          </p:nvPr>
        </p:nvSpPr>
        <p:spPr/>
        <p:txBody>
          <a:bodyPr/>
          <a:lstStyle/>
          <a:p>
            <a:fld id="{2653ACC0-EB5D-44CA-A76B-2C4B949E24D2}" type="datetimeFigureOut">
              <a:rPr lang="en-US" smtClean="0"/>
              <a:t>4/6/2021</a:t>
            </a:fld>
            <a:endParaRPr lang="en-US"/>
          </a:p>
        </p:txBody>
      </p:sp>
      <p:sp>
        <p:nvSpPr>
          <p:cNvPr id="6" name="Footer Placeholder 5">
            <a:extLst>
              <a:ext uri="{FF2B5EF4-FFF2-40B4-BE49-F238E27FC236}">
                <a16:creationId xmlns:a16="http://schemas.microsoft.com/office/drawing/2014/main" id="{EDA75DE0-2077-4D51-9E5C-70A41A3138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99293C-BE33-4D4E-9A4D-282F753AE7E5}"/>
              </a:ext>
            </a:extLst>
          </p:cNvPr>
          <p:cNvSpPr>
            <a:spLocks noGrp="1"/>
          </p:cNvSpPr>
          <p:nvPr>
            <p:ph type="sldNum" sz="quarter" idx="12"/>
          </p:nvPr>
        </p:nvSpPr>
        <p:spPr/>
        <p:txBody>
          <a:bodyPr/>
          <a:lstStyle/>
          <a:p>
            <a:fld id="{641AD7A1-D7CD-4E84-A6DB-4B0B0EB7B111}" type="slidenum">
              <a:rPr lang="en-US" smtClean="0"/>
              <a:t>‹#›</a:t>
            </a:fld>
            <a:endParaRPr lang="en-US"/>
          </a:p>
        </p:txBody>
      </p:sp>
    </p:spTree>
    <p:extLst>
      <p:ext uri="{BB962C8B-B14F-4D97-AF65-F5344CB8AC3E}">
        <p14:creationId xmlns:p14="http://schemas.microsoft.com/office/powerpoint/2010/main" val="3454817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B718C8-8635-436A-BBE0-AF59C1AB2B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84EF6F-75B5-4DDA-AD89-B287F2D39E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1A1F25-A49D-4F58-95A9-A41F35407D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53ACC0-EB5D-44CA-A76B-2C4B949E24D2}" type="datetimeFigureOut">
              <a:rPr lang="en-US" smtClean="0"/>
              <a:t>4/6/2021</a:t>
            </a:fld>
            <a:endParaRPr lang="en-US"/>
          </a:p>
        </p:txBody>
      </p:sp>
      <p:sp>
        <p:nvSpPr>
          <p:cNvPr id="5" name="Footer Placeholder 4">
            <a:extLst>
              <a:ext uri="{FF2B5EF4-FFF2-40B4-BE49-F238E27FC236}">
                <a16:creationId xmlns:a16="http://schemas.microsoft.com/office/drawing/2014/main" id="{BCE5ABFF-3DAC-442A-AC94-D3C7714834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6FDC38-9FE2-42A9-AB16-1BF4D87BCE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1AD7A1-D7CD-4E84-A6DB-4B0B0EB7B111}" type="slidenum">
              <a:rPr lang="en-US" smtClean="0"/>
              <a:t>‹#›</a:t>
            </a:fld>
            <a:endParaRPr lang="en-US"/>
          </a:p>
        </p:txBody>
      </p:sp>
    </p:spTree>
    <p:extLst>
      <p:ext uri="{BB962C8B-B14F-4D97-AF65-F5344CB8AC3E}">
        <p14:creationId xmlns:p14="http://schemas.microsoft.com/office/powerpoint/2010/main" val="3292734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png"/><Relationship Id="rId11" Type="http://schemas.openxmlformats.org/officeDocument/2006/relationships/image" Target="../media/image19.png"/><Relationship Id="rId5" Type="http://schemas.openxmlformats.org/officeDocument/2006/relationships/image" Target="../media/image16.png"/><Relationship Id="rId10" Type="http://schemas.openxmlformats.org/officeDocument/2006/relationships/image" Target="../media/image3.png"/><Relationship Id="rId4" Type="http://schemas.openxmlformats.org/officeDocument/2006/relationships/image" Target="../media/image15.png"/><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A2ED67C-3999-4A3A-851C-29CFE6F591CF}"/>
              </a:ext>
            </a:extLst>
          </p:cNvPr>
          <p:cNvSpPr/>
          <p:nvPr/>
        </p:nvSpPr>
        <p:spPr>
          <a:xfrm>
            <a:off x="131737" y="1390973"/>
            <a:ext cx="5153187" cy="480448"/>
          </a:xfrm>
          <a:prstGeom prst="roundRect">
            <a:avLst>
              <a:gd name="adj" fmla="val 20842"/>
            </a:avLst>
          </a:prstGeom>
          <a:solidFill>
            <a:srgbClr val="C2E884"/>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CPU</a:t>
            </a:r>
            <a:endParaRPr lang="en-US" sz="2800" dirty="0">
              <a:solidFill>
                <a:schemeClr val="tx1"/>
              </a:solidFill>
            </a:endParaRPr>
          </a:p>
        </p:txBody>
      </p:sp>
      <p:sp>
        <p:nvSpPr>
          <p:cNvPr id="8" name="Rectangle: Rounded Corners 7">
            <a:extLst>
              <a:ext uri="{FF2B5EF4-FFF2-40B4-BE49-F238E27FC236}">
                <a16:creationId xmlns:a16="http://schemas.microsoft.com/office/drawing/2014/main" id="{0A574687-54BB-453B-8742-0C31E1A9553E}"/>
              </a:ext>
            </a:extLst>
          </p:cNvPr>
          <p:cNvSpPr/>
          <p:nvPr/>
        </p:nvSpPr>
        <p:spPr>
          <a:xfrm>
            <a:off x="131737" y="360335"/>
            <a:ext cx="1305731" cy="786540"/>
          </a:xfrm>
          <a:prstGeom prst="roundRect">
            <a:avLst>
              <a:gd name="adj" fmla="val 11751"/>
            </a:avLst>
          </a:prstGeom>
          <a:solidFill>
            <a:srgbClr val="FF939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OS</a:t>
            </a:r>
            <a:endParaRPr lang="en-US" sz="2800" dirty="0">
              <a:solidFill>
                <a:schemeClr val="tx1"/>
              </a:solidFill>
            </a:endParaRPr>
          </a:p>
        </p:txBody>
      </p:sp>
      <p:sp>
        <p:nvSpPr>
          <p:cNvPr id="12" name="Rectangle 11">
            <a:extLst>
              <a:ext uri="{FF2B5EF4-FFF2-40B4-BE49-F238E27FC236}">
                <a16:creationId xmlns:a16="http://schemas.microsoft.com/office/drawing/2014/main" id="{56EC08F9-AD58-4207-8E1A-9CD3CE48595C}"/>
              </a:ext>
            </a:extLst>
          </p:cNvPr>
          <p:cNvSpPr/>
          <p:nvPr/>
        </p:nvSpPr>
        <p:spPr>
          <a:xfrm>
            <a:off x="1623449" y="224725"/>
            <a:ext cx="6431798" cy="1011265"/>
          </a:xfrm>
          <a:prstGeom prst="rect">
            <a:avLst/>
          </a:prstGeom>
          <a:solidFill>
            <a:srgbClr val="D0DAF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B8019C36-A79A-4950-8A53-6AA0F494A2C6}"/>
              </a:ext>
            </a:extLst>
          </p:cNvPr>
          <p:cNvSpPr/>
          <p:nvPr/>
        </p:nvSpPr>
        <p:spPr>
          <a:xfrm>
            <a:off x="1685442" y="360334"/>
            <a:ext cx="2262754" cy="786540"/>
          </a:xfrm>
          <a:prstGeom prst="roundRect">
            <a:avLst>
              <a:gd name="adj" fmla="val 11751"/>
            </a:avLst>
          </a:prstGeom>
          <a:solidFill>
            <a:srgbClr val="C2E884"/>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Trusted path application</a:t>
            </a:r>
          </a:p>
        </p:txBody>
      </p:sp>
      <p:sp>
        <p:nvSpPr>
          <p:cNvPr id="10" name="Rectangle: Rounded Corners 9">
            <a:extLst>
              <a:ext uri="{FF2B5EF4-FFF2-40B4-BE49-F238E27FC236}">
                <a16:creationId xmlns:a16="http://schemas.microsoft.com/office/drawing/2014/main" id="{175B70E9-A41E-49E8-8F7F-C52AF01A3617}"/>
              </a:ext>
            </a:extLst>
          </p:cNvPr>
          <p:cNvSpPr/>
          <p:nvPr/>
        </p:nvSpPr>
        <p:spPr>
          <a:xfrm>
            <a:off x="6553526" y="455262"/>
            <a:ext cx="1421322" cy="596685"/>
          </a:xfrm>
          <a:prstGeom prst="roundRect">
            <a:avLst>
              <a:gd name="adj" fmla="val 11751"/>
            </a:avLst>
          </a:prstGeom>
          <a:solidFill>
            <a:srgbClr val="C2E884"/>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Peripheral</a:t>
            </a:r>
            <a:endParaRPr lang="en-US" sz="2400" dirty="0">
              <a:solidFill>
                <a:schemeClr val="tx1"/>
              </a:solidFill>
            </a:endParaRPr>
          </a:p>
        </p:txBody>
      </p:sp>
      <p:sp>
        <p:nvSpPr>
          <p:cNvPr id="17" name="Arrow: Left-Right 16">
            <a:extLst>
              <a:ext uri="{FF2B5EF4-FFF2-40B4-BE49-F238E27FC236}">
                <a16:creationId xmlns:a16="http://schemas.microsoft.com/office/drawing/2014/main" id="{34F8DD3E-73BF-457C-A449-2AAC6FE0003C}"/>
              </a:ext>
            </a:extLst>
          </p:cNvPr>
          <p:cNvSpPr/>
          <p:nvPr/>
        </p:nvSpPr>
        <p:spPr>
          <a:xfrm>
            <a:off x="3545241" y="634460"/>
            <a:ext cx="3194585" cy="238287"/>
          </a:xfrm>
          <a:prstGeom prst="leftRightArrow">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18900231-42BF-4273-B4E6-D42B7C145426}"/>
              </a:ext>
            </a:extLst>
          </p:cNvPr>
          <p:cNvSpPr/>
          <p:nvPr/>
        </p:nvSpPr>
        <p:spPr>
          <a:xfrm>
            <a:off x="19375" y="42621"/>
            <a:ext cx="5339166" cy="1941162"/>
          </a:xfrm>
          <a:prstGeom prst="roundRect">
            <a:avLst>
              <a:gd name="adj" fmla="val 8154"/>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25C67512-1178-44A8-9253-EE02FEA3DA3F}"/>
              </a:ext>
            </a:extLst>
          </p:cNvPr>
          <p:cNvSpPr/>
          <p:nvPr/>
        </p:nvSpPr>
        <p:spPr>
          <a:xfrm>
            <a:off x="4072183" y="360335"/>
            <a:ext cx="1212741" cy="786540"/>
          </a:xfrm>
          <a:prstGeom prst="roundRect">
            <a:avLst>
              <a:gd name="adj" fmla="val 11751"/>
            </a:avLst>
          </a:prstGeom>
          <a:solidFill>
            <a:srgbClr val="C2E884"/>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Driver</a:t>
            </a:r>
            <a:endParaRPr lang="en-US" sz="2400" dirty="0">
              <a:solidFill>
                <a:schemeClr val="tx1"/>
              </a:solidFill>
            </a:endParaRPr>
          </a:p>
        </p:txBody>
      </p:sp>
      <p:sp>
        <p:nvSpPr>
          <p:cNvPr id="19" name="Oval 18">
            <a:extLst>
              <a:ext uri="{FF2B5EF4-FFF2-40B4-BE49-F238E27FC236}">
                <a16:creationId xmlns:a16="http://schemas.microsoft.com/office/drawing/2014/main" id="{757BF1D3-05FD-4B03-9B95-C5573FB67D3C}"/>
              </a:ext>
            </a:extLst>
          </p:cNvPr>
          <p:cNvSpPr/>
          <p:nvPr/>
        </p:nvSpPr>
        <p:spPr>
          <a:xfrm>
            <a:off x="1723543" y="426203"/>
            <a:ext cx="247973" cy="24797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20" name="Oval 19">
            <a:extLst>
              <a:ext uri="{FF2B5EF4-FFF2-40B4-BE49-F238E27FC236}">
                <a16:creationId xmlns:a16="http://schemas.microsoft.com/office/drawing/2014/main" id="{6ACA44C5-CA30-4C73-89C0-BC28578E2644}"/>
              </a:ext>
            </a:extLst>
          </p:cNvPr>
          <p:cNvSpPr/>
          <p:nvPr/>
        </p:nvSpPr>
        <p:spPr>
          <a:xfrm>
            <a:off x="5538064" y="624774"/>
            <a:ext cx="247973" cy="24797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a:t>
            </a:r>
          </a:p>
        </p:txBody>
      </p:sp>
      <p:sp>
        <p:nvSpPr>
          <p:cNvPr id="21" name="Rectangle 20">
            <a:extLst>
              <a:ext uri="{FF2B5EF4-FFF2-40B4-BE49-F238E27FC236}">
                <a16:creationId xmlns:a16="http://schemas.microsoft.com/office/drawing/2014/main" id="{2BFA61FD-2B44-4DD1-8A16-65F7EC486A14}"/>
              </a:ext>
            </a:extLst>
          </p:cNvPr>
          <p:cNvSpPr/>
          <p:nvPr/>
        </p:nvSpPr>
        <p:spPr>
          <a:xfrm>
            <a:off x="2211527" y="2043215"/>
            <a:ext cx="993605" cy="369332"/>
          </a:xfrm>
          <a:prstGeom prst="rect">
            <a:avLst/>
          </a:prstGeom>
        </p:spPr>
        <p:txBody>
          <a:bodyPr wrap="none">
            <a:spAutoFit/>
          </a:bodyPr>
          <a:lstStyle/>
          <a:p>
            <a:r>
              <a:rPr lang="en-US" dirty="0"/>
              <a:t>Platform</a:t>
            </a:r>
          </a:p>
        </p:txBody>
      </p:sp>
      <p:sp>
        <p:nvSpPr>
          <p:cNvPr id="22" name="Oval 21">
            <a:extLst>
              <a:ext uri="{FF2B5EF4-FFF2-40B4-BE49-F238E27FC236}">
                <a16:creationId xmlns:a16="http://schemas.microsoft.com/office/drawing/2014/main" id="{1BCB173D-C35F-434F-BDCF-9FF52F1432D1}"/>
              </a:ext>
            </a:extLst>
          </p:cNvPr>
          <p:cNvSpPr/>
          <p:nvPr/>
        </p:nvSpPr>
        <p:spPr>
          <a:xfrm>
            <a:off x="1499462" y="79426"/>
            <a:ext cx="247973" cy="24797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a:t>
            </a:r>
          </a:p>
        </p:txBody>
      </p:sp>
    </p:spTree>
    <p:extLst>
      <p:ext uri="{BB962C8B-B14F-4D97-AF65-F5344CB8AC3E}">
        <p14:creationId xmlns:p14="http://schemas.microsoft.com/office/powerpoint/2010/main" val="681206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BEF52DC0-B779-4EC2-BCFB-3F6AD9137990}"/>
              </a:ext>
            </a:extLst>
          </p:cNvPr>
          <p:cNvSpPr/>
          <p:nvPr/>
        </p:nvSpPr>
        <p:spPr>
          <a:xfrm>
            <a:off x="4839841" y="1048042"/>
            <a:ext cx="2457670" cy="1883148"/>
          </a:xfrm>
          <a:prstGeom prst="rect">
            <a:avLst/>
          </a:prstGeom>
          <a:noFill/>
          <a:ln w="38100">
            <a:solidFill>
              <a:srgbClr val="ED8B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DCC4AE17-3F6A-4D11-9E0D-68CE6BBB0841}"/>
              </a:ext>
            </a:extLst>
          </p:cNvPr>
          <p:cNvCxnSpPr>
            <a:cxnSpLocks/>
          </p:cNvCxnSpPr>
          <p:nvPr/>
        </p:nvCxnSpPr>
        <p:spPr>
          <a:xfrm>
            <a:off x="4131404" y="213131"/>
            <a:ext cx="795022" cy="0"/>
          </a:xfrm>
          <a:prstGeom prst="line">
            <a:avLst/>
          </a:prstGeom>
          <a:ln w="28575">
            <a:solidFill>
              <a:srgbClr val="ED8B1F"/>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915B25E-6827-4FA0-BE9E-1315D9F64CAD}"/>
              </a:ext>
            </a:extLst>
          </p:cNvPr>
          <p:cNvCxnSpPr>
            <a:cxnSpLocks/>
          </p:cNvCxnSpPr>
          <p:nvPr/>
        </p:nvCxnSpPr>
        <p:spPr>
          <a:xfrm>
            <a:off x="4287609" y="649577"/>
            <a:ext cx="795022" cy="0"/>
          </a:xfrm>
          <a:prstGeom prst="line">
            <a:avLst/>
          </a:prstGeom>
          <a:ln w="28575">
            <a:solidFill>
              <a:srgbClr val="ED8B1F"/>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09936526-4BFA-4ECF-AB6E-89F1015579CA}"/>
              </a:ext>
            </a:extLst>
          </p:cNvPr>
          <p:cNvSpPr/>
          <p:nvPr/>
        </p:nvSpPr>
        <p:spPr>
          <a:xfrm>
            <a:off x="3753770" y="3912572"/>
            <a:ext cx="5604849" cy="813482"/>
          </a:xfrm>
          <a:prstGeom prst="rect">
            <a:avLst/>
          </a:prstGeom>
          <a:noFill/>
          <a:ln w="38100">
            <a:solidFill>
              <a:srgbClr val="C991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48DFF74-B28B-44B2-B71A-052AB5AF7E14}"/>
              </a:ext>
            </a:extLst>
          </p:cNvPr>
          <p:cNvPicPr>
            <a:picLocks noChangeAspect="1"/>
          </p:cNvPicPr>
          <p:nvPr/>
        </p:nvPicPr>
        <p:blipFill rotWithShape="1">
          <a:blip r:embed="rId2" cstate="print">
            <a:grayscl/>
            <a:extLst>
              <a:ext uri="{28A0092B-C50C-407E-A947-70E740481C1C}">
                <a14:useLocalDpi xmlns:a14="http://schemas.microsoft.com/office/drawing/2010/main" val="0"/>
              </a:ext>
            </a:extLst>
          </a:blip>
          <a:srcRect t="9232" b="8798"/>
          <a:stretch/>
        </p:blipFill>
        <p:spPr>
          <a:xfrm>
            <a:off x="8383381" y="2550220"/>
            <a:ext cx="876060" cy="718107"/>
          </a:xfrm>
          <a:prstGeom prst="rect">
            <a:avLst/>
          </a:prstGeom>
        </p:spPr>
      </p:pic>
      <p:pic>
        <p:nvPicPr>
          <p:cNvPr id="8" name="Picture 7">
            <a:extLst>
              <a:ext uri="{FF2B5EF4-FFF2-40B4-BE49-F238E27FC236}">
                <a16:creationId xmlns:a16="http://schemas.microsoft.com/office/drawing/2014/main" id="{09875AF3-F368-4CBE-92D7-73455FE01A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3380" y="3851502"/>
            <a:ext cx="810372" cy="810372"/>
          </a:xfrm>
          <a:prstGeom prst="rect">
            <a:avLst/>
          </a:prstGeom>
        </p:spPr>
      </p:pic>
      <p:pic>
        <p:nvPicPr>
          <p:cNvPr id="9" name="Picture 8">
            <a:extLst>
              <a:ext uri="{FF2B5EF4-FFF2-40B4-BE49-F238E27FC236}">
                <a16:creationId xmlns:a16="http://schemas.microsoft.com/office/drawing/2014/main" id="{84C82EC0-9279-40D6-8A70-6467238EE29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0926" b="10939"/>
          <a:stretch/>
        </p:blipFill>
        <p:spPr>
          <a:xfrm>
            <a:off x="8383381" y="950591"/>
            <a:ext cx="975239" cy="762000"/>
          </a:xfrm>
          <a:prstGeom prst="rect">
            <a:avLst/>
          </a:prstGeom>
        </p:spPr>
      </p:pic>
      <p:sp>
        <p:nvSpPr>
          <p:cNvPr id="10" name="Rectangle: Rounded Corners 9">
            <a:extLst>
              <a:ext uri="{FF2B5EF4-FFF2-40B4-BE49-F238E27FC236}">
                <a16:creationId xmlns:a16="http://schemas.microsoft.com/office/drawing/2014/main" id="{8971B676-E4BF-4451-9F5C-D185AD82A6AC}"/>
              </a:ext>
            </a:extLst>
          </p:cNvPr>
          <p:cNvSpPr/>
          <p:nvPr/>
        </p:nvSpPr>
        <p:spPr>
          <a:xfrm>
            <a:off x="2178375" y="1004274"/>
            <a:ext cx="5404666" cy="3810000"/>
          </a:xfrm>
          <a:prstGeom prst="roundRect">
            <a:avLst>
              <a:gd name="adj" fmla="val 3300"/>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4AD1172-153E-4483-BDF0-B3C3F4D9D53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01641" y="3976074"/>
            <a:ext cx="736194" cy="736194"/>
          </a:xfrm>
          <a:prstGeom prst="rect">
            <a:avLst/>
          </a:prstGeom>
        </p:spPr>
      </p:pic>
      <p:sp>
        <p:nvSpPr>
          <p:cNvPr id="12" name="Rectangle: Rounded Corners 11">
            <a:extLst>
              <a:ext uri="{FF2B5EF4-FFF2-40B4-BE49-F238E27FC236}">
                <a16:creationId xmlns:a16="http://schemas.microsoft.com/office/drawing/2014/main" id="{B89AAB3D-B34A-4174-8049-1215C04C974B}"/>
              </a:ext>
            </a:extLst>
          </p:cNvPr>
          <p:cNvSpPr/>
          <p:nvPr/>
        </p:nvSpPr>
        <p:spPr>
          <a:xfrm>
            <a:off x="2502107" y="3061674"/>
            <a:ext cx="4852333" cy="736194"/>
          </a:xfrm>
          <a:prstGeom prst="roundRect">
            <a:avLst>
              <a:gd name="adj" fmla="val 3300"/>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6" descr="AMD, Nvidia ramp up Linux driver support after Valve's ...">
            <a:extLst>
              <a:ext uri="{FF2B5EF4-FFF2-40B4-BE49-F238E27FC236}">
                <a16:creationId xmlns:a16="http://schemas.microsoft.com/office/drawing/2014/main" id="{CFABB082-B674-441E-AC3C-F56CD599C6F9}"/>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0869" r="22475"/>
          <a:stretch/>
        </p:blipFill>
        <p:spPr bwMode="auto">
          <a:xfrm>
            <a:off x="3620641" y="3137874"/>
            <a:ext cx="478047" cy="56444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7D8FB287-FDB1-4674-9F86-27FE5BB692B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58841" y="3195978"/>
            <a:ext cx="467585" cy="467585"/>
          </a:xfrm>
          <a:prstGeom prst="rect">
            <a:avLst/>
          </a:prstGeom>
        </p:spPr>
      </p:pic>
      <p:pic>
        <p:nvPicPr>
          <p:cNvPr id="15" name="Picture 14">
            <a:extLst>
              <a:ext uri="{FF2B5EF4-FFF2-40B4-BE49-F238E27FC236}">
                <a16:creationId xmlns:a16="http://schemas.microsoft.com/office/drawing/2014/main" id="{8CB2927C-E8D7-49B4-91F4-D9CCA92A584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59344" y="3432546"/>
            <a:ext cx="480026" cy="480026"/>
          </a:xfrm>
          <a:prstGeom prst="rect">
            <a:avLst/>
          </a:prstGeom>
        </p:spPr>
      </p:pic>
      <p:grpSp>
        <p:nvGrpSpPr>
          <p:cNvPr id="16" name="Group 15">
            <a:extLst>
              <a:ext uri="{FF2B5EF4-FFF2-40B4-BE49-F238E27FC236}">
                <a16:creationId xmlns:a16="http://schemas.microsoft.com/office/drawing/2014/main" id="{58AB6E98-C54A-475C-8698-73BE3FBB6A72}"/>
              </a:ext>
            </a:extLst>
          </p:cNvPr>
          <p:cNvGrpSpPr/>
          <p:nvPr/>
        </p:nvGrpSpPr>
        <p:grpSpPr>
          <a:xfrm>
            <a:off x="5525641" y="1155458"/>
            <a:ext cx="1182721" cy="1182721"/>
            <a:chOff x="8989219" y="2308605"/>
            <a:chExt cx="1599895" cy="1599895"/>
          </a:xfrm>
        </p:grpSpPr>
        <p:pic>
          <p:nvPicPr>
            <p:cNvPr id="17" name="Picture 16">
              <a:extLst>
                <a:ext uri="{FF2B5EF4-FFF2-40B4-BE49-F238E27FC236}">
                  <a16:creationId xmlns:a16="http://schemas.microsoft.com/office/drawing/2014/main" id="{87B3E5CA-7691-4CCD-B9C0-CFE154831A8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989219" y="2308605"/>
              <a:ext cx="1599895" cy="1599895"/>
            </a:xfrm>
            <a:prstGeom prst="rect">
              <a:avLst/>
            </a:prstGeom>
          </p:spPr>
        </p:pic>
        <p:sp>
          <p:nvSpPr>
            <p:cNvPr id="18" name="Rectangle 17">
              <a:extLst>
                <a:ext uri="{FF2B5EF4-FFF2-40B4-BE49-F238E27FC236}">
                  <a16:creationId xmlns:a16="http://schemas.microsoft.com/office/drawing/2014/main" id="{4EEEAF65-C8A8-445F-9F18-2B33EC5CD89C}"/>
                </a:ext>
              </a:extLst>
            </p:cNvPr>
            <p:cNvSpPr/>
            <p:nvPr/>
          </p:nvSpPr>
          <p:spPr>
            <a:xfrm>
              <a:off x="10056019" y="2362200"/>
              <a:ext cx="1524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4CECACB-0633-43F4-B465-17ACAE6CAF14}"/>
                </a:ext>
              </a:extLst>
            </p:cNvPr>
            <p:cNvSpPr/>
            <p:nvPr/>
          </p:nvSpPr>
          <p:spPr>
            <a:xfrm>
              <a:off x="10170679" y="2362200"/>
              <a:ext cx="1524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53862DF-79C8-49D4-8F55-5346C915E368}"/>
                </a:ext>
              </a:extLst>
            </p:cNvPr>
            <p:cNvSpPr/>
            <p:nvPr/>
          </p:nvSpPr>
          <p:spPr>
            <a:xfrm>
              <a:off x="9141619" y="3382687"/>
              <a:ext cx="2286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1EFAC235-3863-4F1F-B61D-915D47B176E8}"/>
              </a:ext>
            </a:extLst>
          </p:cNvPr>
          <p:cNvSpPr txBox="1"/>
          <p:nvPr/>
        </p:nvSpPr>
        <p:spPr>
          <a:xfrm>
            <a:off x="4974001" y="2413569"/>
            <a:ext cx="2286000" cy="584775"/>
          </a:xfrm>
          <a:prstGeom prst="rect">
            <a:avLst/>
          </a:prstGeom>
          <a:noFill/>
        </p:spPr>
        <p:txBody>
          <a:bodyPr wrap="square" rtlCol="0">
            <a:spAutoFit/>
          </a:bodyPr>
          <a:lstStyle/>
          <a:p>
            <a:pPr algn="ctr"/>
            <a:r>
              <a:rPr lang="en-US" sz="1600" dirty="0"/>
              <a:t>Remote trusted path application</a:t>
            </a:r>
          </a:p>
        </p:txBody>
      </p:sp>
      <p:cxnSp>
        <p:nvCxnSpPr>
          <p:cNvPr id="22" name="Connector: Elbow 21">
            <a:extLst>
              <a:ext uri="{FF2B5EF4-FFF2-40B4-BE49-F238E27FC236}">
                <a16:creationId xmlns:a16="http://schemas.microsoft.com/office/drawing/2014/main" id="{4BEC5AB8-A8C8-46B4-8BD5-176470CFB2E8}"/>
              </a:ext>
            </a:extLst>
          </p:cNvPr>
          <p:cNvCxnSpPr>
            <a:cxnSpLocks/>
            <a:stCxn id="10" idx="3"/>
            <a:endCxn id="9" idx="1"/>
          </p:cNvCxnSpPr>
          <p:nvPr/>
        </p:nvCxnSpPr>
        <p:spPr>
          <a:xfrm flipV="1">
            <a:off x="7583041" y="1331591"/>
            <a:ext cx="800340" cy="1577683"/>
          </a:xfrm>
          <a:prstGeom prst="bentConnector3">
            <a:avLst/>
          </a:prstGeom>
          <a:ln w="12700" cap="sq">
            <a:solidFill>
              <a:schemeClr val="tx1"/>
            </a:solidFill>
            <a:roun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28DC9E3D-0BB9-4394-BD64-707AB4C6499D}"/>
              </a:ext>
            </a:extLst>
          </p:cNvPr>
          <p:cNvCxnSpPr>
            <a:cxnSpLocks/>
            <a:stCxn id="10" idx="3"/>
            <a:endCxn id="8" idx="1"/>
          </p:cNvCxnSpPr>
          <p:nvPr/>
        </p:nvCxnSpPr>
        <p:spPr>
          <a:xfrm>
            <a:off x="7583041" y="2909274"/>
            <a:ext cx="800339" cy="1347414"/>
          </a:xfrm>
          <a:prstGeom prst="bentConnector3">
            <a:avLst>
              <a:gd name="adj1" fmla="val 50000"/>
            </a:avLst>
          </a:prstGeom>
          <a:ln w="12700" cap="sq">
            <a:solidFill>
              <a:schemeClr val="tx1"/>
            </a:solidFill>
            <a:roun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E004D7C-DFCB-470E-BF6C-36C363629D0E}"/>
              </a:ext>
            </a:extLst>
          </p:cNvPr>
          <p:cNvCxnSpPr>
            <a:cxnSpLocks/>
            <a:stCxn id="10" idx="3"/>
            <a:endCxn id="7" idx="1"/>
          </p:cNvCxnSpPr>
          <p:nvPr/>
        </p:nvCxnSpPr>
        <p:spPr>
          <a:xfrm>
            <a:off x="7583041" y="2909274"/>
            <a:ext cx="800340" cy="0"/>
          </a:xfrm>
          <a:prstGeom prst="straightConnector1">
            <a:avLst/>
          </a:prstGeom>
          <a:ln w="12700" cap="sq">
            <a:solidFill>
              <a:schemeClr val="tx1"/>
            </a:solidFill>
            <a:round/>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18C1DB1D-6438-44B7-BC7B-25BD575B4197}"/>
              </a:ext>
            </a:extLst>
          </p:cNvPr>
          <p:cNvSpPr/>
          <p:nvPr/>
        </p:nvSpPr>
        <p:spPr>
          <a:xfrm>
            <a:off x="796944" y="7817"/>
            <a:ext cx="3771878" cy="389980"/>
          </a:xfrm>
          <a:prstGeom prst="roundRect">
            <a:avLst>
              <a:gd name="adj" fmla="val 0"/>
            </a:avLst>
          </a:prstGeom>
          <a:solidFill>
            <a:srgbClr val="F3B06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D29DFB0-ABD6-4A9A-9083-9C402D2CD591}"/>
              </a:ext>
            </a:extLst>
          </p:cNvPr>
          <p:cNvSpPr/>
          <p:nvPr/>
        </p:nvSpPr>
        <p:spPr>
          <a:xfrm>
            <a:off x="434647" y="28465"/>
            <a:ext cx="4475560" cy="369332"/>
          </a:xfrm>
          <a:prstGeom prst="rect">
            <a:avLst/>
          </a:prstGeom>
        </p:spPr>
        <p:txBody>
          <a:bodyPr wrap="square">
            <a:spAutoFit/>
          </a:bodyPr>
          <a:lstStyle/>
          <a:p>
            <a:pPr lvl="1"/>
            <a:r>
              <a:rPr lang="en-US" dirty="0"/>
              <a:t>IntegriKey (2017, </a:t>
            </a:r>
            <a:r>
              <a:rPr lang="en-US" dirty="0" err="1"/>
              <a:t>eprint</a:t>
            </a:r>
            <a:r>
              <a:rPr lang="en-US" dirty="0"/>
              <a:t>: 2017/1245)</a:t>
            </a:r>
          </a:p>
        </p:txBody>
      </p:sp>
      <p:sp>
        <p:nvSpPr>
          <p:cNvPr id="28" name="Rectangle: Rounded Corners 27">
            <a:extLst>
              <a:ext uri="{FF2B5EF4-FFF2-40B4-BE49-F238E27FC236}">
                <a16:creationId xmlns:a16="http://schemas.microsoft.com/office/drawing/2014/main" id="{E0338CE8-F246-4D50-8A20-64C5B78EB8DA}"/>
              </a:ext>
            </a:extLst>
          </p:cNvPr>
          <p:cNvSpPr/>
          <p:nvPr/>
        </p:nvSpPr>
        <p:spPr>
          <a:xfrm>
            <a:off x="4867245" y="7817"/>
            <a:ext cx="2473751" cy="389980"/>
          </a:xfrm>
          <a:prstGeom prst="roundRect">
            <a:avLst>
              <a:gd name="adj" fmla="val 0"/>
            </a:avLst>
          </a:prstGeom>
          <a:solidFill>
            <a:srgbClr val="F3B06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3DDBC2F-31DE-4A12-9C19-C57AABA14779}"/>
              </a:ext>
            </a:extLst>
          </p:cNvPr>
          <p:cNvSpPr/>
          <p:nvPr/>
        </p:nvSpPr>
        <p:spPr>
          <a:xfrm>
            <a:off x="4444859" y="28465"/>
            <a:ext cx="3343791" cy="369332"/>
          </a:xfrm>
          <a:prstGeom prst="rect">
            <a:avLst/>
          </a:prstGeom>
        </p:spPr>
        <p:txBody>
          <a:bodyPr wrap="square">
            <a:spAutoFit/>
          </a:bodyPr>
          <a:lstStyle/>
          <a:p>
            <a:pPr lvl="1"/>
            <a:r>
              <a:rPr lang="en-US" dirty="0" err="1"/>
              <a:t>ProtectION</a:t>
            </a:r>
            <a:r>
              <a:rPr lang="en-US" dirty="0"/>
              <a:t> (NDSS 2020)</a:t>
            </a:r>
          </a:p>
        </p:txBody>
      </p:sp>
      <p:sp>
        <p:nvSpPr>
          <p:cNvPr id="30" name="Rectangle: Rounded Corners 29">
            <a:extLst>
              <a:ext uri="{FF2B5EF4-FFF2-40B4-BE49-F238E27FC236}">
                <a16:creationId xmlns:a16="http://schemas.microsoft.com/office/drawing/2014/main" id="{2D08C348-87C3-4B30-AE55-B648DAF7FE90}"/>
              </a:ext>
            </a:extLst>
          </p:cNvPr>
          <p:cNvSpPr/>
          <p:nvPr/>
        </p:nvSpPr>
        <p:spPr>
          <a:xfrm>
            <a:off x="796944" y="450779"/>
            <a:ext cx="3771878" cy="389980"/>
          </a:xfrm>
          <a:prstGeom prst="roundRect">
            <a:avLst>
              <a:gd name="adj" fmla="val 0"/>
            </a:avLst>
          </a:prstGeom>
          <a:solidFill>
            <a:srgbClr val="F3B06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A7E329C-5641-4198-A263-F5D6915BA2BF}"/>
              </a:ext>
            </a:extLst>
          </p:cNvPr>
          <p:cNvSpPr/>
          <p:nvPr/>
        </p:nvSpPr>
        <p:spPr>
          <a:xfrm>
            <a:off x="338235" y="471427"/>
            <a:ext cx="4399547" cy="646331"/>
          </a:xfrm>
          <a:prstGeom prst="rect">
            <a:avLst/>
          </a:prstGeom>
        </p:spPr>
        <p:txBody>
          <a:bodyPr wrap="square">
            <a:spAutoFit/>
          </a:bodyPr>
          <a:lstStyle/>
          <a:p>
            <a:pPr lvl="1"/>
            <a:r>
              <a:rPr lang="en-US" dirty="0"/>
              <a:t>IntegriScreen (2018, arXiv:2011.13979)</a:t>
            </a:r>
          </a:p>
          <a:p>
            <a:pPr lvl="1"/>
            <a:endParaRPr lang="en-US" dirty="0"/>
          </a:p>
        </p:txBody>
      </p:sp>
      <p:pic>
        <p:nvPicPr>
          <p:cNvPr id="32" name="Picture 31">
            <a:extLst>
              <a:ext uri="{FF2B5EF4-FFF2-40B4-BE49-F238E27FC236}">
                <a16:creationId xmlns:a16="http://schemas.microsoft.com/office/drawing/2014/main" id="{E70D137F-1216-4D5D-9E54-6D35B595F45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889712" y="4344171"/>
            <a:ext cx="480026" cy="480026"/>
          </a:xfrm>
          <a:prstGeom prst="rect">
            <a:avLst/>
          </a:prstGeom>
        </p:spPr>
      </p:pic>
      <p:sp>
        <p:nvSpPr>
          <p:cNvPr id="33" name="Rectangle: Rounded Corners 32">
            <a:extLst>
              <a:ext uri="{FF2B5EF4-FFF2-40B4-BE49-F238E27FC236}">
                <a16:creationId xmlns:a16="http://schemas.microsoft.com/office/drawing/2014/main" id="{E6502756-1C84-4A2F-9249-C2FEDC17A4AE}"/>
              </a:ext>
            </a:extLst>
          </p:cNvPr>
          <p:cNvSpPr/>
          <p:nvPr/>
        </p:nvSpPr>
        <p:spPr>
          <a:xfrm>
            <a:off x="4293695" y="5010739"/>
            <a:ext cx="3289346" cy="389980"/>
          </a:xfrm>
          <a:prstGeom prst="roundRect">
            <a:avLst>
              <a:gd name="adj" fmla="val 0"/>
            </a:avLst>
          </a:prstGeom>
          <a:solidFill>
            <a:srgbClr val="DAB4DE"/>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180CD00-7D5F-436D-BD0D-6C5E3858FCC2}"/>
              </a:ext>
            </a:extLst>
          </p:cNvPr>
          <p:cNvSpPr/>
          <p:nvPr/>
        </p:nvSpPr>
        <p:spPr>
          <a:xfrm>
            <a:off x="4521442" y="5024526"/>
            <a:ext cx="2819554" cy="369332"/>
          </a:xfrm>
          <a:prstGeom prst="rect">
            <a:avLst/>
          </a:prstGeom>
        </p:spPr>
        <p:txBody>
          <a:bodyPr wrap="none">
            <a:spAutoFit/>
          </a:bodyPr>
          <a:lstStyle/>
          <a:p>
            <a:r>
              <a:rPr lang="en-US" dirty="0"/>
              <a:t>ProximiTEE (CODASPY 2020)</a:t>
            </a:r>
          </a:p>
        </p:txBody>
      </p:sp>
      <p:pic>
        <p:nvPicPr>
          <p:cNvPr id="35" name="Picture 34">
            <a:extLst>
              <a:ext uri="{FF2B5EF4-FFF2-40B4-BE49-F238E27FC236}">
                <a16:creationId xmlns:a16="http://schemas.microsoft.com/office/drawing/2014/main" id="{FC5E52CE-2270-4871-BD77-202B6D529711}"/>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454396" y="4011518"/>
            <a:ext cx="611350" cy="611350"/>
          </a:xfrm>
          <a:prstGeom prst="rect">
            <a:avLst/>
          </a:prstGeom>
        </p:spPr>
      </p:pic>
      <p:pic>
        <p:nvPicPr>
          <p:cNvPr id="38" name="Picture 37">
            <a:extLst>
              <a:ext uri="{FF2B5EF4-FFF2-40B4-BE49-F238E27FC236}">
                <a16:creationId xmlns:a16="http://schemas.microsoft.com/office/drawing/2014/main" id="{F4EDEB74-68FD-4181-9085-CF02F1697EE7}"/>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5400000">
            <a:off x="9855302" y="779997"/>
            <a:ext cx="909858" cy="909858"/>
          </a:xfrm>
          <a:prstGeom prst="rect">
            <a:avLst/>
          </a:prstGeom>
        </p:spPr>
      </p:pic>
      <p:pic>
        <p:nvPicPr>
          <p:cNvPr id="39" name="Picture 38">
            <a:extLst>
              <a:ext uri="{FF2B5EF4-FFF2-40B4-BE49-F238E27FC236}">
                <a16:creationId xmlns:a16="http://schemas.microsoft.com/office/drawing/2014/main" id="{C09A5CF1-5537-4B7E-85DE-5ED3EB2EDA19}"/>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859284" y="2407081"/>
            <a:ext cx="909858" cy="909858"/>
          </a:xfrm>
          <a:prstGeom prst="rect">
            <a:avLst/>
          </a:prstGeom>
        </p:spPr>
      </p:pic>
      <p:pic>
        <p:nvPicPr>
          <p:cNvPr id="40" name="Picture 39">
            <a:extLst>
              <a:ext uri="{FF2B5EF4-FFF2-40B4-BE49-F238E27FC236}">
                <a16:creationId xmlns:a16="http://schemas.microsoft.com/office/drawing/2014/main" id="{3DF9AE7A-9569-4B19-B6FF-DF78C63652E1}"/>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l="6727" r="8085"/>
          <a:stretch/>
        </p:blipFill>
        <p:spPr>
          <a:xfrm>
            <a:off x="10008212" y="3851502"/>
            <a:ext cx="612001" cy="718423"/>
          </a:xfrm>
          <a:prstGeom prst="rect">
            <a:avLst/>
          </a:prstGeom>
        </p:spPr>
      </p:pic>
      <p:sp>
        <p:nvSpPr>
          <p:cNvPr id="41" name="Rectangle: Rounded Corners 40">
            <a:extLst>
              <a:ext uri="{FF2B5EF4-FFF2-40B4-BE49-F238E27FC236}">
                <a16:creationId xmlns:a16="http://schemas.microsoft.com/office/drawing/2014/main" id="{C00A29A4-B40D-400F-84E3-7917B7C451BA}"/>
              </a:ext>
            </a:extLst>
          </p:cNvPr>
          <p:cNvSpPr/>
          <p:nvPr/>
        </p:nvSpPr>
        <p:spPr>
          <a:xfrm>
            <a:off x="7906773" y="10666"/>
            <a:ext cx="2928231" cy="389980"/>
          </a:xfrm>
          <a:prstGeom prst="roundRect">
            <a:avLst>
              <a:gd name="adj" fmla="val 0"/>
            </a:avLst>
          </a:prstGeom>
          <a:solidFill>
            <a:srgbClr val="A2F9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A9A6546-D9DD-44D1-9F7C-F18E4D6401D8}"/>
              </a:ext>
            </a:extLst>
          </p:cNvPr>
          <p:cNvSpPr/>
          <p:nvPr/>
        </p:nvSpPr>
        <p:spPr>
          <a:xfrm>
            <a:off x="7428857" y="13642"/>
            <a:ext cx="3406147" cy="369332"/>
          </a:xfrm>
          <a:prstGeom prst="rect">
            <a:avLst/>
          </a:prstGeom>
        </p:spPr>
        <p:txBody>
          <a:bodyPr wrap="square">
            <a:spAutoFit/>
          </a:bodyPr>
          <a:lstStyle/>
          <a:p>
            <a:pPr lvl="1"/>
            <a:r>
              <a:rPr lang="en-US" dirty="0"/>
              <a:t>PIE (2020, arXiv:2010.10416)</a:t>
            </a:r>
          </a:p>
        </p:txBody>
      </p:sp>
      <p:pic>
        <p:nvPicPr>
          <p:cNvPr id="43" name="Picture 42">
            <a:extLst>
              <a:ext uri="{FF2B5EF4-FFF2-40B4-BE49-F238E27FC236}">
                <a16:creationId xmlns:a16="http://schemas.microsoft.com/office/drawing/2014/main" id="{4BA8FC9E-4450-46CC-B4E5-4A00F5C6313A}"/>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23836" y="1133652"/>
            <a:ext cx="1253159" cy="1253159"/>
          </a:xfrm>
          <a:prstGeom prst="rect">
            <a:avLst/>
          </a:prstGeom>
        </p:spPr>
      </p:pic>
      <p:sp>
        <p:nvSpPr>
          <p:cNvPr id="45" name="TextBox 44">
            <a:extLst>
              <a:ext uri="{FF2B5EF4-FFF2-40B4-BE49-F238E27FC236}">
                <a16:creationId xmlns:a16="http://schemas.microsoft.com/office/drawing/2014/main" id="{F1E77125-FFB1-4E80-862C-DDD621E042F1}"/>
              </a:ext>
            </a:extLst>
          </p:cNvPr>
          <p:cNvSpPr txBox="1"/>
          <p:nvPr/>
        </p:nvSpPr>
        <p:spPr>
          <a:xfrm>
            <a:off x="71327" y="2118180"/>
            <a:ext cx="1676400" cy="338554"/>
          </a:xfrm>
          <a:prstGeom prst="rect">
            <a:avLst/>
          </a:prstGeom>
          <a:noFill/>
        </p:spPr>
        <p:txBody>
          <a:bodyPr wrap="square" rtlCol="0">
            <a:spAutoFit/>
          </a:bodyPr>
          <a:lstStyle/>
          <a:p>
            <a:pPr algn="ctr"/>
            <a:r>
              <a:rPr lang="en-US" sz="1600" dirty="0"/>
              <a:t>Remote system</a:t>
            </a:r>
          </a:p>
        </p:txBody>
      </p:sp>
      <p:sp>
        <p:nvSpPr>
          <p:cNvPr id="56" name="Rectangle 55">
            <a:extLst>
              <a:ext uri="{FF2B5EF4-FFF2-40B4-BE49-F238E27FC236}">
                <a16:creationId xmlns:a16="http://schemas.microsoft.com/office/drawing/2014/main" id="{A7BEA2F4-940A-48C4-9B21-A3F443D70521}"/>
              </a:ext>
            </a:extLst>
          </p:cNvPr>
          <p:cNvSpPr/>
          <p:nvPr/>
        </p:nvSpPr>
        <p:spPr>
          <a:xfrm>
            <a:off x="5563103" y="4126078"/>
            <a:ext cx="1897186" cy="369332"/>
          </a:xfrm>
          <a:prstGeom prst="rect">
            <a:avLst/>
          </a:prstGeom>
        </p:spPr>
        <p:txBody>
          <a:bodyPr wrap="none">
            <a:spAutoFit/>
          </a:bodyPr>
          <a:lstStyle/>
          <a:p>
            <a:r>
              <a:rPr lang="en-US" dirty="0"/>
              <a:t>Platform </a:t>
            </a:r>
            <a:r>
              <a:rPr lang="en-US" dirty="0" err="1"/>
              <a:t>identitity</a:t>
            </a:r>
            <a:endParaRPr lang="en-US" dirty="0"/>
          </a:p>
        </p:txBody>
      </p:sp>
      <p:cxnSp>
        <p:nvCxnSpPr>
          <p:cNvPr id="57" name="Straight Connector 56">
            <a:extLst>
              <a:ext uri="{FF2B5EF4-FFF2-40B4-BE49-F238E27FC236}">
                <a16:creationId xmlns:a16="http://schemas.microsoft.com/office/drawing/2014/main" id="{5F09F1F3-F5A0-4409-8A35-B68A6993EAE4}"/>
              </a:ext>
            </a:extLst>
          </p:cNvPr>
          <p:cNvCxnSpPr>
            <a:cxnSpLocks/>
          </p:cNvCxnSpPr>
          <p:nvPr/>
        </p:nvCxnSpPr>
        <p:spPr>
          <a:xfrm>
            <a:off x="5082631" y="4710416"/>
            <a:ext cx="0" cy="314110"/>
          </a:xfrm>
          <a:prstGeom prst="line">
            <a:avLst/>
          </a:prstGeom>
          <a:ln w="28575">
            <a:solidFill>
              <a:srgbClr val="C991C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48E5C22-DE01-4A56-B181-E89743AA3FFF}"/>
              </a:ext>
            </a:extLst>
          </p:cNvPr>
          <p:cNvCxnSpPr>
            <a:cxnSpLocks/>
          </p:cNvCxnSpPr>
          <p:nvPr/>
        </p:nvCxnSpPr>
        <p:spPr>
          <a:xfrm>
            <a:off x="1514364" y="4190193"/>
            <a:ext cx="940032" cy="0"/>
          </a:xfrm>
          <a:prstGeom prst="line">
            <a:avLst/>
          </a:prstGeom>
          <a:ln w="28575">
            <a:solidFill>
              <a:srgbClr val="1DBAEB"/>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101FA52-D747-474B-9982-7D28D52AE82E}"/>
              </a:ext>
            </a:extLst>
          </p:cNvPr>
          <p:cNvCxnSpPr>
            <a:cxnSpLocks/>
          </p:cNvCxnSpPr>
          <p:nvPr/>
        </p:nvCxnSpPr>
        <p:spPr>
          <a:xfrm>
            <a:off x="9510452" y="382974"/>
            <a:ext cx="0" cy="2473294"/>
          </a:xfrm>
          <a:prstGeom prst="line">
            <a:avLst/>
          </a:prstGeom>
          <a:ln w="28575">
            <a:solidFill>
              <a:srgbClr val="5AF41C"/>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3069753-A301-4CB5-BBA2-916B6024B6FD}"/>
              </a:ext>
            </a:extLst>
          </p:cNvPr>
          <p:cNvSpPr/>
          <p:nvPr/>
        </p:nvSpPr>
        <p:spPr>
          <a:xfrm>
            <a:off x="9720886" y="790856"/>
            <a:ext cx="1138756" cy="909858"/>
          </a:xfrm>
          <a:prstGeom prst="rect">
            <a:avLst/>
          </a:prstGeom>
          <a:noFill/>
          <a:ln w="38100">
            <a:solidFill>
              <a:srgbClr val="5AF4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D00783B-0C1A-42AE-9427-93FFB3936643}"/>
              </a:ext>
            </a:extLst>
          </p:cNvPr>
          <p:cNvSpPr/>
          <p:nvPr/>
        </p:nvSpPr>
        <p:spPr>
          <a:xfrm>
            <a:off x="9720886" y="2358469"/>
            <a:ext cx="1176970" cy="995598"/>
          </a:xfrm>
          <a:prstGeom prst="rect">
            <a:avLst/>
          </a:prstGeom>
          <a:noFill/>
          <a:ln w="38100">
            <a:solidFill>
              <a:srgbClr val="5AF4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69A9EDAF-35E3-4F6D-9474-81B9BCCE5454}"/>
              </a:ext>
            </a:extLst>
          </p:cNvPr>
          <p:cNvCxnSpPr>
            <a:cxnSpLocks/>
            <a:endCxn id="52" idx="1"/>
          </p:cNvCxnSpPr>
          <p:nvPr/>
        </p:nvCxnSpPr>
        <p:spPr>
          <a:xfrm>
            <a:off x="9510452" y="1245784"/>
            <a:ext cx="210434" cy="1"/>
          </a:xfrm>
          <a:prstGeom prst="line">
            <a:avLst/>
          </a:prstGeom>
          <a:ln w="28575">
            <a:solidFill>
              <a:srgbClr val="5AF41C"/>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D583853-A4F3-4337-A6A7-8674D584A9E7}"/>
              </a:ext>
            </a:extLst>
          </p:cNvPr>
          <p:cNvCxnSpPr>
            <a:cxnSpLocks/>
            <a:endCxn id="53" idx="1"/>
          </p:cNvCxnSpPr>
          <p:nvPr/>
        </p:nvCxnSpPr>
        <p:spPr>
          <a:xfrm>
            <a:off x="9510452" y="2856268"/>
            <a:ext cx="210434" cy="0"/>
          </a:xfrm>
          <a:prstGeom prst="line">
            <a:avLst/>
          </a:prstGeom>
          <a:ln w="28575">
            <a:solidFill>
              <a:srgbClr val="5AF41C"/>
            </a:solidFill>
          </a:ln>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3E33136A-DCEE-4291-86B0-6842546F830D}"/>
              </a:ext>
            </a:extLst>
          </p:cNvPr>
          <p:cNvCxnSpPr>
            <a:cxnSpLocks/>
            <a:stCxn id="41" idx="1"/>
            <a:endCxn id="17" idx="3"/>
          </p:cNvCxnSpPr>
          <p:nvPr/>
        </p:nvCxnSpPr>
        <p:spPr>
          <a:xfrm rot="10800000" flipV="1">
            <a:off x="6708363" y="205655"/>
            <a:ext cx="1198411" cy="1541163"/>
          </a:xfrm>
          <a:prstGeom prst="bentConnector3">
            <a:avLst>
              <a:gd name="adj1" fmla="val 9475"/>
            </a:avLst>
          </a:prstGeom>
          <a:ln w="28575">
            <a:solidFill>
              <a:srgbClr val="5AF41C"/>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A3F38DD-7569-4134-8C25-07F3F7E86FB5}"/>
              </a:ext>
            </a:extLst>
          </p:cNvPr>
          <p:cNvCxnSpPr>
            <a:cxnSpLocks/>
          </p:cNvCxnSpPr>
          <p:nvPr/>
        </p:nvCxnSpPr>
        <p:spPr>
          <a:xfrm>
            <a:off x="5082631" y="396223"/>
            <a:ext cx="0" cy="651819"/>
          </a:xfrm>
          <a:prstGeom prst="line">
            <a:avLst/>
          </a:prstGeom>
          <a:ln w="28575">
            <a:solidFill>
              <a:srgbClr val="ED8B1F"/>
            </a:solidFill>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E9AA04FB-00D3-4887-BA1B-56A99EE5E773}"/>
              </a:ext>
            </a:extLst>
          </p:cNvPr>
          <p:cNvSpPr/>
          <p:nvPr/>
        </p:nvSpPr>
        <p:spPr>
          <a:xfrm>
            <a:off x="27345" y="3620012"/>
            <a:ext cx="2058757" cy="1448319"/>
          </a:xfrm>
          <a:prstGeom prst="roundRect">
            <a:avLst>
              <a:gd name="adj" fmla="val 0"/>
            </a:avLst>
          </a:prstGeom>
          <a:solidFill>
            <a:srgbClr val="83D8F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E0D6715-43E0-4EED-93CC-D44EAB455305}"/>
              </a:ext>
            </a:extLst>
          </p:cNvPr>
          <p:cNvSpPr/>
          <p:nvPr/>
        </p:nvSpPr>
        <p:spPr>
          <a:xfrm>
            <a:off x="-454451" y="3605507"/>
            <a:ext cx="2727957" cy="1477328"/>
          </a:xfrm>
          <a:prstGeom prst="rect">
            <a:avLst/>
          </a:prstGeom>
        </p:spPr>
        <p:txBody>
          <a:bodyPr wrap="square">
            <a:spAutoFit/>
          </a:bodyPr>
          <a:lstStyle/>
          <a:p>
            <a:pPr lvl="1"/>
            <a:r>
              <a:rPr lang="en-US" dirty="0"/>
              <a:t>Dedicated Security Chips in the Age of Secure Enclaves (IEEE S&amp;P magazine 2020)</a:t>
            </a:r>
          </a:p>
        </p:txBody>
      </p:sp>
      <p:sp>
        <p:nvSpPr>
          <p:cNvPr id="44" name="Arrow: Left-Right 43">
            <a:extLst>
              <a:ext uri="{FF2B5EF4-FFF2-40B4-BE49-F238E27FC236}">
                <a16:creationId xmlns:a16="http://schemas.microsoft.com/office/drawing/2014/main" id="{7D84CCBF-C0D7-4524-B057-647ACE9888C1}"/>
              </a:ext>
            </a:extLst>
          </p:cNvPr>
          <p:cNvSpPr/>
          <p:nvPr/>
        </p:nvSpPr>
        <p:spPr>
          <a:xfrm>
            <a:off x="1436729" y="1760232"/>
            <a:ext cx="3967029" cy="168619"/>
          </a:xfrm>
          <a:prstGeom prst="leftRightArrow">
            <a:avLst>
              <a:gd name="adj1" fmla="val 50000"/>
              <a:gd name="adj2" fmla="val 108945"/>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0977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10446C16-73B7-4F78-A83B-94AF4A770D0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7444" b="18466"/>
          <a:stretch/>
        </p:blipFill>
        <p:spPr>
          <a:xfrm>
            <a:off x="4768143" y="248985"/>
            <a:ext cx="1051280" cy="673769"/>
          </a:xfrm>
          <a:prstGeom prst="rect">
            <a:avLst/>
          </a:prstGeom>
        </p:spPr>
      </p:pic>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l="63194" t="16443" r="6804" b="16551"/>
          <a:stretch/>
        </p:blipFill>
        <p:spPr>
          <a:xfrm>
            <a:off x="3715124" y="40425"/>
            <a:ext cx="640326" cy="1430111"/>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20187" y="87787"/>
            <a:ext cx="1162608" cy="1162608"/>
          </a:xfrm>
          <a:prstGeom prst="rect">
            <a:avLst/>
          </a:prstGeom>
        </p:spPr>
      </p:pic>
      <p:sp>
        <p:nvSpPr>
          <p:cNvPr id="10" name="Rounded Rectangle 9"/>
          <p:cNvSpPr/>
          <p:nvPr/>
        </p:nvSpPr>
        <p:spPr>
          <a:xfrm>
            <a:off x="1164031" y="12572"/>
            <a:ext cx="1923711" cy="1338079"/>
          </a:xfrm>
          <a:prstGeom prst="roundRect">
            <a:avLst>
              <a:gd name="adj" fmla="val 10215"/>
            </a:avLst>
          </a:prstGeom>
          <a:solidFill>
            <a:srgbClr val="F7F7F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p:nvPicPr>
        <p:blipFill rotWithShape="1">
          <a:blip r:embed="rId6" cstate="print">
            <a:grayscl/>
            <a:extLst>
              <a:ext uri="{28A0092B-C50C-407E-A947-70E740481C1C}">
                <a14:useLocalDpi xmlns:a14="http://schemas.microsoft.com/office/drawing/2010/main" val="0"/>
              </a:ext>
            </a:extLst>
          </a:blip>
          <a:srcRect t="9232" b="8798"/>
          <a:stretch/>
        </p:blipFill>
        <p:spPr>
          <a:xfrm>
            <a:off x="2368275" y="122478"/>
            <a:ext cx="678195" cy="555917"/>
          </a:xfrm>
          <a:prstGeom prst="rect">
            <a:avLst/>
          </a:prstGeom>
        </p:spPr>
      </p:pic>
      <p:cxnSp>
        <p:nvCxnSpPr>
          <p:cNvPr id="15" name="Straight Arrow Connector 14"/>
          <p:cNvCxnSpPr>
            <a:cxnSpLocks/>
            <a:stCxn id="10" idx="1"/>
          </p:cNvCxnSpPr>
          <p:nvPr/>
        </p:nvCxnSpPr>
        <p:spPr>
          <a:xfrm flipH="1">
            <a:off x="796223" y="681612"/>
            <a:ext cx="367808" cy="0"/>
          </a:xfrm>
          <a:prstGeom prst="straightConnector1">
            <a:avLst/>
          </a:prstGeom>
          <a:ln w="19050">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16" name="Rectangle 15"/>
          <p:cNvSpPr/>
          <p:nvPr/>
        </p:nvSpPr>
        <p:spPr>
          <a:xfrm>
            <a:off x="3727831" y="1478333"/>
            <a:ext cx="614912" cy="369332"/>
          </a:xfrm>
          <a:prstGeom prst="rect">
            <a:avLst/>
          </a:prstGeom>
        </p:spPr>
        <p:txBody>
          <a:bodyPr wrap="none">
            <a:spAutoFit/>
          </a:bodyPr>
          <a:lstStyle/>
          <a:p>
            <a:r>
              <a:rPr lang="en-US" dirty="0"/>
              <a:t>Host</a:t>
            </a:r>
          </a:p>
        </p:txBody>
      </p:sp>
      <p:sp>
        <p:nvSpPr>
          <p:cNvPr id="17" name="Rectangle 16"/>
          <p:cNvSpPr/>
          <p:nvPr/>
        </p:nvSpPr>
        <p:spPr>
          <a:xfrm>
            <a:off x="6030603" y="1478333"/>
            <a:ext cx="1636474" cy="369332"/>
          </a:xfrm>
          <a:prstGeom prst="rect">
            <a:avLst/>
          </a:prstGeom>
        </p:spPr>
        <p:txBody>
          <a:bodyPr wrap="none">
            <a:spAutoFit/>
          </a:bodyPr>
          <a:lstStyle/>
          <a:p>
            <a:r>
              <a:rPr lang="en-US" dirty="0"/>
              <a:t>Remote System</a:t>
            </a:r>
          </a:p>
        </p:txBody>
      </p:sp>
      <p:sp>
        <p:nvSpPr>
          <p:cNvPr id="18" name="Rectangle 17"/>
          <p:cNvSpPr/>
          <p:nvPr/>
        </p:nvSpPr>
        <p:spPr>
          <a:xfrm>
            <a:off x="1495293" y="1478333"/>
            <a:ext cx="1143711" cy="369332"/>
          </a:xfrm>
          <a:prstGeom prst="rect">
            <a:avLst/>
          </a:prstGeom>
        </p:spPr>
        <p:txBody>
          <a:bodyPr wrap="square">
            <a:spAutoFit/>
          </a:bodyPr>
          <a:lstStyle/>
          <a:p>
            <a:r>
              <a:rPr lang="en-US" dirty="0"/>
              <a:t>IO devices</a:t>
            </a:r>
          </a:p>
        </p:txBody>
      </p:sp>
      <p:sp>
        <p:nvSpPr>
          <p:cNvPr id="19" name="Rectangle 18"/>
          <p:cNvSpPr/>
          <p:nvPr/>
        </p:nvSpPr>
        <p:spPr>
          <a:xfrm>
            <a:off x="24664" y="1478333"/>
            <a:ext cx="617477" cy="369332"/>
          </a:xfrm>
          <a:prstGeom prst="rect">
            <a:avLst/>
          </a:prstGeom>
        </p:spPr>
        <p:txBody>
          <a:bodyPr wrap="none">
            <a:spAutoFit/>
          </a:bodyPr>
          <a:lstStyle/>
          <a:p>
            <a:r>
              <a:rPr lang="en-US" dirty="0"/>
              <a:t>User</a:t>
            </a:r>
          </a:p>
        </p:txBody>
      </p:sp>
      <p:sp>
        <p:nvSpPr>
          <p:cNvPr id="21" name="Left-Right Arrow 20"/>
          <p:cNvSpPr/>
          <p:nvPr/>
        </p:nvSpPr>
        <p:spPr>
          <a:xfrm>
            <a:off x="3123396" y="488757"/>
            <a:ext cx="3046396" cy="194226"/>
          </a:xfrm>
          <a:prstGeom prst="leftRightArrow">
            <a:avLst/>
          </a:prstGeom>
          <a:solidFill>
            <a:schemeClr val="bg2"/>
          </a:solidFill>
          <a:ln w="952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4473" y="893632"/>
            <a:ext cx="576903" cy="576903"/>
          </a:xfrm>
          <a:prstGeom prst="rect">
            <a:avLst/>
          </a:prstGeom>
        </p:spPr>
      </p:pic>
      <p:pic>
        <p:nvPicPr>
          <p:cNvPr id="27" name="Picture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39004" y="893633"/>
            <a:ext cx="576903" cy="576903"/>
          </a:xfrm>
          <a:prstGeom prst="rect">
            <a:avLst/>
          </a:prstGeom>
        </p:spPr>
      </p:pic>
      <p:pic>
        <p:nvPicPr>
          <p:cNvPr id="33" name="Picture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79723" y="87787"/>
            <a:ext cx="540726" cy="540726"/>
          </a:xfrm>
          <a:prstGeom prst="rect">
            <a:avLst/>
          </a:prstGeom>
        </p:spPr>
      </p:pic>
      <p:pic>
        <p:nvPicPr>
          <p:cNvPr id="35" name="Picture 34"/>
          <p:cNvPicPr>
            <a:picLocks noChangeAspect="1"/>
          </p:cNvPicPr>
          <p:nvPr/>
        </p:nvPicPr>
        <p:blipFill rotWithShape="1">
          <a:blip r:embed="rId10" cstate="print">
            <a:extLst>
              <a:ext uri="{28A0092B-C50C-407E-A947-70E740481C1C}">
                <a14:useLocalDpi xmlns:a14="http://schemas.microsoft.com/office/drawing/2010/main" val="0"/>
              </a:ext>
            </a:extLst>
          </a:blip>
          <a:srcRect t="10926" b="10939"/>
          <a:stretch/>
        </p:blipFill>
        <p:spPr>
          <a:xfrm>
            <a:off x="1761300" y="712603"/>
            <a:ext cx="773884" cy="604672"/>
          </a:xfrm>
          <a:prstGeom prst="rect">
            <a:avLst/>
          </a:prstGeom>
        </p:spPr>
      </p:pic>
      <p:pic>
        <p:nvPicPr>
          <p:cNvPr id="23" name="Picture 2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1040" y="265303"/>
            <a:ext cx="912303" cy="912303"/>
          </a:xfrm>
          <a:prstGeom prst="rect">
            <a:avLst/>
          </a:prstGeom>
        </p:spPr>
      </p:pic>
      <p:pic>
        <p:nvPicPr>
          <p:cNvPr id="29" name="Picture 28">
            <a:extLst>
              <a:ext uri="{FF2B5EF4-FFF2-40B4-BE49-F238E27FC236}">
                <a16:creationId xmlns:a16="http://schemas.microsoft.com/office/drawing/2014/main" id="{781E05DA-2AF4-436A-A94C-8C7DE55074A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54069" y="438036"/>
            <a:ext cx="576903" cy="576903"/>
          </a:xfrm>
          <a:prstGeom prst="rect">
            <a:avLst/>
          </a:prstGeom>
        </p:spPr>
      </p:pic>
      <p:pic>
        <p:nvPicPr>
          <p:cNvPr id="30" name="Picture 29">
            <a:extLst>
              <a:ext uri="{FF2B5EF4-FFF2-40B4-BE49-F238E27FC236}">
                <a16:creationId xmlns:a16="http://schemas.microsoft.com/office/drawing/2014/main" id="{93378177-31E9-4BAC-B0D2-AB74072815B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2362" y="893633"/>
            <a:ext cx="576903" cy="576903"/>
          </a:xfrm>
          <a:prstGeom prst="rect">
            <a:avLst/>
          </a:prstGeom>
        </p:spPr>
      </p:pic>
    </p:spTree>
    <p:extLst>
      <p:ext uri="{BB962C8B-B14F-4D97-AF65-F5344CB8AC3E}">
        <p14:creationId xmlns:p14="http://schemas.microsoft.com/office/powerpoint/2010/main" val="10817937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500"/>
                                        <p:tgtEl>
                                          <p:spTgt spid="21"/>
                                        </p:tgtEl>
                                      </p:cBhvr>
                                    </p:animEffect>
                                  </p:childTnLst>
                                </p:cTn>
                              </p:par>
                              <p:par>
                                <p:cTn id="27" presetID="10"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127</Words>
  <Application>Microsoft Office PowerPoint</Application>
  <PresentationFormat>Widescreen</PresentationFormat>
  <Paragraphs>24</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Aritra Dhar</dc:creator>
  <cp:lastModifiedBy>Aritra Dhar</cp:lastModifiedBy>
  <cp:revision>9</cp:revision>
  <dcterms:created xsi:type="dcterms:W3CDTF">2021-02-06T11:09:44Z</dcterms:created>
  <dcterms:modified xsi:type="dcterms:W3CDTF">2021-04-06T09:16:46Z</dcterms:modified>
</cp:coreProperties>
</file>