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93" r:id="rId4"/>
    <p:sldId id="300" r:id="rId5"/>
    <p:sldId id="309" r:id="rId6"/>
    <p:sldId id="302" r:id="rId7"/>
    <p:sldId id="299" r:id="rId8"/>
    <p:sldId id="268" r:id="rId9"/>
    <p:sldId id="290" r:id="rId10"/>
    <p:sldId id="313" r:id="rId11"/>
    <p:sldId id="308" r:id="rId12"/>
    <p:sldId id="275" r:id="rId13"/>
    <p:sldId id="298" r:id="rId14"/>
    <p:sldId id="307" r:id="rId15"/>
    <p:sldId id="297" r:id="rId16"/>
    <p:sldId id="304" r:id="rId17"/>
    <p:sldId id="289" r:id="rId18"/>
    <p:sldId id="286" r:id="rId19"/>
    <p:sldId id="285" r:id="rId20"/>
    <p:sldId id="306" r:id="rId21"/>
    <p:sldId id="291" r:id="rId22"/>
    <p:sldId id="31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E6FC"/>
    <a:srgbClr val="C8EFFE"/>
    <a:srgbClr val="ED7D31"/>
    <a:srgbClr val="919392"/>
    <a:srgbClr val="FFEDB5"/>
    <a:srgbClr val="FFE186"/>
    <a:srgbClr val="FFDA6A"/>
    <a:srgbClr val="FFDC71"/>
    <a:srgbClr val="D5E6F4"/>
    <a:srgbClr val="EBF0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27" autoAdjust="0"/>
    <p:restoredTop sz="94660"/>
  </p:normalViewPr>
  <p:slideViewPr>
    <p:cSldViewPr snapToGrid="0">
      <p:cViewPr>
        <p:scale>
          <a:sx n="150" d="100"/>
          <a:sy n="150" d="100"/>
        </p:scale>
        <p:origin x="2645" y="1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8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7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4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4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8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2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7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0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2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0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B4104-32B2-4D7D-9617-574A57D26F8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4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12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49.png"/><Relationship Id="rId5" Type="http://schemas.openxmlformats.org/officeDocument/2006/relationships/image" Target="../media/image28.png"/><Relationship Id="rId10" Type="http://schemas.openxmlformats.org/officeDocument/2006/relationships/image" Target="../media/image48.png"/><Relationship Id="rId4" Type="http://schemas.openxmlformats.org/officeDocument/2006/relationships/image" Target="../media/image26.png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7.png"/><Relationship Id="rId7" Type="http://schemas.openxmlformats.org/officeDocument/2006/relationships/image" Target="../media/image88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91.png"/><Relationship Id="rId4" Type="http://schemas.openxmlformats.org/officeDocument/2006/relationships/image" Target="../media/image50.png"/><Relationship Id="rId9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2.wdp"/><Relationship Id="rId7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5.wdp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microsoft.com/office/2007/relationships/hdphoto" Target="../media/hdphoto3.wdp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80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12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10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20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17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6.png"/><Relationship Id="rId3" Type="http://schemas.openxmlformats.org/officeDocument/2006/relationships/image" Target="../media/image10.png"/><Relationship Id="rId7" Type="http://schemas.openxmlformats.org/officeDocument/2006/relationships/image" Target="../media/image37.png"/><Relationship Id="rId12" Type="http://schemas.openxmlformats.org/officeDocument/2006/relationships/image" Target="../media/image4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4.png"/><Relationship Id="rId5" Type="http://schemas.openxmlformats.org/officeDocument/2006/relationships/image" Target="../media/image35.png"/><Relationship Id="rId10" Type="http://schemas.openxmlformats.org/officeDocument/2006/relationships/image" Target="../media/image43.png"/><Relationship Id="rId4" Type="http://schemas.openxmlformats.org/officeDocument/2006/relationships/image" Target="../media/image34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033443" y="1021041"/>
            <a:ext cx="1832020" cy="3142632"/>
            <a:chOff x="8112727" y="3388842"/>
            <a:chExt cx="2069869" cy="347472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3" t="16503" r="7873" b="32539"/>
            <a:stretch/>
          </p:blipFill>
          <p:spPr>
            <a:xfrm rot="5400000">
              <a:off x="7410302" y="4091267"/>
              <a:ext cx="3474720" cy="2069869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8528916" y="4129977"/>
              <a:ext cx="1180349" cy="234563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604" y="2492349"/>
            <a:ext cx="1486269" cy="1486269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12814" y="944009"/>
            <a:ext cx="2686559" cy="2965489"/>
            <a:chOff x="469900" y="558800"/>
            <a:chExt cx="3314700" cy="5562600"/>
          </a:xfrm>
        </p:grpSpPr>
        <p:sp>
          <p:nvSpPr>
            <p:cNvPr id="8" name="Rounded Rectangle 7"/>
            <p:cNvSpPr/>
            <p:nvPr/>
          </p:nvSpPr>
          <p:spPr>
            <a:xfrm>
              <a:off x="469900" y="558800"/>
              <a:ext cx="3314700" cy="5562600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69900" y="1651302"/>
              <a:ext cx="3302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ular Callout 15"/>
          <p:cNvSpPr/>
          <p:nvPr/>
        </p:nvSpPr>
        <p:spPr>
          <a:xfrm flipH="1">
            <a:off x="808978" y="2892425"/>
            <a:ext cx="2019300" cy="619124"/>
          </a:xfrm>
          <a:prstGeom prst="wedgeRectCallout">
            <a:avLst>
              <a:gd name="adj1" fmla="val -31944"/>
              <a:gd name="adj2" fmla="val 80962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XTMP_93+HAJSQKL927AB=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15467" y="1318912"/>
            <a:ext cx="1911350" cy="243781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7910" y="4065209"/>
            <a:ext cx="273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Messenger interface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33777" y="857247"/>
            <a:ext cx="1319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Extractor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2223645" y="1863513"/>
            <a:ext cx="1663566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a1</a:t>
            </a:r>
            <a:r>
              <a:rPr lang="en-US" dirty="0"/>
              <a:t> Parse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5053842" y="1863513"/>
            <a:ext cx="2253434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a3</a:t>
            </a:r>
            <a:r>
              <a:rPr lang="en-US" dirty="0"/>
              <a:t> Transfer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39098" y="1909072"/>
            <a:ext cx="1247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a2 </a:t>
            </a:r>
            <a:r>
              <a:rPr lang="en-US" dirty="0"/>
              <a:t>Connect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22134" y="1909072"/>
            <a:ext cx="1206783" cy="3981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a4 </a:t>
            </a:r>
            <a:r>
              <a:rPr lang="en-US" dirty="0"/>
              <a:t>Decrypt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424346" y="3506814"/>
            <a:ext cx="1206784" cy="40268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b1 </a:t>
            </a:r>
            <a:r>
              <a:rPr lang="en-US" dirty="0"/>
              <a:t>Input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322134" y="2985065"/>
            <a:ext cx="1206784" cy="40943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b3 </a:t>
            </a:r>
            <a:r>
              <a:rPr lang="en-US" dirty="0"/>
              <a:t>Encrypt</a:t>
            </a:r>
          </a:p>
        </p:txBody>
      </p:sp>
      <p:sp>
        <p:nvSpPr>
          <p:cNvPr id="41" name="Right Arrow 40"/>
          <p:cNvSpPr/>
          <p:nvPr/>
        </p:nvSpPr>
        <p:spPr>
          <a:xfrm flipH="1">
            <a:off x="5155345" y="2967517"/>
            <a:ext cx="2108931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b4</a:t>
            </a:r>
            <a:r>
              <a:rPr lang="en-US" dirty="0"/>
              <a:t> Transfer</a:t>
            </a:r>
          </a:p>
        </p:txBody>
      </p:sp>
      <p:sp>
        <p:nvSpPr>
          <p:cNvPr id="42" name="Right Arrow 41"/>
          <p:cNvSpPr/>
          <p:nvPr/>
        </p:nvSpPr>
        <p:spPr>
          <a:xfrm flipH="1">
            <a:off x="2747304" y="2937864"/>
            <a:ext cx="1139907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b6</a:t>
            </a:r>
            <a:r>
              <a:rPr lang="en-US" dirty="0"/>
              <a:t> Write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569659" y="1138423"/>
            <a:ext cx="1041400" cy="304800"/>
            <a:chOff x="2374900" y="806450"/>
            <a:chExt cx="1041400" cy="304800"/>
          </a:xfrm>
        </p:grpSpPr>
        <p:sp>
          <p:nvSpPr>
            <p:cNvPr id="43" name="Oval 42"/>
            <p:cNvSpPr/>
            <p:nvPr/>
          </p:nvSpPr>
          <p:spPr>
            <a:xfrm>
              <a:off x="3111500" y="806450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743200" y="806450"/>
              <a:ext cx="304800" cy="3048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374900" y="806450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898270" y="3017321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b5 </a:t>
            </a:r>
            <a:r>
              <a:rPr lang="en-US" dirty="0"/>
              <a:t>Connect</a:t>
            </a:r>
          </a:p>
        </p:txBody>
      </p:sp>
      <p:sp>
        <p:nvSpPr>
          <p:cNvPr id="53" name="Right Arrow 52"/>
          <p:cNvSpPr/>
          <p:nvPr/>
        </p:nvSpPr>
        <p:spPr>
          <a:xfrm flipH="1">
            <a:off x="8584054" y="2937864"/>
            <a:ext cx="1683915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b2</a:t>
            </a:r>
            <a:r>
              <a:rPr lang="en-US" dirty="0"/>
              <a:t> Transfer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36972" y="4070008"/>
            <a:ext cx="2275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WebUSB/</a:t>
            </a:r>
            <a:r>
              <a:rPr lang="en-US" sz="2400" dirty="0" err="1"/>
              <a:t>WebBT</a:t>
            </a:r>
            <a:endParaRPr lang="en-US" sz="2400" dirty="0"/>
          </a:p>
          <a:p>
            <a:pPr algn="ctr"/>
            <a:r>
              <a:rPr lang="en-US" sz="2400" dirty="0"/>
              <a:t>interface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267972" y="1629138"/>
            <a:ext cx="1444661" cy="974173"/>
            <a:chOff x="10267972" y="1787085"/>
            <a:chExt cx="1444661" cy="97417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7972" y="1787085"/>
              <a:ext cx="1444661" cy="974173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0488617" y="1987858"/>
              <a:ext cx="10782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Display</a:t>
              </a:r>
            </a:p>
          </p:txBody>
        </p:sp>
      </p:grpSp>
      <p:sp>
        <p:nvSpPr>
          <p:cNvPr id="32" name="Right Arrow 31"/>
          <p:cNvSpPr/>
          <p:nvPr/>
        </p:nvSpPr>
        <p:spPr>
          <a:xfrm>
            <a:off x="8584055" y="1863513"/>
            <a:ext cx="1683916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a5</a:t>
            </a:r>
            <a:r>
              <a:rPr lang="en-US" dirty="0"/>
              <a:t> Transfer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69707" y="1549421"/>
            <a:ext cx="2019300" cy="918358"/>
            <a:chOff x="269707" y="1549421"/>
            <a:chExt cx="2019300" cy="918358"/>
          </a:xfrm>
        </p:grpSpPr>
        <p:sp>
          <p:nvSpPr>
            <p:cNvPr id="14" name="Rectangular Callout 13"/>
            <p:cNvSpPr/>
            <p:nvPr/>
          </p:nvSpPr>
          <p:spPr>
            <a:xfrm>
              <a:off x="269707" y="1676146"/>
              <a:ext cx="2019300" cy="791633"/>
            </a:xfrm>
            <a:prstGeom prst="wedgeRectCallout">
              <a:avLst>
                <a:gd name="adj1" fmla="val -32783"/>
                <a:gd name="adj2" fmla="val 68654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BX7878ADKLSK_HSNKA3+K=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4436" y="1549421"/>
              <a:ext cx="15298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Incoming message</a:t>
              </a: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880" y="72648"/>
            <a:ext cx="563549" cy="62508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042277" y="107931"/>
            <a:ext cx="1693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Host system</a:t>
            </a:r>
          </a:p>
        </p:txBody>
      </p:sp>
      <p:sp>
        <p:nvSpPr>
          <p:cNvPr id="6" name="Left Brace 5"/>
          <p:cNvSpPr/>
          <p:nvPr/>
        </p:nvSpPr>
        <p:spPr>
          <a:xfrm rot="5400000">
            <a:off x="2694185" y="-1852652"/>
            <a:ext cx="246358" cy="5218909"/>
          </a:xfrm>
          <a:prstGeom prst="leftBrace">
            <a:avLst>
              <a:gd name="adj1" fmla="val 7919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012418" y="225851"/>
            <a:ext cx="250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Secure USB Device</a:t>
            </a:r>
          </a:p>
        </p:txBody>
      </p:sp>
      <p:sp>
        <p:nvSpPr>
          <p:cNvPr id="57" name="Left Brace 56"/>
          <p:cNvSpPr/>
          <p:nvPr/>
        </p:nvSpPr>
        <p:spPr>
          <a:xfrm rot="5400000">
            <a:off x="9102723" y="-1324965"/>
            <a:ext cx="246358" cy="4371434"/>
          </a:xfrm>
          <a:prstGeom prst="leftBrace">
            <a:avLst>
              <a:gd name="adj1" fmla="val 7919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0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t="22597" r="11225" b="36927"/>
          <a:stretch/>
        </p:blipFill>
        <p:spPr>
          <a:xfrm>
            <a:off x="4099890" y="1172491"/>
            <a:ext cx="1336485" cy="69755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8" t="6388" r="16667" b="20555"/>
          <a:stretch/>
        </p:blipFill>
        <p:spPr>
          <a:xfrm>
            <a:off x="6119976" y="1100531"/>
            <a:ext cx="690386" cy="754976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-63897" y="1768356"/>
            <a:ext cx="107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138587" y="1786380"/>
            <a:ext cx="129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757861" y="1855506"/>
            <a:ext cx="14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Automation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531354" y="1501179"/>
            <a:ext cx="582257" cy="10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80" idx="1"/>
          </p:cNvCxnSpPr>
          <p:nvPr/>
        </p:nvCxnSpPr>
        <p:spPr>
          <a:xfrm>
            <a:off x="2590696" y="1526035"/>
            <a:ext cx="2798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498365" y="1501179"/>
            <a:ext cx="5246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9" t="5623" r="11153" b="18838"/>
          <a:stretch/>
        </p:blipFill>
        <p:spPr>
          <a:xfrm>
            <a:off x="2870507" y="1172491"/>
            <a:ext cx="728232" cy="707088"/>
          </a:xfrm>
          <a:prstGeom prst="rect">
            <a:avLst/>
          </a:prstGeom>
        </p:spPr>
      </p:pic>
      <p:cxnSp>
        <p:nvCxnSpPr>
          <p:cNvPr id="82" name="Straight Arrow Connector 81"/>
          <p:cNvCxnSpPr>
            <a:stCxn id="80" idx="3"/>
            <a:endCxn id="60" idx="1"/>
          </p:cNvCxnSpPr>
          <p:nvPr/>
        </p:nvCxnSpPr>
        <p:spPr>
          <a:xfrm flipV="1">
            <a:off x="3598739" y="1521267"/>
            <a:ext cx="501151" cy="47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1" name="Picture 10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7" t="3595" r="16787" b="29182"/>
          <a:stretch/>
        </p:blipFill>
        <p:spPr>
          <a:xfrm>
            <a:off x="6263364" y="0"/>
            <a:ext cx="490545" cy="560844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5678280" y="449458"/>
            <a:ext cx="1660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Web-enabled pacemaker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743003" y="521818"/>
            <a:ext cx="193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105" name="Curved Connector 104"/>
          <p:cNvCxnSpPr>
            <a:stCxn id="80" idx="0"/>
            <a:endCxn id="106" idx="1"/>
          </p:cNvCxnSpPr>
          <p:nvPr/>
        </p:nvCxnSpPr>
        <p:spPr>
          <a:xfrm rot="5400000" flipH="1" flipV="1">
            <a:off x="3273235" y="318777"/>
            <a:ext cx="815102" cy="89232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8" t="24777" r="8812" b="38311"/>
          <a:stretch/>
        </p:blipFill>
        <p:spPr>
          <a:xfrm>
            <a:off x="4126950" y="109666"/>
            <a:ext cx="1100772" cy="495446"/>
          </a:xfrm>
          <a:prstGeom prst="rect">
            <a:avLst/>
          </a:prstGeom>
        </p:spPr>
      </p:pic>
      <p:cxnSp>
        <p:nvCxnSpPr>
          <p:cNvPr id="107" name="Straight Arrow Connector 106"/>
          <p:cNvCxnSpPr/>
          <p:nvPr/>
        </p:nvCxnSpPr>
        <p:spPr>
          <a:xfrm>
            <a:off x="5403599" y="323451"/>
            <a:ext cx="5461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655421" y="1788021"/>
            <a:ext cx="122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</a:t>
            </a: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5184" r="15462" b="18462"/>
          <a:stretch/>
        </p:blipFill>
        <p:spPr>
          <a:xfrm>
            <a:off x="6267759" y="2452007"/>
            <a:ext cx="592016" cy="662355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5901579" y="3015648"/>
            <a:ext cx="1408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 automation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352863" y="3242143"/>
            <a:ext cx="271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enabled controller</a:t>
            </a:r>
          </a:p>
        </p:txBody>
      </p:sp>
      <p:cxnSp>
        <p:nvCxnSpPr>
          <p:cNvPr id="116" name="Curved Connector 115"/>
          <p:cNvCxnSpPr>
            <a:stCxn id="109" idx="2"/>
          </p:cNvCxnSpPr>
          <p:nvPr/>
        </p:nvCxnSpPr>
        <p:spPr>
          <a:xfrm rot="16200000" flipH="1">
            <a:off x="3384838" y="2038351"/>
            <a:ext cx="744688" cy="98269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498365" y="2915476"/>
            <a:ext cx="5189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3" t="5100" r="25384" b="19859"/>
          <a:stretch/>
        </p:blipFill>
        <p:spPr>
          <a:xfrm>
            <a:off x="4490501" y="2406071"/>
            <a:ext cx="601638" cy="9041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056" y="1008841"/>
            <a:ext cx="741855" cy="7756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2" t="2288" r="11613" b="16418"/>
          <a:stretch/>
        </p:blipFill>
        <p:spPr>
          <a:xfrm>
            <a:off x="61886" y="1008841"/>
            <a:ext cx="742377" cy="787099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245982" y="2402808"/>
            <a:ext cx="120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221239" y="1563040"/>
            <a:ext cx="120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149" y="1014549"/>
            <a:ext cx="590163" cy="6623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9" t="12343" r="17117" b="26431"/>
          <a:stretch/>
        </p:blipFill>
        <p:spPr>
          <a:xfrm>
            <a:off x="1093912" y="951993"/>
            <a:ext cx="1470729" cy="152752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93A23FC-60CE-4511-A5D3-272C7C690B6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659" y="794894"/>
            <a:ext cx="460381" cy="46038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A22A0BE-778C-4BD9-9975-307F7F81044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995" y="1095789"/>
            <a:ext cx="460381" cy="46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5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97058" y="1393316"/>
            <a:ext cx="974096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3007" y="1197871"/>
                <a:ext cx="6202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7" y="1197871"/>
                <a:ext cx="62023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52085" y="1620406"/>
                <a:ext cx="629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5" y="1620406"/>
                <a:ext cx="62972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697058" y="1845336"/>
            <a:ext cx="974096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-97543" y="-106871"/>
            <a:ext cx="2247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Configuration </a:t>
            </a:r>
          </a:p>
          <a:p>
            <a:pPr algn="ctr"/>
            <a:r>
              <a:rPr lang="en-US" sz="2800" dirty="0"/>
              <a:t>webpage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64834" y="1678792"/>
            <a:ext cx="2146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000" dirty="0"/>
              <a:t>NTEGRI</a:t>
            </a:r>
            <a:r>
              <a:rPr lang="en-US" sz="2800" dirty="0"/>
              <a:t>K</a:t>
            </a:r>
            <a:r>
              <a:rPr lang="en-US" sz="2000" dirty="0"/>
              <a:t>EY</a:t>
            </a:r>
            <a:r>
              <a:rPr lang="en-US" sz="2800" dirty="0"/>
              <a:t> tool</a:t>
            </a:r>
          </a:p>
        </p:txBody>
      </p:sp>
      <p:cxnSp>
        <p:nvCxnSpPr>
          <p:cNvPr id="146" name="Straight Arrow Connector 145"/>
          <p:cNvCxnSpPr>
            <a:stCxn id="113" idx="3"/>
            <a:endCxn id="58" idx="1"/>
          </p:cNvCxnSpPr>
          <p:nvPr/>
        </p:nvCxnSpPr>
        <p:spPr>
          <a:xfrm>
            <a:off x="2195514" y="1841897"/>
            <a:ext cx="597564" cy="112470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793078" y="2122798"/>
            <a:ext cx="1890126" cy="1687612"/>
            <a:chOff x="3968727" y="4376766"/>
            <a:chExt cx="2293178" cy="20474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7122" y="4878292"/>
              <a:ext cx="745198" cy="745198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63" t="7956" r="10969" b="22430"/>
            <a:stretch/>
          </p:blipFill>
          <p:spPr>
            <a:xfrm>
              <a:off x="3968727" y="4376766"/>
              <a:ext cx="2293178" cy="2047480"/>
            </a:xfrm>
            <a:prstGeom prst="rect">
              <a:avLst/>
            </a:prstGeom>
          </p:spPr>
        </p:pic>
      </p:grp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7" t="464" r="12563" b="-464"/>
          <a:stretch/>
        </p:blipFill>
        <p:spPr>
          <a:xfrm>
            <a:off x="336732" y="3415541"/>
            <a:ext cx="1160585" cy="1538626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-100075" y="4848409"/>
            <a:ext cx="218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Specifications</a:t>
            </a:r>
          </a:p>
        </p:txBody>
      </p:sp>
      <p:cxnSp>
        <p:nvCxnSpPr>
          <p:cNvPr id="65" name="Straight Arrow Connector 64"/>
          <p:cNvCxnSpPr>
            <a:stCxn id="60" idx="3"/>
            <a:endCxn id="58" idx="1"/>
          </p:cNvCxnSpPr>
          <p:nvPr/>
        </p:nvCxnSpPr>
        <p:spPr>
          <a:xfrm flipV="1">
            <a:off x="1497317" y="2966604"/>
            <a:ext cx="1295761" cy="121825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3" t="7956" r="10969" b="22430"/>
          <a:stretch/>
        </p:blipFill>
        <p:spPr>
          <a:xfrm>
            <a:off x="5399518" y="2002773"/>
            <a:ext cx="2264630" cy="1927662"/>
          </a:xfrm>
          <a:prstGeom prst="rect">
            <a:avLst/>
          </a:prstGeom>
        </p:spPr>
      </p:pic>
      <p:sp>
        <p:nvSpPr>
          <p:cNvPr id="96" name="Rectangle 95"/>
          <p:cNvSpPr/>
          <p:nvPr/>
        </p:nvSpPr>
        <p:spPr>
          <a:xfrm>
            <a:off x="5961247" y="2547723"/>
            <a:ext cx="974096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5367196" y="2352278"/>
                <a:ext cx="6202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196" y="2352278"/>
                <a:ext cx="62023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360724" y="3219285"/>
                <a:ext cx="629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724" y="3219285"/>
                <a:ext cx="62972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/>
          <p:cNvSpPr/>
          <p:nvPr/>
        </p:nvSpPr>
        <p:spPr>
          <a:xfrm>
            <a:off x="5973947" y="3437865"/>
            <a:ext cx="974096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6913746" y="2485703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Label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497792" y="3821377"/>
            <a:ext cx="2068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Transformed </a:t>
            </a:r>
          </a:p>
          <a:p>
            <a:pPr algn="ctr"/>
            <a:r>
              <a:rPr lang="en-US" sz="2800" dirty="0"/>
              <a:t>webpage</a:t>
            </a: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1" t="8483" r="11578" b="22708"/>
          <a:stretch/>
        </p:blipFill>
        <p:spPr>
          <a:xfrm>
            <a:off x="-7144" y="859630"/>
            <a:ext cx="2202658" cy="1964533"/>
          </a:xfrm>
          <a:prstGeom prst="rect">
            <a:avLst/>
          </a:prstGeom>
        </p:spPr>
      </p:pic>
      <p:cxnSp>
        <p:nvCxnSpPr>
          <p:cNvPr id="70" name="Straight Arrow Connector 69"/>
          <p:cNvCxnSpPr>
            <a:stCxn id="58" idx="3"/>
            <a:endCxn id="80" idx="1"/>
          </p:cNvCxnSpPr>
          <p:nvPr/>
        </p:nvCxnSpPr>
        <p:spPr>
          <a:xfrm>
            <a:off x="4683204" y="2966604"/>
            <a:ext cx="7163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2085" y="2042941"/>
                <a:ext cx="629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5" y="2042941"/>
                <a:ext cx="629723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697058" y="2267871"/>
            <a:ext cx="974096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961247" y="2998184"/>
            <a:ext cx="974096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5367196" y="2802739"/>
                <a:ext cx="629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196" y="2802739"/>
                <a:ext cx="629723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/>
          <p:cNvSpPr txBox="1"/>
          <p:nvPr/>
        </p:nvSpPr>
        <p:spPr>
          <a:xfrm>
            <a:off x="6913746" y="2936164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Label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235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44836" cy="502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3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473" y="-124550"/>
            <a:ext cx="29105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Application level payload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89" y="263764"/>
            <a:ext cx="2968845" cy="311123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28423" y="-124550"/>
            <a:ext cx="2704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I</a:t>
            </a:r>
            <a:r>
              <a:rPr lang="en-US" sz="1600" dirty="0"/>
              <a:t>NTERGI</a:t>
            </a:r>
            <a:r>
              <a:rPr lang="en-US" sz="2000" dirty="0"/>
              <a:t>K</a:t>
            </a:r>
            <a:r>
              <a:rPr lang="en-US" sz="1600" dirty="0"/>
              <a:t>EY</a:t>
            </a:r>
            <a:r>
              <a:rPr lang="en-US" sz="2000" dirty="0"/>
              <a:t> Bridge trace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483399" y="349179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r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439097" y="349179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1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4757378" y="349180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: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075658" y="349180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r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5388077" y="349180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1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-41328" y="235680"/>
            <a:ext cx="338150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POST / HTTP/1.1</a:t>
            </a:r>
          </a:p>
          <a:p>
            <a:r>
              <a:rPr lang="en-US" dirty="0">
                <a:latin typeface="Consolas" panose="020B0609020204030204" pitchFamily="49" charset="0"/>
              </a:rPr>
              <a:t>Content-Type: form-data</a:t>
            </a:r>
          </a:p>
          <a:p>
            <a:r>
              <a:rPr lang="en-US" dirty="0">
                <a:latin typeface="Consolas" panose="020B0609020204030204" pitchFamily="49" charset="0"/>
              </a:rPr>
              <a:t>Relay1=rel1:r1 &amp;</a:t>
            </a:r>
          </a:p>
          <a:p>
            <a:r>
              <a:rPr lang="en-US" dirty="0">
                <a:latin typeface="Consolas" panose="020B0609020204030204" pitchFamily="49" charset="0"/>
              </a:rPr>
              <a:t>Type=typ1:float &amp;</a:t>
            </a:r>
          </a:p>
          <a:p>
            <a:r>
              <a:rPr lang="en-US" dirty="0">
                <a:latin typeface="Consolas" panose="020B0609020204030204" pitchFamily="49" charset="0"/>
              </a:rPr>
              <a:t>Decimal places 1=dp1:2&amp;</a:t>
            </a:r>
          </a:p>
          <a:p>
            <a:r>
              <a:rPr lang="en-US" dirty="0">
                <a:latin typeface="Consolas" panose="020B0609020204030204" pitchFamily="49" charset="0"/>
              </a:rPr>
              <a:t>Relay temp 1=tem1:20&amp;</a:t>
            </a:r>
          </a:p>
          <a:p>
            <a:r>
              <a:rPr lang="en-US" dirty="0">
                <a:latin typeface="Consolas" panose="020B0609020204030204" pitchFamily="49" charset="0"/>
              </a:rPr>
              <a:t>Relay2=rel2:r2 &amp;</a:t>
            </a:r>
          </a:p>
          <a:p>
            <a:r>
              <a:rPr lang="en-US" dirty="0">
                <a:latin typeface="Consolas" panose="020B0609020204030204" pitchFamily="49" charset="0"/>
              </a:rPr>
              <a:t>Type=type2:float &amp;</a:t>
            </a:r>
          </a:p>
          <a:p>
            <a:r>
              <a:rPr lang="en-US" dirty="0">
                <a:latin typeface="Consolas" panose="020B0609020204030204" pitchFamily="49" charset="0"/>
              </a:rPr>
              <a:t>Decimal places 2=dp2:4&amp;</a:t>
            </a:r>
          </a:p>
          <a:p>
            <a:r>
              <a:rPr lang="en-US" dirty="0">
                <a:latin typeface="Consolas" panose="020B0609020204030204" pitchFamily="49" charset="0"/>
              </a:rPr>
              <a:t>Relay temp 2=tem2:65&amp;</a:t>
            </a:r>
          </a:p>
          <a:p>
            <a:r>
              <a:rPr lang="en-US" dirty="0">
                <a:latin typeface="Consolas" panose="020B0609020204030204" pitchFamily="49" charset="0"/>
              </a:rPr>
              <a:t>Units=</a:t>
            </a:r>
            <a:r>
              <a:rPr lang="en-US" dirty="0" err="1">
                <a:latin typeface="Consolas" panose="020B0609020204030204" pitchFamily="49" charset="0"/>
              </a:rPr>
              <a:t>deg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16699" y="1622402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t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3534979" y="1622402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y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4174182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1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4492462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: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4804881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f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5123161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l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5441442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o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5759723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78003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10005" y="849911"/>
            <a:ext cx="973014" cy="240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793631" y="685787"/>
            <a:ext cx="2773360" cy="164124"/>
            <a:chOff x="3921370" y="2436085"/>
            <a:chExt cx="2955382" cy="160577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3921370" y="2596662"/>
              <a:ext cx="295538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6865028" y="2436085"/>
              <a:ext cx="0" cy="1605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3443539" y="304787"/>
            <a:ext cx="2315911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63820" y="1133650"/>
            <a:ext cx="1305658" cy="240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 flipV="1">
            <a:off x="1883018" y="1373969"/>
            <a:ext cx="2683974" cy="192387"/>
            <a:chOff x="3921370" y="2436085"/>
            <a:chExt cx="2955382" cy="160577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3921370" y="2596662"/>
              <a:ext cx="295538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6865028" y="2436085"/>
              <a:ext cx="0" cy="1605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3176839" y="1568489"/>
            <a:ext cx="3293812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urved Connector 43"/>
          <p:cNvCxnSpPr>
            <a:stCxn id="12" idx="3"/>
            <a:endCxn id="29" idx="3"/>
          </p:cNvCxnSpPr>
          <p:nvPr/>
        </p:nvCxnSpPr>
        <p:spPr>
          <a:xfrm>
            <a:off x="5706357" y="489463"/>
            <a:ext cx="689926" cy="1273223"/>
          </a:xfrm>
          <a:prstGeom prst="curvedConnector3">
            <a:avLst>
              <a:gd name="adj1" fmla="val 13313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917970" y="917961"/>
            <a:ext cx="491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tab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801388" y="349179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e</a:t>
            </a:r>
            <a:endParaRPr lang="en-US" sz="2000" dirty="0"/>
          </a:p>
        </p:txBody>
      </p:sp>
      <p:sp>
        <p:nvSpPr>
          <p:cNvPr id="45" name="Rectangle 44"/>
          <p:cNvSpPr/>
          <p:nvPr/>
        </p:nvSpPr>
        <p:spPr>
          <a:xfrm>
            <a:off x="4121132" y="349179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l</a:t>
            </a:r>
            <a:endParaRPr lang="en-US" sz="2000" dirty="0"/>
          </a:p>
        </p:txBody>
      </p:sp>
      <p:sp>
        <p:nvSpPr>
          <p:cNvPr id="49" name="Rectangle 48"/>
          <p:cNvSpPr/>
          <p:nvPr/>
        </p:nvSpPr>
        <p:spPr>
          <a:xfrm>
            <a:off x="3854432" y="1622402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p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 flipH="1">
            <a:off x="4593505" y="2232026"/>
            <a:ext cx="264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.</a:t>
            </a:r>
          </a:p>
          <a:p>
            <a:r>
              <a:rPr lang="en-US" sz="2400" b="1" dirty="0"/>
              <a:t>.</a:t>
            </a:r>
          </a:p>
          <a:p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3543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/>
          <a:srcRect t="804" r="3064" b="3434"/>
          <a:stretch/>
        </p:blipFill>
        <p:spPr>
          <a:xfrm>
            <a:off x="0" y="-7209"/>
            <a:ext cx="6754859" cy="46355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113281" y="416775"/>
            <a:ext cx="3189257" cy="2233777"/>
            <a:chOff x="5162998" y="431380"/>
            <a:chExt cx="3189257" cy="2233777"/>
          </a:xfrm>
        </p:grpSpPr>
        <p:sp>
          <p:nvSpPr>
            <p:cNvPr id="13" name="Rectangle 12"/>
            <p:cNvSpPr/>
            <p:nvPr/>
          </p:nvSpPr>
          <p:spPr>
            <a:xfrm>
              <a:off x="5293069" y="994625"/>
              <a:ext cx="437052" cy="188383"/>
            </a:xfrm>
            <a:prstGeom prst="rect">
              <a:avLst/>
            </a:prstGeom>
            <a:noFill/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93069" y="1443923"/>
              <a:ext cx="437052" cy="18838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791602" y="872423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91602" y="1321721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84419" y="1893221"/>
              <a:ext cx="445703" cy="199249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91602" y="1792981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62998" y="431380"/>
              <a:ext cx="318925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Groups of swappable fields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94827" y="2295825"/>
              <a:ext cx="9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4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4234702" y="2338780"/>
            <a:ext cx="445702" cy="199249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443056" y="4541179"/>
            <a:ext cx="1715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User Interface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20708" y="6454553"/>
            <a:ext cx="2591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HTTP Response packet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739900" y="5018076"/>
            <a:ext cx="3352800" cy="1509744"/>
            <a:chOff x="1841500" y="5018076"/>
            <a:chExt cx="3352800" cy="1509744"/>
          </a:xfrm>
        </p:grpSpPr>
        <p:sp>
          <p:nvSpPr>
            <p:cNvPr id="14" name="Rectangle 13"/>
            <p:cNvSpPr/>
            <p:nvPr/>
          </p:nvSpPr>
          <p:spPr>
            <a:xfrm>
              <a:off x="1841500" y="5018076"/>
              <a:ext cx="3352800" cy="15097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9193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43581" y="5031138"/>
              <a:ext cx="312555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POST / HTTP/1.1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Content-Type: form-data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Relay temp 1=65 &amp;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Relay temp 2=20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91404" y="5769803"/>
            <a:ext cx="501650" cy="561148"/>
            <a:chOff x="8597900" y="1380655"/>
            <a:chExt cx="501650" cy="1269897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8604250" y="1380655"/>
              <a:ext cx="0" cy="12698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7900" y="1387005"/>
              <a:ext cx="50165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8597900" y="2644202"/>
              <a:ext cx="50165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-206236" y="5696434"/>
            <a:ext cx="1715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</a:rPr>
              <a:t>Value Swapped</a:t>
            </a:r>
          </a:p>
        </p:txBody>
      </p:sp>
      <p:sp>
        <p:nvSpPr>
          <p:cNvPr id="96" name="Rectangle 95"/>
          <p:cNvSpPr/>
          <p:nvPr/>
        </p:nvSpPr>
        <p:spPr>
          <a:xfrm rot="16200000">
            <a:off x="1039586" y="2229934"/>
            <a:ext cx="11440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swapped</a:t>
            </a:r>
          </a:p>
        </p:txBody>
      </p:sp>
    </p:spTree>
    <p:extLst>
      <p:ext uri="{BB962C8B-B14F-4D97-AF65-F5344CB8AC3E}">
        <p14:creationId xmlns:p14="http://schemas.microsoft.com/office/powerpoint/2010/main" val="242468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3738" y="-43497"/>
            <a:ext cx="6965223" cy="4837747"/>
            <a:chOff x="36149" y="-43497"/>
            <a:chExt cx="6965223" cy="48377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" t="735" r="18895"/>
            <a:stretch/>
          </p:blipFill>
          <p:spPr>
            <a:xfrm>
              <a:off x="36149" y="1274"/>
              <a:ext cx="6807199" cy="464233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77522" y="-43497"/>
              <a:ext cx="323850" cy="48377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1825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3738" y="-43497"/>
            <a:ext cx="6965223" cy="4837747"/>
            <a:chOff x="36149" y="-43497"/>
            <a:chExt cx="6965223" cy="48377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" t="735" r="18895"/>
            <a:stretch/>
          </p:blipFill>
          <p:spPr>
            <a:xfrm>
              <a:off x="36149" y="1274"/>
              <a:ext cx="6807199" cy="464233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77522" y="-43497"/>
              <a:ext cx="323850" cy="4837747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36" t="11569" r="87569" b="84492"/>
          <a:stretch/>
        </p:blipFill>
        <p:spPr>
          <a:xfrm>
            <a:off x="613570" y="871466"/>
            <a:ext cx="361950" cy="184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16" t="43071" r="88729" b="52205"/>
          <a:stretch/>
        </p:blipFill>
        <p:spPr>
          <a:xfrm>
            <a:off x="605790" y="2345055"/>
            <a:ext cx="274320" cy="22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45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13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79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" t="735" r="18895"/>
          <a:stretch/>
        </p:blipFill>
        <p:spPr>
          <a:xfrm>
            <a:off x="12701" y="1274"/>
            <a:ext cx="6807199" cy="46423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93054" y="460182"/>
            <a:ext cx="1962238" cy="321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93054" y="1950243"/>
            <a:ext cx="1962238" cy="321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93054" y="1210404"/>
            <a:ext cx="286295" cy="32145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93054" y="1579940"/>
            <a:ext cx="1522648" cy="32145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93054" y="2712999"/>
            <a:ext cx="286295" cy="32145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93054" y="3082536"/>
            <a:ext cx="1522648" cy="32145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93054" y="3618289"/>
            <a:ext cx="1041843" cy="3214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54074" y="-43497"/>
            <a:ext cx="323850" cy="483774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113281" y="407250"/>
            <a:ext cx="3189257" cy="1794389"/>
            <a:chOff x="5162998" y="431380"/>
            <a:chExt cx="3189257" cy="1794389"/>
          </a:xfrm>
        </p:grpSpPr>
        <p:sp>
          <p:nvSpPr>
            <p:cNvPr id="13" name="Rectangle 12"/>
            <p:cNvSpPr/>
            <p:nvPr/>
          </p:nvSpPr>
          <p:spPr>
            <a:xfrm>
              <a:off x="5293069" y="994625"/>
              <a:ext cx="437052" cy="1883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93069" y="1443923"/>
              <a:ext cx="437052" cy="18838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791602" y="872423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91602" y="1321721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84419" y="1893221"/>
              <a:ext cx="445703" cy="199249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91602" y="1792981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62998" y="431380"/>
              <a:ext cx="318925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Groups of swappable fields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2611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" t="735" r="36539"/>
          <a:stretch/>
        </p:blipFill>
        <p:spPr>
          <a:xfrm>
            <a:off x="15137" y="4"/>
            <a:ext cx="4540250" cy="39616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951" y="2620107"/>
            <a:ext cx="1324708" cy="27549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2227" y="386865"/>
            <a:ext cx="1331258" cy="29307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62227" y="386865"/>
            <a:ext cx="1042593" cy="278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relay 1:relay_1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363" y="1042872"/>
            <a:ext cx="586185" cy="27549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690813" y="1042874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1:2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662226" y="1366689"/>
            <a:ext cx="1042594" cy="275493"/>
            <a:chOff x="1647090" y="1366689"/>
            <a:chExt cx="1331258" cy="27549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3640" y="1366689"/>
              <a:ext cx="1324708" cy="275493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647090" y="1366691"/>
              <a:ext cx="7745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temp 1:20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662227" y="1663360"/>
            <a:ext cx="1331258" cy="293074"/>
            <a:chOff x="7763592" y="1318851"/>
            <a:chExt cx="1324708" cy="275493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3592" y="1318851"/>
              <a:ext cx="1324708" cy="275493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7763592" y="1318851"/>
              <a:ext cx="808505" cy="245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relay 2:relay_2</a:t>
              </a: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363" y="2316858"/>
            <a:ext cx="586185" cy="27549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696675" y="2316860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2:4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662226" y="2606226"/>
            <a:ext cx="1042594" cy="275493"/>
            <a:chOff x="1647090" y="1366689"/>
            <a:chExt cx="1331258" cy="275493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3640" y="1366689"/>
              <a:ext cx="1324708" cy="275493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647090" y="1366691"/>
              <a:ext cx="7745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temp 2:65</a:t>
              </a:r>
            </a:p>
          </p:txBody>
        </p:sp>
      </p:grpSp>
      <p:sp>
        <p:nvSpPr>
          <p:cNvPr id="42" name="Rectangle 41"/>
          <p:cNvSpPr/>
          <p:nvPr/>
        </p:nvSpPr>
        <p:spPr>
          <a:xfrm>
            <a:off x="2992794" y="386864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992794" y="1658026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696016" y="1369211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696016" y="2613123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14960" y="-37147"/>
            <a:ext cx="323850" cy="413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3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350263" y="1021041"/>
            <a:ext cx="2389515" cy="2889448"/>
            <a:chOff x="8255114" y="4065209"/>
            <a:chExt cx="2626246" cy="2889448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5114" y="4065209"/>
              <a:ext cx="2626246" cy="2889448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8506964" y="4879776"/>
              <a:ext cx="2207090" cy="1471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8793" y="1105013"/>
            <a:ext cx="2636735" cy="2707790"/>
            <a:chOff x="8865463" y="4083708"/>
            <a:chExt cx="2636735" cy="2707790"/>
          </a:xfrm>
        </p:grpSpPr>
        <p:grpSp>
          <p:nvGrpSpPr>
            <p:cNvPr id="20" name="Group 19"/>
            <p:cNvGrpSpPr/>
            <p:nvPr/>
          </p:nvGrpSpPr>
          <p:grpSpPr>
            <a:xfrm>
              <a:off x="8865463" y="4083708"/>
              <a:ext cx="2636735" cy="2707790"/>
              <a:chOff x="8647497" y="4163673"/>
              <a:chExt cx="2636735" cy="2545934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345" b="12671"/>
              <a:stretch/>
            </p:blipFill>
            <p:spPr>
              <a:xfrm>
                <a:off x="8647497" y="4163673"/>
                <a:ext cx="2636735" cy="2545934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8865463" y="4882121"/>
                <a:ext cx="2207090" cy="16516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8971002" y="4684550"/>
              <a:ext cx="2019300" cy="893195"/>
              <a:chOff x="269707" y="1485420"/>
              <a:chExt cx="2019300" cy="982359"/>
            </a:xfrm>
          </p:grpSpPr>
          <p:sp>
            <p:nvSpPr>
              <p:cNvPr id="52" name="Rectangular Callout 51"/>
              <p:cNvSpPr/>
              <p:nvPr/>
            </p:nvSpPr>
            <p:spPr>
              <a:xfrm>
                <a:off x="269707" y="1676146"/>
                <a:ext cx="2019300" cy="791633"/>
              </a:xfrm>
              <a:prstGeom prst="wedgeRectCallout">
                <a:avLst>
                  <a:gd name="adj1" fmla="val -32783"/>
                  <a:gd name="adj2" fmla="val 68654"/>
                </a:avLst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BX7878ADKLSK_HSNKA3+K=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14436" y="1485420"/>
                <a:ext cx="152984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Incoming message</a:t>
                </a:r>
              </a:p>
            </p:txBody>
          </p:sp>
        </p:grpSp>
        <p:sp>
          <p:nvSpPr>
            <p:cNvPr id="55" name="Rectangular Callout 54"/>
            <p:cNvSpPr/>
            <p:nvPr/>
          </p:nvSpPr>
          <p:spPr>
            <a:xfrm flipH="1">
              <a:off x="9377059" y="5871989"/>
              <a:ext cx="2019300" cy="619124"/>
            </a:xfrm>
            <a:prstGeom prst="wedgeRectCallout">
              <a:avLst>
                <a:gd name="adj1" fmla="val -31944"/>
                <a:gd name="adj2" fmla="val 80962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XTMP_93+HAJSQKL927AB=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033442" y="1021041"/>
            <a:ext cx="1832020" cy="2965174"/>
            <a:chOff x="8112726" y="3388842"/>
            <a:chExt cx="2069869" cy="347472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3" t="16503" r="7873" b="32539"/>
            <a:stretch/>
          </p:blipFill>
          <p:spPr>
            <a:xfrm rot="5400000">
              <a:off x="7410301" y="4091267"/>
              <a:ext cx="3474720" cy="2069869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8528916" y="4129977"/>
              <a:ext cx="1180349" cy="234563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405" y="2569066"/>
            <a:ext cx="1486269" cy="148626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07910" y="4065209"/>
            <a:ext cx="273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Messenger interface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33777" y="857247"/>
            <a:ext cx="1319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Extractor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2223645" y="1863513"/>
            <a:ext cx="1663566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a1</a:t>
            </a:r>
            <a:r>
              <a:rPr lang="en-US" dirty="0"/>
              <a:t> Parse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5053842" y="1863513"/>
            <a:ext cx="2253434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a3</a:t>
            </a:r>
            <a:r>
              <a:rPr lang="en-US" dirty="0"/>
              <a:t> Transfer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39098" y="1909072"/>
            <a:ext cx="1247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a2 </a:t>
            </a:r>
            <a:r>
              <a:rPr lang="en-US" dirty="0"/>
              <a:t>Connect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22134" y="1909072"/>
            <a:ext cx="1206783" cy="3981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a4 </a:t>
            </a:r>
            <a:r>
              <a:rPr lang="en-US" dirty="0"/>
              <a:t>Decrypt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156585" y="3662894"/>
            <a:ext cx="1206784" cy="40268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b1 </a:t>
            </a:r>
            <a:r>
              <a:rPr lang="en-US" dirty="0"/>
              <a:t>Input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322134" y="2985065"/>
            <a:ext cx="1206784" cy="40943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b3 </a:t>
            </a:r>
            <a:r>
              <a:rPr lang="en-US" dirty="0"/>
              <a:t>Encrypt</a:t>
            </a:r>
          </a:p>
        </p:txBody>
      </p:sp>
      <p:sp>
        <p:nvSpPr>
          <p:cNvPr id="41" name="Right Arrow 40"/>
          <p:cNvSpPr/>
          <p:nvPr/>
        </p:nvSpPr>
        <p:spPr>
          <a:xfrm flipH="1">
            <a:off x="5155345" y="2967517"/>
            <a:ext cx="2108931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b4</a:t>
            </a:r>
            <a:r>
              <a:rPr lang="en-US" dirty="0"/>
              <a:t> Transfer</a:t>
            </a:r>
          </a:p>
        </p:txBody>
      </p:sp>
      <p:sp>
        <p:nvSpPr>
          <p:cNvPr id="42" name="Right Arrow 41"/>
          <p:cNvSpPr/>
          <p:nvPr/>
        </p:nvSpPr>
        <p:spPr>
          <a:xfrm flipH="1">
            <a:off x="2606321" y="2937864"/>
            <a:ext cx="1280890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b6</a:t>
            </a:r>
            <a:r>
              <a:rPr lang="en-US" dirty="0"/>
              <a:t> Write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898270" y="3017321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b5 </a:t>
            </a:r>
            <a:r>
              <a:rPr lang="en-US" dirty="0"/>
              <a:t>Connect</a:t>
            </a:r>
          </a:p>
        </p:txBody>
      </p:sp>
      <p:sp>
        <p:nvSpPr>
          <p:cNvPr id="53" name="Right Arrow 52"/>
          <p:cNvSpPr/>
          <p:nvPr/>
        </p:nvSpPr>
        <p:spPr>
          <a:xfrm flipH="1">
            <a:off x="8584052" y="2937864"/>
            <a:ext cx="1416157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b2</a:t>
            </a:r>
            <a:r>
              <a:rPr lang="en-US" dirty="0"/>
              <a:t> Transfer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86555" y="4111375"/>
            <a:ext cx="2275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WebUSB/</a:t>
            </a:r>
            <a:r>
              <a:rPr lang="en-US" sz="2400" dirty="0" err="1"/>
              <a:t>WebBT</a:t>
            </a:r>
            <a:endParaRPr lang="en-US" sz="2400" dirty="0"/>
          </a:p>
          <a:p>
            <a:pPr algn="ctr"/>
            <a:r>
              <a:rPr lang="en-US" sz="2400" dirty="0"/>
              <a:t>interface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000210" y="1705855"/>
            <a:ext cx="1444661" cy="974173"/>
            <a:chOff x="10267972" y="1787085"/>
            <a:chExt cx="1444661" cy="97417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7972" y="1787085"/>
              <a:ext cx="1444661" cy="974173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0488617" y="1987858"/>
              <a:ext cx="10782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Display</a:t>
              </a:r>
            </a:p>
          </p:txBody>
        </p:sp>
      </p:grpSp>
      <p:sp>
        <p:nvSpPr>
          <p:cNvPr id="32" name="Right Arrow 31"/>
          <p:cNvSpPr/>
          <p:nvPr/>
        </p:nvSpPr>
        <p:spPr>
          <a:xfrm>
            <a:off x="8584055" y="1863513"/>
            <a:ext cx="1416156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a5</a:t>
            </a:r>
            <a:r>
              <a:rPr lang="en-US" dirty="0"/>
              <a:t> Transfer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880" y="72648"/>
            <a:ext cx="563549" cy="62508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042277" y="107931"/>
            <a:ext cx="1693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Host system</a:t>
            </a:r>
          </a:p>
        </p:txBody>
      </p:sp>
      <p:sp>
        <p:nvSpPr>
          <p:cNvPr id="6" name="Left Brace 5"/>
          <p:cNvSpPr/>
          <p:nvPr/>
        </p:nvSpPr>
        <p:spPr>
          <a:xfrm rot="5400000">
            <a:off x="2694185" y="-1852652"/>
            <a:ext cx="246358" cy="5218909"/>
          </a:xfrm>
          <a:prstGeom prst="leftBrace">
            <a:avLst>
              <a:gd name="adj1" fmla="val 7919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045670" y="225851"/>
            <a:ext cx="250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Secure USB Device</a:t>
            </a:r>
          </a:p>
        </p:txBody>
      </p:sp>
      <p:sp>
        <p:nvSpPr>
          <p:cNvPr id="48" name="Left Brace 47"/>
          <p:cNvSpPr/>
          <p:nvPr/>
        </p:nvSpPr>
        <p:spPr>
          <a:xfrm rot="5400000">
            <a:off x="9135975" y="-1324965"/>
            <a:ext cx="246358" cy="4371434"/>
          </a:xfrm>
          <a:prstGeom prst="leftBrace">
            <a:avLst>
              <a:gd name="adj1" fmla="val 7919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 rot="16200000">
            <a:off x="6289797" y="3344877"/>
            <a:ext cx="130003" cy="1152673"/>
          </a:xfrm>
          <a:prstGeom prst="leftBrace">
            <a:avLst>
              <a:gd name="adj1" fmla="val 52198"/>
              <a:gd name="adj2" fmla="val 5077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66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68" r="4096" b="3287"/>
          <a:stretch/>
        </p:blipFill>
        <p:spPr>
          <a:xfrm>
            <a:off x="17586" y="-5862"/>
            <a:ext cx="4659923" cy="397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90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269680"/>
            <a:ext cx="251275" cy="604331"/>
            <a:chOff x="1711569" y="843464"/>
            <a:chExt cx="195222" cy="4695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46" t="4894" r="11830" b="19349"/>
            <a:stretch/>
          </p:blipFill>
          <p:spPr>
            <a:xfrm flipV="1">
              <a:off x="1711569" y="1118956"/>
              <a:ext cx="195222" cy="19402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05" t="4896" r="12005" b="19347"/>
            <a:stretch/>
          </p:blipFill>
          <p:spPr>
            <a:xfrm flipV="1">
              <a:off x="1711569" y="843464"/>
              <a:ext cx="194625" cy="1940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250507" y="21026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3516" y="564476"/>
            <a:ext cx="47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714554" y="449614"/>
            <a:ext cx="369277" cy="229724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-9965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3831" y="37981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67555" y="10478"/>
            <a:ext cx="1201611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Instruction</a:t>
            </a:r>
          </a:p>
          <a:p>
            <a:pPr algn="ctr"/>
            <a:r>
              <a:rPr lang="en-US" dirty="0"/>
              <a:t>Available</a:t>
            </a:r>
          </a:p>
          <a:p>
            <a:pPr algn="ctr"/>
            <a:r>
              <a:rPr lang="en-US" dirty="0"/>
              <a:t>On, off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t="14259" r="12963" b="28426"/>
          <a:stretch/>
        </p:blipFill>
        <p:spPr>
          <a:xfrm>
            <a:off x="153823" y="1293700"/>
            <a:ext cx="437678" cy="34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-1421" y="95532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Menu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915" y="1279404"/>
            <a:ext cx="277977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714554" y="1339201"/>
            <a:ext cx="369277" cy="229724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83831" y="127251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Menu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67555" y="1049233"/>
            <a:ext cx="1201611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Instruction</a:t>
            </a:r>
          </a:p>
          <a:p>
            <a:pPr algn="ctr"/>
            <a:r>
              <a:rPr lang="en-US" dirty="0"/>
              <a:t>Available</a:t>
            </a:r>
          </a:p>
          <a:p>
            <a:pPr algn="ctr"/>
            <a:r>
              <a:rPr lang="en-US" dirty="0"/>
              <a:t>A,B,C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7" t="25442" r="11309" b="39929"/>
          <a:stretch/>
        </p:blipFill>
        <p:spPr>
          <a:xfrm>
            <a:off x="1754888" y="1279404"/>
            <a:ext cx="844871" cy="37807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7" t="25442" r="11309" b="39929"/>
          <a:stretch/>
        </p:blipFill>
        <p:spPr>
          <a:xfrm>
            <a:off x="1754889" y="394549"/>
            <a:ext cx="844871" cy="3780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2" t="27346" r="10992" b="42091"/>
          <a:stretch/>
        </p:blipFill>
        <p:spPr>
          <a:xfrm>
            <a:off x="33958" y="2499126"/>
            <a:ext cx="589293" cy="23085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3958" y="214324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Slider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714554" y="2376638"/>
            <a:ext cx="369277" cy="229724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83831" y="230171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Slider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7" t="25442" r="11309" b="39929"/>
          <a:stretch/>
        </p:blipFill>
        <p:spPr>
          <a:xfrm>
            <a:off x="1754888" y="2323538"/>
            <a:ext cx="844871" cy="37807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667555" y="2087988"/>
            <a:ext cx="1201611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Instruction</a:t>
            </a:r>
          </a:p>
          <a:p>
            <a:pPr algn="ctr"/>
            <a:r>
              <a:rPr lang="en-US" dirty="0"/>
              <a:t>Range</a:t>
            </a:r>
          </a:p>
          <a:p>
            <a:pPr algn="ctr"/>
            <a:r>
              <a:rPr lang="en-US" dirty="0"/>
              <a:t>0-100</a:t>
            </a:r>
          </a:p>
        </p:txBody>
      </p:sp>
    </p:spTree>
    <p:extLst>
      <p:ext uri="{BB962C8B-B14F-4D97-AF65-F5344CB8AC3E}">
        <p14:creationId xmlns:p14="http://schemas.microsoft.com/office/powerpoint/2010/main" val="2850897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" t="735" r="49933"/>
          <a:stretch/>
        </p:blipFill>
        <p:spPr>
          <a:xfrm>
            <a:off x="12173" y="1274"/>
            <a:ext cx="4191690" cy="4642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36" t="11569" r="87569" b="84492"/>
          <a:stretch/>
        </p:blipFill>
        <p:spPr>
          <a:xfrm>
            <a:off x="572004" y="871466"/>
            <a:ext cx="361950" cy="184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16" t="43071" r="88729" b="52205"/>
          <a:stretch/>
        </p:blipFill>
        <p:spPr>
          <a:xfrm>
            <a:off x="564224" y="2345055"/>
            <a:ext cx="274320" cy="2209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91" t="89041" r="18895" b="2039"/>
          <a:stretch/>
        </p:blipFill>
        <p:spPr>
          <a:xfrm>
            <a:off x="1260399" y="4093191"/>
            <a:ext cx="3902845" cy="4171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71601" y="-47504"/>
            <a:ext cx="323850" cy="483774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98271" y="4692386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98578" y="4692386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78217" y="151707"/>
            <a:ext cx="4159428" cy="4341468"/>
            <a:chOff x="4495451" y="593766"/>
            <a:chExt cx="3134348" cy="327152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97" r="45289"/>
            <a:stretch/>
          </p:blipFill>
          <p:spPr>
            <a:xfrm>
              <a:off x="4495451" y="593766"/>
              <a:ext cx="2350674" cy="327152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60" t="34897"/>
            <a:stretch/>
          </p:blipFill>
          <p:spPr>
            <a:xfrm>
              <a:off x="6846125" y="593769"/>
              <a:ext cx="783674" cy="32715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282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2449303" y="768229"/>
            <a:ext cx="1507179" cy="111533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 flipH="1">
            <a:off x="770270" y="768229"/>
            <a:ext cx="1679033" cy="1008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1372122" y="2401800"/>
            <a:ext cx="1575801" cy="5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</p:cNvCxnSpPr>
          <p:nvPr/>
        </p:nvCxnSpPr>
        <p:spPr>
          <a:xfrm>
            <a:off x="1075447" y="437688"/>
            <a:ext cx="1209421" cy="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154218" y="3090446"/>
            <a:ext cx="14532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Remote server </a:t>
            </a:r>
          </a:p>
        </p:txBody>
      </p:sp>
      <p:sp>
        <p:nvSpPr>
          <p:cNvPr id="82" name="Rectangle 81"/>
          <p:cNvSpPr/>
          <p:nvPr/>
        </p:nvSpPr>
        <p:spPr>
          <a:xfrm>
            <a:off x="-101156" y="3098062"/>
            <a:ext cx="1761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Compromised host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2507" y="863293"/>
            <a:ext cx="9735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Keyboard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566739" y="-68697"/>
            <a:ext cx="19853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Trusted embedded device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281872" y="2103092"/>
            <a:ext cx="17667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Application level </a:t>
            </a:r>
          </a:p>
          <a:p>
            <a:pPr algn="ctr"/>
            <a:r>
              <a:rPr lang="en-US" sz="1600" dirty="0"/>
              <a:t>payload</a:t>
            </a:r>
          </a:p>
        </p:txBody>
      </p:sp>
      <p:sp>
        <p:nvSpPr>
          <p:cNvPr id="86" name="Rectangle 85"/>
          <p:cNvSpPr/>
          <p:nvPr/>
        </p:nvSpPr>
        <p:spPr>
          <a:xfrm rot="19743282">
            <a:off x="1082996" y="929633"/>
            <a:ext cx="1232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Forwarded</a:t>
            </a:r>
          </a:p>
          <a:p>
            <a:pPr algn="ctr"/>
            <a:r>
              <a:rPr lang="en-US" sz="1600" dirty="0"/>
              <a:t>keystroke</a:t>
            </a:r>
          </a:p>
        </p:txBody>
      </p:sp>
      <p:sp>
        <p:nvSpPr>
          <p:cNvPr id="87" name="Rectangle 86"/>
          <p:cNvSpPr/>
          <p:nvPr/>
        </p:nvSpPr>
        <p:spPr>
          <a:xfrm rot="2243724">
            <a:off x="2336696" y="973963"/>
            <a:ext cx="16452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Keystroke via</a:t>
            </a:r>
          </a:p>
          <a:p>
            <a:pPr algn="ctr"/>
            <a:r>
              <a:rPr lang="en-US" sz="1600" dirty="0"/>
              <a:t>Secure channel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21391" y="41982"/>
            <a:ext cx="11658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Keystroke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154218" y="2244656"/>
            <a:ext cx="16635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Input trace match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3B91E8E-6A17-4324-B0AC-50A70FFBF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4"/>
          <a:stretch/>
        </p:blipFill>
        <p:spPr>
          <a:xfrm>
            <a:off x="35026" y="122586"/>
            <a:ext cx="1070834" cy="807472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E2D00F19-1F71-411D-947F-E13B8BF5A944}"/>
              </a:ext>
            </a:extLst>
          </p:cNvPr>
          <p:cNvGrpSpPr/>
          <p:nvPr/>
        </p:nvGrpSpPr>
        <p:grpSpPr>
          <a:xfrm>
            <a:off x="22696" y="1761512"/>
            <a:ext cx="1395310" cy="1324118"/>
            <a:chOff x="1065982" y="1060779"/>
            <a:chExt cx="1576808" cy="1496355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34C1831-B753-4B39-A676-0040F8C0B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982" y="1060779"/>
              <a:ext cx="1496355" cy="1496355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A88821-18F8-4112-ACF2-CCEB5E499F91}"/>
                </a:ext>
              </a:extLst>
            </p:cNvPr>
            <p:cNvSpPr/>
            <p:nvPr/>
          </p:nvSpPr>
          <p:spPr>
            <a:xfrm>
              <a:off x="1271315" y="1218181"/>
              <a:ext cx="1166014" cy="742689"/>
            </a:xfrm>
            <a:prstGeom prst="rect">
              <a:avLst/>
            </a:prstGeom>
            <a:solidFill>
              <a:srgbClr val="C8EFFE"/>
            </a:solidFill>
            <a:ln>
              <a:solidFill>
                <a:srgbClr val="C8EF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6F45764-E37E-49A4-95F8-5760A3436B92}"/>
                </a:ext>
              </a:extLst>
            </p:cNvPr>
            <p:cNvGrpSpPr/>
            <p:nvPr/>
          </p:nvGrpSpPr>
          <p:grpSpPr>
            <a:xfrm>
              <a:off x="1219744" y="1160698"/>
              <a:ext cx="1205986" cy="912307"/>
              <a:chOff x="790949" y="3576002"/>
              <a:chExt cx="1205986" cy="912307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AF417128-445B-4534-8747-5C0B15AB1BBD}"/>
                  </a:ext>
                </a:extLst>
              </p:cNvPr>
              <p:cNvGrpSpPr/>
              <p:nvPr/>
            </p:nvGrpSpPr>
            <p:grpSpPr>
              <a:xfrm>
                <a:off x="916921" y="3576002"/>
                <a:ext cx="912307" cy="912307"/>
                <a:chOff x="2301915" y="4014805"/>
                <a:chExt cx="1419548" cy="1419547"/>
              </a:xfrm>
            </p:grpSpPr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D927C42A-3491-4D11-BC69-DA6B0915F1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01915" y="4014805"/>
                  <a:ext cx="1419548" cy="1419547"/>
                </a:xfrm>
                <a:prstGeom prst="rect">
                  <a:avLst/>
                </a:prstGeom>
              </p:spPr>
            </p:pic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3573C9E4-A39E-4E93-B4C5-88248E21FF6D}"/>
                    </a:ext>
                  </a:extLst>
                </p:cNvPr>
                <p:cNvSpPr/>
                <p:nvPr/>
              </p:nvSpPr>
              <p:spPr>
                <a:xfrm>
                  <a:off x="2309439" y="4126108"/>
                  <a:ext cx="1408366" cy="1180075"/>
                </a:xfrm>
                <a:prstGeom prst="roundRect">
                  <a:avLst>
                    <a:gd name="adj" fmla="val 15612"/>
                  </a:avLst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AA6409-8685-4F72-99B7-BD0C99AFB5C8}"/>
                  </a:ext>
                </a:extLst>
              </p:cNvPr>
              <p:cNvSpPr txBox="1"/>
              <p:nvPr/>
            </p:nvSpPr>
            <p:spPr>
              <a:xfrm>
                <a:off x="790949" y="3892471"/>
                <a:ext cx="1205986" cy="382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Browser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347960A-C2A5-4928-8258-C9FE6B718CAE}"/>
                </a:ext>
              </a:extLst>
            </p:cNvPr>
            <p:cNvSpPr/>
            <p:nvPr/>
          </p:nvSpPr>
          <p:spPr>
            <a:xfrm>
              <a:off x="1143304" y="1245508"/>
              <a:ext cx="131008" cy="742689"/>
            </a:xfrm>
            <a:prstGeom prst="rect">
              <a:avLst/>
            </a:prstGeom>
            <a:solidFill>
              <a:srgbClr val="99E6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E5B6DC3-6CAC-49A9-8A89-17A2F16A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258" y="1892657"/>
              <a:ext cx="560532" cy="560532"/>
            </a:xfrm>
            <a:prstGeom prst="rect">
              <a:avLst/>
            </a:prstGeom>
          </p:spPr>
        </p:pic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C56CD443-3DFB-4400-BBDE-1E3629A3EDF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8" r="25199"/>
          <a:stretch/>
        </p:blipFill>
        <p:spPr>
          <a:xfrm flipH="1">
            <a:off x="2284868" y="-9477"/>
            <a:ext cx="362721" cy="74406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6EA47F4-AF11-4120-B499-DA57A0D67F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390" y="2557998"/>
            <a:ext cx="536873" cy="5368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513260-F931-4E50-8D4A-EC22802E73D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675" y="1828862"/>
            <a:ext cx="370668" cy="3706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B1E8DC-A1D9-4EEA-B718-309B91BD7C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258" y="734585"/>
            <a:ext cx="370668" cy="37066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F12CEC1-DC50-40BD-A34E-F7EFFA7CCAA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577" y="1944638"/>
            <a:ext cx="370668" cy="37066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717C996-0E93-476C-9DDE-0921547C713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266" y="1944773"/>
            <a:ext cx="370668" cy="370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C20CE7E-D0D0-43DC-BC45-5E1128035552}"/>
              </a:ext>
            </a:extLst>
          </p:cNvPr>
          <p:cNvSpPr/>
          <p:nvPr/>
        </p:nvSpPr>
        <p:spPr>
          <a:xfrm>
            <a:off x="3763655" y="196992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91138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0" b="8630"/>
          <a:stretch/>
        </p:blipFill>
        <p:spPr>
          <a:xfrm>
            <a:off x="4804448" y="333987"/>
            <a:ext cx="1686984" cy="139091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flipH="1">
            <a:off x="172833" y="1370723"/>
            <a:ext cx="975760" cy="4033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 1. </a:t>
            </a:r>
            <a:r>
              <a:rPr lang="en-US" dirty="0"/>
              <a:t>Input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97791" y="1075435"/>
            <a:ext cx="1071843" cy="30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42070" y="692771"/>
            <a:ext cx="1362378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flipH="1">
            <a:off x="3356223" y="377901"/>
            <a:ext cx="1168688" cy="647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4. Forward</a:t>
            </a:r>
          </a:p>
          <a:p>
            <a:pPr algn="ctr"/>
            <a:r>
              <a:rPr lang="en-US" dirty="0"/>
              <a:t>keystrokes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91432" y="683232"/>
            <a:ext cx="2107237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 flipH="1">
                <a:off x="6724222" y="391496"/>
                <a:ext cx="1320874" cy="647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5. Send data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𝑇𝐿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24222" y="391496"/>
                <a:ext cx="1320874" cy="647369"/>
              </a:xfrm>
              <a:prstGeom prst="rect">
                <a:avLst/>
              </a:prstGeom>
              <a:blipFill>
                <a:blip r:embed="rId3"/>
                <a:stretch>
                  <a:fillRect l="-3687" t="-4717" r="-553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 flipH="1">
                <a:off x="6722407" y="1126684"/>
                <a:ext cx="1320874" cy="647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6. Send data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𝑇𝐿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22407" y="1126684"/>
                <a:ext cx="1320874" cy="647369"/>
              </a:xfrm>
              <a:prstGeom prst="rect">
                <a:avLst/>
              </a:prstGeom>
              <a:blipFill>
                <a:blip r:embed="rId4"/>
                <a:stretch>
                  <a:fillRect l="-5093" t="-5660" r="-463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 flipH="1">
            <a:off x="7891457" y="-116628"/>
            <a:ext cx="2683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server + 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 </a:t>
            </a:r>
            <a:r>
              <a:rPr lang="en-US" dirty="0"/>
              <a:t>server-side</a:t>
            </a:r>
            <a:r>
              <a:rPr lang="en-US" sz="1400" dirty="0"/>
              <a:t> </a:t>
            </a:r>
            <a:r>
              <a:rPr lang="en-US" dirty="0"/>
              <a:t>component</a:t>
            </a:r>
            <a:endParaRPr lang="en-US" sz="1400" dirty="0"/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 flipH="1">
            <a:off x="4508594" y="-19898"/>
            <a:ext cx="2286312" cy="36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system/ Browser</a:t>
            </a:r>
          </a:p>
        </p:txBody>
      </p:sp>
      <p:sp>
        <p:nvSpPr>
          <p:cNvPr id="33" name="TextBox 32"/>
          <p:cNvSpPr txBox="1"/>
          <p:nvPr/>
        </p:nvSpPr>
        <p:spPr>
          <a:xfrm flipH="1">
            <a:off x="1980562" y="-15822"/>
            <a:ext cx="17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sz="1400" dirty="0"/>
              <a:t>NTEGR</a:t>
            </a:r>
            <a:r>
              <a:rPr lang="en-US" dirty="0"/>
              <a:t>I</a:t>
            </a:r>
            <a:r>
              <a:rPr lang="en-US" sz="1400" dirty="0"/>
              <a:t>KEY</a:t>
            </a:r>
            <a:r>
              <a:rPr lang="en-US" dirty="0"/>
              <a:t> bridge</a:t>
            </a:r>
          </a:p>
        </p:txBody>
      </p:sp>
      <p:sp>
        <p:nvSpPr>
          <p:cNvPr id="35" name="Rectangle 34"/>
          <p:cNvSpPr/>
          <p:nvPr/>
        </p:nvSpPr>
        <p:spPr>
          <a:xfrm flipH="1">
            <a:off x="1247253" y="737167"/>
            <a:ext cx="1145014" cy="369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Transfer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3222692" y="2051086"/>
            <a:ext cx="1720951" cy="64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WebUSB/</a:t>
            </a:r>
            <a:r>
              <a:rPr lang="en-US" dirty="0" err="1"/>
              <a:t>WebBT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36" name="Left Brace 35"/>
          <p:cNvSpPr/>
          <p:nvPr/>
        </p:nvSpPr>
        <p:spPr>
          <a:xfrm rot="5400000" flipH="1">
            <a:off x="4046828" y="1252167"/>
            <a:ext cx="109581" cy="1298955"/>
          </a:xfrm>
          <a:prstGeom prst="leftBrace">
            <a:avLst>
              <a:gd name="adj1" fmla="val 52198"/>
              <a:gd name="adj2" fmla="val 5077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66221" y="1610290"/>
            <a:ext cx="515054" cy="582708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3482810" y="1473039"/>
            <a:ext cx="5108361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3080550" y="1078458"/>
            <a:ext cx="409756" cy="39958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080550" y="689545"/>
            <a:ext cx="376329" cy="388913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Left Brace 59"/>
          <p:cNvSpPr/>
          <p:nvPr/>
        </p:nvSpPr>
        <p:spPr>
          <a:xfrm rot="5400000" flipH="1">
            <a:off x="7480433" y="903729"/>
            <a:ext cx="126704" cy="2094770"/>
          </a:xfrm>
          <a:prstGeom prst="leftBrace">
            <a:avLst>
              <a:gd name="adj1" fmla="val 52198"/>
              <a:gd name="adj2" fmla="val 5077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flipH="1">
            <a:off x="6912401" y="2092440"/>
            <a:ext cx="1130880" cy="36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42" name="Rectangle 41"/>
          <p:cNvSpPr/>
          <p:nvPr/>
        </p:nvSpPr>
        <p:spPr>
          <a:xfrm flipH="1">
            <a:off x="2132507" y="1599992"/>
            <a:ext cx="1240218" cy="64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3. Captures input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3" t="12095" r="29821" b="21238"/>
          <a:stretch/>
        </p:blipFill>
        <p:spPr>
          <a:xfrm rot="900000">
            <a:off x="2569345" y="515873"/>
            <a:ext cx="526964" cy="104598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t="22597" r="11225" b="36927"/>
          <a:stretch/>
        </p:blipFill>
        <p:spPr>
          <a:xfrm>
            <a:off x="8602483" y="520375"/>
            <a:ext cx="1720236" cy="11101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790184" y="1554344"/>
            <a:ext cx="1532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7. Match data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-915" y="372039"/>
            <a:ext cx="1320210" cy="100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6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0" b="8630"/>
          <a:stretch/>
        </p:blipFill>
        <p:spPr>
          <a:xfrm>
            <a:off x="1754848" y="231693"/>
            <a:ext cx="1838733" cy="1516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t="22597" r="11225" b="36927"/>
          <a:stretch/>
        </p:blipFill>
        <p:spPr>
          <a:xfrm>
            <a:off x="4493067" y="559408"/>
            <a:ext cx="1493782" cy="963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8" r="25199"/>
          <a:stretch/>
        </p:blipFill>
        <p:spPr>
          <a:xfrm flipH="1">
            <a:off x="115977" y="419565"/>
            <a:ext cx="511511" cy="10492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4455506" y="228340"/>
            <a:ext cx="156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server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1555888" y="-88906"/>
            <a:ext cx="2286312" cy="36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system/ Browser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-10160" y="-40640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  <a:r>
              <a:rPr lang="en-US" sz="1600" dirty="0"/>
              <a:t>RIDGE</a:t>
            </a:r>
            <a:endParaRPr lang="en-US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53664" y="619760"/>
            <a:ext cx="36913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020930" y="338738"/>
            <a:ext cx="1349774" cy="369332"/>
            <a:chOff x="7903181" y="3744883"/>
            <a:chExt cx="1349774" cy="369332"/>
          </a:xfrm>
        </p:grpSpPr>
        <p:sp>
          <p:nvSpPr>
            <p:cNvPr id="13" name="Oval 12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47176" y="3744883"/>
              <a:ext cx="1205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Send fields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753663" y="914563"/>
            <a:ext cx="19031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806705" y="582753"/>
            <a:ext cx="1112527" cy="646331"/>
            <a:chOff x="7903181" y="3618106"/>
            <a:chExt cx="1112527" cy="646331"/>
          </a:xfrm>
        </p:grpSpPr>
        <p:sp>
          <p:nvSpPr>
            <p:cNvPr id="19" name="Oval 18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951838" y="3618106"/>
              <a:ext cx="10638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Autofill data</a:t>
              </a: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3220720" y="914563"/>
            <a:ext cx="12242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380819" y="605408"/>
            <a:ext cx="991113" cy="646331"/>
            <a:chOff x="7903181" y="3618106"/>
            <a:chExt cx="991113" cy="646331"/>
          </a:xfrm>
        </p:grpSpPr>
        <p:sp>
          <p:nvSpPr>
            <p:cNvPr id="23" name="Oval 22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963595" y="3618106"/>
              <a:ext cx="9306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HTTP payload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753663" y="1402080"/>
            <a:ext cx="36913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828844" y="1101241"/>
            <a:ext cx="1062155" cy="646331"/>
            <a:chOff x="7903181" y="3618106"/>
            <a:chExt cx="1062155" cy="646331"/>
          </a:xfrm>
        </p:grpSpPr>
        <p:sp>
          <p:nvSpPr>
            <p:cNvPr id="29" name="Oval 28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41483" y="3618106"/>
              <a:ext cx="102385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Signed data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-112" y="1505853"/>
            <a:ext cx="1023853" cy="369332"/>
            <a:chOff x="7887530" y="3756606"/>
            <a:chExt cx="102385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887530" y="3756606"/>
              <a:ext cx="10238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Fetch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39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/>
          <p:cNvCxnSpPr/>
          <p:nvPr/>
        </p:nvCxnSpPr>
        <p:spPr>
          <a:xfrm>
            <a:off x="6508515" y="1287259"/>
            <a:ext cx="2100607" cy="0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382048" y="1287259"/>
            <a:ext cx="2441998" cy="0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59488" y="2185462"/>
            <a:ext cx="2064592" cy="297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56614" y="1931623"/>
            <a:ext cx="2278211" cy="297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WebUSB/</a:t>
            </a:r>
            <a:r>
              <a:rPr lang="en-US" dirty="0" err="1">
                <a:solidFill>
                  <a:schemeClr val="tx1"/>
                </a:solidFill>
              </a:rPr>
              <a:t>WebBT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0" b="8630"/>
          <a:stretch/>
        </p:blipFill>
        <p:spPr>
          <a:xfrm>
            <a:off x="4558892" y="273122"/>
            <a:ext cx="2273083" cy="187415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1262619" y="1022711"/>
            <a:ext cx="508326" cy="70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flipH="1">
            <a:off x="8091444" y="-112130"/>
            <a:ext cx="286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server + 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 </a:t>
            </a:r>
            <a:r>
              <a:rPr lang="en-US" dirty="0"/>
              <a:t>server-side</a:t>
            </a:r>
            <a:r>
              <a:rPr lang="en-US" sz="1400" dirty="0"/>
              <a:t> </a:t>
            </a:r>
            <a:r>
              <a:rPr lang="en-US" dirty="0"/>
              <a:t>component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 flipH="1">
            <a:off x="4508594" y="-65618"/>
            <a:ext cx="2286312" cy="36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system/ Browser</a:t>
            </a:r>
          </a:p>
        </p:txBody>
      </p:sp>
      <p:sp>
        <p:nvSpPr>
          <p:cNvPr id="33" name="TextBox 32"/>
          <p:cNvSpPr txBox="1"/>
          <p:nvPr/>
        </p:nvSpPr>
        <p:spPr>
          <a:xfrm flipH="1">
            <a:off x="1652642" y="-23121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  <a:r>
              <a:rPr lang="en-US" sz="1600" dirty="0"/>
              <a:t>RIDGE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4914355" y="504794"/>
            <a:ext cx="1700383" cy="369332"/>
            <a:chOff x="7903181" y="3744883"/>
            <a:chExt cx="1700383" cy="369332"/>
          </a:xfrm>
        </p:grpSpPr>
        <p:sp>
          <p:nvSpPr>
            <p:cNvPr id="2" name="Oval 1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8047176" y="3744883"/>
              <a:ext cx="15563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Open web app</a:t>
              </a:r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 flipH="1">
            <a:off x="6830722" y="1022711"/>
            <a:ext cx="1767947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6981330" y="307790"/>
            <a:ext cx="1401903" cy="369332"/>
            <a:chOff x="7903181" y="3744883"/>
            <a:chExt cx="1401903" cy="369332"/>
          </a:xfrm>
        </p:grpSpPr>
        <p:sp>
          <p:nvSpPr>
            <p:cNvPr id="47" name="Oval 46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8047176" y="3744883"/>
                  <a:ext cx="12579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Setup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𝑇𝐿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176" y="3744883"/>
                  <a:ext cx="125790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4369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/>
          <p:cNvCxnSpPr/>
          <p:nvPr/>
        </p:nvCxnSpPr>
        <p:spPr>
          <a:xfrm flipH="1">
            <a:off x="2382048" y="760982"/>
            <a:ext cx="2205204" cy="299699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 rot="21129631">
            <a:off x="2661107" y="552959"/>
            <a:ext cx="1803213" cy="369332"/>
            <a:chOff x="7903181" y="3734635"/>
            <a:chExt cx="1803213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79896" y="3734635"/>
              <a:ext cx="1726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WebUSB trigger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265219" y="954973"/>
            <a:ext cx="1407226" cy="369332"/>
            <a:chOff x="7903181" y="3744883"/>
            <a:chExt cx="1407226" cy="369332"/>
          </a:xfrm>
        </p:grpSpPr>
        <p:sp>
          <p:nvSpPr>
            <p:cNvPr id="57" name="Oval 56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8047176" y="3744883"/>
                  <a:ext cx="12632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Setup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𝑇𝐿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176" y="3744883"/>
                  <a:ext cx="126323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865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/>
          <p:nvPr/>
        </p:nvCxnSpPr>
        <p:spPr>
          <a:xfrm>
            <a:off x="6830722" y="653379"/>
            <a:ext cx="1778400" cy="0"/>
          </a:xfrm>
          <a:prstGeom prst="straightConnector1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6981330" y="677122"/>
            <a:ext cx="1254940" cy="369332"/>
            <a:chOff x="7903181" y="3744883"/>
            <a:chExt cx="1254940" cy="369332"/>
          </a:xfrm>
        </p:grpSpPr>
        <p:sp>
          <p:nvSpPr>
            <p:cNvPr id="69" name="Oval 68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047176" y="3744883"/>
              <a:ext cx="11109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JavaScript</a:t>
              </a:r>
            </a:p>
          </p:txBody>
        </p:sp>
      </p:grpSp>
      <p:cxnSp>
        <p:nvCxnSpPr>
          <p:cNvPr id="71" name="Straight Arrow Connector 70"/>
          <p:cNvCxnSpPr/>
          <p:nvPr/>
        </p:nvCxnSpPr>
        <p:spPr>
          <a:xfrm>
            <a:off x="2347824" y="1344884"/>
            <a:ext cx="2239427" cy="46499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 rot="736522">
            <a:off x="2556987" y="1523187"/>
            <a:ext cx="2028578" cy="369332"/>
            <a:chOff x="7903181" y="3718736"/>
            <a:chExt cx="2028578" cy="369332"/>
          </a:xfrm>
        </p:grpSpPr>
        <p:sp>
          <p:nvSpPr>
            <p:cNvPr id="73" name="Oval 72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028994" y="3718736"/>
              <a:ext cx="19027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Forward keystroke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15670" y="186006"/>
            <a:ext cx="1166031" cy="646331"/>
            <a:chOff x="7790795" y="3744883"/>
            <a:chExt cx="1166031" cy="646331"/>
          </a:xfrm>
        </p:grpSpPr>
        <p:sp>
          <p:nvSpPr>
            <p:cNvPr id="80" name="Oval 79"/>
            <p:cNvSpPr/>
            <p:nvPr/>
          </p:nvSpPr>
          <p:spPr>
            <a:xfrm>
              <a:off x="7790795" y="3904176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893714" y="3744883"/>
              <a:ext cx="106311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Input</a:t>
              </a:r>
            </a:p>
            <a:p>
              <a:pPr algn="ctr"/>
              <a:r>
                <a:rPr lang="en-US" dirty="0"/>
                <a:t>(labeling)</a:t>
              </a:r>
            </a:p>
          </p:txBody>
        </p:sp>
      </p:grpSp>
      <p:cxnSp>
        <p:nvCxnSpPr>
          <p:cNvPr id="82" name="Straight Arrow Connector 81"/>
          <p:cNvCxnSpPr/>
          <p:nvPr/>
        </p:nvCxnSpPr>
        <p:spPr>
          <a:xfrm flipH="1">
            <a:off x="6830722" y="1661168"/>
            <a:ext cx="1767947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6922603" y="1330478"/>
            <a:ext cx="1497764" cy="369332"/>
            <a:chOff x="7903181" y="3744883"/>
            <a:chExt cx="1497764" cy="369332"/>
          </a:xfrm>
        </p:grpSpPr>
        <p:sp>
          <p:nvSpPr>
            <p:cNvPr id="84" name="Oval 83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8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047176" y="3744883"/>
              <a:ext cx="13537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App payload</a:t>
              </a:r>
            </a:p>
          </p:txBody>
        </p:sp>
      </p:grpSp>
      <p:cxnSp>
        <p:nvCxnSpPr>
          <p:cNvPr id="86" name="Straight Arrow Connector 85"/>
          <p:cNvCxnSpPr/>
          <p:nvPr/>
        </p:nvCxnSpPr>
        <p:spPr>
          <a:xfrm>
            <a:off x="2281891" y="1709926"/>
            <a:ext cx="2282806" cy="522323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508594" y="2221713"/>
            <a:ext cx="2322128" cy="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794906" y="1768383"/>
            <a:ext cx="1832299" cy="45333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5072225" y="2174614"/>
            <a:ext cx="1436290" cy="369332"/>
            <a:chOff x="7903181" y="3761610"/>
            <a:chExt cx="1436290" cy="369332"/>
          </a:xfrm>
        </p:grpSpPr>
        <p:sp>
          <p:nvSpPr>
            <p:cNvPr id="97" name="Oval 96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045462" y="3761610"/>
              <a:ext cx="12940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  <a:r>
                <a:rPr lang="en-US" sz="1400" dirty="0"/>
                <a:t>RIDGE</a:t>
              </a:r>
              <a:r>
                <a:rPr lang="en-US" dirty="0"/>
                <a:t> trace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8579087" y="1896063"/>
            <a:ext cx="1571864" cy="369332"/>
            <a:chOff x="4259097" y="4205568"/>
            <a:chExt cx="1571864" cy="369332"/>
          </a:xfrm>
        </p:grpSpPr>
        <p:sp>
          <p:nvSpPr>
            <p:cNvPr id="103" name="Rectangle 102"/>
            <p:cNvSpPr/>
            <p:nvPr/>
          </p:nvSpPr>
          <p:spPr>
            <a:xfrm>
              <a:off x="4578952" y="4205568"/>
              <a:ext cx="12520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Match data</a:t>
              </a: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4259097" y="4205568"/>
              <a:ext cx="443972" cy="369332"/>
              <a:chOff x="2686295" y="4020902"/>
              <a:chExt cx="443972" cy="369332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2745765" y="4057975"/>
                <a:ext cx="284467" cy="297148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686295" y="4020902"/>
                <a:ext cx="4439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10</a:t>
                </a:r>
                <a:endParaRPr lang="en-US" dirty="0"/>
              </a:p>
            </p:txBody>
          </p:sp>
        </p:grpSp>
      </p:grpSp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8" r="25199"/>
          <a:stretch/>
        </p:blipFill>
        <p:spPr>
          <a:xfrm flipH="1">
            <a:off x="1764889" y="541829"/>
            <a:ext cx="595185" cy="1220925"/>
          </a:xfrm>
          <a:prstGeom prst="rect">
            <a:avLst/>
          </a:prstGeom>
        </p:spPr>
      </p:pic>
      <p:cxnSp>
        <p:nvCxnSpPr>
          <p:cNvPr id="64" name="Straight Arrow Connector 63"/>
          <p:cNvCxnSpPr/>
          <p:nvPr/>
        </p:nvCxnSpPr>
        <p:spPr>
          <a:xfrm>
            <a:off x="4558892" y="1287259"/>
            <a:ext cx="2264172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62887" y="2113751"/>
            <a:ext cx="505012" cy="0"/>
          </a:xfrm>
          <a:prstGeom prst="straightConnector1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62887" y="2334039"/>
            <a:ext cx="505012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2FE4DFD3-C578-4205-8EBE-C7AE3F1556C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750" y="585585"/>
            <a:ext cx="1135643" cy="113564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56F0D9A-68BA-4836-BDEC-FB4D6B9656A0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4"/>
          <a:stretch/>
        </p:blipFill>
        <p:spPr>
          <a:xfrm>
            <a:off x="205048" y="832337"/>
            <a:ext cx="1070834" cy="807472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40EB5B6B-D9E8-4A43-8291-201678CDD13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583" y="1564376"/>
            <a:ext cx="496012" cy="4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2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0" b="8630"/>
          <a:stretch/>
        </p:blipFill>
        <p:spPr>
          <a:xfrm>
            <a:off x="4804448" y="884980"/>
            <a:ext cx="1686984" cy="139091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flipH="1">
            <a:off x="172833" y="1921716"/>
            <a:ext cx="975760" cy="4033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 1. </a:t>
            </a:r>
            <a:r>
              <a:rPr lang="en-US" dirty="0"/>
              <a:t>Input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97791" y="1626428"/>
            <a:ext cx="1071843" cy="30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42070" y="1243764"/>
            <a:ext cx="1362378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flipH="1">
            <a:off x="3356223" y="928894"/>
            <a:ext cx="1168688" cy="647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4. Forward</a:t>
            </a:r>
          </a:p>
          <a:p>
            <a:pPr algn="ctr"/>
            <a:r>
              <a:rPr lang="en-US" dirty="0"/>
              <a:t>keystrokes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91432" y="1234225"/>
            <a:ext cx="2107237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 flipH="1">
                <a:off x="6724222" y="942489"/>
                <a:ext cx="1320874" cy="647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5. Send data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𝑇𝐿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24222" y="942489"/>
                <a:ext cx="1320874" cy="647369"/>
              </a:xfrm>
              <a:prstGeom prst="rect">
                <a:avLst/>
              </a:prstGeom>
              <a:blipFill>
                <a:blip r:embed="rId3"/>
                <a:stretch>
                  <a:fillRect l="-3687" t="-5660" r="-553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 flipH="1">
                <a:off x="6722407" y="1677677"/>
                <a:ext cx="1320874" cy="647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6. Send data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𝑇𝐿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22407" y="1677677"/>
                <a:ext cx="1320874" cy="647369"/>
              </a:xfrm>
              <a:prstGeom prst="rect">
                <a:avLst/>
              </a:prstGeom>
              <a:blipFill>
                <a:blip r:embed="rId4"/>
                <a:stretch>
                  <a:fillRect l="-5093" t="-4717" r="-463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 flipH="1">
            <a:off x="7891457" y="434365"/>
            <a:ext cx="2683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server + 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 </a:t>
            </a:r>
            <a:r>
              <a:rPr lang="en-US" dirty="0"/>
              <a:t>server-side</a:t>
            </a:r>
            <a:r>
              <a:rPr lang="en-US" sz="1400" dirty="0"/>
              <a:t> </a:t>
            </a:r>
            <a:r>
              <a:rPr lang="en-US" dirty="0"/>
              <a:t>component</a:t>
            </a:r>
            <a:endParaRPr lang="en-US" sz="1400" dirty="0"/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 flipH="1">
            <a:off x="4508594" y="531095"/>
            <a:ext cx="2286312" cy="36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system/ Browser</a:t>
            </a:r>
          </a:p>
        </p:txBody>
      </p:sp>
      <p:sp>
        <p:nvSpPr>
          <p:cNvPr id="33" name="TextBox 32"/>
          <p:cNvSpPr txBox="1"/>
          <p:nvPr/>
        </p:nvSpPr>
        <p:spPr>
          <a:xfrm flipH="1">
            <a:off x="1980562" y="535171"/>
            <a:ext cx="17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sz="1400" dirty="0"/>
              <a:t>NTEGR</a:t>
            </a:r>
            <a:r>
              <a:rPr lang="en-US" dirty="0"/>
              <a:t>I</a:t>
            </a:r>
            <a:r>
              <a:rPr lang="en-US" sz="1400" dirty="0"/>
              <a:t>KEY</a:t>
            </a:r>
            <a:r>
              <a:rPr lang="en-US" dirty="0"/>
              <a:t> bridge</a:t>
            </a:r>
          </a:p>
        </p:txBody>
      </p:sp>
      <p:sp>
        <p:nvSpPr>
          <p:cNvPr id="35" name="Rectangle 34"/>
          <p:cNvSpPr/>
          <p:nvPr/>
        </p:nvSpPr>
        <p:spPr>
          <a:xfrm flipH="1">
            <a:off x="1247253" y="1288160"/>
            <a:ext cx="1145014" cy="369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Transfer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3222692" y="2602079"/>
            <a:ext cx="1720951" cy="64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WebUSB/</a:t>
            </a:r>
            <a:r>
              <a:rPr lang="en-US" dirty="0" err="1"/>
              <a:t>WebBT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36" name="Left Brace 35"/>
          <p:cNvSpPr/>
          <p:nvPr/>
        </p:nvSpPr>
        <p:spPr>
          <a:xfrm rot="5400000" flipH="1">
            <a:off x="4046828" y="1803160"/>
            <a:ext cx="109581" cy="1298955"/>
          </a:xfrm>
          <a:prstGeom prst="leftBrace">
            <a:avLst>
              <a:gd name="adj1" fmla="val 52198"/>
              <a:gd name="adj2" fmla="val 5077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31782" y="15857"/>
            <a:ext cx="515054" cy="582708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3482810" y="2024032"/>
            <a:ext cx="5108361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3080550" y="1629451"/>
            <a:ext cx="409756" cy="39958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080550" y="1240538"/>
            <a:ext cx="376329" cy="388913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Left Brace 59"/>
          <p:cNvSpPr/>
          <p:nvPr/>
        </p:nvSpPr>
        <p:spPr>
          <a:xfrm rot="5400000" flipH="1">
            <a:off x="7480433" y="1454722"/>
            <a:ext cx="126704" cy="2094770"/>
          </a:xfrm>
          <a:prstGeom prst="leftBrace">
            <a:avLst>
              <a:gd name="adj1" fmla="val 52198"/>
              <a:gd name="adj2" fmla="val 5077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flipH="1">
            <a:off x="6912401" y="2643433"/>
            <a:ext cx="1130880" cy="36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42" name="Rectangle 41"/>
          <p:cNvSpPr/>
          <p:nvPr/>
        </p:nvSpPr>
        <p:spPr>
          <a:xfrm flipH="1">
            <a:off x="2132507" y="2150985"/>
            <a:ext cx="1240218" cy="64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3. Captures input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3" t="12095" r="29821" b="21238"/>
          <a:stretch/>
        </p:blipFill>
        <p:spPr>
          <a:xfrm rot="900000">
            <a:off x="2569345" y="1066866"/>
            <a:ext cx="526964" cy="104598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t="22597" r="11225" b="36927"/>
          <a:stretch/>
        </p:blipFill>
        <p:spPr>
          <a:xfrm>
            <a:off x="8602483" y="1071368"/>
            <a:ext cx="1720236" cy="11101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790184" y="2105337"/>
            <a:ext cx="1532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7. Match data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-915" y="923032"/>
            <a:ext cx="1320210" cy="100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2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44" r="24156"/>
          <a:stretch/>
        </p:blipFill>
        <p:spPr>
          <a:xfrm>
            <a:off x="619125" y="2385391"/>
            <a:ext cx="590550" cy="1140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3" t="8611" r="6944" b="23195"/>
          <a:stretch/>
        </p:blipFill>
        <p:spPr>
          <a:xfrm>
            <a:off x="3762246" y="2559050"/>
            <a:ext cx="1002199" cy="7949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t="22597" r="11225" b="36927"/>
          <a:stretch/>
        </p:blipFill>
        <p:spPr>
          <a:xfrm>
            <a:off x="7071127" y="2616429"/>
            <a:ext cx="1336485" cy="6975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8" t="6388" r="16667" b="20555"/>
          <a:stretch/>
        </p:blipFill>
        <p:spPr>
          <a:xfrm>
            <a:off x="9724273" y="2544469"/>
            <a:ext cx="690386" cy="7549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5661" y="352545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73274" y="3333231"/>
            <a:ext cx="1220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</a:t>
            </a:r>
            <a:endParaRPr lang="en-US" dirty="0"/>
          </a:p>
          <a:p>
            <a:pPr algn="ctr"/>
            <a:r>
              <a:rPr lang="en-US" dirty="0"/>
              <a:t>device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30827" y="3387402"/>
            <a:ext cx="122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Console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42831" y="3224018"/>
            <a:ext cx="1933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PLC + 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</a:t>
            </a:r>
            <a:r>
              <a:rPr lang="en-US" dirty="0"/>
              <a:t> component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35187" y="3299445"/>
            <a:ext cx="133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Automation</a:t>
            </a:r>
          </a:p>
        </p:txBody>
      </p:sp>
      <p:cxnSp>
        <p:nvCxnSpPr>
          <p:cNvPr id="16" name="Straight Arrow Connector 15"/>
          <p:cNvCxnSpPr>
            <a:stCxn id="4" idx="3"/>
          </p:cNvCxnSpPr>
          <p:nvPr/>
        </p:nvCxnSpPr>
        <p:spPr>
          <a:xfrm>
            <a:off x="1209675" y="2955426"/>
            <a:ext cx="7984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2535429" y="2955426"/>
            <a:ext cx="1226817" cy="11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25" idx="1"/>
          </p:cNvCxnSpPr>
          <p:nvPr/>
        </p:nvCxnSpPr>
        <p:spPr>
          <a:xfrm>
            <a:off x="4764445" y="2956530"/>
            <a:ext cx="599020" cy="7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462761" y="2951166"/>
            <a:ext cx="11267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33071" y="258609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73387" y="2598792"/>
            <a:ext cx="110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Protected</a:t>
            </a:r>
          </a:p>
          <a:p>
            <a:pPr algn="ctr"/>
            <a:r>
              <a:rPr lang="en-US" dirty="0"/>
              <a:t>input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40088" y="259312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Signals</a:t>
            </a:r>
          </a:p>
        </p:txBody>
      </p:sp>
      <p:sp>
        <p:nvSpPr>
          <p:cNvPr id="2" name="Left Brace 1"/>
          <p:cNvSpPr/>
          <p:nvPr/>
        </p:nvSpPr>
        <p:spPr>
          <a:xfrm rot="5400000">
            <a:off x="4572218" y="-1065273"/>
            <a:ext cx="190271" cy="4061669"/>
          </a:xfrm>
          <a:prstGeom prst="leftBrace">
            <a:avLst>
              <a:gd name="adj1" fmla="val 9176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22502" y="433658"/>
            <a:ext cx="170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Compromised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59" y="202000"/>
            <a:ext cx="435989" cy="483592"/>
          </a:xfrm>
          <a:prstGeom prst="rect">
            <a:avLst/>
          </a:prstGeom>
        </p:spPr>
      </p:pic>
      <p:sp>
        <p:nvSpPr>
          <p:cNvPr id="32" name="Left Brace 31"/>
          <p:cNvSpPr/>
          <p:nvPr/>
        </p:nvSpPr>
        <p:spPr>
          <a:xfrm rot="5400000">
            <a:off x="7612749" y="35454"/>
            <a:ext cx="190271" cy="1847906"/>
          </a:xfrm>
          <a:prstGeom prst="leftBrace">
            <a:avLst>
              <a:gd name="adj1" fmla="val 9176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205602" y="468545"/>
            <a:ext cx="100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Trusted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793" y="509462"/>
            <a:ext cx="408968" cy="408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3" t="12095" r="29821" b="21238"/>
          <a:stretch/>
        </p:blipFill>
        <p:spPr>
          <a:xfrm rot="2364758">
            <a:off x="2151898" y="2590174"/>
            <a:ext cx="368024" cy="7304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9" t="5623" r="11153" b="18838"/>
          <a:stretch/>
        </p:blipFill>
        <p:spPr>
          <a:xfrm>
            <a:off x="5363465" y="2453425"/>
            <a:ext cx="1037766" cy="1007635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25" idx="3"/>
            <a:endCxn id="7" idx="1"/>
          </p:cNvCxnSpPr>
          <p:nvPr/>
        </p:nvCxnSpPr>
        <p:spPr>
          <a:xfrm>
            <a:off x="6401231" y="2957243"/>
            <a:ext cx="669896" cy="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0" t="12821" r="14972" b="28645"/>
          <a:stretch/>
        </p:blipFill>
        <p:spPr>
          <a:xfrm>
            <a:off x="3730097" y="1131585"/>
            <a:ext cx="1002199" cy="74388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480083" y="1776010"/>
            <a:ext cx="145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Programmer</a:t>
            </a:r>
          </a:p>
        </p:txBody>
      </p:sp>
      <p:cxnSp>
        <p:nvCxnSpPr>
          <p:cNvPr id="46" name="Curved Connector 45"/>
          <p:cNvCxnSpPr>
            <a:stCxn id="8" idx="0"/>
            <a:endCxn id="41" idx="1"/>
          </p:cNvCxnSpPr>
          <p:nvPr/>
        </p:nvCxnSpPr>
        <p:spPr>
          <a:xfrm rot="5400000" flipH="1" flipV="1">
            <a:off x="2564099" y="1507236"/>
            <a:ext cx="1169706" cy="116229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1" idx="3"/>
            <a:endCxn id="25" idx="0"/>
          </p:cNvCxnSpPr>
          <p:nvPr/>
        </p:nvCxnSpPr>
        <p:spPr>
          <a:xfrm>
            <a:off x="4732296" y="1503528"/>
            <a:ext cx="1150052" cy="94989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7" t="3595" r="16787" b="29182"/>
          <a:stretch/>
        </p:blipFill>
        <p:spPr>
          <a:xfrm>
            <a:off x="9867661" y="1146758"/>
            <a:ext cx="490545" cy="56084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393846" y="1651898"/>
            <a:ext cx="1477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Web-enabled pacemaker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32310" y="1651898"/>
            <a:ext cx="1933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+ 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</a:t>
            </a:r>
            <a:r>
              <a:rPr lang="en-US" dirty="0"/>
              <a:t> component</a:t>
            </a:r>
          </a:p>
        </p:txBody>
      </p:sp>
      <p:cxnSp>
        <p:nvCxnSpPr>
          <p:cNvPr id="65" name="Curved Connector 64"/>
          <p:cNvCxnSpPr>
            <a:stCxn id="25" idx="0"/>
            <a:endCxn id="74" idx="1"/>
          </p:cNvCxnSpPr>
          <p:nvPr/>
        </p:nvCxnSpPr>
        <p:spPr>
          <a:xfrm rot="5400000" flipH="1" flipV="1">
            <a:off x="6045231" y="1318404"/>
            <a:ext cx="972138" cy="129790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8" t="24777" r="8812" b="38311"/>
          <a:stretch/>
        </p:blipFill>
        <p:spPr>
          <a:xfrm>
            <a:off x="7180253" y="1233564"/>
            <a:ext cx="1100772" cy="495446"/>
          </a:xfrm>
          <a:prstGeom prst="rect">
            <a:avLst/>
          </a:prstGeom>
        </p:spPr>
      </p:pic>
      <p:cxnSp>
        <p:nvCxnSpPr>
          <p:cNvPr id="78" name="Straight Arrow Connector 77"/>
          <p:cNvCxnSpPr/>
          <p:nvPr/>
        </p:nvCxnSpPr>
        <p:spPr>
          <a:xfrm flipV="1">
            <a:off x="8640088" y="1430163"/>
            <a:ext cx="89509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612383" y="110354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Signals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2152413" y="3979562"/>
            <a:ext cx="5819178" cy="1923007"/>
            <a:chOff x="2228850" y="2316425"/>
            <a:chExt cx="5436162" cy="2313519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2228850" y="4622800"/>
              <a:ext cx="543616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11" idx="2"/>
            </p:cNvCxnSpPr>
            <p:nvPr/>
          </p:nvCxnSpPr>
          <p:spPr>
            <a:xfrm flipV="1">
              <a:off x="2232819" y="2316425"/>
              <a:ext cx="25248" cy="23135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7655488" y="4444051"/>
              <a:ext cx="0" cy="181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Rectangle 88"/>
          <p:cNvSpPr/>
          <p:nvPr/>
        </p:nvSpPr>
        <p:spPr>
          <a:xfrm>
            <a:off x="3998491" y="5711965"/>
            <a:ext cx="186450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I</a:t>
            </a:r>
            <a:r>
              <a:rPr lang="en-US" sz="1400" dirty="0"/>
              <a:t>NTIGI</a:t>
            </a:r>
            <a:r>
              <a:rPr lang="en-US" dirty="0"/>
              <a:t>K</a:t>
            </a:r>
            <a:r>
              <a:rPr lang="en-US" sz="1400" dirty="0"/>
              <a:t>EY</a:t>
            </a:r>
            <a:r>
              <a:rPr lang="en-US" dirty="0"/>
              <a:t> modules</a:t>
            </a:r>
          </a:p>
        </p:txBody>
      </p:sp>
      <p:sp>
        <p:nvSpPr>
          <p:cNvPr id="90" name="Left Brace 89"/>
          <p:cNvSpPr/>
          <p:nvPr/>
        </p:nvSpPr>
        <p:spPr>
          <a:xfrm rot="5400000">
            <a:off x="1493500" y="-19206"/>
            <a:ext cx="190271" cy="1954262"/>
          </a:xfrm>
          <a:prstGeom prst="leftBrace">
            <a:avLst>
              <a:gd name="adj1" fmla="val 9176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105219" y="470892"/>
            <a:ext cx="9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Trusted</a:t>
            </a: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322" y="442539"/>
            <a:ext cx="408968" cy="408968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5303141" y="3387402"/>
            <a:ext cx="122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1" t="3932" r="28667" b="18325"/>
          <a:stretch/>
        </p:blipFill>
        <p:spPr>
          <a:xfrm>
            <a:off x="4025326" y="3992808"/>
            <a:ext cx="531019" cy="971550"/>
          </a:xfrm>
          <a:prstGeom prst="rect">
            <a:avLst/>
          </a:prstGeom>
        </p:spPr>
      </p:pic>
      <p:cxnSp>
        <p:nvCxnSpPr>
          <p:cNvPr id="72" name="Curved Connector 71"/>
          <p:cNvCxnSpPr>
            <a:endCxn id="3" idx="1"/>
          </p:cNvCxnSpPr>
          <p:nvPr/>
        </p:nvCxnSpPr>
        <p:spPr>
          <a:xfrm rot="16200000" flipH="1">
            <a:off x="2572997" y="3026254"/>
            <a:ext cx="1460578" cy="144408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3" idx="3"/>
            <a:endCxn id="93" idx="2"/>
          </p:cNvCxnSpPr>
          <p:nvPr/>
        </p:nvCxnSpPr>
        <p:spPr>
          <a:xfrm flipV="1">
            <a:off x="4556345" y="3756734"/>
            <a:ext cx="1357211" cy="72184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5184" r="15462" b="18462"/>
          <a:stretch/>
        </p:blipFill>
        <p:spPr>
          <a:xfrm>
            <a:off x="9872056" y="4147405"/>
            <a:ext cx="592016" cy="662355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9499778" y="4743290"/>
            <a:ext cx="133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 automation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512186" y="5084743"/>
            <a:ext cx="271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enabled controller + 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</a:t>
            </a:r>
            <a:r>
              <a:rPr lang="en-US" dirty="0"/>
              <a:t> component</a:t>
            </a:r>
          </a:p>
        </p:txBody>
      </p:sp>
      <p:cxnSp>
        <p:nvCxnSpPr>
          <p:cNvPr id="96" name="Curved Connector 95"/>
          <p:cNvCxnSpPr>
            <a:stCxn id="93" idx="2"/>
          </p:cNvCxnSpPr>
          <p:nvPr/>
        </p:nvCxnSpPr>
        <p:spPr>
          <a:xfrm rot="16200000" flipH="1">
            <a:off x="6202606" y="3467684"/>
            <a:ext cx="927612" cy="150571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8462761" y="4610874"/>
            <a:ext cx="11267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40088" y="425283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630827" y="4958278"/>
            <a:ext cx="122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Phone app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3" t="5100" r="25384" b="19859"/>
          <a:stretch/>
        </p:blipFill>
        <p:spPr>
          <a:xfrm>
            <a:off x="7590693" y="4229502"/>
            <a:ext cx="556914" cy="83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1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6AD35E5-9FC3-4D8D-B114-B1FD832F41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16" y="1270008"/>
            <a:ext cx="744689" cy="744689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-102138" y="2025456"/>
            <a:ext cx="97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Keyboard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085172" y="1902085"/>
            <a:ext cx="1297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PLC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712705" y="1960870"/>
            <a:ext cx="148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Automation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486198" y="1606543"/>
            <a:ext cx="582257" cy="10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453209" y="1606543"/>
            <a:ext cx="5246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</p:cNvCxnSpPr>
          <p:nvPr/>
        </p:nvCxnSpPr>
        <p:spPr>
          <a:xfrm flipV="1">
            <a:off x="3553583" y="1626631"/>
            <a:ext cx="501151" cy="47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587574" y="614271"/>
            <a:ext cx="1885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Web-enabled medical implants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697847" y="752771"/>
            <a:ext cx="1933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Server</a:t>
            </a:r>
          </a:p>
        </p:txBody>
      </p:sp>
      <p:cxnSp>
        <p:nvCxnSpPr>
          <p:cNvPr id="105" name="Curved Connector 104"/>
          <p:cNvCxnSpPr>
            <a:cxnSpLocks/>
          </p:cNvCxnSpPr>
          <p:nvPr/>
        </p:nvCxnSpPr>
        <p:spPr>
          <a:xfrm rot="5400000" flipH="1" flipV="1">
            <a:off x="3228079" y="424141"/>
            <a:ext cx="815102" cy="89232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58443" y="428815"/>
            <a:ext cx="5461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610265" y="1893385"/>
            <a:ext cx="1220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Internet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856423" y="3235524"/>
            <a:ext cx="1408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Home automation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307707" y="3347507"/>
            <a:ext cx="2713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Web enabled controller</a:t>
            </a:r>
          </a:p>
        </p:txBody>
      </p:sp>
      <p:cxnSp>
        <p:nvCxnSpPr>
          <p:cNvPr id="116" name="Curved Connector 115"/>
          <p:cNvCxnSpPr>
            <a:cxnSpLocks/>
            <a:stCxn id="109" idx="2"/>
          </p:cNvCxnSpPr>
          <p:nvPr/>
        </p:nvCxnSpPr>
        <p:spPr>
          <a:xfrm rot="16200000" flipH="1">
            <a:off x="3373727" y="2078892"/>
            <a:ext cx="687744" cy="993838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385558" y="2919683"/>
            <a:ext cx="5189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00" y="1114205"/>
            <a:ext cx="741855" cy="7756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TextBox 66"/>
          <p:cNvSpPr txBox="1"/>
          <p:nvPr/>
        </p:nvSpPr>
        <p:spPr>
          <a:xfrm>
            <a:off x="1200826" y="2508172"/>
            <a:ext cx="1205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Host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A22A0BE-778C-4BD9-9975-307F7F8104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839" y="1201153"/>
            <a:ext cx="460381" cy="460381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8B41FC22-958E-4A3A-BAC1-F455A502D819}"/>
              </a:ext>
            </a:extLst>
          </p:cNvPr>
          <p:cNvGrpSpPr/>
          <p:nvPr/>
        </p:nvGrpSpPr>
        <p:grpSpPr>
          <a:xfrm>
            <a:off x="1065982" y="863253"/>
            <a:ext cx="1759369" cy="1693881"/>
            <a:chOff x="1065982" y="863253"/>
            <a:chExt cx="1759369" cy="1693881"/>
          </a:xfrm>
        </p:grpSpPr>
        <p:cxnSp>
          <p:nvCxnSpPr>
            <p:cNvPr id="71" name="Straight Arrow Connector 70"/>
            <p:cNvCxnSpPr>
              <a:cxnSpLocks/>
            </p:cNvCxnSpPr>
            <p:nvPr/>
          </p:nvCxnSpPr>
          <p:spPr>
            <a:xfrm>
              <a:off x="2545540" y="1631399"/>
              <a:ext cx="27981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2525D0-705B-40C0-8E64-F00C765BA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982" y="1060779"/>
              <a:ext cx="1496355" cy="149635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888F86-AF3D-4029-A434-C8AA90473803}"/>
                </a:ext>
              </a:extLst>
            </p:cNvPr>
            <p:cNvSpPr/>
            <p:nvPr/>
          </p:nvSpPr>
          <p:spPr>
            <a:xfrm>
              <a:off x="1271315" y="1218181"/>
              <a:ext cx="1166014" cy="742689"/>
            </a:xfrm>
            <a:prstGeom prst="rect">
              <a:avLst/>
            </a:prstGeom>
            <a:solidFill>
              <a:srgbClr val="C8EFFE"/>
            </a:solidFill>
            <a:ln>
              <a:solidFill>
                <a:srgbClr val="C8EF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93A23FC-60CE-4511-A5D3-272C7C690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759" y="863253"/>
              <a:ext cx="460381" cy="460381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ECF33DF-4121-4283-B418-D5DB0FEEE175}"/>
                </a:ext>
              </a:extLst>
            </p:cNvPr>
            <p:cNvGrpSpPr/>
            <p:nvPr/>
          </p:nvGrpSpPr>
          <p:grpSpPr>
            <a:xfrm>
              <a:off x="1219744" y="1160698"/>
              <a:ext cx="1205986" cy="912307"/>
              <a:chOff x="790949" y="3576002"/>
              <a:chExt cx="1205986" cy="912307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80947C8-B9B3-41CB-A53B-FE18A0BDE902}"/>
                  </a:ext>
                </a:extLst>
              </p:cNvPr>
              <p:cNvGrpSpPr/>
              <p:nvPr/>
            </p:nvGrpSpPr>
            <p:grpSpPr>
              <a:xfrm>
                <a:off x="916921" y="3576002"/>
                <a:ext cx="912307" cy="912307"/>
                <a:chOff x="2301915" y="4014805"/>
                <a:chExt cx="1419548" cy="1419547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88E22945-CB21-473A-AEAD-4349CB5C6E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01915" y="4014805"/>
                  <a:ext cx="1419548" cy="1419547"/>
                </a:xfrm>
                <a:prstGeom prst="rect">
                  <a:avLst/>
                </a:prstGeom>
              </p:spPr>
            </p:pic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18A33AEF-1CA7-47C1-8443-33E42AF7A3C5}"/>
                    </a:ext>
                  </a:extLst>
                </p:cNvPr>
                <p:cNvSpPr/>
                <p:nvPr/>
              </p:nvSpPr>
              <p:spPr>
                <a:xfrm>
                  <a:off x="2309439" y="4126108"/>
                  <a:ext cx="1408366" cy="1180075"/>
                </a:xfrm>
                <a:prstGeom prst="roundRect">
                  <a:avLst>
                    <a:gd name="adj" fmla="val 15612"/>
                  </a:avLst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119" name="TextBox 118"/>
              <p:cNvSpPr txBox="1"/>
              <p:nvPr/>
            </p:nvSpPr>
            <p:spPr>
              <a:xfrm>
                <a:off x="790949" y="3892471"/>
                <a:ext cx="12059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Browser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E7D3BD3-4C6D-48E1-A2EC-D277A80381F0}"/>
                </a:ext>
              </a:extLst>
            </p:cNvPr>
            <p:cNvSpPr/>
            <p:nvPr/>
          </p:nvSpPr>
          <p:spPr>
            <a:xfrm>
              <a:off x="1143304" y="1245508"/>
              <a:ext cx="131008" cy="742689"/>
            </a:xfrm>
            <a:prstGeom prst="rect">
              <a:avLst/>
            </a:prstGeom>
            <a:solidFill>
              <a:srgbClr val="99E6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FE8CEEC3-F506-426E-BA87-7E82B27153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111" y="41818"/>
            <a:ext cx="752556" cy="75255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782F53-02DB-467B-ADE1-E61E4DAB0F4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5" b="10787"/>
          <a:stretch/>
        </p:blipFill>
        <p:spPr>
          <a:xfrm>
            <a:off x="4317071" y="1301900"/>
            <a:ext cx="866833" cy="67897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0327CE4-9E2D-4914-B3B5-75E07822EBE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071" y="2487110"/>
            <a:ext cx="865147" cy="8651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C9084F-0ED2-4BBD-B2FB-BDD4E59042F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63" y="2524621"/>
            <a:ext cx="790124" cy="7901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A6FF03D-B21C-4A84-95B9-9EC864774B9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337" y="1327218"/>
            <a:ext cx="707750" cy="70775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13AC1D64-6D12-430E-B0E5-64B721A42F2F}"/>
              </a:ext>
            </a:extLst>
          </p:cNvPr>
          <p:cNvGrpSpPr/>
          <p:nvPr/>
        </p:nvGrpSpPr>
        <p:grpSpPr>
          <a:xfrm>
            <a:off x="6176337" y="-23710"/>
            <a:ext cx="660966" cy="721910"/>
            <a:chOff x="3642745" y="5250446"/>
            <a:chExt cx="571676" cy="62438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EBD22EC-BAC1-4087-93D1-1CB1CF301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745" y="5317066"/>
              <a:ext cx="557767" cy="557767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CDF1E93-A168-4112-B706-0A6721C6B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85358" y="5250446"/>
              <a:ext cx="229063" cy="229063"/>
            </a:xfrm>
            <a:prstGeom prst="rect">
              <a:avLst/>
            </a:prstGeom>
          </p:spPr>
        </p:pic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D34B9B9B-A44B-470E-8904-5E1238DC5EB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4" y="1238045"/>
            <a:ext cx="719420" cy="71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6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7812868-8ECC-4A37-A2D8-8E55F2760A69}">
  <we:reference id="wa104381063" version="1.0.0.0" store="en-US" storeType="OMEX"/>
  <we:alternateReferences>
    <we:reference id="wa104381063" version="1.0.0.0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42357</TotalTime>
  <Words>563</Words>
  <Application>Microsoft Office PowerPoint</Application>
  <PresentationFormat>Widescreen</PresentationFormat>
  <Paragraphs>266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322</cp:revision>
  <dcterms:created xsi:type="dcterms:W3CDTF">2017-09-12T09:13:58Z</dcterms:created>
  <dcterms:modified xsi:type="dcterms:W3CDTF">2021-02-11T17:23:43Z</dcterms:modified>
</cp:coreProperties>
</file>