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3" r:id="rId3"/>
    <p:sldId id="266" r:id="rId4"/>
    <p:sldId id="272" r:id="rId5"/>
    <p:sldId id="262" r:id="rId6"/>
    <p:sldId id="256" r:id="rId7"/>
    <p:sldId id="274" r:id="rId8"/>
    <p:sldId id="257" r:id="rId9"/>
    <p:sldId id="268" r:id="rId10"/>
    <p:sldId id="258" r:id="rId11"/>
    <p:sldId id="276" r:id="rId12"/>
    <p:sldId id="275" r:id="rId13"/>
    <p:sldId id="267" r:id="rId14"/>
    <p:sldId id="259" r:id="rId15"/>
    <p:sldId id="260" r:id="rId16"/>
    <p:sldId id="261" r:id="rId17"/>
    <p:sldId id="263" r:id="rId18"/>
    <p:sldId id="265" r:id="rId19"/>
    <p:sldId id="270" r:id="rId20"/>
    <p:sldId id="269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DBA1"/>
    <a:srgbClr val="C66E33"/>
    <a:srgbClr val="C36729"/>
    <a:srgbClr val="4472C4"/>
    <a:srgbClr val="5C546A"/>
    <a:srgbClr val="FEF6F0"/>
    <a:srgbClr val="77B150"/>
    <a:srgbClr val="F7F7F7"/>
    <a:srgbClr val="DFEA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62" autoAdjust="0"/>
    <p:restoredTop sz="94660"/>
  </p:normalViewPr>
  <p:slideViewPr>
    <p:cSldViewPr snapToGrid="0">
      <p:cViewPr>
        <p:scale>
          <a:sx n="400" d="100"/>
          <a:sy n="400" d="100"/>
        </p:scale>
        <p:origin x="-16494" y="-61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4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9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22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6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5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4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0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0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7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5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2D3D3-1E26-436C-8467-9F82561659A6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7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16.png"/><Relationship Id="rId7" Type="http://schemas.openxmlformats.org/officeDocument/2006/relationships/image" Target="../media/image23.png"/><Relationship Id="rId12" Type="http://schemas.openxmlformats.org/officeDocument/2006/relationships/image" Target="../media/image2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13.png"/><Relationship Id="rId5" Type="http://schemas.openxmlformats.org/officeDocument/2006/relationships/image" Target="../media/image21.png"/><Relationship Id="rId10" Type="http://schemas.openxmlformats.org/officeDocument/2006/relationships/image" Target="../media/image7.png"/><Relationship Id="rId4" Type="http://schemas.openxmlformats.org/officeDocument/2006/relationships/image" Target="../media/image20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240.png"/><Relationship Id="rId4" Type="http://schemas.openxmlformats.org/officeDocument/2006/relationships/image" Target="../media/image130.png"/><Relationship Id="rId9" Type="http://schemas.openxmlformats.org/officeDocument/2006/relationships/image" Target="../media/image2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9" t="7622" r="11787" b="8054"/>
          <a:stretch/>
        </p:blipFill>
        <p:spPr>
          <a:xfrm>
            <a:off x="633691" y="0"/>
            <a:ext cx="3768811" cy="27081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97762" y="2679716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1) Slider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16" y="3171708"/>
            <a:ext cx="5078628" cy="29179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87330" y="6153133"/>
            <a:ext cx="1861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3) Bitcoin wallet</a:t>
            </a:r>
            <a:endParaRPr lang="en-US" sz="2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494" y="814924"/>
            <a:ext cx="186381" cy="26625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798" y="-66134"/>
            <a:ext cx="3267450" cy="270815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010126" y="2642024"/>
            <a:ext cx="1302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2) E-voting</a:t>
            </a:r>
            <a:endParaRPr lang="en-US" sz="2000" dirty="0"/>
          </a:p>
        </p:txBody>
      </p:sp>
      <p:pic>
        <p:nvPicPr>
          <p:cNvPr id="1032" name="Picture 8" descr="Image result for password revea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701" y="3171708"/>
            <a:ext cx="3309436" cy="280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914902" y="6153133"/>
            <a:ext cx="2037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4) Web credential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3810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" y="77986"/>
            <a:ext cx="4273996" cy="1985592"/>
          </a:xfrm>
          <a:prstGeom prst="roundRect">
            <a:avLst>
              <a:gd name="adj" fmla="val 4686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" y="-106680"/>
            <a:ext cx="15224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form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54779" y="1519813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5434" y="1519813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Cancel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64030" y="367169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0051" y="384671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64030" y="918726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0051" y="936228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2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81" y="1694180"/>
            <a:ext cx="172311" cy="17231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954956" y="1656080"/>
            <a:ext cx="241959" cy="24195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98060" y="1462663"/>
            <a:ext cx="959689" cy="52197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80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1196" y="115537"/>
            <a:ext cx="4273996" cy="1985592"/>
          </a:xfrm>
          <a:prstGeom prst="roundRect">
            <a:avLst>
              <a:gd name="adj" fmla="val 4686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" y="-106680"/>
            <a:ext cx="15224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form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54779" y="1519813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64030" y="367169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0051" y="384671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64030" y="918726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0051" y="936228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2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81" y="1694180"/>
            <a:ext cx="172311" cy="17231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954956" y="1656080"/>
            <a:ext cx="241959" cy="241959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98061" y="1475429"/>
            <a:ext cx="925575" cy="496848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-49883" y="1205677"/>
            <a:ext cx="9899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Mouse pointer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23636" y="1251395"/>
            <a:ext cx="1295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UI snapshot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Curved Connector 17"/>
          <p:cNvCxnSpPr>
            <a:endCxn id="15" idx="1"/>
          </p:cNvCxnSpPr>
          <p:nvPr/>
        </p:nvCxnSpPr>
        <p:spPr>
          <a:xfrm flipV="1">
            <a:off x="451022" y="1777060"/>
            <a:ext cx="503934" cy="74949"/>
          </a:xfrm>
          <a:prstGeom prst="curvedConnector3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7" idx="2"/>
            <a:endCxn id="16" idx="3"/>
          </p:cNvCxnSpPr>
          <p:nvPr/>
        </p:nvCxnSpPr>
        <p:spPr>
          <a:xfrm rot="5400000">
            <a:off x="1996072" y="1348291"/>
            <a:ext cx="103126" cy="647998"/>
          </a:xfrm>
          <a:prstGeom prst="curvedConnector2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019632" y="1519813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Cancel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193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" y="77986"/>
            <a:ext cx="5722620" cy="2103120"/>
          </a:xfrm>
          <a:prstGeom prst="roundRect">
            <a:avLst>
              <a:gd name="adj" fmla="val 4686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" y="-106680"/>
            <a:ext cx="15224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form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68930" y="1624846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99585" y="1624846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Cancel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64030" y="472202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0051" y="489704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64030" y="1023759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0051" y="1041261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2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932" y="1799213"/>
            <a:ext cx="172311" cy="17231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969107" y="1761113"/>
            <a:ext cx="241959" cy="24195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12211" y="1567696"/>
            <a:ext cx="959689" cy="52197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815385" y="262652"/>
            <a:ext cx="2153721" cy="1637271"/>
          </a:xfrm>
          <a:custGeom>
            <a:avLst/>
            <a:gdLst>
              <a:gd name="connsiteX0" fmla="*/ 0 w 2125362"/>
              <a:gd name="connsiteY0" fmla="*/ 0 h 1637271"/>
              <a:gd name="connsiteX1" fmla="*/ 345989 w 2125362"/>
              <a:gd name="connsiteY1" fmla="*/ 895865 h 1637271"/>
              <a:gd name="connsiteX2" fmla="*/ 883508 w 2125362"/>
              <a:gd name="connsiteY2" fmla="*/ 1439562 h 1637271"/>
              <a:gd name="connsiteX3" fmla="*/ 2125362 w 2125362"/>
              <a:gd name="connsiteY3" fmla="*/ 1637271 h 163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5362" h="1637271">
                <a:moveTo>
                  <a:pt x="0" y="0"/>
                </a:moveTo>
                <a:cubicBezTo>
                  <a:pt x="99369" y="327969"/>
                  <a:pt x="198738" y="655938"/>
                  <a:pt x="345989" y="895865"/>
                </a:cubicBezTo>
                <a:cubicBezTo>
                  <a:pt x="493240" y="1135792"/>
                  <a:pt x="586946" y="1315994"/>
                  <a:pt x="883508" y="1439562"/>
                </a:cubicBezTo>
                <a:cubicBezTo>
                  <a:pt x="1180070" y="1563130"/>
                  <a:pt x="1652716" y="1600200"/>
                  <a:pt x="2125362" y="1637271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16809" y="1697426"/>
            <a:ext cx="2325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Tracked mouse pointer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84384" y="1163181"/>
            <a:ext cx="1070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Parsed UI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4" name="Curved Connector 53"/>
          <p:cNvCxnSpPr>
            <a:stCxn id="8" idx="3"/>
            <a:endCxn id="52" idx="1"/>
          </p:cNvCxnSpPr>
          <p:nvPr/>
        </p:nvCxnSpPr>
        <p:spPr>
          <a:xfrm flipV="1">
            <a:off x="3688080" y="1347847"/>
            <a:ext cx="796304" cy="482739"/>
          </a:xfrm>
          <a:prstGeom prst="curvedConnector3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011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15368" y="-100501"/>
            <a:ext cx="3439915" cy="2627458"/>
            <a:chOff x="0" y="-100501"/>
            <a:chExt cx="3439915" cy="2627458"/>
          </a:xfrm>
        </p:grpSpPr>
        <p:sp>
          <p:nvSpPr>
            <p:cNvPr id="4" name="Rounded Rectangle 3"/>
            <p:cNvSpPr/>
            <p:nvPr/>
          </p:nvSpPr>
          <p:spPr>
            <a:xfrm>
              <a:off x="0" y="96520"/>
              <a:ext cx="3439915" cy="2430437"/>
            </a:xfrm>
            <a:prstGeom prst="roundRect">
              <a:avLst>
                <a:gd name="adj" fmla="val 4686"/>
              </a:avLst>
            </a:prstGeom>
            <a:solidFill>
              <a:schemeClr val="bg1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71783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OK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2438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Cancel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56410" y="312078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2431" y="329580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1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756410" y="863635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2431" y="881137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2</a:t>
              </a:r>
              <a:endParaRPr lang="en-US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116972" y="53274"/>
              <a:ext cx="1483228" cy="1691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319" y="-100501"/>
              <a:ext cx="1522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form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756410" y="2019531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2431" y="2037033"/>
              <a:ext cx="14029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 field 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319457" y="-100501"/>
            <a:ext cx="3439915" cy="2627458"/>
            <a:chOff x="4292377" y="-100501"/>
            <a:chExt cx="3439915" cy="2627458"/>
          </a:xfrm>
        </p:grpSpPr>
        <p:sp>
          <p:nvSpPr>
            <p:cNvPr id="17" name="Rounded Rectangle 16"/>
            <p:cNvSpPr/>
            <p:nvPr/>
          </p:nvSpPr>
          <p:spPr>
            <a:xfrm>
              <a:off x="4292377" y="96521"/>
              <a:ext cx="3439915" cy="2430436"/>
            </a:xfrm>
            <a:prstGeom prst="roundRect">
              <a:avLst>
                <a:gd name="adj" fmla="val 4686"/>
              </a:avLst>
            </a:prstGeom>
            <a:solidFill>
              <a:schemeClr val="bg1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09349" y="53274"/>
              <a:ext cx="1483228" cy="1691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72696" y="-100501"/>
              <a:ext cx="1522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form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026675" y="2019531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372696" y="2037033"/>
              <a:ext cx="14029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 field </a:t>
              </a:r>
              <a:endParaRPr lang="en-US" dirty="0"/>
            </a:p>
          </p:txBody>
        </p:sp>
      </p:grpSp>
      <p:sp>
        <p:nvSpPr>
          <p:cNvPr id="6" name="Rectangle 5"/>
          <p:cNvSpPr/>
          <p:nvPr/>
        </p:nvSpPr>
        <p:spPr>
          <a:xfrm>
            <a:off x="2055469" y="2558390"/>
            <a:ext cx="8717692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&lt;</a:t>
            </a:r>
            <a:r>
              <a:rPr lang="en-US" sz="1600" dirty="0">
                <a:latin typeface="Consolas" panose="020B0609020204030204" pitchFamily="49" charset="0"/>
              </a:rPr>
              <a:t>form action="/</a:t>
            </a:r>
            <a:r>
              <a:rPr lang="en-US" sz="1600" dirty="0" err="1">
                <a:latin typeface="Consolas" panose="020B0609020204030204" pitchFamily="49" charset="0"/>
              </a:rPr>
              <a:t>some_action</a:t>
            </a:r>
            <a:r>
              <a:rPr lang="en-US" sz="1600" dirty="0">
                <a:latin typeface="Consolas" panose="020B0609020204030204" pitchFamily="49" charset="0"/>
              </a:rPr>
              <a:t>"&gt;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Sensitive field 1: &lt;</a:t>
            </a:r>
            <a:r>
              <a:rPr lang="en-US" sz="1600" dirty="0">
                <a:latin typeface="Consolas" panose="020B0609020204030204" pitchFamily="49" charset="0"/>
              </a:rPr>
              <a:t>input type="text" name</a:t>
            </a:r>
            <a:r>
              <a:rPr lang="en-US" sz="1600" dirty="0" smtClean="0">
                <a:latin typeface="Consolas" panose="020B0609020204030204" pitchFamily="49" charset="0"/>
              </a:rPr>
              <a:t>=“tb_1”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protect=“true”</a:t>
            </a:r>
            <a:r>
              <a:rPr lang="en-US" sz="1600" dirty="0" smtClean="0">
                <a:latin typeface="Consolas" panose="020B0609020204030204" pitchFamily="49" charset="0"/>
              </a:rPr>
              <a:t>&gt;&lt;</a:t>
            </a:r>
            <a:r>
              <a:rPr lang="en-US" sz="1600" dirty="0" err="1" smtClean="0">
                <a:latin typeface="Consolas" panose="020B0609020204030204" pitchFamily="49" charset="0"/>
              </a:rPr>
              <a:t>br</a:t>
            </a:r>
            <a:r>
              <a:rPr lang="en-US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Sensitive </a:t>
            </a:r>
            <a:r>
              <a:rPr lang="en-US" sz="1600" dirty="0">
                <a:latin typeface="Consolas" panose="020B0609020204030204" pitchFamily="49" charset="0"/>
              </a:rPr>
              <a:t>field </a:t>
            </a:r>
            <a:r>
              <a:rPr lang="en-US" sz="1600" dirty="0" smtClean="0">
                <a:latin typeface="Consolas" panose="020B0609020204030204" pitchFamily="49" charset="0"/>
              </a:rPr>
              <a:t>2: </a:t>
            </a:r>
            <a:r>
              <a:rPr lang="en-US" sz="1600" dirty="0">
                <a:latin typeface="Consolas" panose="020B0609020204030204" pitchFamily="49" charset="0"/>
              </a:rPr>
              <a:t>&lt;input type="text" name</a:t>
            </a:r>
            <a:r>
              <a:rPr lang="en-US" sz="1600" dirty="0" smtClean="0">
                <a:latin typeface="Consolas" panose="020B0609020204030204" pitchFamily="49" charset="0"/>
              </a:rPr>
              <a:t>=“tb_2”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protect=“true”</a:t>
            </a:r>
            <a:r>
              <a:rPr lang="en-US" sz="1600" dirty="0" smtClean="0">
                <a:latin typeface="Consolas" panose="020B0609020204030204" pitchFamily="49" charset="0"/>
              </a:rPr>
              <a:t>&gt;&lt;</a:t>
            </a:r>
            <a:r>
              <a:rPr lang="en-US" sz="1600" dirty="0" err="1">
                <a:latin typeface="Consolas" panose="020B0609020204030204" pitchFamily="49" charset="0"/>
              </a:rPr>
              <a:t>br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 &lt;button type="submit" value="</a:t>
            </a:r>
            <a:r>
              <a:rPr lang="en-US" sz="1600" dirty="0" smtClean="0">
                <a:latin typeface="Consolas" panose="020B0609020204030204" pitchFamily="49" charset="0"/>
              </a:rPr>
              <a:t>Submit”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=“true”</a:t>
            </a:r>
            <a:r>
              <a:rPr lang="en-US" sz="1600" dirty="0" smtClean="0">
                <a:latin typeface="Consolas" panose="020B0609020204030204" pitchFamily="49" charset="0"/>
              </a:rPr>
              <a:t>&gt;</a:t>
            </a:r>
            <a:r>
              <a:rPr lang="en-US" sz="1600" dirty="0">
                <a:latin typeface="Consolas" panose="020B0609020204030204" pitchFamily="49" charset="0"/>
              </a:rPr>
              <a:t>Submit&lt;/button&gt;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  &lt;button type="reset" value="</a:t>
            </a:r>
            <a:r>
              <a:rPr lang="en-US" sz="1600" dirty="0" smtClean="0">
                <a:latin typeface="Consolas" panose="020B0609020204030204" pitchFamily="49" charset="0"/>
              </a:rPr>
              <a:t>Reset”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=“true”</a:t>
            </a:r>
            <a:r>
              <a:rPr lang="en-US" sz="1600" dirty="0" smtClean="0">
                <a:latin typeface="Consolas" panose="020B0609020204030204" pitchFamily="49" charset="0"/>
              </a:rPr>
              <a:t>&gt;</a:t>
            </a:r>
            <a:r>
              <a:rPr lang="en-US" sz="1600" dirty="0">
                <a:latin typeface="Consolas" panose="020B0609020204030204" pitchFamily="49" charset="0"/>
              </a:rPr>
              <a:t>Reset&lt;/button&gt;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Normal field: &lt;input type="text" name=“textbox_3"&gt;&lt;</a:t>
            </a:r>
            <a:r>
              <a:rPr lang="en-US" sz="1600" dirty="0" err="1" smtClean="0">
                <a:latin typeface="Consolas" panose="020B0609020204030204" pitchFamily="49" charset="0"/>
              </a:rPr>
              <a:t>br</a:t>
            </a:r>
            <a:r>
              <a:rPr lang="en-US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&lt;/</a:t>
            </a:r>
            <a:r>
              <a:rPr lang="en-US" sz="1600" dirty="0">
                <a:latin typeface="Consolas" panose="020B0609020204030204" pitchFamily="49" charset="0"/>
              </a:rPr>
              <a:t>form</a:t>
            </a:r>
            <a:r>
              <a:rPr lang="en-US" sz="1600" dirty="0" smtClean="0">
                <a:latin typeface="Consolas" panose="020B0609020204030204" pitchFamily="49" charset="0"/>
              </a:rPr>
              <a:t>&gt;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8515676" y="96521"/>
            <a:ext cx="3439915" cy="2430436"/>
          </a:xfrm>
          <a:prstGeom prst="roundRect">
            <a:avLst>
              <a:gd name="adj" fmla="val 4686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632648" y="53274"/>
            <a:ext cx="1483228" cy="1691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8595995" y="-100501"/>
            <a:ext cx="152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Sensitive form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595995" y="2037033"/>
            <a:ext cx="14029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Normal field 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669716" y="545816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1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9231093" y="1432694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0661748" y="1432694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Cancel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669716" y="1041771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2</a:t>
            </a:r>
            <a:endParaRPr lang="en-US" dirty="0"/>
          </a:p>
        </p:txBody>
      </p:sp>
      <p:sp>
        <p:nvSpPr>
          <p:cNvPr id="50" name="Right Arrow 49"/>
          <p:cNvSpPr/>
          <p:nvPr/>
        </p:nvSpPr>
        <p:spPr>
          <a:xfrm>
            <a:off x="7801150" y="1191174"/>
            <a:ext cx="673640" cy="241128"/>
          </a:xfrm>
          <a:prstGeom prst="rightArrow">
            <a:avLst>
              <a:gd name="adj1" fmla="val 39751"/>
              <a:gd name="adj2" fmla="val 65374"/>
            </a:avLst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>
            <a:off x="3557714" y="1191174"/>
            <a:ext cx="723187" cy="241128"/>
          </a:xfrm>
          <a:prstGeom prst="rightArrow">
            <a:avLst>
              <a:gd name="adj1" fmla="val 39751"/>
              <a:gd name="adj2" fmla="val 65374"/>
            </a:avLst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 rot="16200000">
            <a:off x="2996278" y="1152750"/>
            <a:ext cx="173572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Transformation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 rot="16200000">
            <a:off x="7612073" y="1152750"/>
            <a:ext cx="89787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Overlay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8602526" y="247529"/>
            <a:ext cx="3253781" cy="17272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561639" y="1863573"/>
            <a:ext cx="1811838" cy="217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8505726" y="1770212"/>
            <a:ext cx="20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Integrity protected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133" y="1712581"/>
            <a:ext cx="180987" cy="172311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1999865" y="4427469"/>
            <a:ext cx="7679081" cy="379214"/>
            <a:chOff x="2341783" y="4498483"/>
            <a:chExt cx="7133631" cy="379214"/>
          </a:xfrm>
        </p:grpSpPr>
        <p:grpSp>
          <p:nvGrpSpPr>
            <p:cNvPr id="16" name="Group 15"/>
            <p:cNvGrpSpPr/>
            <p:nvPr/>
          </p:nvGrpSpPr>
          <p:grpSpPr>
            <a:xfrm>
              <a:off x="2341783" y="4498483"/>
              <a:ext cx="7069994" cy="379214"/>
              <a:chOff x="4353074" y="5036002"/>
              <a:chExt cx="7069994" cy="379214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4379975" y="5036002"/>
                <a:ext cx="2292673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353074" y="5045884"/>
                <a:ext cx="2384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Sensitive field 1:Data_1</a:t>
                </a:r>
                <a:endParaRPr lang="en-US" dirty="0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6668659" y="5036002"/>
                <a:ext cx="2292673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6660292" y="5045884"/>
                <a:ext cx="2384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Sensitive field 2</a:t>
                </a:r>
                <a:r>
                  <a:rPr lang="en-US" dirty="0" smtClean="0"/>
                  <a:t>:Data_2</a:t>
                </a:r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8961332" y="5036002"/>
                <a:ext cx="1076555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948275" y="5045884"/>
                <a:ext cx="1124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err="1" smtClean="0"/>
                  <a:t>Action:OK</a:t>
                </a:r>
                <a:endParaRPr lang="en-US" dirty="0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0038118" y="5036002"/>
                <a:ext cx="1384950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8020657" y="4508365"/>
              <a:ext cx="14547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Sign(payload)</a:t>
              </a:r>
              <a:endParaRPr lang="en-US" dirty="0"/>
            </a:p>
          </p:txBody>
        </p:sp>
      </p:grpSp>
      <p:sp>
        <p:nvSpPr>
          <p:cNvPr id="20" name="Right Brace 19"/>
          <p:cNvSpPr/>
          <p:nvPr/>
        </p:nvSpPr>
        <p:spPr>
          <a:xfrm rot="5400000">
            <a:off x="5021149" y="1867459"/>
            <a:ext cx="99479" cy="6084134"/>
          </a:xfrm>
          <a:prstGeom prst="rightBrace">
            <a:avLst>
              <a:gd name="adj1" fmla="val 88326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612878" y="4944937"/>
            <a:ext cx="916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Payload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3289911" y="48742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0" name="Oval 79"/>
          <p:cNvSpPr/>
          <p:nvPr/>
        </p:nvSpPr>
        <p:spPr>
          <a:xfrm>
            <a:off x="7632234" y="48742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81" name="Oval 80"/>
          <p:cNvSpPr/>
          <p:nvPr/>
        </p:nvSpPr>
        <p:spPr>
          <a:xfrm>
            <a:off x="11855872" y="48742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cxnSp>
        <p:nvCxnSpPr>
          <p:cNvPr id="29" name="Elbow Connector 28"/>
          <p:cNvCxnSpPr>
            <a:endCxn id="78" idx="3"/>
          </p:cNvCxnSpPr>
          <p:nvPr/>
        </p:nvCxnSpPr>
        <p:spPr>
          <a:xfrm rot="5400000">
            <a:off x="9372089" y="2213175"/>
            <a:ext cx="2642256" cy="2165547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4" idx="2"/>
            <a:endCxn id="6" idx="1"/>
          </p:cNvCxnSpPr>
          <p:nvPr/>
        </p:nvCxnSpPr>
        <p:spPr>
          <a:xfrm rot="16200000" flipH="1">
            <a:off x="1410321" y="2851961"/>
            <a:ext cx="970152" cy="320143"/>
          </a:xfrm>
          <a:prstGeom prst="bentConnector2">
            <a:avLst/>
          </a:prstGeom>
          <a:ln w="19050">
            <a:solidFill>
              <a:srgbClr val="4472C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2" t="4161" r="3658" b="4379"/>
          <a:stretch/>
        </p:blipFill>
        <p:spPr>
          <a:xfrm>
            <a:off x="5139384" y="247529"/>
            <a:ext cx="1745789" cy="1725394"/>
          </a:xfrm>
          <a:prstGeom prst="rect">
            <a:avLst/>
          </a:prstGeom>
        </p:spPr>
      </p:pic>
      <p:grpSp>
        <p:nvGrpSpPr>
          <p:cNvPr id="61" name="Group 60"/>
          <p:cNvGrpSpPr/>
          <p:nvPr/>
        </p:nvGrpSpPr>
        <p:grpSpPr>
          <a:xfrm>
            <a:off x="8667210" y="202616"/>
            <a:ext cx="3108780" cy="338555"/>
            <a:chOff x="9551696" y="-4357705"/>
            <a:chExt cx="2284494" cy="248788"/>
          </a:xfrm>
        </p:grpSpPr>
        <p:sp>
          <p:nvSpPr>
            <p:cNvPr id="62" name="Rectangle 61"/>
            <p:cNvSpPr/>
            <p:nvPr/>
          </p:nvSpPr>
          <p:spPr>
            <a:xfrm>
              <a:off x="9551696" y="-4311139"/>
              <a:ext cx="2284494" cy="182461"/>
            </a:xfrm>
            <a:prstGeom prst="rect">
              <a:avLst/>
            </a:prstGeom>
            <a:solidFill>
              <a:srgbClr val="B8DBA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9757220" y="-4357705"/>
              <a:ext cx="1992797" cy="2487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Verified UI from secure_site.io</a:t>
              </a:r>
              <a:endParaRPr lang="en-US" sz="1600" dirty="0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10249974" y="2090463"/>
            <a:ext cx="1442548" cy="30828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0323695" y="528314"/>
            <a:ext cx="1442548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0323695" y="1024269"/>
            <a:ext cx="1442548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410545" y="535543"/>
            <a:ext cx="85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Data_1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10410545" y="1034151"/>
            <a:ext cx="85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Data_2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957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/>
          <p:cNvCxnSpPr/>
          <p:nvPr/>
        </p:nvCxnSpPr>
        <p:spPr>
          <a:xfrm flipH="1">
            <a:off x="610583" y="2582597"/>
            <a:ext cx="224849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866713" y="2153384"/>
            <a:ext cx="2291875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2298090" y="20667"/>
            <a:ext cx="1121972" cy="1158332"/>
            <a:chOff x="4379857" y="2569029"/>
            <a:chExt cx="1121972" cy="115833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54696" y="-23112"/>
            <a:ext cx="893699" cy="1178999"/>
            <a:chOff x="7410680" y="2569028"/>
            <a:chExt cx="893699" cy="11789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207" y="0"/>
            <a:ext cx="1155357" cy="1178999"/>
            <a:chOff x="1396313" y="2549541"/>
            <a:chExt cx="1155357" cy="1178999"/>
          </a:xfrm>
        </p:grpSpPr>
        <p:grpSp>
          <p:nvGrpSpPr>
            <p:cNvPr id="12" name="Group 11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292235" y="0"/>
            <a:ext cx="1139451" cy="1178999"/>
            <a:chOff x="5065867" y="0"/>
            <a:chExt cx="1139451" cy="11789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5065867" y="0"/>
              <a:ext cx="1139451" cy="832525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5237117" y="809667"/>
              <a:ext cx="7969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Server</a:t>
              </a:r>
              <a:endParaRPr lang="en-US" b="1" dirty="0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flipH="1">
            <a:off x="610583" y="1383957"/>
            <a:ext cx="224849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10583" y="1594021"/>
            <a:ext cx="2227442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015025" y="1064846"/>
            <a:ext cx="1359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Mouse trace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217332" y="1313902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2908331" y="1623165"/>
            <a:ext cx="224429" cy="414109"/>
            <a:chOff x="8417139" y="2234540"/>
            <a:chExt cx="216788" cy="414109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8417139" y="2242441"/>
              <a:ext cx="216788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630316" y="2234540"/>
              <a:ext cx="0" cy="4141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8417139" y="2645852"/>
              <a:ext cx="216788" cy="0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Rectangle 31"/>
          <p:cNvSpPr/>
          <p:nvPr/>
        </p:nvSpPr>
        <p:spPr>
          <a:xfrm flipH="1">
            <a:off x="559189" y="1168572"/>
            <a:ext cx="51394" cy="35431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 flipH="1">
            <a:off x="2838022" y="1168573"/>
            <a:ext cx="45719" cy="4624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 flipH="1">
            <a:off x="5158588" y="1168572"/>
            <a:ext cx="45719" cy="35431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flipH="1">
            <a:off x="6755242" y="1168572"/>
            <a:ext cx="45719" cy="35431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flipH="1">
            <a:off x="2838019" y="2034478"/>
            <a:ext cx="45719" cy="14845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2862893" y="1611702"/>
            <a:ext cx="1" cy="405096"/>
          </a:xfrm>
          <a:prstGeom prst="line">
            <a:avLst/>
          </a:prstGeom>
          <a:ln w="19050">
            <a:solidFill>
              <a:srgbClr val="4472C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882625" y="1319789"/>
            <a:ext cx="15555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Track + record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629154" y="1814250"/>
            <a:ext cx="981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Frame + overlay</a:t>
            </a:r>
            <a:endParaRPr lang="en-US" dirty="0"/>
          </a:p>
        </p:txBody>
      </p:sp>
      <p:sp>
        <p:nvSpPr>
          <p:cNvPr id="43" name="Left Brace 42"/>
          <p:cNvSpPr/>
          <p:nvPr/>
        </p:nvSpPr>
        <p:spPr>
          <a:xfrm>
            <a:off x="335351" y="1356755"/>
            <a:ext cx="167751" cy="809368"/>
          </a:xfrm>
          <a:prstGeom prst="leftBrace">
            <a:avLst>
              <a:gd name="adj1" fmla="val 41481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 rot="16200000">
            <a:off x="-451581" y="1576772"/>
            <a:ext cx="1216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Movement</a:t>
            </a:r>
            <a:endParaRPr lang="en-US" dirty="0"/>
          </a:p>
        </p:txBody>
      </p:sp>
      <p:sp>
        <p:nvSpPr>
          <p:cNvPr id="45" name="Left Brace 44"/>
          <p:cNvSpPr/>
          <p:nvPr/>
        </p:nvSpPr>
        <p:spPr>
          <a:xfrm>
            <a:off x="335351" y="2582597"/>
            <a:ext cx="167751" cy="2129098"/>
          </a:xfrm>
          <a:prstGeom prst="leftBrace">
            <a:avLst>
              <a:gd name="adj1" fmla="val 41481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16200000">
            <a:off x="-151306" y="3497665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359180" y="2236806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610583" y="2803244"/>
            <a:ext cx="2227442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258742" y="2512511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610583" y="3087449"/>
            <a:ext cx="6144659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374132" y="2784925"/>
            <a:ext cx="675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2889574" y="3374394"/>
            <a:ext cx="386566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210142" y="3054430"/>
            <a:ext cx="1460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 + UI info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 flipH="1">
            <a:off x="2838018" y="3925248"/>
            <a:ext cx="45719" cy="786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2908331" y="3511139"/>
            <a:ext cx="224429" cy="414109"/>
            <a:chOff x="8417139" y="2234540"/>
            <a:chExt cx="216788" cy="414109"/>
          </a:xfrm>
        </p:grpSpPr>
        <p:cxnSp>
          <p:nvCxnSpPr>
            <p:cNvPr id="59" name="Straight Arrow Connector 58"/>
            <p:cNvCxnSpPr/>
            <p:nvPr/>
          </p:nvCxnSpPr>
          <p:spPr>
            <a:xfrm>
              <a:off x="8417139" y="2242441"/>
              <a:ext cx="216788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8630316" y="2234540"/>
              <a:ext cx="0" cy="4141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8417139" y="2645852"/>
              <a:ext cx="216788" cy="0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Rectangle 61"/>
          <p:cNvSpPr/>
          <p:nvPr/>
        </p:nvSpPr>
        <p:spPr>
          <a:xfrm>
            <a:off x="3095367" y="3536080"/>
            <a:ext cx="746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Verify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2866714" y="4087216"/>
            <a:ext cx="3888528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647899" y="3761395"/>
            <a:ext cx="108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2866713" y="4408309"/>
            <a:ext cx="2314734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3756157" y="4069175"/>
            <a:ext cx="981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Frame + overlay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711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23370" y="303270"/>
            <a:ext cx="1121972" cy="1158332"/>
            <a:chOff x="4379857" y="2569029"/>
            <a:chExt cx="1121972" cy="115833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232720" y="340821"/>
            <a:ext cx="893699" cy="1178999"/>
            <a:chOff x="7410680" y="2569028"/>
            <a:chExt cx="893699" cy="117899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0" y="303269"/>
            <a:ext cx="1155357" cy="1178999"/>
            <a:chOff x="1396313" y="2549541"/>
            <a:chExt cx="1155357" cy="1178999"/>
          </a:xfrm>
        </p:grpSpPr>
        <p:grpSp>
          <p:nvGrpSpPr>
            <p:cNvPr id="9" name="Group 8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0" name="Rectangle 9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9" b="14612"/>
          <a:stretch/>
        </p:blipFill>
        <p:spPr>
          <a:xfrm>
            <a:off x="1819423" y="1895276"/>
            <a:ext cx="974772" cy="68925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9" b="9916"/>
          <a:stretch/>
        </p:blipFill>
        <p:spPr>
          <a:xfrm>
            <a:off x="3863341" y="1925628"/>
            <a:ext cx="859039" cy="689251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2293345" y="1461602"/>
            <a:ext cx="1930253" cy="503521"/>
            <a:chOff x="3510935" y="3575185"/>
            <a:chExt cx="1930253" cy="519167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471801" y="3575185"/>
              <a:ext cx="0" cy="36758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510935" y="3950318"/>
              <a:ext cx="1930253" cy="144034"/>
              <a:chOff x="4474242" y="4502768"/>
              <a:chExt cx="1394552" cy="330546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474242" y="4502768"/>
                <a:ext cx="1394552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483969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5859270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Group 27"/>
          <p:cNvGrpSpPr/>
          <p:nvPr/>
        </p:nvGrpSpPr>
        <p:grpSpPr>
          <a:xfrm>
            <a:off x="3176356" y="1355901"/>
            <a:ext cx="828798" cy="369332"/>
            <a:chOff x="7903181" y="3762728"/>
            <a:chExt cx="828798" cy="369332"/>
          </a:xfrm>
        </p:grpSpPr>
        <p:sp>
          <p:nvSpPr>
            <p:cNvPr id="29" name="Oval 28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047176" y="3762728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nput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779892" y="-66063"/>
            <a:ext cx="1043728" cy="369332"/>
            <a:chOff x="7903181" y="3762728"/>
            <a:chExt cx="1043728" cy="369332"/>
          </a:xfrm>
        </p:grpSpPr>
        <p:sp>
          <p:nvSpPr>
            <p:cNvPr id="32" name="Oval 31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047176" y="3762728"/>
              <a:ext cx="8997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Encrypt</a:t>
              </a:r>
              <a:endParaRPr lang="en-US" dirty="0"/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 flipH="1">
            <a:off x="1198606" y="673443"/>
            <a:ext cx="146427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1076441" y="69118"/>
            <a:ext cx="1681729" cy="646331"/>
            <a:chOff x="8047176" y="3762728"/>
            <a:chExt cx="1681729" cy="646331"/>
          </a:xfrm>
        </p:grpSpPr>
        <p:sp>
          <p:nvSpPr>
            <p:cNvPr id="37" name="Oval 36"/>
            <p:cNvSpPr/>
            <p:nvPr/>
          </p:nvSpPr>
          <p:spPr>
            <a:xfrm>
              <a:off x="8359131" y="3835644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047176" y="3762728"/>
              <a:ext cx="16817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Send  encrypted input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520138" y="839235"/>
            <a:ext cx="920233" cy="369332"/>
            <a:chOff x="7903181" y="3762728"/>
            <a:chExt cx="920233" cy="369332"/>
          </a:xfrm>
        </p:grpSpPr>
        <p:sp>
          <p:nvSpPr>
            <p:cNvPr id="41" name="Oval 4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47176" y="3762728"/>
              <a:ext cx="7762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Frame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845342" y="331908"/>
            <a:ext cx="1407079" cy="646331"/>
            <a:chOff x="8047176" y="3762728"/>
            <a:chExt cx="1542701" cy="646331"/>
          </a:xfrm>
        </p:grpSpPr>
        <p:sp>
          <p:nvSpPr>
            <p:cNvPr id="44" name="Oval 43"/>
            <p:cNvSpPr/>
            <p:nvPr/>
          </p:nvSpPr>
          <p:spPr>
            <a:xfrm>
              <a:off x="8121379" y="3838218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047176" y="3762728"/>
              <a:ext cx="15427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Frame + input overlay</a:t>
              </a:r>
              <a:endParaRPr lang="en-US" dirty="0"/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>
            <a:off x="3855136" y="673443"/>
            <a:ext cx="1229670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225478" y="853240"/>
            <a:ext cx="1437404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387573" y="594532"/>
            <a:ext cx="580521" cy="197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ABC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002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04658" y="1753999"/>
            <a:ext cx="1121972" cy="1158332"/>
            <a:chOff x="4379857" y="2569029"/>
            <a:chExt cx="1121972" cy="115833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313436" y="1791550"/>
            <a:ext cx="893699" cy="1178999"/>
            <a:chOff x="7410680" y="2569028"/>
            <a:chExt cx="893699" cy="117899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0" y="1753998"/>
            <a:ext cx="1155357" cy="1178999"/>
            <a:chOff x="1396313" y="2549541"/>
            <a:chExt cx="1155357" cy="1178999"/>
          </a:xfrm>
        </p:grpSpPr>
        <p:grpSp>
          <p:nvGrpSpPr>
            <p:cNvPr id="9" name="Group 8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0" name="Rectangle 9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994864" y="1384666"/>
            <a:ext cx="1067774" cy="369332"/>
            <a:chOff x="7903181" y="3762728"/>
            <a:chExt cx="1067774" cy="369332"/>
          </a:xfrm>
        </p:grpSpPr>
        <p:sp>
          <p:nvSpPr>
            <p:cNvPr id="32" name="Oval 31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047176" y="3762728"/>
              <a:ext cx="9237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Decrypt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129706" y="1697913"/>
            <a:ext cx="920233" cy="369332"/>
            <a:chOff x="7903181" y="3762728"/>
            <a:chExt cx="920233" cy="369332"/>
          </a:xfrm>
        </p:grpSpPr>
        <p:sp>
          <p:nvSpPr>
            <p:cNvPr id="41" name="Oval 4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47176" y="3762728"/>
              <a:ext cx="7762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Frame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103458" y="1782637"/>
            <a:ext cx="1407079" cy="646331"/>
            <a:chOff x="8047176" y="3762728"/>
            <a:chExt cx="1542701" cy="646331"/>
          </a:xfrm>
        </p:grpSpPr>
        <p:sp>
          <p:nvSpPr>
            <p:cNvPr id="44" name="Oval 43"/>
            <p:cNvSpPr/>
            <p:nvPr/>
          </p:nvSpPr>
          <p:spPr>
            <a:xfrm>
              <a:off x="8121379" y="3838218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047176" y="3762728"/>
              <a:ext cx="15427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Frame + overlay</a:t>
              </a:r>
              <a:endParaRPr lang="en-US" dirty="0"/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>
            <a:off x="3136424" y="2124172"/>
            <a:ext cx="116721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145933" y="2132441"/>
            <a:ext cx="848931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468289" y="2045261"/>
            <a:ext cx="580521" cy="197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ABC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59155" y="7095"/>
            <a:ext cx="1070551" cy="1128658"/>
            <a:chOff x="5065867" y="50341"/>
            <a:chExt cx="1070551" cy="1128658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5065867" y="50341"/>
              <a:ext cx="1070551" cy="782184"/>
            </a:xfrm>
            <a:prstGeom prst="rect">
              <a:avLst/>
            </a:prstGeom>
          </p:spPr>
        </p:pic>
        <p:sp>
          <p:nvSpPr>
            <p:cNvPr id="50" name="Rectangle 49"/>
            <p:cNvSpPr/>
            <p:nvPr/>
          </p:nvSpPr>
          <p:spPr>
            <a:xfrm>
              <a:off x="5237117" y="809667"/>
              <a:ext cx="7969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Server</a:t>
              </a:r>
              <a:endParaRPr lang="en-US" b="1" dirty="0"/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>
            <a:off x="521551" y="1092421"/>
            <a:ext cx="0" cy="58449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424617" y="1024189"/>
            <a:ext cx="2859738" cy="369332"/>
            <a:chOff x="7903181" y="3762728"/>
            <a:chExt cx="2859738" cy="369332"/>
          </a:xfrm>
        </p:grpSpPr>
        <p:sp>
          <p:nvSpPr>
            <p:cNvPr id="54" name="Oval 53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047176" y="3762728"/>
              <a:ext cx="27157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Webpage + encrypted data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01501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25" y="9525"/>
            <a:ext cx="3206641" cy="124582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9" t="14222" r="13000" b="28556"/>
          <a:stretch/>
        </p:blipFill>
        <p:spPr>
          <a:xfrm>
            <a:off x="1867679" y="192753"/>
            <a:ext cx="1283173" cy="99075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158458" y="115267"/>
            <a:ext cx="1219100" cy="1466714"/>
            <a:chOff x="7559697" y="2896126"/>
            <a:chExt cx="717816" cy="86361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559697" y="2896126"/>
              <a:ext cx="717816" cy="67128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7667185" y="3542273"/>
              <a:ext cx="511814" cy="2174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/>
                <a:t>Output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93635" y="1401949"/>
            <a:ext cx="2447407" cy="726593"/>
            <a:chOff x="2534406" y="4227129"/>
            <a:chExt cx="2169949" cy="644221"/>
          </a:xfrm>
        </p:grpSpPr>
        <p:grpSp>
          <p:nvGrpSpPr>
            <p:cNvPr id="12" name="Group 11"/>
            <p:cNvGrpSpPr/>
            <p:nvPr/>
          </p:nvGrpSpPr>
          <p:grpSpPr>
            <a:xfrm>
              <a:off x="2534406" y="4227129"/>
              <a:ext cx="1615914" cy="610914"/>
              <a:chOff x="3298986" y="4564117"/>
              <a:chExt cx="1615914" cy="610914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3298986" y="4564117"/>
                <a:ext cx="1615914" cy="610914"/>
              </a:xfrm>
              <a:prstGeom prst="roundRect">
                <a:avLst>
                  <a:gd name="adj" fmla="val 10215"/>
                </a:avLst>
              </a:prstGeom>
              <a:solidFill>
                <a:srgbClr val="F7F7F7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679" b="14612"/>
              <a:stretch/>
            </p:blipFill>
            <p:spPr>
              <a:xfrm>
                <a:off x="3369879" y="4637379"/>
                <a:ext cx="666168" cy="47104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849" b="9916"/>
              <a:stretch/>
            </p:blipFill>
            <p:spPr>
              <a:xfrm>
                <a:off x="4278311" y="4643663"/>
                <a:ext cx="579243" cy="464756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4092411" y="4543888"/>
              <a:ext cx="611944" cy="3274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/>
                <a:t>Input</a:t>
              </a:r>
              <a:endParaRPr lang="en-US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291383" y="417976"/>
            <a:ext cx="726544" cy="192203"/>
            <a:chOff x="5905501" y="2475118"/>
            <a:chExt cx="1581958" cy="545818"/>
          </a:xfrm>
        </p:grpSpPr>
        <p:grpSp>
          <p:nvGrpSpPr>
            <p:cNvPr id="19" name="Group 18"/>
            <p:cNvGrpSpPr/>
            <p:nvPr/>
          </p:nvGrpSpPr>
          <p:grpSpPr>
            <a:xfrm>
              <a:off x="5905501" y="2475118"/>
              <a:ext cx="1062228" cy="545818"/>
              <a:chOff x="5935980" y="475630"/>
              <a:chExt cx="2040255" cy="1048370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333" t="4556" r="11333" b="18999"/>
              <a:stretch/>
            </p:blipFill>
            <p:spPr>
              <a:xfrm rot="5400000">
                <a:off x="5929955" y="481655"/>
                <a:ext cx="1048370" cy="103632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333" t="4556" r="11333" b="18999"/>
              <a:stretch/>
            </p:blipFill>
            <p:spPr>
              <a:xfrm rot="5400000">
                <a:off x="6933890" y="481655"/>
                <a:ext cx="1048370" cy="1036320"/>
              </a:xfrm>
              <a:prstGeom prst="rect">
                <a:avLst/>
              </a:prstGeom>
            </p:spPr>
          </p:pic>
        </p:grpSp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33" t="4556" r="11333" b="18999"/>
            <a:stretch/>
          </p:blipFill>
          <p:spPr>
            <a:xfrm rot="5400000">
              <a:off x="6944778" y="2478255"/>
              <a:ext cx="545818" cy="539544"/>
            </a:xfrm>
            <a:prstGeom prst="rect">
              <a:avLst/>
            </a:prstGeom>
          </p:spPr>
        </p:pic>
      </p:grpSp>
      <p:cxnSp>
        <p:nvCxnSpPr>
          <p:cNvPr id="24" name="Straight Arrow Connector 23"/>
          <p:cNvCxnSpPr>
            <a:stCxn id="7" idx="3"/>
            <a:endCxn id="9" idx="1"/>
          </p:cNvCxnSpPr>
          <p:nvPr/>
        </p:nvCxnSpPr>
        <p:spPr>
          <a:xfrm flipV="1">
            <a:off x="3150852" y="685308"/>
            <a:ext cx="1007606" cy="282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568337" y="1051476"/>
            <a:ext cx="0" cy="34583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65645" y="72587"/>
            <a:ext cx="1519482" cy="39413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165645" y="779188"/>
            <a:ext cx="1519482" cy="39413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4" y="62511"/>
            <a:ext cx="380549" cy="38054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2" y="614173"/>
            <a:ext cx="380549" cy="380549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V="1">
            <a:off x="1689689" y="962011"/>
            <a:ext cx="355887" cy="1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7" idx="0"/>
            <a:endCxn id="26" idx="2"/>
          </p:cNvCxnSpPr>
          <p:nvPr/>
        </p:nvCxnSpPr>
        <p:spPr>
          <a:xfrm flipV="1">
            <a:off x="925386" y="466725"/>
            <a:ext cx="0" cy="31246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-102933" y="1200995"/>
            <a:ext cx="6901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Host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40497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2356" y="0"/>
            <a:ext cx="2644346" cy="1490531"/>
            <a:chOff x="0" y="0"/>
            <a:chExt cx="2644346" cy="1490531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2644346" cy="14905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62743" y="24926"/>
              <a:ext cx="2168611" cy="789462"/>
              <a:chOff x="123567" y="148281"/>
              <a:chExt cx="2168611" cy="789462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23567" y="14828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1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322173" y="22053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23567" y="56841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2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322173" y="64066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01923" y="865187"/>
              <a:ext cx="2090255" cy="503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0383" y="932053"/>
              <a:ext cx="1873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Oblivious window</a:t>
              </a:r>
              <a:endParaRPr lang="en-US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888316" y="411203"/>
            <a:ext cx="2054386" cy="1076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3206577" y="465948"/>
            <a:ext cx="1318400" cy="677050"/>
            <a:chOff x="6833286" y="148281"/>
            <a:chExt cx="1318400" cy="677050"/>
          </a:xfrm>
        </p:grpSpPr>
        <p:sp>
          <p:nvSpPr>
            <p:cNvPr id="12" name="TextBox 11"/>
            <p:cNvSpPr txBox="1"/>
            <p:nvPr/>
          </p:nvSpPr>
          <p:spPr>
            <a:xfrm>
              <a:off x="6833286" y="148281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1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7926860" y="220533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 flipV="1">
              <a:off x="7983668" y="277341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833286" y="455999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2</a:t>
              </a:r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7926860" y="528251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 flipV="1">
              <a:off x="7983668" y="585059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3030006" y="114299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983089" y="114299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92638" y="1488129"/>
            <a:ext cx="2133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Render at host’s side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695721" y="1512067"/>
            <a:ext cx="2389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Server side static image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2356" y="2033715"/>
            <a:ext cx="2644346" cy="2118156"/>
            <a:chOff x="0" y="1"/>
            <a:chExt cx="2644346" cy="2118156"/>
          </a:xfrm>
        </p:grpSpPr>
        <p:sp>
          <p:nvSpPr>
            <p:cNvPr id="27" name="Rectangle 26"/>
            <p:cNvSpPr/>
            <p:nvPr/>
          </p:nvSpPr>
          <p:spPr>
            <a:xfrm>
              <a:off x="0" y="1"/>
              <a:ext cx="2644346" cy="21181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62743" y="24926"/>
              <a:ext cx="2168611" cy="789462"/>
              <a:chOff x="123567" y="148281"/>
              <a:chExt cx="2168611" cy="789462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23567" y="14828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1</a:t>
                </a:r>
                <a:endParaRPr lang="en-US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322173" y="22053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23567" y="56841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2</a:t>
                </a:r>
                <a:endParaRPr lang="en-US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322173" y="64066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5" name="Rectangle 34"/>
          <p:cNvSpPr/>
          <p:nvPr/>
        </p:nvSpPr>
        <p:spPr>
          <a:xfrm>
            <a:off x="281178" y="2956743"/>
            <a:ext cx="2062531" cy="1076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599440" y="3011488"/>
            <a:ext cx="1318400" cy="677050"/>
            <a:chOff x="6833286" y="148281"/>
            <a:chExt cx="1318400" cy="677050"/>
          </a:xfrm>
        </p:grpSpPr>
        <p:sp>
          <p:nvSpPr>
            <p:cNvPr id="37" name="TextBox 36"/>
            <p:cNvSpPr txBox="1"/>
            <p:nvPr/>
          </p:nvSpPr>
          <p:spPr>
            <a:xfrm>
              <a:off x="6833286" y="148281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1</a:t>
              </a:r>
              <a:endParaRPr lang="en-US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7926860" y="220533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 flipV="1">
              <a:off x="7983668" y="277341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33286" y="455999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2</a:t>
              </a:r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7926860" y="528251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 flipV="1">
              <a:off x="7983668" y="585059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422869" y="368853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1375952" y="368853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856281" y="2406516"/>
            <a:ext cx="19874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HTML + overlay on device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382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46875" y="0"/>
            <a:ext cx="2644346" cy="2188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509618" y="24926"/>
            <a:ext cx="2168611" cy="789462"/>
            <a:chOff x="123567" y="148281"/>
            <a:chExt cx="2168611" cy="789462"/>
          </a:xfrm>
        </p:grpSpPr>
        <p:sp>
          <p:nvSpPr>
            <p:cNvPr id="5" name="TextBox 4"/>
            <p:cNvSpPr txBox="1"/>
            <p:nvPr/>
          </p:nvSpPr>
          <p:spPr>
            <a:xfrm>
              <a:off x="123567" y="148281"/>
              <a:ext cx="1126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box 1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22173" y="220534"/>
              <a:ext cx="970005" cy="22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3567" y="568411"/>
              <a:ext cx="1126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box 2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322173" y="640664"/>
              <a:ext cx="970005" cy="22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767724" y="2105754"/>
            <a:ext cx="3880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Render at host’s side + disabled pointer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124740" y="97179"/>
            <a:ext cx="2054386" cy="1859607"/>
            <a:chOff x="2888316" y="885750"/>
            <a:chExt cx="2054386" cy="1859607"/>
          </a:xfrm>
        </p:grpSpPr>
        <p:sp>
          <p:nvSpPr>
            <p:cNvPr id="11" name="Rectangle 10"/>
            <p:cNvSpPr/>
            <p:nvPr/>
          </p:nvSpPr>
          <p:spPr>
            <a:xfrm>
              <a:off x="2888316" y="885750"/>
              <a:ext cx="2054386" cy="11893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206577" y="1052907"/>
              <a:ext cx="1318400" cy="677050"/>
              <a:chOff x="6833286" y="148281"/>
              <a:chExt cx="1318400" cy="677050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6833286" y="148281"/>
                <a:ext cx="1001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Option 1</a:t>
                </a:r>
                <a:endParaRPr lang="en-US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926860" y="220533"/>
                <a:ext cx="224826" cy="2248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 flipV="1">
                <a:off x="7983668" y="277341"/>
                <a:ext cx="111210" cy="11121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833286" y="455999"/>
                <a:ext cx="1001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Option 2</a:t>
                </a:r>
                <a:endParaRPr lang="en-US" dirty="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926860" y="528251"/>
                <a:ext cx="224826" cy="2248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ounded Rectangle 19"/>
            <p:cNvSpPr/>
            <p:nvPr/>
          </p:nvSpPr>
          <p:spPr>
            <a:xfrm>
              <a:off x="3030006" y="1729957"/>
              <a:ext cx="860681" cy="25331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OK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983089" y="1729957"/>
              <a:ext cx="860681" cy="25331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Cancel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167252" y="2099026"/>
              <a:ext cx="144686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Decoded and Decrypted UI</a:t>
              </a:r>
              <a:endParaRPr lang="en-US" dirty="0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495196" y="5087225"/>
            <a:ext cx="47980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HTML + overlay on Bridge + rendered pointer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3" t="11144" r="10990" b="11192"/>
          <a:stretch/>
        </p:blipFill>
        <p:spPr>
          <a:xfrm>
            <a:off x="2012850" y="897280"/>
            <a:ext cx="1175764" cy="117780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104" y="851284"/>
            <a:ext cx="180987" cy="172311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1879331" y="890585"/>
            <a:ext cx="1432964" cy="11845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Curved Connector 28"/>
          <p:cNvCxnSpPr>
            <a:stCxn id="47" idx="3"/>
            <a:endCxn id="11" idx="1"/>
          </p:cNvCxnSpPr>
          <p:nvPr/>
        </p:nvCxnSpPr>
        <p:spPr>
          <a:xfrm flipV="1">
            <a:off x="3312295" y="691848"/>
            <a:ext cx="812445" cy="790989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382402" y="824392"/>
            <a:ext cx="231743" cy="2612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1346875" y="2901432"/>
            <a:ext cx="2644346" cy="2188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1509618" y="2926358"/>
            <a:ext cx="2168611" cy="789462"/>
            <a:chOff x="123567" y="148281"/>
            <a:chExt cx="2168611" cy="789462"/>
          </a:xfrm>
        </p:grpSpPr>
        <p:sp>
          <p:nvSpPr>
            <p:cNvPr id="54" name="TextBox 53"/>
            <p:cNvSpPr txBox="1"/>
            <p:nvPr/>
          </p:nvSpPr>
          <p:spPr>
            <a:xfrm>
              <a:off x="123567" y="148281"/>
              <a:ext cx="1126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box 1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322173" y="220534"/>
              <a:ext cx="970005" cy="22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23567" y="568411"/>
              <a:ext cx="1126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box 2</a:t>
              </a:r>
              <a:endParaRPr lang="en-US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322173" y="640664"/>
              <a:ext cx="970005" cy="22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574798" y="3785407"/>
            <a:ext cx="2054386" cy="1152424"/>
            <a:chOff x="2888316" y="922664"/>
            <a:chExt cx="2054386" cy="1152424"/>
          </a:xfrm>
        </p:grpSpPr>
        <p:sp>
          <p:nvSpPr>
            <p:cNvPr id="65" name="Rectangle 64"/>
            <p:cNvSpPr/>
            <p:nvPr/>
          </p:nvSpPr>
          <p:spPr>
            <a:xfrm>
              <a:off x="2888316" y="922664"/>
              <a:ext cx="2054386" cy="11524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3206577" y="1052907"/>
              <a:ext cx="1318400" cy="677050"/>
              <a:chOff x="6833286" y="148281"/>
              <a:chExt cx="1318400" cy="677050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6833286" y="148281"/>
                <a:ext cx="1001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Option 1</a:t>
                </a:r>
                <a:endParaRPr lang="en-US" dirty="0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7926860" y="220533"/>
                <a:ext cx="224826" cy="2248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 flipV="1">
                <a:off x="7983668" y="277341"/>
                <a:ext cx="111210" cy="11121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6833286" y="455999"/>
                <a:ext cx="1001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Option 2</a:t>
                </a:r>
                <a:endParaRPr lang="en-US" dirty="0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7926860" y="528251"/>
                <a:ext cx="224826" cy="2248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Rounded Rectangle 66"/>
            <p:cNvSpPr/>
            <p:nvPr/>
          </p:nvSpPr>
          <p:spPr>
            <a:xfrm>
              <a:off x="3030006" y="1729957"/>
              <a:ext cx="860681" cy="25331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OK</a:t>
              </a: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3983089" y="1729957"/>
              <a:ext cx="860681" cy="25331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Cancel</a:t>
              </a:r>
              <a:endParaRPr lang="en-US" dirty="0"/>
            </a:p>
          </p:txBody>
        </p:sp>
      </p:grp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104" y="3752716"/>
            <a:ext cx="180987" cy="172311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19" y="4077051"/>
            <a:ext cx="180987" cy="172311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3065917" y="4050159"/>
            <a:ext cx="231743" cy="2612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-125802" y="-98854"/>
            <a:ext cx="14932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Pointer information to the host</a:t>
            </a:r>
            <a:endParaRPr lang="en-US" dirty="0"/>
          </a:p>
        </p:txBody>
      </p:sp>
      <p:cxnSp>
        <p:nvCxnSpPr>
          <p:cNvPr id="77" name="Curved Connector 76"/>
          <p:cNvCxnSpPr>
            <a:stCxn id="49" idx="1"/>
            <a:endCxn id="17" idx="2"/>
          </p:cNvCxnSpPr>
          <p:nvPr/>
        </p:nvCxnSpPr>
        <p:spPr>
          <a:xfrm rot="10800000">
            <a:off x="620802" y="824477"/>
            <a:ext cx="761601" cy="130523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76" idx="3"/>
            <a:endCxn id="81" idx="2"/>
          </p:cNvCxnSpPr>
          <p:nvPr/>
        </p:nvCxnSpPr>
        <p:spPr>
          <a:xfrm flipV="1">
            <a:off x="3297660" y="3755175"/>
            <a:ext cx="1569538" cy="425591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3972994" y="2831845"/>
            <a:ext cx="17884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rendered pointer </a:t>
            </a:r>
            <a:r>
              <a:rPr lang="en-US" dirty="0" smtClean="0"/>
              <a:t>overlaid by the Bridge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104827" y="1172828"/>
            <a:ext cx="14688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QR code with encrypted UI specification</a:t>
            </a:r>
            <a:endParaRPr lang="en-US" dirty="0"/>
          </a:p>
        </p:txBody>
      </p:sp>
      <p:cxnSp>
        <p:nvCxnSpPr>
          <p:cNvPr id="58" name="Curved Connector 57"/>
          <p:cNvCxnSpPr>
            <a:endCxn id="2" idx="1"/>
          </p:cNvCxnSpPr>
          <p:nvPr/>
        </p:nvCxnSpPr>
        <p:spPr>
          <a:xfrm flipV="1">
            <a:off x="1130639" y="1486184"/>
            <a:ext cx="882211" cy="271218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65" idx="3"/>
            <a:endCxn id="61" idx="0"/>
          </p:cNvCxnSpPr>
          <p:nvPr/>
        </p:nvCxnSpPr>
        <p:spPr>
          <a:xfrm>
            <a:off x="3629184" y="4361619"/>
            <a:ext cx="993703" cy="356274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082429" y="4717893"/>
            <a:ext cx="10809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Overlay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-125802" y="3130392"/>
            <a:ext cx="14932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Static pointer</a:t>
            </a:r>
            <a:endParaRPr lang="en-US" dirty="0"/>
          </a:p>
        </p:txBody>
      </p:sp>
      <p:cxnSp>
        <p:nvCxnSpPr>
          <p:cNvPr id="78" name="Curved Connector 77"/>
          <p:cNvCxnSpPr>
            <a:stCxn id="69" idx="2"/>
            <a:endCxn id="63" idx="1"/>
          </p:cNvCxnSpPr>
          <p:nvPr/>
        </p:nvCxnSpPr>
        <p:spPr>
          <a:xfrm rot="16200000" flipH="1">
            <a:off x="823248" y="3297276"/>
            <a:ext cx="356707" cy="761601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Down Arrow 41"/>
          <p:cNvSpPr/>
          <p:nvPr/>
        </p:nvSpPr>
        <p:spPr>
          <a:xfrm>
            <a:off x="2462978" y="2507111"/>
            <a:ext cx="265670" cy="286304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596456" y="3807328"/>
            <a:ext cx="2014152" cy="140494"/>
          </a:xfrm>
          <a:prstGeom prst="rect">
            <a:avLst/>
          </a:prstGeom>
          <a:solidFill>
            <a:srgbClr val="B8DBA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382402" y="3725824"/>
            <a:ext cx="231743" cy="2612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571744" y="3727605"/>
            <a:ext cx="20799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Verified UI from secure_site.io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4133436" y="50925"/>
            <a:ext cx="2079928" cy="276999"/>
            <a:chOff x="4133436" y="-11850"/>
            <a:chExt cx="2079928" cy="276999"/>
          </a:xfrm>
        </p:grpSpPr>
        <p:sp>
          <p:nvSpPr>
            <p:cNvPr id="62" name="Rectangle 61"/>
            <p:cNvSpPr/>
            <p:nvPr/>
          </p:nvSpPr>
          <p:spPr>
            <a:xfrm>
              <a:off x="4146440" y="56582"/>
              <a:ext cx="2014152" cy="140494"/>
            </a:xfrm>
            <a:prstGeom prst="rect">
              <a:avLst/>
            </a:prstGeom>
            <a:solidFill>
              <a:srgbClr val="B8DBA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133436" y="-11850"/>
              <a:ext cx="207992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Verified UI from secure_site.io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81893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9" t="10456" r="11787" b="11439"/>
          <a:stretch/>
        </p:blipFill>
        <p:spPr>
          <a:xfrm>
            <a:off x="593123" y="0"/>
            <a:ext cx="3768811" cy="25084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18978" y="2589529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1) Slider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81521"/>
            <a:ext cx="5078628" cy="29179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08546" y="6062946"/>
            <a:ext cx="1861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3) Bitcoin wallet</a:t>
            </a:r>
            <a:endParaRPr lang="en-US" sz="2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710" y="724737"/>
            <a:ext cx="186381" cy="26625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031342" y="2551837"/>
            <a:ext cx="1302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2) E-voting</a:t>
            </a:r>
            <a:endParaRPr lang="en-US" sz="2000" dirty="0"/>
          </a:p>
        </p:txBody>
      </p:sp>
      <p:pic>
        <p:nvPicPr>
          <p:cNvPr id="1032" name="Picture 8" descr="Image result for password revea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650" y="3081521"/>
            <a:ext cx="3309436" cy="280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936118" y="6062946"/>
            <a:ext cx="2037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4) Web credential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57" t="22379" r="4803" b="8687"/>
          <a:stretch/>
        </p:blipFill>
        <p:spPr>
          <a:xfrm>
            <a:off x="5179650" y="161601"/>
            <a:ext cx="3192053" cy="226066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158049" y="4831492"/>
            <a:ext cx="852616" cy="8464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6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67300" cy="35623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8014" y="1005052"/>
            <a:ext cx="1608083" cy="15804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4886" y="3256236"/>
            <a:ext cx="5052848" cy="3343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76097" y="879507"/>
            <a:ext cx="27356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Remote server’s certificate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(Downstream channel)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49679" y="2581658"/>
            <a:ext cx="24569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Certificate of the Bridge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(Upstream channel)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400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" y="0"/>
            <a:ext cx="2222298" cy="26196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802" y="0"/>
            <a:ext cx="2368228" cy="261963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4305" y="2619632"/>
            <a:ext cx="2133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Render at host’s </a:t>
            </a:r>
            <a:r>
              <a:rPr lang="en-US" dirty="0" smtClean="0"/>
              <a:t>side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9719" y="2619632"/>
            <a:ext cx="2328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HDMI frames + overlay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027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933230" y="331926"/>
            <a:ext cx="1704096" cy="1130643"/>
          </a:xfrm>
          <a:prstGeom prst="roundRect">
            <a:avLst>
              <a:gd name="adj" fmla="val 10215"/>
            </a:avLst>
          </a:prstGeom>
          <a:solidFill>
            <a:srgbClr val="F7F7F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261" t="14798" r="24188" b="14569"/>
          <a:stretch/>
        </p:blipFill>
        <p:spPr>
          <a:xfrm>
            <a:off x="3089913" y="468271"/>
            <a:ext cx="1218495" cy="857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1106252" y="436893"/>
            <a:ext cx="581657" cy="443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1935324" y="441832"/>
            <a:ext cx="535093" cy="4386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5" b="3208"/>
          <a:stretch/>
        </p:blipFill>
        <p:spPr>
          <a:xfrm>
            <a:off x="1547736" y="983947"/>
            <a:ext cx="469016" cy="4386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1" r="28549"/>
          <a:stretch/>
        </p:blipFill>
        <p:spPr>
          <a:xfrm>
            <a:off x="18712" y="436893"/>
            <a:ext cx="389573" cy="9125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4794009" y="479852"/>
            <a:ext cx="1139451" cy="83252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10" idx="1"/>
            <a:endCxn id="9" idx="3"/>
          </p:cNvCxnSpPr>
          <p:nvPr/>
        </p:nvCxnSpPr>
        <p:spPr>
          <a:xfrm flipH="1" flipV="1">
            <a:off x="408285" y="893169"/>
            <a:ext cx="524945" cy="4079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1"/>
            <a:endCxn id="10" idx="3"/>
          </p:cNvCxnSpPr>
          <p:nvPr/>
        </p:nvCxnSpPr>
        <p:spPr>
          <a:xfrm flipH="1">
            <a:off x="2637326" y="897248"/>
            <a:ext cx="452587" cy="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1"/>
            <a:endCxn id="4" idx="3"/>
          </p:cNvCxnSpPr>
          <p:nvPr/>
        </p:nvCxnSpPr>
        <p:spPr>
          <a:xfrm flipH="1">
            <a:off x="4308408" y="896115"/>
            <a:ext cx="485601" cy="1133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271" y="468271"/>
            <a:ext cx="460381" cy="46038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903" y="765337"/>
            <a:ext cx="218610" cy="218610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3387696" y="1407205"/>
            <a:ext cx="622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Host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4574832" y="1407205"/>
            <a:ext cx="1577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Remote server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1467895" y="1407205"/>
            <a:ext cx="62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HIDs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-98447" y="1407205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User</a:t>
            </a:r>
            <a:endParaRPr lang="en-US" b="1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-9990" y="149663"/>
            <a:ext cx="5943450" cy="0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310766" y="-55604"/>
            <a:ext cx="138839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Trusted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09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933230" y="331926"/>
            <a:ext cx="1704096" cy="1130643"/>
          </a:xfrm>
          <a:prstGeom prst="roundRect">
            <a:avLst>
              <a:gd name="adj" fmla="val 10215"/>
            </a:avLst>
          </a:prstGeom>
          <a:solidFill>
            <a:srgbClr val="F7F7F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261" t="14798" r="24188" b="14569"/>
          <a:stretch/>
        </p:blipFill>
        <p:spPr>
          <a:xfrm>
            <a:off x="3089913" y="468271"/>
            <a:ext cx="1218495" cy="857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1106252" y="436893"/>
            <a:ext cx="581657" cy="443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1935324" y="441832"/>
            <a:ext cx="535093" cy="4386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5" b="3208"/>
          <a:stretch/>
        </p:blipFill>
        <p:spPr>
          <a:xfrm>
            <a:off x="1547736" y="983947"/>
            <a:ext cx="469016" cy="4386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1" r="28549"/>
          <a:stretch/>
        </p:blipFill>
        <p:spPr>
          <a:xfrm>
            <a:off x="18712" y="436893"/>
            <a:ext cx="389573" cy="9125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4794009" y="479852"/>
            <a:ext cx="1139451" cy="83252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10" idx="1"/>
            <a:endCxn id="9" idx="3"/>
          </p:cNvCxnSpPr>
          <p:nvPr/>
        </p:nvCxnSpPr>
        <p:spPr>
          <a:xfrm flipH="1" flipV="1">
            <a:off x="408285" y="893169"/>
            <a:ext cx="524945" cy="4079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130" y="347423"/>
            <a:ext cx="460381" cy="460381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3387696" y="1407205"/>
            <a:ext cx="622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Host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4574832" y="1407205"/>
            <a:ext cx="1577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Remote server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1467895" y="1407205"/>
            <a:ext cx="62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HIDs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-98447" y="1407205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User</a:t>
            </a:r>
            <a:endParaRPr lang="en-US" b="1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-9990" y="149663"/>
            <a:ext cx="5943450" cy="0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310766" y="-55604"/>
            <a:ext cx="138839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Trusted path</a:t>
            </a:r>
            <a:endParaRPr lang="en-US" dirty="0"/>
          </a:p>
        </p:txBody>
      </p:sp>
      <p:sp>
        <p:nvSpPr>
          <p:cNvPr id="3" name="Left-Right Arrow 2"/>
          <p:cNvSpPr/>
          <p:nvPr/>
        </p:nvSpPr>
        <p:spPr>
          <a:xfrm>
            <a:off x="2503221" y="807804"/>
            <a:ext cx="2476551" cy="194226"/>
          </a:xfrm>
          <a:prstGeom prst="leftRightArrow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191" y="742453"/>
            <a:ext cx="301431" cy="30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50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283" y="815404"/>
            <a:ext cx="3796757" cy="1089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176307" y="3358694"/>
            <a:ext cx="870751" cy="1015479"/>
            <a:chOff x="7483230" y="2896126"/>
            <a:chExt cx="870751" cy="101547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559697" y="2896126"/>
              <a:ext cx="717816" cy="671289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7483230" y="3542273"/>
              <a:ext cx="8707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Output</a:t>
              </a:r>
              <a:endParaRPr lang="en-US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21168" y="1907318"/>
            <a:ext cx="1183286" cy="1175472"/>
            <a:chOff x="4560745" y="2756315"/>
            <a:chExt cx="1183286" cy="117547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l="35542" t="19680" r="35441" b="39379"/>
            <a:stretch/>
          </p:blipFill>
          <p:spPr>
            <a:xfrm>
              <a:off x="4560745" y="2756315"/>
              <a:ext cx="1183286" cy="85795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4782851" y="3562455"/>
              <a:ext cx="7977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Bridge</a:t>
              </a:r>
              <a:endParaRPr lang="en-US" b="1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2119880" y="106163"/>
            <a:ext cx="933302" cy="68190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903" y="1907318"/>
            <a:ext cx="1218495" cy="1258690"/>
            <a:chOff x="1475140" y="2705424"/>
            <a:chExt cx="1218495" cy="1258690"/>
          </a:xfrm>
        </p:grpSpPr>
        <p:grpSp>
          <p:nvGrpSpPr>
            <p:cNvPr id="12" name="Group 11"/>
            <p:cNvGrpSpPr/>
            <p:nvPr/>
          </p:nvGrpSpPr>
          <p:grpSpPr>
            <a:xfrm>
              <a:off x="1475140" y="2705424"/>
              <a:ext cx="1218495" cy="889358"/>
              <a:chOff x="1475140" y="2705424"/>
              <a:chExt cx="1218495" cy="889358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5"/>
              <a:srcRect l="24261" t="14798" r="24188" b="14569"/>
              <a:stretch/>
            </p:blipFill>
            <p:spPr>
              <a:xfrm>
                <a:off x="1475140" y="2736828"/>
                <a:ext cx="1218495" cy="857954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5140" y="2705424"/>
                <a:ext cx="460381" cy="460381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1769306" y="3594782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804714" y="3358694"/>
            <a:ext cx="1615914" cy="980246"/>
            <a:chOff x="2534406" y="4227129"/>
            <a:chExt cx="1615914" cy="980246"/>
          </a:xfrm>
        </p:grpSpPr>
        <p:grpSp>
          <p:nvGrpSpPr>
            <p:cNvPr id="19" name="Group 18"/>
            <p:cNvGrpSpPr/>
            <p:nvPr/>
          </p:nvGrpSpPr>
          <p:grpSpPr>
            <a:xfrm>
              <a:off x="2534406" y="4227129"/>
              <a:ext cx="1615914" cy="610914"/>
              <a:chOff x="3298986" y="4564117"/>
              <a:chExt cx="1615914" cy="610914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3298986" y="4564117"/>
                <a:ext cx="1615914" cy="610914"/>
              </a:xfrm>
              <a:prstGeom prst="roundRect">
                <a:avLst>
                  <a:gd name="adj" fmla="val 10215"/>
                </a:avLst>
              </a:prstGeom>
              <a:solidFill>
                <a:srgbClr val="F7F7F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679" b="14612"/>
              <a:stretch/>
            </p:blipFill>
            <p:spPr>
              <a:xfrm>
                <a:off x="3369879" y="4637379"/>
                <a:ext cx="666168" cy="47104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849" b="9916"/>
              <a:stretch/>
            </p:blipFill>
            <p:spPr>
              <a:xfrm>
                <a:off x="4278311" y="4643663"/>
                <a:ext cx="579243" cy="464756"/>
              </a:xfrm>
              <a:prstGeom prst="rect">
                <a:avLst/>
              </a:prstGeom>
            </p:spPr>
          </p:pic>
        </p:grpSp>
        <p:sp>
          <p:nvSpPr>
            <p:cNvPr id="20" name="Rectangle 19"/>
            <p:cNvSpPr/>
            <p:nvPr/>
          </p:nvSpPr>
          <p:spPr>
            <a:xfrm>
              <a:off x="2994351" y="4838043"/>
              <a:ext cx="6960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Input</a:t>
              </a:r>
              <a:endParaRPr lang="en-US" b="1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2161131" y="725259"/>
            <a:ext cx="796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Server</a:t>
            </a:r>
          </a:p>
        </p:txBody>
      </p:sp>
      <p:cxnSp>
        <p:nvCxnSpPr>
          <p:cNvPr id="24" name="Straight Arrow Connector 23"/>
          <p:cNvCxnSpPr>
            <a:stCxn id="18" idx="0"/>
            <a:endCxn id="9" idx="1"/>
          </p:cNvCxnSpPr>
          <p:nvPr/>
        </p:nvCxnSpPr>
        <p:spPr>
          <a:xfrm flipV="1">
            <a:off x="2612671" y="2898124"/>
            <a:ext cx="1230603" cy="460570"/>
          </a:xfrm>
          <a:prstGeom prst="straightConnector1">
            <a:avLst/>
          </a:prstGeom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0"/>
            <a:endCxn id="9" idx="3"/>
          </p:cNvCxnSpPr>
          <p:nvPr/>
        </p:nvCxnSpPr>
        <p:spPr>
          <a:xfrm flipH="1" flipV="1">
            <a:off x="4640993" y="2898124"/>
            <a:ext cx="970689" cy="460570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0"/>
          </p:cNvCxnSpPr>
          <p:nvPr/>
        </p:nvCxnSpPr>
        <p:spPr>
          <a:xfrm flipV="1">
            <a:off x="616151" y="870934"/>
            <a:ext cx="1544980" cy="1067788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0"/>
            <a:endCxn id="22" idx="3"/>
          </p:cNvCxnSpPr>
          <p:nvPr/>
        </p:nvCxnSpPr>
        <p:spPr>
          <a:xfrm flipH="1" flipV="1">
            <a:off x="2958080" y="909925"/>
            <a:ext cx="1254731" cy="997393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225398" y="2242530"/>
            <a:ext cx="2395770" cy="314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 rot="2336835">
            <a:off x="2897837" y="1058325"/>
            <a:ext cx="1375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IO second factor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 rot="19606741">
            <a:off x="407174" y="1099860"/>
            <a:ext cx="1904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Application level payload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1999035" y="1947554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225398" y="2368456"/>
            <a:ext cx="2395770" cy="31404"/>
          </a:xfrm>
          <a:prstGeom prst="straightConnector1">
            <a:avLst/>
          </a:prstGeom>
          <a:ln w="19050">
            <a:solidFill>
              <a:srgbClr val="77B15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728818" y="2344126"/>
            <a:ext cx="1478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Input forward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704968" y="3134604"/>
            <a:ext cx="1074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IO signals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54" y="652398"/>
            <a:ext cx="460381" cy="46038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59961" y="525937"/>
            <a:ext cx="1016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Network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 rot="1545567">
            <a:off x="4524507" y="2782145"/>
            <a:ext cx="1375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Overlay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 rot="20347495">
            <a:off x="2412728" y="2826108"/>
            <a:ext cx="1375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212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>
          <a:xfrm>
            <a:off x="6385400" y="1778975"/>
            <a:ext cx="1272895" cy="1547480"/>
            <a:chOff x="7533713" y="2671229"/>
            <a:chExt cx="1272895" cy="154748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533713" y="2671229"/>
              <a:ext cx="1272895" cy="1190389"/>
            </a:xfrm>
            <a:prstGeom prst="rect">
              <a:avLst/>
            </a:prstGeom>
          </p:spPr>
        </p:pic>
        <p:sp>
          <p:nvSpPr>
            <p:cNvPr id="64" name="Rectangle 63"/>
            <p:cNvSpPr/>
            <p:nvPr/>
          </p:nvSpPr>
          <p:spPr>
            <a:xfrm>
              <a:off x="7675599" y="3849377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298986" y="1676774"/>
            <a:ext cx="1534780" cy="1376983"/>
            <a:chOff x="4379856" y="2569028"/>
            <a:chExt cx="1534780" cy="13769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l="35542" t="19680" r="35441" b="39379"/>
            <a:stretch/>
          </p:blipFill>
          <p:spPr>
            <a:xfrm>
              <a:off x="4379856" y="2569028"/>
              <a:ext cx="1441591" cy="1045241"/>
            </a:xfrm>
            <a:prstGeom prst="rect">
              <a:avLst/>
            </a:prstGeom>
          </p:spPr>
        </p:pic>
        <p:sp>
          <p:nvSpPr>
            <p:cNvPr id="66" name="Rectangle 65"/>
            <p:cNvSpPr/>
            <p:nvPr/>
          </p:nvSpPr>
          <p:spPr>
            <a:xfrm>
              <a:off x="5116917" y="3576679"/>
              <a:ext cx="7977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Bridge</a:t>
              </a:r>
              <a:endParaRPr lang="en-US" b="1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9" b="14612"/>
          <a:stretch/>
        </p:blipFill>
        <p:spPr>
          <a:xfrm>
            <a:off x="2489431" y="3602772"/>
            <a:ext cx="974772" cy="6892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9" b="9916"/>
          <a:stretch/>
        </p:blipFill>
        <p:spPr>
          <a:xfrm>
            <a:off x="4430594" y="3602217"/>
            <a:ext cx="859039" cy="689251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4628858" y="1999183"/>
            <a:ext cx="1690594" cy="416585"/>
            <a:chOff x="2813280" y="2882164"/>
            <a:chExt cx="1690594" cy="416585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2813280" y="2884546"/>
              <a:ext cx="414203" cy="414203"/>
            </a:xfrm>
            <a:prstGeom prst="rect">
              <a:avLst/>
            </a:prstGeom>
          </p:spPr>
        </p:pic>
        <p:cxnSp>
          <p:nvCxnSpPr>
            <p:cNvPr id="25" name="Straight Connector 24"/>
            <p:cNvCxnSpPr/>
            <p:nvPr/>
          </p:nvCxnSpPr>
          <p:spPr>
            <a:xfrm>
              <a:off x="3183731" y="3089266"/>
              <a:ext cx="92701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4089671" y="2882164"/>
              <a:ext cx="414203" cy="414203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3733017" y="2678737"/>
            <a:ext cx="454561" cy="476330"/>
            <a:chOff x="3978976" y="3695894"/>
            <a:chExt cx="454561" cy="476330"/>
          </a:xfrm>
        </p:grpSpPr>
        <p:sp>
          <p:nvSpPr>
            <p:cNvPr id="47" name="Rectangle 46"/>
            <p:cNvSpPr/>
            <p:nvPr/>
          </p:nvSpPr>
          <p:spPr>
            <a:xfrm>
              <a:off x="4137025" y="3695894"/>
              <a:ext cx="130175" cy="104923"/>
            </a:xfrm>
            <a:prstGeom prst="rect">
              <a:avLst/>
            </a:prstGeom>
            <a:solidFill>
              <a:srgbClr val="DFE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095751" y="3800818"/>
              <a:ext cx="222250" cy="371406"/>
            </a:xfrm>
            <a:prstGeom prst="rect">
              <a:avLst/>
            </a:prstGeom>
            <a:solidFill>
              <a:srgbClr val="DFE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3978976" y="3701241"/>
              <a:ext cx="454561" cy="454561"/>
            </a:xfrm>
            <a:prstGeom prst="rect">
              <a:avLst/>
            </a:prstGeom>
          </p:spPr>
        </p:pic>
      </p:grpSp>
      <p:grpSp>
        <p:nvGrpSpPr>
          <p:cNvPr id="106" name="Group 105"/>
          <p:cNvGrpSpPr/>
          <p:nvPr/>
        </p:nvGrpSpPr>
        <p:grpSpPr>
          <a:xfrm>
            <a:off x="2998131" y="3155067"/>
            <a:ext cx="1930253" cy="519167"/>
            <a:chOff x="3510935" y="3575185"/>
            <a:chExt cx="1930253" cy="519167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4471801" y="3575185"/>
              <a:ext cx="0" cy="36758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3510935" y="3950318"/>
              <a:ext cx="1930253" cy="144034"/>
              <a:chOff x="4474242" y="4502768"/>
              <a:chExt cx="1394552" cy="330546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4474242" y="4502768"/>
                <a:ext cx="1394552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483969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5859270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>
            <a:off x="3862098" y="3160868"/>
            <a:ext cx="828798" cy="369332"/>
            <a:chOff x="7903181" y="3762728"/>
            <a:chExt cx="828798" cy="369332"/>
          </a:xfrm>
        </p:grpSpPr>
        <p:sp>
          <p:nvSpPr>
            <p:cNvPr id="37" name="Oval 36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5</a:t>
              </a:r>
              <a:endParaRPr lang="en-US" b="1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047176" y="3762728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nput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2380" y="1325583"/>
            <a:ext cx="1784124" cy="369332"/>
            <a:chOff x="7903181" y="3762728"/>
            <a:chExt cx="1784124" cy="369332"/>
          </a:xfrm>
        </p:grpSpPr>
        <p:sp>
          <p:nvSpPr>
            <p:cNvPr id="50" name="Oval 49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047176" y="3762728"/>
              <a:ext cx="16401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Browser render</a:t>
              </a:r>
              <a:endParaRPr lang="en-US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738097" y="1832069"/>
            <a:ext cx="1402738" cy="369332"/>
            <a:chOff x="2847767" y="2591680"/>
            <a:chExt cx="1402738" cy="369332"/>
          </a:xfrm>
        </p:grpSpPr>
        <p:grpSp>
          <p:nvGrpSpPr>
            <p:cNvPr id="42" name="Group 41"/>
            <p:cNvGrpSpPr/>
            <p:nvPr/>
          </p:nvGrpSpPr>
          <p:grpSpPr>
            <a:xfrm>
              <a:off x="2847767" y="2591680"/>
              <a:ext cx="1402738" cy="369332"/>
              <a:chOff x="7903181" y="3762728"/>
              <a:chExt cx="1402738" cy="369332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7903181" y="3848001"/>
                <a:ext cx="202025" cy="19878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2</a:t>
                </a:r>
                <a:endParaRPr lang="en-US" b="1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8047176" y="3762728"/>
                <a:ext cx="12587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Send frame</a:t>
                </a:r>
                <a:endParaRPr lang="en-US" dirty="0"/>
              </a:p>
            </p:txBody>
          </p:sp>
        </p:grpSp>
        <p:cxnSp>
          <p:nvCxnSpPr>
            <p:cNvPr id="53" name="Straight Arrow Connector 52"/>
            <p:cNvCxnSpPr/>
            <p:nvPr/>
          </p:nvCxnSpPr>
          <p:spPr>
            <a:xfrm>
              <a:off x="3214902" y="2646083"/>
              <a:ext cx="718135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1612017" y="2411735"/>
            <a:ext cx="1702563" cy="369332"/>
            <a:chOff x="2677293" y="3267066"/>
            <a:chExt cx="1702563" cy="369332"/>
          </a:xfrm>
        </p:grpSpPr>
        <p:grpSp>
          <p:nvGrpSpPr>
            <p:cNvPr id="39" name="Group 38"/>
            <p:cNvGrpSpPr/>
            <p:nvPr/>
          </p:nvGrpSpPr>
          <p:grpSpPr>
            <a:xfrm>
              <a:off x="2677293" y="3267066"/>
              <a:ext cx="1702563" cy="369332"/>
              <a:chOff x="7903181" y="3762728"/>
              <a:chExt cx="1702563" cy="36933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7903181" y="3848001"/>
                <a:ext cx="202025" cy="19878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6</a:t>
                </a:r>
                <a:endParaRPr lang="en-US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/>
                  <p:cNvSpPr/>
                  <p:nvPr/>
                </p:nvSpPr>
                <p:spPr>
                  <a:xfrm>
                    <a:off x="8047176" y="3762728"/>
                    <a:ext cx="155856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 smtClean="0"/>
                      <a:t>Forward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Rectangle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7176" y="3762728"/>
                    <a:ext cx="1558568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529" t="-8197" r="-78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5" name="Straight Arrow Connector 54"/>
            <p:cNvCxnSpPr/>
            <p:nvPr/>
          </p:nvCxnSpPr>
          <p:spPr>
            <a:xfrm flipH="1">
              <a:off x="3214902" y="3308750"/>
              <a:ext cx="718135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2" name="Straight Arrow Connector 61"/>
          <p:cNvCxnSpPr/>
          <p:nvPr/>
        </p:nvCxnSpPr>
        <p:spPr>
          <a:xfrm>
            <a:off x="5101329" y="1657287"/>
            <a:ext cx="718135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3450055" y="14094"/>
            <a:ext cx="1139451" cy="832525"/>
          </a:xfrm>
          <a:prstGeom prst="rect">
            <a:avLst/>
          </a:prstGeom>
        </p:spPr>
      </p:pic>
      <p:cxnSp>
        <p:nvCxnSpPr>
          <p:cNvPr id="67" name="Straight Arrow Connector 66"/>
          <p:cNvCxnSpPr/>
          <p:nvPr/>
        </p:nvCxnSpPr>
        <p:spPr>
          <a:xfrm flipV="1">
            <a:off x="1057590" y="550301"/>
            <a:ext cx="2083245" cy="880336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 rot="20251076">
            <a:off x="1402459" y="669164"/>
            <a:ext cx="1287065" cy="369332"/>
            <a:chOff x="7903181" y="3762728"/>
            <a:chExt cx="1287065" cy="369332"/>
          </a:xfrm>
        </p:grpSpPr>
        <p:sp>
          <p:nvSpPr>
            <p:cNvPr id="71" name="Oval 7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047176" y="3762728"/>
              <a:ext cx="11430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HTTP data</a:t>
              </a:r>
              <a:endParaRPr lang="en-US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965890" y="1365312"/>
            <a:ext cx="1976100" cy="369332"/>
            <a:chOff x="7903181" y="3762728"/>
            <a:chExt cx="1976100" cy="369332"/>
          </a:xfrm>
        </p:grpSpPr>
        <p:sp>
          <p:nvSpPr>
            <p:cNvPr id="74" name="Oval 73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8047176" y="3762728"/>
              <a:ext cx="18321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Decode + Overlay</a:t>
              </a:r>
              <a:endParaRPr lang="en-US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499" y="1657287"/>
            <a:ext cx="1482811" cy="1523557"/>
            <a:chOff x="1396313" y="2549541"/>
            <a:chExt cx="1482811" cy="1523557"/>
          </a:xfrm>
        </p:grpSpPr>
        <p:grpSp>
          <p:nvGrpSpPr>
            <p:cNvPr id="93" name="Group 92"/>
            <p:cNvGrpSpPr/>
            <p:nvPr/>
          </p:nvGrpSpPr>
          <p:grpSpPr>
            <a:xfrm>
              <a:off x="1396313" y="2549541"/>
              <a:ext cx="1482811" cy="1064728"/>
              <a:chOff x="1396313" y="2549541"/>
              <a:chExt cx="1482811" cy="1064728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10"/>
              <a:srcRect l="24261" t="14798" r="24188" b="14569"/>
              <a:stretch/>
            </p:blipFill>
            <p:spPr>
              <a:xfrm>
                <a:off x="1396313" y="2570207"/>
                <a:ext cx="1482811" cy="1044062"/>
              </a:xfrm>
              <a:prstGeom prst="rect">
                <a:avLst/>
              </a:prstGeom>
            </p:spPr>
          </p:pic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65" name="Rectangle 64"/>
            <p:cNvSpPr/>
            <p:nvPr/>
          </p:nvSpPr>
          <p:spPr>
            <a:xfrm>
              <a:off x="1769306" y="3703766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383226" y="2035279"/>
            <a:ext cx="1990178" cy="414205"/>
            <a:chOff x="2415575" y="2884545"/>
            <a:chExt cx="1990178" cy="41420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2415575" y="2884545"/>
              <a:ext cx="414203" cy="414203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/>
          </p:nvCxnSpPr>
          <p:spPr>
            <a:xfrm>
              <a:off x="2838853" y="3089266"/>
              <a:ext cx="120689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3991550" y="2884547"/>
              <a:ext cx="414203" cy="414203"/>
            </a:xfrm>
            <a:prstGeom prst="rect">
              <a:avLst/>
            </a:prstGeom>
          </p:spPr>
        </p:pic>
      </p:grpSp>
      <p:sp>
        <p:nvSpPr>
          <p:cNvPr id="78" name="Rectangle 77"/>
          <p:cNvSpPr/>
          <p:nvPr/>
        </p:nvSpPr>
        <p:spPr>
          <a:xfrm>
            <a:off x="4589506" y="296844"/>
            <a:ext cx="1577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Remote server</a:t>
            </a:r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4891118" y="1689125"/>
            <a:ext cx="1220708" cy="830997"/>
            <a:chOff x="4903566" y="1741727"/>
            <a:chExt cx="1220708" cy="830997"/>
          </a:xfrm>
        </p:grpSpPr>
        <p:sp>
          <p:nvSpPr>
            <p:cNvPr id="80" name="Rectangle 79"/>
            <p:cNvSpPr/>
            <p:nvPr/>
          </p:nvSpPr>
          <p:spPr>
            <a:xfrm>
              <a:off x="4903566" y="1741727"/>
              <a:ext cx="122070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Frame + </a:t>
              </a:r>
              <a:r>
                <a:rPr lang="en-US" sz="1600" dirty="0" smtClean="0"/>
                <a:t>overlay UI</a:t>
              </a:r>
              <a:endParaRPr lang="en-US" sz="1600" dirty="0"/>
            </a:p>
            <a:p>
              <a:endParaRPr lang="en-US" sz="1600" dirty="0"/>
            </a:p>
          </p:txBody>
        </p:sp>
        <p:sp>
          <p:nvSpPr>
            <p:cNvPr id="100" name="Oval 99"/>
            <p:cNvSpPr/>
            <p:nvPr/>
          </p:nvSpPr>
          <p:spPr>
            <a:xfrm>
              <a:off x="4933126" y="1831783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777737" y="2302115"/>
            <a:ext cx="1749549" cy="646331"/>
            <a:chOff x="2640223" y="3128566"/>
            <a:chExt cx="1749549" cy="646331"/>
          </a:xfrm>
        </p:grpSpPr>
        <p:grpSp>
          <p:nvGrpSpPr>
            <p:cNvPr id="82" name="Group 81"/>
            <p:cNvGrpSpPr/>
            <p:nvPr/>
          </p:nvGrpSpPr>
          <p:grpSpPr>
            <a:xfrm>
              <a:off x="2640223" y="3128566"/>
              <a:ext cx="1749549" cy="646331"/>
              <a:chOff x="7866111" y="3624228"/>
              <a:chExt cx="1749549" cy="646331"/>
            </a:xfrm>
          </p:grpSpPr>
          <p:sp>
            <p:nvSpPr>
              <p:cNvPr id="84" name="Oval 83"/>
              <p:cNvSpPr/>
              <p:nvPr/>
            </p:nvSpPr>
            <p:spPr>
              <a:xfrm>
                <a:off x="7866111" y="3736250"/>
                <a:ext cx="202025" cy="19878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6</a:t>
                </a:r>
                <a:endParaRPr lang="en-US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Rectangle 84"/>
                  <p:cNvSpPr/>
                  <p:nvPr/>
                </p:nvSpPr>
                <p:spPr>
                  <a:xfrm>
                    <a:off x="8004193" y="3624228"/>
                    <a:ext cx="1611467" cy="6463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 smtClean="0"/>
                      <a:t>Forward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r>
                      <a:rPr lang="en-US" dirty="0" smtClean="0"/>
                      <a:t> </a:t>
                    </a:r>
                  </a:p>
                  <a:p>
                    <a:r>
                      <a:rPr lang="en-US" dirty="0" smtClean="0"/>
                      <a:t>on overlay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85" name="Rectangle 8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4193" y="3624228"/>
                    <a:ext cx="1611467" cy="64633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019" t="-5660" b="-141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3" name="Straight Arrow Connector 82"/>
            <p:cNvCxnSpPr/>
            <p:nvPr/>
          </p:nvCxnSpPr>
          <p:spPr>
            <a:xfrm>
              <a:off x="2987706" y="3165050"/>
              <a:ext cx="771112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/>
          <p:cNvCxnSpPr>
            <a:stCxn id="75" idx="0"/>
            <a:endCxn id="63" idx="2"/>
          </p:cNvCxnSpPr>
          <p:nvPr/>
        </p:nvCxnSpPr>
        <p:spPr>
          <a:xfrm flipH="1" flipV="1">
            <a:off x="4019781" y="846619"/>
            <a:ext cx="6157" cy="6039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3939407" y="950952"/>
            <a:ext cx="1676659" cy="369332"/>
            <a:chOff x="7903181" y="3762728"/>
            <a:chExt cx="1676659" cy="369332"/>
          </a:xfrm>
        </p:grpSpPr>
        <p:sp>
          <p:nvSpPr>
            <p:cNvPr id="88" name="Oval 87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8</a:t>
              </a:r>
              <a:endParaRPr lang="en-US" b="1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8047176" y="3762728"/>
              <a:ext cx="1532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Overlay action</a:t>
              </a:r>
              <a:endParaRPr lang="en-US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690896" y="-10551"/>
            <a:ext cx="872977" cy="369332"/>
            <a:chOff x="7903181" y="3762728"/>
            <a:chExt cx="872977" cy="369332"/>
          </a:xfrm>
        </p:grpSpPr>
        <p:sp>
          <p:nvSpPr>
            <p:cNvPr id="101" name="Oval 10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9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8047176" y="3762728"/>
              <a:ext cx="7289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Verify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5005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3435178" cy="16235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3053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Integrity for mouse movement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02961" y="478140"/>
            <a:ext cx="2717347" cy="667263"/>
            <a:chOff x="1350546" y="1075040"/>
            <a:chExt cx="2717347" cy="667263"/>
          </a:xfrm>
        </p:grpSpPr>
        <p:sp>
          <p:nvSpPr>
            <p:cNvPr id="5" name="Rectangle 4"/>
            <p:cNvSpPr/>
            <p:nvPr/>
          </p:nvSpPr>
          <p:spPr>
            <a:xfrm>
              <a:off x="1396314" y="1075040"/>
              <a:ext cx="2625812" cy="6672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50546" y="1075040"/>
              <a:ext cx="2717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Integrity + privacy for all IO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1289972" y="1623542"/>
            <a:ext cx="855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Display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35178" y="0"/>
            <a:ext cx="897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Overlay</a:t>
            </a:r>
            <a:endParaRPr lang="en-US" dirty="0"/>
          </a:p>
        </p:txBody>
      </p:sp>
      <p:cxnSp>
        <p:nvCxnSpPr>
          <p:cNvPr id="14" name="Curved Connector 13"/>
          <p:cNvCxnSpPr>
            <a:stCxn id="10" idx="2"/>
            <a:endCxn id="5" idx="3"/>
          </p:cNvCxnSpPr>
          <p:nvPr/>
        </p:nvCxnSpPr>
        <p:spPr>
          <a:xfrm rot="5400000">
            <a:off x="3358109" y="285765"/>
            <a:ext cx="442440" cy="609575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399" y="1321673"/>
            <a:ext cx="172311" cy="17231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43" t="30973"/>
          <a:stretch/>
        </p:blipFill>
        <p:spPr>
          <a:xfrm>
            <a:off x="2692095" y="1282510"/>
            <a:ext cx="292765" cy="29179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352775" y="717039"/>
            <a:ext cx="10626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C36729"/>
                </a:solidFill>
              </a:rPr>
              <a:t>Overlaid cursor</a:t>
            </a:r>
            <a:endParaRPr lang="en-US" dirty="0">
              <a:solidFill>
                <a:srgbClr val="C36729"/>
              </a:solidFill>
            </a:endParaRPr>
          </a:p>
        </p:txBody>
      </p:sp>
      <p:cxnSp>
        <p:nvCxnSpPr>
          <p:cNvPr id="16" name="Curved Connector 15"/>
          <p:cNvCxnSpPr>
            <a:stCxn id="15" idx="2"/>
            <a:endCxn id="2" idx="3"/>
          </p:cNvCxnSpPr>
          <p:nvPr/>
        </p:nvCxnSpPr>
        <p:spPr>
          <a:xfrm rot="5400000">
            <a:off x="3401970" y="946260"/>
            <a:ext cx="65037" cy="899256"/>
          </a:xfrm>
          <a:prstGeom prst="curvedConnector2">
            <a:avLst/>
          </a:prstGeom>
          <a:ln w="19050">
            <a:solidFill>
              <a:srgbClr val="C66E3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972930" y="1225967"/>
            <a:ext cx="14063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Actual cursor</a:t>
            </a:r>
            <a:endParaRPr lang="en-US" dirty="0"/>
          </a:p>
        </p:txBody>
      </p:sp>
      <p:cxnSp>
        <p:nvCxnSpPr>
          <p:cNvPr id="22" name="Curved Connector 21"/>
          <p:cNvCxnSpPr/>
          <p:nvPr/>
        </p:nvCxnSpPr>
        <p:spPr>
          <a:xfrm flipV="1">
            <a:off x="2369718" y="1407828"/>
            <a:ext cx="398882" cy="20581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276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60" y="15240"/>
            <a:ext cx="4222750" cy="4171950"/>
          </a:xfrm>
          <a:prstGeom prst="roundRect">
            <a:avLst>
              <a:gd name="adj" fmla="val 251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17628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7810" y="22479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2573" y="7264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4486" y="11963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62624" y="18440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34149" y="2220277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134235" y="2415539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34335" y="2615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34422" y="2996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43007" y="358711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618737" y="15240"/>
            <a:ext cx="4222750" cy="4171950"/>
          </a:xfrm>
          <a:prstGeom prst="roundRect">
            <a:avLst>
              <a:gd name="adj" fmla="val 251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913505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207" y="198529"/>
            <a:ext cx="172311" cy="17231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352" y="697434"/>
            <a:ext cx="172311" cy="17231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669" y="1167334"/>
            <a:ext cx="172311" cy="17231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044" y="1815034"/>
            <a:ext cx="172311" cy="17231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12" y="2386533"/>
            <a:ext cx="172311" cy="17231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75" y="2191271"/>
            <a:ext cx="172311" cy="17231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686" y="2967557"/>
            <a:ext cx="172311" cy="17231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62" y="2557553"/>
            <a:ext cx="172311" cy="17231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294" y="3558108"/>
            <a:ext cx="172311" cy="1723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blipFill>
                <a:blip r:embed="rId3"/>
                <a:stretch>
                  <a:fillRect l="-10156" t="-2174" r="-1093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blipFill>
                <a:blip r:embed="rId4"/>
                <a:stretch>
                  <a:fillRect l="-10000" t="-2222" r="-1076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007677" y="3505763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677" y="3505763"/>
                <a:ext cx="804644" cy="276999"/>
              </a:xfrm>
              <a:prstGeom prst="rect">
                <a:avLst/>
              </a:prstGeom>
              <a:blipFill>
                <a:blip r:embed="rId5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4802230" y="16988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827527" y="64486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864851" y="111299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205219" y="1780209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898850" y="2144574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695287" y="2334577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405937" y="2522728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176381" y="293273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381890" y="350576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blipFill>
                <a:blip r:embed="rId6"/>
                <a:stretch>
                  <a:fillRect l="-10156" t="-2222" r="-1093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blipFill>
                <a:blip r:embed="rId7"/>
                <a:stretch>
                  <a:fillRect l="-10000" t="-2174" r="-1076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blipFill>
                <a:blip r:embed="rId8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/>
          <p:cNvSpPr/>
          <p:nvPr/>
        </p:nvSpPr>
        <p:spPr>
          <a:xfrm>
            <a:off x="503196" y="4174882"/>
            <a:ext cx="32113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Device side mouse trace</a:t>
            </a:r>
            <a:endParaRPr lang="en-US" sz="2400" dirty="0"/>
          </a:p>
        </p:txBody>
      </p:sp>
      <p:sp>
        <p:nvSpPr>
          <p:cNvPr id="60" name="Rectangle 59"/>
          <p:cNvSpPr/>
          <p:nvPr/>
        </p:nvSpPr>
        <p:spPr>
          <a:xfrm>
            <a:off x="4484249" y="4174882"/>
            <a:ext cx="4664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Incoming frames + mouse detection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1263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4913505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17628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601085" y="3553720"/>
            <a:ext cx="592758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198044" y="3553155"/>
            <a:ext cx="592758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2860" y="15240"/>
            <a:ext cx="4222750" cy="4171950"/>
          </a:xfrm>
          <a:prstGeom prst="roundRect">
            <a:avLst>
              <a:gd name="adj" fmla="val 251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7810" y="22479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2573" y="7264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4486" y="11963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62624" y="18440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34149" y="2220277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134235" y="2415539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34335" y="2615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34422" y="2996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43007" y="358711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618737" y="15240"/>
            <a:ext cx="4222750" cy="4171950"/>
          </a:xfrm>
          <a:prstGeom prst="roundRect">
            <a:avLst>
              <a:gd name="adj" fmla="val 251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207" y="198529"/>
            <a:ext cx="172311" cy="17231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352" y="697434"/>
            <a:ext cx="172311" cy="17231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669" y="1167334"/>
            <a:ext cx="172311" cy="17231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044" y="1815034"/>
            <a:ext cx="172311" cy="17231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12" y="2386533"/>
            <a:ext cx="172311" cy="17231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75" y="2191271"/>
            <a:ext cx="172311" cy="17231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686" y="2967557"/>
            <a:ext cx="172311" cy="17231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62" y="2557553"/>
            <a:ext cx="172311" cy="17231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294" y="3558108"/>
            <a:ext cx="172311" cy="1723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blipFill>
                <a:blip r:embed="rId3"/>
                <a:stretch>
                  <a:fillRect l="-10156" t="-2174" r="-1093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blipFill>
                <a:blip r:embed="rId4"/>
                <a:stretch>
                  <a:fillRect l="-10000" t="-2222" r="-1076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816082" y="3505763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082" y="3505763"/>
                <a:ext cx="804644" cy="276999"/>
              </a:xfrm>
              <a:prstGeom prst="rect">
                <a:avLst/>
              </a:prstGeom>
              <a:blipFill>
                <a:blip r:embed="rId5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4802230" y="16988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827527" y="64486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864851" y="111299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205219" y="1780209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898850" y="2144574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695287" y="2334577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405937" y="2522728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176381" y="293273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381890" y="350576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blipFill>
                <a:blip r:embed="rId6"/>
                <a:stretch>
                  <a:fillRect l="-10156" t="-2222" r="-1093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blipFill>
                <a:blip r:embed="rId7"/>
                <a:stretch>
                  <a:fillRect l="-10000" t="-2174" r="-1076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blipFill>
                <a:blip r:embed="rId8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/>
          <p:cNvSpPr/>
          <p:nvPr/>
        </p:nvSpPr>
        <p:spPr>
          <a:xfrm>
            <a:off x="503196" y="4174882"/>
            <a:ext cx="3178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Bridge side mouse trace</a:t>
            </a:r>
            <a:endParaRPr lang="en-US" sz="2400" dirty="0"/>
          </a:p>
        </p:txBody>
      </p:sp>
      <p:sp>
        <p:nvSpPr>
          <p:cNvPr id="60" name="Rectangle 59"/>
          <p:cNvSpPr/>
          <p:nvPr/>
        </p:nvSpPr>
        <p:spPr>
          <a:xfrm>
            <a:off x="4484249" y="4174882"/>
            <a:ext cx="4664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Incoming frames + mouse detection</a:t>
            </a:r>
            <a:endParaRPr lang="en-US" sz="2400" dirty="0"/>
          </a:p>
        </p:txBody>
      </p:sp>
      <p:sp>
        <p:nvSpPr>
          <p:cNvPr id="62" name="Oval 61"/>
          <p:cNvSpPr/>
          <p:nvPr/>
        </p:nvSpPr>
        <p:spPr>
          <a:xfrm>
            <a:off x="7417" y="4081618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63" name="Oval 62"/>
          <p:cNvSpPr/>
          <p:nvPr/>
        </p:nvSpPr>
        <p:spPr>
          <a:xfrm>
            <a:off x="4546003" y="4075488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cxnSp>
        <p:nvCxnSpPr>
          <p:cNvPr id="3" name="Curved Connector 2"/>
          <p:cNvCxnSpPr>
            <a:stCxn id="42" idx="3"/>
            <a:endCxn id="43" idx="3"/>
          </p:cNvCxnSpPr>
          <p:nvPr/>
        </p:nvCxnSpPr>
        <p:spPr>
          <a:xfrm>
            <a:off x="1231300" y="256540"/>
            <a:ext cx="10644" cy="527049"/>
          </a:xfrm>
          <a:prstGeom prst="curvedConnector3">
            <a:avLst>
              <a:gd name="adj1" fmla="val 2537909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1600463" y="243278"/>
                <a:ext cx="2354491" cy="547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463" y="243278"/>
                <a:ext cx="2354491" cy="547650"/>
              </a:xfrm>
              <a:prstGeom prst="rect">
                <a:avLst/>
              </a:prstGeom>
              <a:blipFill>
                <a:blip r:embed="rId9"/>
                <a:stretch>
                  <a:fillRect l="-518" r="-310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201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10076</TotalTime>
  <Words>522</Words>
  <Application>Microsoft Office PowerPoint</Application>
  <PresentationFormat>Widescreen</PresentationFormat>
  <Paragraphs>229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Dhar</dc:creator>
  <cp:lastModifiedBy>Aritra Dhar</cp:lastModifiedBy>
  <cp:revision>150</cp:revision>
  <dcterms:created xsi:type="dcterms:W3CDTF">2018-09-21T13:29:07Z</dcterms:created>
  <dcterms:modified xsi:type="dcterms:W3CDTF">2019-03-29T16:57:21Z</dcterms:modified>
</cp:coreProperties>
</file>