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40"/>
  </p:notesMasterIdLst>
  <p:handoutMasterIdLst>
    <p:handoutMasterId r:id="rId41"/>
  </p:handoutMasterIdLst>
  <p:sldIdLst>
    <p:sldId id="268" r:id="rId10"/>
    <p:sldId id="272" r:id="rId11"/>
    <p:sldId id="293" r:id="rId12"/>
    <p:sldId id="274" r:id="rId13"/>
    <p:sldId id="291" r:id="rId14"/>
    <p:sldId id="29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4" r:id="rId30"/>
    <p:sldId id="295" r:id="rId31"/>
    <p:sldId id="298" r:id="rId32"/>
    <p:sldId id="299" r:id="rId33"/>
    <p:sldId id="289" r:id="rId34"/>
    <p:sldId id="297" r:id="rId35"/>
    <p:sldId id="296" r:id="rId36"/>
    <p:sldId id="290" r:id="rId37"/>
    <p:sldId id="273" r:id="rId38"/>
    <p:sldId id="271" r:id="rId3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150"/>
    <a:srgbClr val="F4433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Objects="1">
      <p:cViewPr>
        <p:scale>
          <a:sx n="150" d="100"/>
          <a:sy n="150" d="100"/>
        </p:scale>
        <p:origin x="702" y="4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04.12.2019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04.12.2019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28B5-9567-4C77-A05D-61BF16F18E3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EF0A-3AC6-4E84-A0EB-A14B2B88786E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DDA0-8906-4795-81A7-1AF96FE76A2E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F0D-CC41-4BAA-8691-7A0493A5E1E3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B1A-68A9-4F42-9999-3E34BEE00D63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B6E-5CA3-4F41-B5A6-8505D214B84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C4D9-37AE-4ED3-A5A2-94715560D50A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D820-BB49-42A9-8BEB-03A46710BE91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C130-6D04-460B-867F-A9643062B75A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150-E083-4B95-8468-A9DFB23DC43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4370-0330-4E70-90A5-1B620BCC4268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2D4C-3689-4B05-9977-E6C54F9B36B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0E65-D6A2-4AF0-A977-A94D1A3DA44C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293-3BAC-4C3B-8F67-325D4A144462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FED-D8DC-4999-A2EF-270A59F1F308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F3D-75D7-4D5D-955A-C819C1B36038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70D-B913-47F3-B6B1-3DA7B96B9EE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CFE2-4733-46EF-9C54-4D870C2C80CF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C77A-4B4F-4058-91D8-39913E4F6C9D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2808-852E-4C0C-82BB-96B54D69BFC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5F92-2BF8-4AFA-8A4C-1A0BFD2894D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B909-EDAC-4E5D-83DC-878BDFB71A85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D568-43DF-4F5D-89F5-4AC433931597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3727-FFE2-428A-9D25-75E532F68CBD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81B-2567-4CB8-85C6-A0B71A9AC3E2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DA6A-3F0D-483C-866C-14D69449B14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0752-4996-47F4-9438-5146CCA65BCF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FC9-58D9-423D-B139-7A42FFB6515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DA8-4B3F-4FF2-9B85-3E383E5BB32D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F1E0-E645-4AB8-BF49-A4712ECFC572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BD33-6F1A-4DB7-AFE9-6EB9F939066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B7DD-F5FA-4772-AE6C-4B16CC639692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3B69-6866-48ED-BC84-D955599A348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A169-E932-49B0-B280-576865BCCE0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A7DF-EF9C-4B73-AB2A-987BF19A48D3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7A3-D046-43C5-B79B-335D0B5E0861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ED12-57FA-4ABA-86AE-25EBA340D37A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5FE-57D4-46C3-AF1C-FA9290B2A597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7D34-FB5C-457C-A1BC-F1CABB70971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01-8058-4988-9452-50BA6B122EA3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65C9-0432-4266-8884-D975FC988581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859-753F-4346-95EA-852F1066DB1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FA06-10F2-4E4E-9279-94195B04137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3D48-FC07-4881-BEA5-5FEBF1932E1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5C87-8CEC-4AA9-BC05-F4681A6FFBFE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1B28-D785-41D3-9EE9-D42B1A956368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028-3C13-492A-B169-B1C79A26C36D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817-7296-4D21-8141-80BB63633798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E2E-CE23-4207-929D-3A229DECE71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E73-62FD-4DBE-972D-3DA88A137848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0159-69AA-471F-8145-9222D00D6FF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909-32EB-4A86-9E5D-1E9670F25E34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E51F-3690-4738-A938-B9B48B5BA1DC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5AAA-63AE-4C25-92C2-D913523DAFB5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2B32-74FD-42FB-A05A-AB341E10E1D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5B4-78DA-48A6-8CA6-16EA861F832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CBB0-5C7C-47F6-8253-4142AE057ABC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C81-BE19-4FE2-8877-A0D212454D53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A6AC-2F08-44A8-ACE0-1B2A22DBC3B5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1020-7513-405E-88A2-24919630E1F2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977-FC94-4C67-9D95-0AFFB2B3B05D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CCC-8BA7-4EFA-82D4-129DC766428A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E42D-F789-49BC-8A02-D6029DC2A3D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F86-C937-425A-979E-34D4E70F5CCE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297-45D6-4DFF-93FA-8144F02030AA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F4FB-E946-4524-9D98-92464FB0BAE1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371-0364-4965-9F89-45B26BD4E14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47AC-D274-465F-8D7E-98ABBD88E9A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EECC-F6CD-43AC-B372-1D04FA8B3DD4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A9A-2E27-41F6-BEB5-CCBC81A11A8F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1914-FE42-4C19-940C-9185985369DD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1A8B5C7-0E7C-48D3-930F-8A4D245AA74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smtClean="0"/>
              <a:t>System Security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CC00C2-4DDE-4B9E-9EC0-B625A50156CA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0741AF-D87A-4355-8AEB-580F459C681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8B37773-2ACD-4FA6-B109-CD7B2AA7DA0F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06121B-F5BE-4DD3-9D5C-14BF41B8AE4E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6E1C20-A3DB-45D1-ACDA-F9718D8F423E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E97D1C7-FFD6-4AA4-9180-83332BBD99E4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48AB86F-1222-42B1-8D3F-3C350F7B99CF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9131744-2CF9-4496-962F-5D8D56285C40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Aritra Dhar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0EBB-AF45-4528-800B-F123B62D554C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(not) to build a Trusted Path?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 - IntegriKey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4794848" y="1792737"/>
            <a:ext cx="385273" cy="7647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31812" y="4194513"/>
            <a:ext cx="1361011" cy="1281565"/>
            <a:chOff x="5659521" y="2514093"/>
            <a:chExt cx="1361011" cy="1281565"/>
          </a:xfrm>
        </p:grpSpPr>
        <p:grpSp>
          <p:nvGrpSpPr>
            <p:cNvPr id="9" name="Group 8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4987485" y="2557475"/>
            <a:ext cx="2225112" cy="16466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 flipH="1">
            <a:off x="2290971" y="2557475"/>
            <a:ext cx="2696514" cy="1637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892823" y="4819607"/>
            <a:ext cx="35742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1638503" y="1966424"/>
            <a:ext cx="1254320" cy="521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4487500" y="2155192"/>
            <a:ext cx="327659" cy="14287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6" idx="3"/>
            <a:endCxn id="17" idx="1"/>
          </p:cNvCxnSpPr>
          <p:nvPr/>
        </p:nvCxnSpPr>
        <p:spPr>
          <a:xfrm flipV="1">
            <a:off x="2892823" y="2226630"/>
            <a:ext cx="1594677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0619" y="5646885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97902" y="2465802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4921" y="1720549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907" y="4496441"/>
            <a:ext cx="2767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Application-level </a:t>
            </a:r>
            <a:endParaRPr lang="en-US" dirty="0"/>
          </a:p>
          <a:p>
            <a:pPr algn="ctr"/>
            <a:r>
              <a:rPr lang="en-US" dirty="0"/>
              <a:t>payload</a:t>
            </a:r>
          </a:p>
        </p:txBody>
      </p:sp>
      <p:sp>
        <p:nvSpPr>
          <p:cNvPr id="24" name="Rectangle 23"/>
          <p:cNvSpPr/>
          <p:nvPr/>
        </p:nvSpPr>
        <p:spPr>
          <a:xfrm rot="19683940">
            <a:off x="2685803" y="3043204"/>
            <a:ext cx="1921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Forwarded</a:t>
            </a:r>
          </a:p>
          <a:p>
            <a:pPr algn="ctr"/>
            <a:r>
              <a:rPr lang="en-US" dirty="0"/>
              <a:t>keystroke</a:t>
            </a:r>
          </a:p>
        </p:txBody>
      </p:sp>
      <p:sp>
        <p:nvSpPr>
          <p:cNvPr id="25" name="Rectangle 24"/>
          <p:cNvSpPr/>
          <p:nvPr/>
        </p:nvSpPr>
        <p:spPr>
          <a:xfrm rot="2243724">
            <a:off x="5195911" y="3036115"/>
            <a:ext cx="187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Keystroke via</a:t>
            </a:r>
          </a:p>
          <a:p>
            <a:pPr algn="ctr"/>
            <a:r>
              <a:rPr lang="en-US" dirty="0"/>
              <a:t>Secure channel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2993" y="1831228"/>
            <a:ext cx="1472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Keystroke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16096" y="5693106"/>
            <a:ext cx="1870180" cy="42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04027" y="4328604"/>
            <a:ext cx="2155674" cy="1030170"/>
            <a:chOff x="6129774" y="2825139"/>
            <a:chExt cx="1853328" cy="88568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6129774" y="3341490"/>
              <a:ext cx="1853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 trace match</a:t>
              </a:r>
              <a:endParaRPr lang="en-US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8589925" y="4550152"/>
            <a:ext cx="429771" cy="1028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6467099" y="4194513"/>
            <a:ext cx="2155791" cy="14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0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036219" y="5257800"/>
            <a:ext cx="5791200" cy="53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IntegriKey - Attack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9057" y="3138952"/>
            <a:ext cx="1986907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5818" y="3144786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835819" y="1705915"/>
            <a:ext cx="1254320" cy="521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5156544" y="1592714"/>
            <a:ext cx="385273" cy="7647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85" y="1278657"/>
            <a:ext cx="1361011" cy="1281565"/>
            <a:chOff x="5659521" y="2514093"/>
            <a:chExt cx="1361011" cy="12815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722019" y="3144786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49057" y="4000488"/>
            <a:ext cx="1986907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5818" y="4006322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2019" y="4006322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818" y="5334000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User sees 100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95871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Device records 1000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81225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Host sends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971800"/>
            <a:ext cx="1153795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lack of output integrity – </a:t>
            </a: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render of </a:t>
            </a:r>
            <a:r>
              <a:rPr lang="en-US" i="1" dirty="0">
                <a:solidFill>
                  <a:srgbClr val="FF0000"/>
                </a:solidFill>
              </a:rPr>
              <a:t>user inputs </a:t>
            </a:r>
            <a:r>
              <a:rPr lang="en-US" i="1" dirty="0"/>
              <a:t>on the screen</a:t>
            </a:r>
            <a:r>
              <a:rPr lang="en-US" dirty="0"/>
              <a:t> – compromises input </a:t>
            </a:r>
            <a:r>
              <a:rPr lang="en-US" dirty="0" smtClean="0"/>
              <a:t>integrity.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3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 – Output Integrity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5" y="2286000"/>
            <a:ext cx="98181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Integrity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3850" y="2057400"/>
            <a:ext cx="11480350" cy="3124200"/>
            <a:chOff x="1524850" y="1066801"/>
            <a:chExt cx="12922055" cy="35165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51481"/>
            <a:stretch/>
          </p:blipFill>
          <p:spPr>
            <a:xfrm>
              <a:off x="1524850" y="1066801"/>
              <a:ext cx="6045859" cy="3276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48519"/>
            <a:stretch/>
          </p:blipFill>
          <p:spPr>
            <a:xfrm>
              <a:off x="8401046" y="1106714"/>
              <a:ext cx="6045859" cy="3476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822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labels are not protected </a:t>
            </a:r>
          </a:p>
          <a:p>
            <a:r>
              <a:rPr lang="en-US" dirty="0" smtClean="0"/>
              <a:t>Uses 3 security </a:t>
            </a:r>
            <a:r>
              <a:rPr lang="en-US" dirty="0" smtClean="0"/>
              <a:t>indicators</a:t>
            </a:r>
          </a:p>
          <a:p>
            <a:endParaRPr lang="en-US" dirty="0"/>
          </a:p>
          <a:p>
            <a:r>
              <a:rPr lang="en-US" dirty="0" smtClean="0"/>
              <a:t>Security indicator does not work in real-world scenarios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 : Attack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4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3352800"/>
            <a:ext cx="11537950" cy="8715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the </a:t>
            </a:r>
            <a:r>
              <a:rPr lang="en-US" i="1" dirty="0">
                <a:solidFill>
                  <a:srgbClr val="FF0000"/>
                </a:solidFill>
              </a:rPr>
              <a:t>protected 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provided </a:t>
            </a:r>
            <a:r>
              <a:rPr lang="en-US" i="1" dirty="0" smtClean="0">
                <a:solidFill>
                  <a:srgbClr val="FF0000"/>
                </a:solidFill>
              </a:rPr>
              <a:t>out-of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context</a:t>
            </a:r>
            <a:r>
              <a:rPr lang="en-US" dirty="0" smtClean="0"/>
              <a:t>, users </a:t>
            </a:r>
            <a:r>
              <a:rPr lang="en-US" dirty="0"/>
              <a:t>are more likely not to verify it. Therefore </a:t>
            </a:r>
            <a:r>
              <a:rPr lang="en-US" dirty="0" smtClean="0"/>
              <a:t>input integrity </a:t>
            </a:r>
            <a:r>
              <a:rPr lang="en-US" dirty="0"/>
              <a:t>can be violated.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: Attack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6" t="337" r="-279" b="1"/>
          <a:stretch/>
        </p:blipFill>
        <p:spPr>
          <a:xfrm>
            <a:off x="2287587" y="2202582"/>
            <a:ext cx="6781801" cy="4125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4588" y="4720124"/>
            <a:ext cx="210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Textbox in focus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132" y="5717352"/>
            <a:ext cx="20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 triggers 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23850" y="1559257"/>
            <a:ext cx="11537950" cy="643325"/>
          </a:xfrm>
        </p:spPr>
        <p:txBody>
          <a:bodyPr/>
          <a:lstStyle/>
          <a:p>
            <a:r>
              <a:rPr lang="en-US" dirty="0" smtClean="0"/>
              <a:t>Early form submission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5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3276600"/>
            <a:ext cx="11537950" cy="7953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not all the modalities of inputs </a:t>
            </a:r>
            <a:r>
              <a:rPr lang="en-US" dirty="0" smtClean="0"/>
              <a:t>are secured </a:t>
            </a:r>
            <a:r>
              <a:rPr lang="en-US" dirty="0"/>
              <a:t>simultaneously, none of them can be fully secured.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2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R1.</a:t>
            </a:r>
            <a:r>
              <a:rPr lang="en-US" dirty="0"/>
              <a:t> Inter-dependency between input and </a:t>
            </a:r>
            <a:r>
              <a:rPr lang="en-US" dirty="0" smtClean="0"/>
              <a:t>output</a:t>
            </a:r>
          </a:p>
          <a:p>
            <a:r>
              <a:rPr lang="en-US" b="1" dirty="0"/>
              <a:t>R2.</a:t>
            </a:r>
            <a:r>
              <a:rPr lang="en-US" dirty="0"/>
              <a:t> Inter-dependency between all input </a:t>
            </a:r>
            <a:r>
              <a:rPr lang="en-US" dirty="0" smtClean="0"/>
              <a:t>modalities</a:t>
            </a:r>
          </a:p>
          <a:p>
            <a:r>
              <a:rPr lang="pt-BR" b="1" dirty="0"/>
              <a:t>R3a.</a:t>
            </a:r>
            <a:r>
              <a:rPr lang="pt-BR" dirty="0"/>
              <a:t> No cognitive load for IO </a:t>
            </a:r>
            <a:r>
              <a:rPr lang="pt-BR" dirty="0" smtClean="0"/>
              <a:t>integrity</a:t>
            </a:r>
          </a:p>
          <a:p>
            <a:r>
              <a:rPr lang="en-US" b="1" dirty="0"/>
              <a:t>R3b.</a:t>
            </a:r>
            <a:r>
              <a:rPr lang="en-US" dirty="0"/>
              <a:t> User attention for IO </a:t>
            </a:r>
            <a:r>
              <a:rPr lang="en-US" dirty="0" smtClean="0"/>
              <a:t>confidentiality</a:t>
            </a:r>
          </a:p>
          <a:p>
            <a:r>
              <a:rPr lang="en-US" b="1" dirty="0"/>
              <a:t>R4.</a:t>
            </a:r>
            <a:r>
              <a:rPr lang="en-US" dirty="0"/>
              <a:t> Small trust assumptions and </a:t>
            </a:r>
            <a:r>
              <a:rPr lang="en-US" dirty="0" err="1"/>
              <a:t>deployability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Security and Functional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3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FB-C80F-4963-B23C-7D5234AE7A1B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1597819" y="1371600"/>
            <a:ext cx="3282503" cy="2184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3942105"/>
            <a:ext cx="3952105" cy="2270728"/>
          </a:xfrm>
          <a:prstGeom prst="rect">
            <a:avLst/>
          </a:prstGeom>
        </p:spPr>
      </p:pic>
      <p:pic>
        <p:nvPicPr>
          <p:cNvPr id="9" name="Picture 8" descr="Image result for password rev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27" y="3676474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7770019" y="1219200"/>
            <a:ext cx="3192053" cy="22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Trusted Path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419" y="1295400"/>
            <a:ext cx="9565987" cy="49371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60419" y="1219200"/>
            <a:ext cx="2667000" cy="5013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7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learn from the observations</a:t>
                </a:r>
              </a:p>
              <a:p>
                <a:r>
                  <a:rPr lang="en-US" dirty="0" smtClean="0"/>
                  <a:t>Server sends messages : HTML, JS 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All modalities of inputs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𝐼𝑛𝑝𝑢𝑡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Host transforms them : Browser, GPU …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Host is a bad buy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integrity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Users need to report back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22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Path Interactions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4200"/>
            <a:ext cx="4924439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96" y="1981200"/>
            <a:ext cx="5588509" cy="36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07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Sever 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Server knows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, correct input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Host sends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 smtClean="0"/>
                  <a:t>  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Output integrity</a:t>
                </a:r>
              </a:p>
              <a:p>
                <a:r>
                  <a:rPr lang="en-US" dirty="0" smtClean="0"/>
                  <a:t>User sends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Input integrity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Violation of Input/output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97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4061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3124200"/>
                <a:ext cx="8382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58841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19" y="3124200"/>
                <a:ext cx="8382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03621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19" y="3124200"/>
                <a:ext cx="8382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039203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39" y="3124200"/>
                <a:ext cx="8382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347000" y="3774362"/>
                <a:ext cx="425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00" y="3774362"/>
                <a:ext cx="4254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794800" y="3774362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00" y="3774362"/>
                <a:ext cx="4307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239939" y="3774362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39" y="3774362"/>
                <a:ext cx="4307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0595759" y="3774362"/>
                <a:ext cx="3980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9" y="3774362"/>
                <a:ext cx="39805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0830" y="5029200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0" y="5029200"/>
                <a:ext cx="16137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7" idx="1"/>
            <a:endCxn id="15" idx="0"/>
          </p:cNvCxnSpPr>
          <p:nvPr/>
        </p:nvCxnSpPr>
        <p:spPr>
          <a:xfrm rot="10800000" flipV="1">
            <a:off x="957687" y="3352800"/>
            <a:ext cx="182933" cy="1676400"/>
          </a:xfrm>
          <a:prstGeom prst="curvedConnector2">
            <a:avLst/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2"/>
          </p:cNvCxnSpPr>
          <p:nvPr/>
        </p:nvCxnSpPr>
        <p:spPr>
          <a:xfrm rot="5400000">
            <a:off x="918546" y="4388027"/>
            <a:ext cx="885506" cy="396841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3"/>
            <a:endCxn id="8" idx="1"/>
          </p:cNvCxnSpPr>
          <p:nvPr/>
        </p:nvCxnSpPr>
        <p:spPr>
          <a:xfrm flipV="1">
            <a:off x="1764541" y="3352800"/>
            <a:ext cx="823878" cy="1861066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2152668" y="5029200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68" y="5029200"/>
                <a:ext cx="161371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5400000">
            <a:off x="1923903" y="4126671"/>
            <a:ext cx="1447801" cy="357263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2" idx="2"/>
          </p:cNvCxnSpPr>
          <p:nvPr/>
        </p:nvCxnSpPr>
        <p:spPr>
          <a:xfrm rot="16200000" flipH="1">
            <a:off x="2720730" y="4433144"/>
            <a:ext cx="885511" cy="306610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3"/>
            <a:endCxn id="9" idx="1"/>
          </p:cNvCxnSpPr>
          <p:nvPr/>
        </p:nvCxnSpPr>
        <p:spPr>
          <a:xfrm flipV="1">
            <a:off x="3766379" y="3352800"/>
            <a:ext cx="269840" cy="1861066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8432142" y="5029200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42" y="5029200"/>
                <a:ext cx="161371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46" idx="3"/>
            <a:endCxn id="10" idx="1"/>
          </p:cNvCxnSpPr>
          <p:nvPr/>
        </p:nvCxnSpPr>
        <p:spPr>
          <a:xfrm flipV="1">
            <a:off x="10045853" y="3352800"/>
            <a:ext cx="346186" cy="1861066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8650791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91" y="3124200"/>
                <a:ext cx="83820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8854511" y="3774362"/>
                <a:ext cx="61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11" y="3774362"/>
                <a:ext cx="61767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51" idx="1"/>
            <a:endCxn id="46" idx="1"/>
          </p:cNvCxnSpPr>
          <p:nvPr/>
        </p:nvCxnSpPr>
        <p:spPr>
          <a:xfrm rot="10800000" flipV="1">
            <a:off x="8432143" y="3352800"/>
            <a:ext cx="218649" cy="1861066"/>
          </a:xfrm>
          <a:prstGeom prst="curvedConnector3">
            <a:avLst>
              <a:gd name="adj1" fmla="val 204551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2" idx="2"/>
          </p:cNvCxnSpPr>
          <p:nvPr/>
        </p:nvCxnSpPr>
        <p:spPr>
          <a:xfrm rot="16200000" flipH="1">
            <a:off x="8964526" y="4342514"/>
            <a:ext cx="910194" cy="512554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6274222" y="4006334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22" y="4006334"/>
                <a:ext cx="4219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1341166" y="1458415"/>
                <a:ext cx="446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66" y="1458415"/>
                <a:ext cx="4467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752864" y="2071538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4" y="2071538"/>
                <a:ext cx="1613711" cy="369332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4" idx="2"/>
            <a:endCxn id="67" idx="0"/>
          </p:cNvCxnSpPr>
          <p:nvPr/>
        </p:nvCxnSpPr>
        <p:spPr>
          <a:xfrm flipH="1">
            <a:off x="1559720" y="1827747"/>
            <a:ext cx="4808" cy="243791"/>
          </a:xfrm>
          <a:prstGeom prst="straightConnector1">
            <a:avLst/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2"/>
            <a:endCxn id="7" idx="0"/>
          </p:cNvCxnSpPr>
          <p:nvPr/>
        </p:nvCxnSpPr>
        <p:spPr>
          <a:xfrm flipH="1">
            <a:off x="1559719" y="2440870"/>
            <a:ext cx="1" cy="683330"/>
          </a:xfrm>
          <a:prstGeom prst="straightConnector1">
            <a:avLst/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163485" y="5914711"/>
                <a:ext cx="5521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Anything missing in the chain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IO integrity violation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485" y="5914711"/>
                <a:ext cx="5521063" cy="369332"/>
              </a:xfrm>
              <a:prstGeom prst="rect">
                <a:avLst/>
              </a:prstGeom>
              <a:blipFill>
                <a:blip r:embed="rId18"/>
                <a:stretch>
                  <a:fillRect l="-993" t="-8197" r="-2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276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Building trusted path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non-trivial</a:t>
                </a:r>
              </a:p>
              <a:p>
                <a:r>
                  <a:rPr lang="en-US" dirty="0" smtClean="0"/>
                  <a:t>Existing solutions: build </a:t>
                </a:r>
                <a:r>
                  <a:rPr lang="en-US" dirty="0" smtClean="0"/>
                  <a:t>the systems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…</a:t>
                </a:r>
                <a:endParaRPr lang="en-US" dirty="0" smtClean="0"/>
              </a:p>
              <a:p>
                <a:r>
                  <a:rPr lang="en-US" dirty="0" smtClean="0"/>
                  <a:t>Route to take: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Security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System</a:t>
                </a:r>
              </a:p>
              <a:p>
                <a:r>
                  <a:rPr lang="en-US" dirty="0" smtClean="0"/>
                  <a:t>This approach gave us </a:t>
                </a:r>
                <a:r>
                  <a:rPr lang="en-US" dirty="0" err="1" smtClean="0"/>
                  <a:t>ProtectIOn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Root-of-trust</a:t>
                </a:r>
              </a:p>
              <a:p>
                <a:r>
                  <a:rPr lang="en-US" dirty="0" smtClean="0"/>
                  <a:t>External vs internal</a:t>
                </a:r>
              </a:p>
              <a:p>
                <a:r>
                  <a:rPr lang="en-US" dirty="0" smtClean="0"/>
                  <a:t>How to extend it to platforms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86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313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BAFD-EAB0-49B3-8F07-303CD82AC296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TCB shall support a trusted communication path between itself and user for initial login and authentication. Communications via this path shall be initiated exclusively by a user.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 Trusted Computer System Evaluation Criteria (TCSEC) </a:t>
            </a:r>
            <a:r>
              <a:rPr lang="en-US" dirty="0" smtClean="0"/>
              <a:t>by US DoD (1985)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3074" name="Picture 2" descr="https://upload.wikimedia.org/wikipedia/commons/thumb/4/4f/Orange-book-small.PNG/220px-Orange-book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19" y="4343400"/>
            <a:ext cx="1553149" cy="20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28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4" t="16443" r="6804" b="16551"/>
          <a:stretch/>
        </p:blipFill>
        <p:spPr>
          <a:xfrm>
            <a:off x="6104299" y="2480789"/>
            <a:ext cx="507328" cy="11330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08695" y="2910460"/>
            <a:ext cx="686673" cy="488092"/>
          </a:xfrm>
          <a:prstGeom prst="rect">
            <a:avLst/>
          </a:prstGeom>
          <a:solidFill>
            <a:srgbClr val="DA81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Trusted Path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70" y="2514600"/>
            <a:ext cx="1068979" cy="106897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110611" y="2452936"/>
            <a:ext cx="1625488" cy="1130643"/>
            <a:chOff x="3110611" y="2452936"/>
            <a:chExt cx="1625488" cy="1130643"/>
          </a:xfrm>
        </p:grpSpPr>
        <p:sp>
          <p:nvSpPr>
            <p:cNvPr id="10" name="Rounded Rectangle 9"/>
            <p:cNvSpPr/>
            <p:nvPr/>
          </p:nvSpPr>
          <p:spPr>
            <a:xfrm>
              <a:off x="3110611" y="2452936"/>
              <a:ext cx="1625488" cy="1130643"/>
            </a:xfrm>
            <a:prstGeom prst="roundRect">
              <a:avLst>
                <a:gd name="adj" fmla="val 10215"/>
              </a:avLst>
            </a:prstGeom>
            <a:solidFill>
              <a:srgbClr val="F7F7F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85" b="12552"/>
            <a:stretch/>
          </p:blipFill>
          <p:spPr>
            <a:xfrm flipH="1">
              <a:off x="3205025" y="2557903"/>
              <a:ext cx="581657" cy="44355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2" b="8798"/>
            <a:stretch/>
          </p:blipFill>
          <p:spPr>
            <a:xfrm>
              <a:off x="4034097" y="2562842"/>
              <a:ext cx="535093" cy="43861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3646509" y="3104957"/>
              <a:ext cx="469016" cy="43861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2031395" y="2557903"/>
            <a:ext cx="389573" cy="91255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" idx="1"/>
            <a:endCxn id="14" idx="3"/>
          </p:cNvCxnSpPr>
          <p:nvPr/>
        </p:nvCxnSpPr>
        <p:spPr>
          <a:xfrm flipH="1" flipV="1">
            <a:off x="2420968" y="3014179"/>
            <a:ext cx="689643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73792" y="4146900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480258" y="4146900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609006" y="4146900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861123" y="414690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1" name="Left-Right Arrow 20"/>
          <p:cNvSpPr/>
          <p:nvPr/>
        </p:nvSpPr>
        <p:spPr>
          <a:xfrm>
            <a:off x="4569191" y="2715875"/>
            <a:ext cx="3200828" cy="194226"/>
          </a:xfrm>
          <a:prstGeom prst="leftRightArrow">
            <a:avLst/>
          </a:prstGeom>
          <a:solidFill>
            <a:schemeClr val="bg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4559657" y="3086607"/>
            <a:ext cx="1686362" cy="194226"/>
          </a:xfrm>
          <a:prstGeom prst="leftRightArrow">
            <a:avLst/>
          </a:prstGeom>
          <a:solidFill>
            <a:schemeClr val="bg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15" y="2662271"/>
            <a:ext cx="301431" cy="30143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16200000">
            <a:off x="5404301" y="3229275"/>
            <a:ext cx="1007556" cy="338554"/>
          </a:xfrm>
          <a:prstGeom prst="rect">
            <a:avLst/>
          </a:prstGeom>
          <a:solidFill>
            <a:srgbClr val="DA8150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IO driver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38" y="2177975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93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Compromised platform</a:t>
            </a:r>
          </a:p>
          <a:p>
            <a:pPr lvl="1"/>
            <a:r>
              <a:rPr lang="en-US" dirty="0" smtClean="0"/>
              <a:t>OS, applications, hardware…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Compromised network</a:t>
            </a:r>
          </a:p>
          <a:p>
            <a:endParaRPr lang="en-US" dirty="0"/>
          </a:p>
          <a:p>
            <a:r>
              <a:rPr lang="en-US" dirty="0" smtClean="0"/>
              <a:t>Remote server is trusted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7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Root-of-trust</a:t>
            </a:r>
          </a:p>
          <a:p>
            <a:endParaRPr lang="en-US" dirty="0"/>
          </a:p>
          <a:p>
            <a:r>
              <a:rPr lang="en-US" dirty="0" smtClean="0"/>
              <a:t>External to the platform</a:t>
            </a:r>
          </a:p>
          <a:p>
            <a:endParaRPr lang="en-US" dirty="0"/>
          </a:p>
          <a:p>
            <a:r>
              <a:rPr lang="en-US" dirty="0" smtClean="0"/>
              <a:t>Isolation</a:t>
            </a:r>
          </a:p>
          <a:p>
            <a:endParaRPr lang="en-US" dirty="0"/>
          </a:p>
          <a:p>
            <a:r>
              <a:rPr lang="en-US" dirty="0" smtClean="0"/>
              <a:t>Put user into the loop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30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devices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Uni</a:t>
            </a:r>
            <a:r>
              <a:rPr lang="en-US" dirty="0" smtClean="0">
                <a:solidFill>
                  <a:srgbClr val="FF0000"/>
                </a:solidFill>
              </a:rPr>
              <a:t>-directional trusted path (UTP)</a:t>
            </a:r>
          </a:p>
          <a:p>
            <a:r>
              <a:rPr lang="en-US" dirty="0" smtClean="0"/>
              <a:t>Trusted intermediators</a:t>
            </a:r>
          </a:p>
          <a:p>
            <a:pPr lvl="1"/>
            <a:r>
              <a:rPr lang="en-US" dirty="0" smtClean="0"/>
              <a:t>Hypervisor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Overshadow, SGXIO</a:t>
            </a:r>
          </a:p>
          <a:p>
            <a:pPr lvl="1"/>
            <a:r>
              <a:rPr lang="en-US" dirty="0" smtClean="0"/>
              <a:t>External trusted hardware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Fidelius</a:t>
            </a:r>
            <a:r>
              <a:rPr lang="en-US" dirty="0" smtClean="0">
                <a:solidFill>
                  <a:srgbClr val="FF0000"/>
                </a:solidFill>
              </a:rPr>
              <a:t>, IntegriKey</a:t>
            </a:r>
          </a:p>
          <a:p>
            <a:pPr lvl="1"/>
            <a:r>
              <a:rPr lang="en-US" dirty="0" smtClean="0"/>
              <a:t>System TEE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Vbutton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TruZ</a:t>
            </a:r>
            <a:r>
              <a:rPr lang="en-US" dirty="0" smtClean="0">
                <a:solidFill>
                  <a:srgbClr val="FF0000"/>
                </a:solidFill>
              </a:rPr>
              <a:t>-Droid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Trusted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Confirmation Devices</a:t>
            </a:r>
            <a:endParaRPr lang="en-US" dirty="0"/>
          </a:p>
        </p:txBody>
      </p:sp>
      <p:sp>
        <p:nvSpPr>
          <p:cNvPr id="7" name="AutoShape 2" descr="Image result for transaction confirmation devices"/>
          <p:cNvSpPr>
            <a:spLocks noChangeAspect="1" noChangeArrowheads="1"/>
          </p:cNvSpPr>
          <p:nvPr/>
        </p:nvSpPr>
        <p:spPr bwMode="auto">
          <a:xfrm>
            <a:off x="2091459" y="2154676"/>
            <a:ext cx="191649" cy="19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transaction confirmation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59" y="1295400"/>
            <a:ext cx="2605231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half" idx="4294967295"/>
          </p:nvPr>
        </p:nvSpPr>
        <p:spPr>
          <a:xfrm>
            <a:off x="6285565" y="2024064"/>
            <a:ext cx="5567205" cy="42132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Simple to develop</a:t>
            </a:r>
          </a:p>
          <a:p>
            <a:r>
              <a:rPr lang="en-GB" dirty="0" smtClean="0"/>
              <a:t>Easy to use for end-users</a:t>
            </a:r>
          </a:p>
          <a:p>
            <a:r>
              <a:rPr lang="en-GB" dirty="0" smtClean="0"/>
              <a:t>Widely deployed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09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of Habituation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Limited to text-based input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Confirmation </a:t>
            </a:r>
            <a:r>
              <a:rPr lang="en-US" dirty="0" smtClean="0"/>
              <a:t>Devices: What is bad about it?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19" y="1447800"/>
            <a:ext cx="5228875" cy="50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590</TotalTime>
  <Words>583</Words>
  <Application>Microsoft Office PowerPoint</Application>
  <PresentationFormat>Custom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How (not) to build a Trusted Path?</vt:lpstr>
      <vt:lpstr>Motivation</vt:lpstr>
      <vt:lpstr>Definition</vt:lpstr>
      <vt:lpstr>What is Trusted Path</vt:lpstr>
      <vt:lpstr>Trust Assumption</vt:lpstr>
      <vt:lpstr>General Approach</vt:lpstr>
      <vt:lpstr>How to Build Trusted Path?</vt:lpstr>
      <vt:lpstr>Transaction Confirmation Devices</vt:lpstr>
      <vt:lpstr>Transaction Confirmation Devices: What is bad about it?</vt:lpstr>
      <vt:lpstr>External Devices - IntegriKey</vt:lpstr>
      <vt:lpstr>IntegriKey - Attack</vt:lpstr>
      <vt:lpstr>Observation 1</vt:lpstr>
      <vt:lpstr>Fidelius – Output Integrity </vt:lpstr>
      <vt:lpstr>Output Integrity</vt:lpstr>
      <vt:lpstr>Fidelius : Attack 1</vt:lpstr>
      <vt:lpstr>Observation 2</vt:lpstr>
      <vt:lpstr>Fidelius: Attack 2</vt:lpstr>
      <vt:lpstr>Observation 3</vt:lpstr>
      <vt:lpstr>Requirements of Security and Functional Properties</vt:lpstr>
      <vt:lpstr>Other Trusted Path Solutions</vt:lpstr>
      <vt:lpstr>How to Build a Trusted Path</vt:lpstr>
      <vt:lpstr>Trusted Path Interactions</vt:lpstr>
      <vt:lpstr>Definition: Violation of Input/output Integrity</vt:lpstr>
      <vt:lpstr>Verification</vt:lpstr>
      <vt:lpstr>What we learnt?</vt:lpstr>
      <vt:lpstr>PowerPoint Presentation</vt:lpstr>
      <vt:lpstr>PowerPoint Presentation</vt:lpstr>
      <vt:lpstr>Platform Awareness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Path</dc:title>
  <dc:creator>Aritra Dhar</dc:creator>
  <cp:lastModifiedBy>Aritra Dhar</cp:lastModifiedBy>
  <cp:revision>44</cp:revision>
  <cp:lastPrinted>2013-06-08T11:22:51Z</cp:lastPrinted>
  <dcterms:created xsi:type="dcterms:W3CDTF">2019-12-03T10:53:56Z</dcterms:created>
  <dcterms:modified xsi:type="dcterms:W3CDTF">2019-12-04T15:48:58Z</dcterms:modified>
</cp:coreProperties>
</file>