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73" r:id="rId3"/>
    <p:sldId id="266" r:id="rId4"/>
    <p:sldId id="272" r:id="rId5"/>
    <p:sldId id="262" r:id="rId6"/>
    <p:sldId id="256" r:id="rId7"/>
    <p:sldId id="274" r:id="rId8"/>
    <p:sldId id="257" r:id="rId9"/>
    <p:sldId id="268" r:id="rId10"/>
    <p:sldId id="258" r:id="rId11"/>
    <p:sldId id="275" r:id="rId12"/>
    <p:sldId id="267" r:id="rId13"/>
    <p:sldId id="259" r:id="rId14"/>
    <p:sldId id="260" r:id="rId15"/>
    <p:sldId id="261" r:id="rId16"/>
    <p:sldId id="263" r:id="rId17"/>
    <p:sldId id="265" r:id="rId18"/>
    <p:sldId id="270" r:id="rId19"/>
    <p:sldId id="269" r:id="rId20"/>
    <p:sldId id="27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5C546A"/>
    <a:srgbClr val="FEF6F0"/>
    <a:srgbClr val="77B150"/>
    <a:srgbClr val="F7F7F7"/>
    <a:srgbClr val="DFEA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62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1062" y="15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D3D3-1E26-436C-8467-9F82561659A6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647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D3D3-1E26-436C-8467-9F82561659A6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591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D3D3-1E26-436C-8467-9F82561659A6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322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D3D3-1E26-436C-8467-9F82561659A6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861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D3D3-1E26-436C-8467-9F82561659A6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55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D3D3-1E26-436C-8467-9F82561659A6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456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D3D3-1E26-436C-8467-9F82561659A6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749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D3D3-1E26-436C-8467-9F82561659A6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908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D3D3-1E26-436C-8467-9F82561659A6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903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D3D3-1E26-436C-8467-9F82561659A6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572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D3D3-1E26-436C-8467-9F82561659A6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259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B2D3D3-1E26-436C-8467-9F82561659A6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072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3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3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3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6.png"/><Relationship Id="rId7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7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16.png"/><Relationship Id="rId7" Type="http://schemas.openxmlformats.org/officeDocument/2006/relationships/image" Target="../media/image23.png"/><Relationship Id="rId12" Type="http://schemas.openxmlformats.org/officeDocument/2006/relationships/image" Target="../media/image23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11" Type="http://schemas.openxmlformats.org/officeDocument/2006/relationships/image" Target="../media/image13.png"/><Relationship Id="rId5" Type="http://schemas.openxmlformats.org/officeDocument/2006/relationships/image" Target="../media/image21.png"/><Relationship Id="rId10" Type="http://schemas.openxmlformats.org/officeDocument/2006/relationships/image" Target="../media/image7.png"/><Relationship Id="rId4" Type="http://schemas.openxmlformats.org/officeDocument/2006/relationships/image" Target="../media/image20.png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png"/><Relationship Id="rId3" Type="http://schemas.openxmlformats.org/officeDocument/2006/relationships/image" Target="../media/image120.png"/><Relationship Id="rId7" Type="http://schemas.openxmlformats.org/officeDocument/2006/relationships/image" Target="../media/image16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0.png"/><Relationship Id="rId5" Type="http://schemas.openxmlformats.org/officeDocument/2006/relationships/image" Target="../media/image140.png"/><Relationship Id="rId4" Type="http://schemas.openxmlformats.org/officeDocument/2006/relationships/image" Target="../media/image13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png"/><Relationship Id="rId3" Type="http://schemas.openxmlformats.org/officeDocument/2006/relationships/image" Target="../media/image120.png"/><Relationship Id="rId7" Type="http://schemas.openxmlformats.org/officeDocument/2006/relationships/image" Target="../media/image16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0.png"/><Relationship Id="rId5" Type="http://schemas.openxmlformats.org/officeDocument/2006/relationships/image" Target="../media/image240.png"/><Relationship Id="rId4" Type="http://schemas.openxmlformats.org/officeDocument/2006/relationships/image" Target="../media/image130.png"/><Relationship Id="rId9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09" t="7622" r="11787" b="8054"/>
          <a:stretch/>
        </p:blipFill>
        <p:spPr>
          <a:xfrm>
            <a:off x="633691" y="0"/>
            <a:ext cx="3768811" cy="270815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97762" y="2679716"/>
            <a:ext cx="10406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1) Slider</a:t>
            </a:r>
            <a:endParaRPr lang="en-US" sz="2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216" y="3171708"/>
            <a:ext cx="5078628" cy="291798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587330" y="6153133"/>
            <a:ext cx="18615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3) Bitcoin wallet</a:t>
            </a:r>
            <a:endParaRPr lang="en-US" sz="2000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9494" y="814924"/>
            <a:ext cx="186381" cy="26625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7798" y="-66134"/>
            <a:ext cx="3267450" cy="2708158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010126" y="2642024"/>
            <a:ext cx="13027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2) E-voting</a:t>
            </a:r>
            <a:endParaRPr lang="en-US" sz="2000" dirty="0"/>
          </a:p>
        </p:txBody>
      </p:sp>
      <p:pic>
        <p:nvPicPr>
          <p:cNvPr id="1032" name="Picture 8" descr="Image result for password reveal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8701" y="3171708"/>
            <a:ext cx="3309436" cy="2801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5914902" y="6153133"/>
            <a:ext cx="20370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4) Web credential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38103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7620" y="77986"/>
            <a:ext cx="4273996" cy="1985592"/>
          </a:xfrm>
          <a:prstGeom prst="roundRect">
            <a:avLst>
              <a:gd name="adj" fmla="val 4686"/>
            </a:avLst>
          </a:prstGeom>
          <a:solidFill>
            <a:schemeClr val="bg1"/>
          </a:solidFill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1920" y="-106680"/>
            <a:ext cx="152246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Sensitive form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54779" y="1519813"/>
            <a:ext cx="819150" cy="41148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OK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285434" y="1519813"/>
            <a:ext cx="819150" cy="41148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Cancel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764030" y="367169"/>
            <a:ext cx="2324100" cy="37921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10051" y="384671"/>
            <a:ext cx="165397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Sensitive field 1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764030" y="918726"/>
            <a:ext cx="2324100" cy="37921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10051" y="936228"/>
            <a:ext cx="165397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Sensitive field 2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781" y="1694180"/>
            <a:ext cx="172311" cy="172311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954956" y="1656080"/>
            <a:ext cx="241959" cy="241959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98060" y="1462663"/>
            <a:ext cx="959689" cy="52197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8805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7620" y="77986"/>
            <a:ext cx="5722620" cy="2103120"/>
          </a:xfrm>
          <a:prstGeom prst="roundRect">
            <a:avLst>
              <a:gd name="adj" fmla="val 4686"/>
            </a:avLst>
          </a:prstGeom>
          <a:solidFill>
            <a:schemeClr val="bg1"/>
          </a:solidFill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1920" y="-106680"/>
            <a:ext cx="152246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Sensitive form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868930" y="1624846"/>
            <a:ext cx="819150" cy="41148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OK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299585" y="1624846"/>
            <a:ext cx="819150" cy="41148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Cancel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764030" y="472202"/>
            <a:ext cx="2324100" cy="37921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10051" y="489704"/>
            <a:ext cx="165397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Sensitive field 1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764030" y="1023759"/>
            <a:ext cx="2324100" cy="37921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10051" y="1041261"/>
            <a:ext cx="165397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Sensitive field 2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3932" y="1799213"/>
            <a:ext cx="172311" cy="172311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2969107" y="1761113"/>
            <a:ext cx="241959" cy="241959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812211" y="1567696"/>
            <a:ext cx="959689" cy="52197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815385" y="262652"/>
            <a:ext cx="2153721" cy="1637271"/>
          </a:xfrm>
          <a:custGeom>
            <a:avLst/>
            <a:gdLst>
              <a:gd name="connsiteX0" fmla="*/ 0 w 2125362"/>
              <a:gd name="connsiteY0" fmla="*/ 0 h 1637271"/>
              <a:gd name="connsiteX1" fmla="*/ 345989 w 2125362"/>
              <a:gd name="connsiteY1" fmla="*/ 895865 h 1637271"/>
              <a:gd name="connsiteX2" fmla="*/ 883508 w 2125362"/>
              <a:gd name="connsiteY2" fmla="*/ 1439562 h 1637271"/>
              <a:gd name="connsiteX3" fmla="*/ 2125362 w 2125362"/>
              <a:gd name="connsiteY3" fmla="*/ 1637271 h 1637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25362" h="1637271">
                <a:moveTo>
                  <a:pt x="0" y="0"/>
                </a:moveTo>
                <a:cubicBezTo>
                  <a:pt x="99369" y="327969"/>
                  <a:pt x="198738" y="655938"/>
                  <a:pt x="345989" y="895865"/>
                </a:cubicBezTo>
                <a:cubicBezTo>
                  <a:pt x="493240" y="1135792"/>
                  <a:pt x="586946" y="1315994"/>
                  <a:pt x="883508" y="1439562"/>
                </a:cubicBezTo>
                <a:cubicBezTo>
                  <a:pt x="1180070" y="1563130"/>
                  <a:pt x="1652716" y="1600200"/>
                  <a:pt x="2125362" y="1637271"/>
                </a:cubicBezTo>
              </a:path>
            </a:pathLst>
          </a:cu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-16809" y="1697426"/>
            <a:ext cx="2325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Tracked mouse pointer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484384" y="1163181"/>
            <a:ext cx="1070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Parsed UI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54" name="Curved Connector 53"/>
          <p:cNvCxnSpPr>
            <a:stCxn id="8" idx="3"/>
            <a:endCxn id="52" idx="1"/>
          </p:cNvCxnSpPr>
          <p:nvPr/>
        </p:nvCxnSpPr>
        <p:spPr>
          <a:xfrm flipV="1">
            <a:off x="3688080" y="1347847"/>
            <a:ext cx="796304" cy="482739"/>
          </a:xfrm>
          <a:prstGeom prst="curvedConnector3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70110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/>
          <p:cNvGrpSpPr/>
          <p:nvPr/>
        </p:nvGrpSpPr>
        <p:grpSpPr>
          <a:xfrm>
            <a:off x="15368" y="-100501"/>
            <a:ext cx="3439915" cy="2627458"/>
            <a:chOff x="0" y="-100501"/>
            <a:chExt cx="3439915" cy="2627458"/>
          </a:xfrm>
        </p:grpSpPr>
        <p:sp>
          <p:nvSpPr>
            <p:cNvPr id="4" name="Rounded Rectangle 3"/>
            <p:cNvSpPr/>
            <p:nvPr/>
          </p:nvSpPr>
          <p:spPr>
            <a:xfrm>
              <a:off x="0" y="96520"/>
              <a:ext cx="3439915" cy="2430437"/>
            </a:xfrm>
            <a:prstGeom prst="roundRect">
              <a:avLst>
                <a:gd name="adj" fmla="val 4686"/>
              </a:avLst>
            </a:prstGeom>
            <a:solidFill>
              <a:schemeClr val="bg1"/>
            </a:solidFill>
            <a:ln w="190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71783" y="1432694"/>
              <a:ext cx="819150" cy="4114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OK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902438" y="1432694"/>
              <a:ext cx="819150" cy="4114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Cancel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756410" y="312078"/>
              <a:ext cx="1442548" cy="37921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02431" y="329580"/>
              <a:ext cx="165397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Sensitive field 1</a:t>
              </a:r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756410" y="863635"/>
              <a:ext cx="1442548" cy="37921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02431" y="881137"/>
              <a:ext cx="165397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Sensitive field 2</a:t>
              </a:r>
              <a:endParaRPr lang="en-US" dirty="0"/>
            </a:p>
          </p:txBody>
        </p:sp>
        <p:sp>
          <p:nvSpPr>
            <p:cNvPr id="2" name="Rectangle 1"/>
            <p:cNvSpPr/>
            <p:nvPr/>
          </p:nvSpPr>
          <p:spPr>
            <a:xfrm>
              <a:off x="116972" y="53274"/>
              <a:ext cx="1483228" cy="1691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0319" y="-100501"/>
              <a:ext cx="1522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Sensitive form</a:t>
              </a:r>
              <a:endParaRPr lang="en-US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756410" y="2019531"/>
              <a:ext cx="1442548" cy="37921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02431" y="2037033"/>
              <a:ext cx="140294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Normal field </a:t>
              </a:r>
              <a:endParaRPr lang="en-US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4319457" y="-100501"/>
            <a:ext cx="3439915" cy="2627458"/>
            <a:chOff x="4292377" y="-100501"/>
            <a:chExt cx="3439915" cy="2627458"/>
          </a:xfrm>
        </p:grpSpPr>
        <p:sp>
          <p:nvSpPr>
            <p:cNvPr id="17" name="Rounded Rectangle 16"/>
            <p:cNvSpPr/>
            <p:nvPr/>
          </p:nvSpPr>
          <p:spPr>
            <a:xfrm>
              <a:off x="4292377" y="96521"/>
              <a:ext cx="3439915" cy="2430436"/>
            </a:xfrm>
            <a:prstGeom prst="roundRect">
              <a:avLst>
                <a:gd name="adj" fmla="val 4686"/>
              </a:avLst>
            </a:prstGeom>
            <a:solidFill>
              <a:schemeClr val="bg1"/>
            </a:solidFill>
            <a:ln w="190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409349" y="53274"/>
              <a:ext cx="1483228" cy="1691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372696" y="-100501"/>
              <a:ext cx="1522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Sensitive form</a:t>
              </a:r>
              <a:endParaRPr lang="en-US" dirty="0"/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457" t="10535" r="9572" b="10820"/>
            <a:stretch/>
          </p:blipFill>
          <p:spPr>
            <a:xfrm>
              <a:off x="5233616" y="234090"/>
              <a:ext cx="1721404" cy="1692874"/>
            </a:xfrm>
            <a:prstGeom prst="rect">
              <a:avLst/>
            </a:prstGeom>
          </p:spPr>
        </p:pic>
        <p:sp>
          <p:nvSpPr>
            <p:cNvPr id="30" name="Rectangle 29"/>
            <p:cNvSpPr/>
            <p:nvPr/>
          </p:nvSpPr>
          <p:spPr>
            <a:xfrm>
              <a:off x="6026675" y="2019531"/>
              <a:ext cx="1442548" cy="37921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372696" y="2037033"/>
              <a:ext cx="140294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Normal field </a:t>
              </a:r>
              <a:endParaRPr lang="en-US" dirty="0"/>
            </a:p>
          </p:txBody>
        </p:sp>
      </p:grpSp>
      <p:sp>
        <p:nvSpPr>
          <p:cNvPr id="6" name="Rectangle 5"/>
          <p:cNvSpPr/>
          <p:nvPr/>
        </p:nvSpPr>
        <p:spPr>
          <a:xfrm>
            <a:off x="1999865" y="2626348"/>
            <a:ext cx="8717692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dirty="0" smtClean="0">
                <a:latin typeface="Consolas" panose="020B0609020204030204" pitchFamily="49" charset="0"/>
              </a:rPr>
              <a:t>&lt;</a:t>
            </a:r>
            <a:r>
              <a:rPr lang="en-US" sz="1500" dirty="0">
                <a:latin typeface="Consolas" panose="020B0609020204030204" pitchFamily="49" charset="0"/>
              </a:rPr>
              <a:t>form action="/</a:t>
            </a:r>
            <a:r>
              <a:rPr lang="en-US" sz="1500" dirty="0" err="1">
                <a:latin typeface="Consolas" panose="020B0609020204030204" pitchFamily="49" charset="0"/>
              </a:rPr>
              <a:t>some_action</a:t>
            </a:r>
            <a:r>
              <a:rPr lang="en-US" sz="1500" dirty="0">
                <a:latin typeface="Consolas" panose="020B0609020204030204" pitchFamily="49" charset="0"/>
              </a:rPr>
              <a:t>"&gt;</a:t>
            </a:r>
          </a:p>
          <a:p>
            <a:r>
              <a:rPr lang="en-US" sz="1500" dirty="0" smtClean="0">
                <a:latin typeface="Consolas" panose="020B0609020204030204" pitchFamily="49" charset="0"/>
              </a:rPr>
              <a:t> Sensitive field 1: &lt;</a:t>
            </a:r>
            <a:r>
              <a:rPr lang="en-US" sz="1500" dirty="0">
                <a:latin typeface="Consolas" panose="020B0609020204030204" pitchFamily="49" charset="0"/>
              </a:rPr>
              <a:t>input type="text" name</a:t>
            </a:r>
            <a:r>
              <a:rPr lang="en-US" sz="1500" dirty="0" smtClean="0">
                <a:latin typeface="Consolas" panose="020B0609020204030204" pitchFamily="49" charset="0"/>
              </a:rPr>
              <a:t>=“tb_1” </a:t>
            </a:r>
            <a:r>
              <a:rPr lang="en-US" sz="15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protect=“true”</a:t>
            </a:r>
            <a:r>
              <a:rPr lang="en-US" sz="1500" dirty="0" smtClean="0">
                <a:latin typeface="Consolas" panose="020B0609020204030204" pitchFamily="49" charset="0"/>
              </a:rPr>
              <a:t>&gt;&lt;</a:t>
            </a:r>
            <a:r>
              <a:rPr lang="en-US" sz="1500" dirty="0" err="1" smtClean="0">
                <a:latin typeface="Consolas" panose="020B0609020204030204" pitchFamily="49" charset="0"/>
              </a:rPr>
              <a:t>br</a:t>
            </a:r>
            <a:r>
              <a:rPr lang="en-US" sz="1500" dirty="0" smtClean="0">
                <a:latin typeface="Consolas" panose="020B0609020204030204" pitchFamily="49" charset="0"/>
              </a:rPr>
              <a:t>&gt;</a:t>
            </a:r>
          </a:p>
          <a:p>
            <a:r>
              <a:rPr lang="en-US" sz="1500" dirty="0" smtClean="0">
                <a:latin typeface="Consolas" panose="020B0609020204030204" pitchFamily="49" charset="0"/>
              </a:rPr>
              <a:t> Sensitive </a:t>
            </a:r>
            <a:r>
              <a:rPr lang="en-US" sz="1500" dirty="0">
                <a:latin typeface="Consolas" panose="020B0609020204030204" pitchFamily="49" charset="0"/>
              </a:rPr>
              <a:t>field </a:t>
            </a:r>
            <a:r>
              <a:rPr lang="en-US" sz="1500" dirty="0" smtClean="0">
                <a:latin typeface="Consolas" panose="020B0609020204030204" pitchFamily="49" charset="0"/>
              </a:rPr>
              <a:t>2: </a:t>
            </a:r>
            <a:r>
              <a:rPr lang="en-US" sz="1500" dirty="0">
                <a:latin typeface="Consolas" panose="020B0609020204030204" pitchFamily="49" charset="0"/>
              </a:rPr>
              <a:t>&lt;input type="text" name</a:t>
            </a:r>
            <a:r>
              <a:rPr lang="en-US" sz="1500" dirty="0" smtClean="0">
                <a:latin typeface="Consolas" panose="020B0609020204030204" pitchFamily="49" charset="0"/>
              </a:rPr>
              <a:t>=“tb_2” </a:t>
            </a:r>
            <a:r>
              <a:rPr lang="en-US" sz="15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protect=“true”</a:t>
            </a:r>
            <a:r>
              <a:rPr lang="en-US" sz="1500" dirty="0" smtClean="0">
                <a:latin typeface="Consolas" panose="020B0609020204030204" pitchFamily="49" charset="0"/>
              </a:rPr>
              <a:t>&gt;&lt;</a:t>
            </a:r>
            <a:r>
              <a:rPr lang="en-US" sz="1500" dirty="0" err="1">
                <a:latin typeface="Consolas" panose="020B0609020204030204" pitchFamily="49" charset="0"/>
              </a:rPr>
              <a:t>br</a:t>
            </a:r>
            <a:r>
              <a:rPr lang="en-US" sz="1500" dirty="0">
                <a:latin typeface="Consolas" panose="020B0609020204030204" pitchFamily="49" charset="0"/>
              </a:rPr>
              <a:t>&gt;</a:t>
            </a:r>
          </a:p>
          <a:p>
            <a:r>
              <a:rPr lang="en-US" sz="1500" dirty="0" smtClean="0">
                <a:latin typeface="Consolas" panose="020B0609020204030204" pitchFamily="49" charset="0"/>
              </a:rPr>
              <a:t> </a:t>
            </a:r>
            <a:r>
              <a:rPr lang="en-US" sz="1500" dirty="0">
                <a:latin typeface="Consolas" panose="020B0609020204030204" pitchFamily="49" charset="0"/>
              </a:rPr>
              <a:t> &lt;button type="submit" value="</a:t>
            </a:r>
            <a:r>
              <a:rPr lang="en-US" sz="1500" dirty="0" smtClean="0">
                <a:latin typeface="Consolas" panose="020B0609020204030204" pitchFamily="49" charset="0"/>
              </a:rPr>
              <a:t>Submit” </a:t>
            </a:r>
            <a:r>
              <a:rPr lang="en-US" sz="15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protect</a:t>
            </a:r>
            <a:r>
              <a:rPr lang="en-US" sz="1500" dirty="0">
                <a:solidFill>
                  <a:srgbClr val="FF0000"/>
                </a:solidFill>
                <a:latin typeface="Consolas" panose="020B0609020204030204" pitchFamily="49" charset="0"/>
              </a:rPr>
              <a:t>=“true”</a:t>
            </a:r>
            <a:r>
              <a:rPr lang="en-US" sz="1500" dirty="0" smtClean="0">
                <a:latin typeface="Consolas" panose="020B0609020204030204" pitchFamily="49" charset="0"/>
              </a:rPr>
              <a:t>&gt;</a:t>
            </a:r>
            <a:r>
              <a:rPr lang="en-US" sz="1500" dirty="0">
                <a:latin typeface="Consolas" panose="020B0609020204030204" pitchFamily="49" charset="0"/>
              </a:rPr>
              <a:t>Submit&lt;/button&gt;</a:t>
            </a:r>
            <a:br>
              <a:rPr lang="en-US" sz="1500" dirty="0">
                <a:latin typeface="Consolas" panose="020B0609020204030204" pitchFamily="49" charset="0"/>
              </a:rPr>
            </a:br>
            <a:r>
              <a:rPr lang="en-US" sz="1500" dirty="0">
                <a:latin typeface="Consolas" panose="020B0609020204030204" pitchFamily="49" charset="0"/>
              </a:rPr>
              <a:t>  &lt;button type="reset" value="</a:t>
            </a:r>
            <a:r>
              <a:rPr lang="en-US" sz="1500" dirty="0" smtClean="0">
                <a:latin typeface="Consolas" panose="020B0609020204030204" pitchFamily="49" charset="0"/>
              </a:rPr>
              <a:t>Reset” </a:t>
            </a:r>
            <a:r>
              <a:rPr lang="en-US" sz="15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protect</a:t>
            </a:r>
            <a:r>
              <a:rPr lang="en-US" sz="1500" dirty="0">
                <a:solidFill>
                  <a:srgbClr val="FF0000"/>
                </a:solidFill>
                <a:latin typeface="Consolas" panose="020B0609020204030204" pitchFamily="49" charset="0"/>
              </a:rPr>
              <a:t>=“true”</a:t>
            </a:r>
            <a:r>
              <a:rPr lang="en-US" sz="1500" dirty="0" smtClean="0">
                <a:latin typeface="Consolas" panose="020B0609020204030204" pitchFamily="49" charset="0"/>
              </a:rPr>
              <a:t>&gt;</a:t>
            </a:r>
            <a:r>
              <a:rPr lang="en-US" sz="1500" dirty="0">
                <a:latin typeface="Consolas" panose="020B0609020204030204" pitchFamily="49" charset="0"/>
              </a:rPr>
              <a:t>Reset&lt;/button&gt;</a:t>
            </a:r>
            <a:r>
              <a:rPr lang="en-US" sz="1500" dirty="0" smtClean="0">
                <a:latin typeface="Consolas" panose="020B0609020204030204" pitchFamily="49" charset="0"/>
              </a:rPr>
              <a:t> </a:t>
            </a:r>
          </a:p>
          <a:p>
            <a:r>
              <a:rPr lang="en-US" sz="1500" dirty="0" smtClean="0">
                <a:latin typeface="Consolas" panose="020B0609020204030204" pitchFamily="49" charset="0"/>
              </a:rPr>
              <a:t>Normal field: &lt;input type="text" name=“textbox_3"&gt;&lt;</a:t>
            </a:r>
            <a:r>
              <a:rPr lang="en-US" sz="1500" dirty="0" err="1" smtClean="0">
                <a:latin typeface="Consolas" panose="020B0609020204030204" pitchFamily="49" charset="0"/>
              </a:rPr>
              <a:t>br</a:t>
            </a:r>
            <a:r>
              <a:rPr lang="en-US" sz="1500" dirty="0" smtClean="0">
                <a:latin typeface="Consolas" panose="020B0609020204030204" pitchFamily="49" charset="0"/>
              </a:rPr>
              <a:t>&gt;</a:t>
            </a:r>
          </a:p>
          <a:p>
            <a:r>
              <a:rPr lang="en-US" sz="1500" dirty="0" smtClean="0">
                <a:latin typeface="Consolas" panose="020B0609020204030204" pitchFamily="49" charset="0"/>
              </a:rPr>
              <a:t>&lt;/</a:t>
            </a:r>
            <a:r>
              <a:rPr lang="en-US" sz="1500" dirty="0">
                <a:latin typeface="Consolas" panose="020B0609020204030204" pitchFamily="49" charset="0"/>
              </a:rPr>
              <a:t>form</a:t>
            </a:r>
            <a:r>
              <a:rPr lang="en-US" sz="1500" dirty="0" smtClean="0">
                <a:latin typeface="Consolas" panose="020B0609020204030204" pitchFamily="49" charset="0"/>
              </a:rPr>
              <a:t>&gt;</a:t>
            </a:r>
            <a:endParaRPr lang="en-US" sz="1500" dirty="0">
              <a:latin typeface="Consolas" panose="020B0609020204030204" pitchFamily="49" charset="0"/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8515676" y="-100501"/>
            <a:ext cx="3439915" cy="2627458"/>
            <a:chOff x="8726386" y="-100501"/>
            <a:chExt cx="3439915" cy="2627458"/>
          </a:xfrm>
        </p:grpSpPr>
        <p:sp>
          <p:nvSpPr>
            <p:cNvPr id="37" name="Rounded Rectangle 36"/>
            <p:cNvSpPr/>
            <p:nvPr/>
          </p:nvSpPr>
          <p:spPr>
            <a:xfrm>
              <a:off x="8726386" y="96521"/>
              <a:ext cx="3439915" cy="2430436"/>
            </a:xfrm>
            <a:prstGeom prst="roundRect">
              <a:avLst>
                <a:gd name="adj" fmla="val 4686"/>
              </a:avLst>
            </a:prstGeom>
            <a:solidFill>
              <a:schemeClr val="bg1"/>
            </a:solidFill>
            <a:ln w="190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8843358" y="53274"/>
              <a:ext cx="1483228" cy="1691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806705" y="-100501"/>
              <a:ext cx="1522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Sensitive form</a:t>
              </a:r>
              <a:endParaRPr lang="en-US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0460684" y="2090463"/>
              <a:ext cx="1442548" cy="30828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8806705" y="2037033"/>
              <a:ext cx="140294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Normal field </a:t>
              </a:r>
              <a:endParaRPr lang="en-US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10497337" y="312078"/>
              <a:ext cx="1442548" cy="37921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8843358" y="329580"/>
              <a:ext cx="165397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Sensitive field 1</a:t>
              </a:r>
              <a:endParaRPr lang="en-US" dirty="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10497337" y="863635"/>
              <a:ext cx="1442548" cy="37921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9441803" y="1432694"/>
              <a:ext cx="819150" cy="4114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OK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10872458" y="1432694"/>
              <a:ext cx="819150" cy="4114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Cancel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8843358" y="881137"/>
              <a:ext cx="165397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Sensitive field 2</a:t>
              </a:r>
              <a:endParaRPr lang="en-US" dirty="0"/>
            </a:p>
          </p:txBody>
        </p:sp>
      </p:grpSp>
      <p:sp>
        <p:nvSpPr>
          <p:cNvPr id="50" name="Right Arrow 49"/>
          <p:cNvSpPr/>
          <p:nvPr/>
        </p:nvSpPr>
        <p:spPr>
          <a:xfrm>
            <a:off x="7801150" y="1191174"/>
            <a:ext cx="673640" cy="241128"/>
          </a:xfrm>
          <a:prstGeom prst="rightArrow">
            <a:avLst>
              <a:gd name="adj1" fmla="val 39751"/>
              <a:gd name="adj2" fmla="val 65374"/>
            </a:avLst>
          </a:prstGeom>
          <a:solidFill>
            <a:schemeClr val="tx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ight Arrow 52"/>
          <p:cNvSpPr/>
          <p:nvPr/>
        </p:nvSpPr>
        <p:spPr>
          <a:xfrm>
            <a:off x="3557714" y="1191174"/>
            <a:ext cx="723187" cy="241128"/>
          </a:xfrm>
          <a:prstGeom prst="rightArrow">
            <a:avLst>
              <a:gd name="adj1" fmla="val 39751"/>
              <a:gd name="adj2" fmla="val 65374"/>
            </a:avLst>
          </a:prstGeom>
          <a:solidFill>
            <a:schemeClr val="tx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 rot="16200000">
            <a:off x="2996278" y="1152750"/>
            <a:ext cx="1735728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 smtClean="0"/>
              <a:t>Transformation</a:t>
            </a:r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 rot="16200000">
            <a:off x="7612073" y="1152750"/>
            <a:ext cx="897875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dirty="0" smtClean="0"/>
              <a:t>Overlay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8602526" y="247529"/>
            <a:ext cx="3253781" cy="17272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8561639" y="1863573"/>
            <a:ext cx="1811838" cy="2171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8505726" y="1770212"/>
            <a:ext cx="20003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Integrity protected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373477" y="319307"/>
            <a:ext cx="852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Data_1</a:t>
            </a:r>
            <a:endParaRPr lang="en-US" dirty="0"/>
          </a:p>
        </p:txBody>
      </p:sp>
      <p:sp>
        <p:nvSpPr>
          <p:cNvPr id="72" name="Rectangle 71"/>
          <p:cNvSpPr/>
          <p:nvPr/>
        </p:nvSpPr>
        <p:spPr>
          <a:xfrm>
            <a:off x="10373477" y="873517"/>
            <a:ext cx="852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Data_2</a:t>
            </a:r>
            <a:endParaRPr lang="en-US" dirty="0"/>
          </a:p>
        </p:txBody>
      </p:sp>
      <p:pic>
        <p:nvPicPr>
          <p:cNvPr id="73" name="Picture 7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4133" y="1712581"/>
            <a:ext cx="180987" cy="172311"/>
          </a:xfrm>
          <a:prstGeom prst="rect">
            <a:avLst/>
          </a:prstGeom>
        </p:spPr>
      </p:pic>
      <p:grpSp>
        <p:nvGrpSpPr>
          <p:cNvPr id="19" name="Group 18"/>
          <p:cNvGrpSpPr/>
          <p:nvPr/>
        </p:nvGrpSpPr>
        <p:grpSpPr>
          <a:xfrm>
            <a:off x="1999865" y="4427469"/>
            <a:ext cx="7679081" cy="379214"/>
            <a:chOff x="2341783" y="4498483"/>
            <a:chExt cx="7133631" cy="379214"/>
          </a:xfrm>
        </p:grpSpPr>
        <p:grpSp>
          <p:nvGrpSpPr>
            <p:cNvPr id="16" name="Group 15"/>
            <p:cNvGrpSpPr/>
            <p:nvPr/>
          </p:nvGrpSpPr>
          <p:grpSpPr>
            <a:xfrm>
              <a:off x="2341783" y="4498483"/>
              <a:ext cx="7069994" cy="379214"/>
              <a:chOff x="4353074" y="5036002"/>
              <a:chExt cx="7069994" cy="379214"/>
            </a:xfrm>
          </p:grpSpPr>
          <p:sp>
            <p:nvSpPr>
              <p:cNvPr id="74" name="Rectangle 73"/>
              <p:cNvSpPr/>
              <p:nvPr/>
            </p:nvSpPr>
            <p:spPr>
              <a:xfrm>
                <a:off x="4379975" y="5036002"/>
                <a:ext cx="2292673" cy="37921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4353074" y="5045884"/>
                <a:ext cx="238482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Sensitive field 1:Data_1</a:t>
                </a:r>
                <a:endParaRPr lang="en-US" dirty="0"/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6668659" y="5036002"/>
                <a:ext cx="2292673" cy="37921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6660292" y="5045884"/>
                <a:ext cx="238482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Sensitive field 2</a:t>
                </a:r>
                <a:r>
                  <a:rPr lang="en-US" dirty="0" smtClean="0"/>
                  <a:t>:Data_2</a:t>
                </a:r>
                <a:endParaRPr lang="en-US" dirty="0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8961332" y="5036002"/>
                <a:ext cx="1076555" cy="37921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8948275" y="5045884"/>
                <a:ext cx="11240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err="1" smtClean="0"/>
                  <a:t>Action:OK</a:t>
                </a:r>
                <a:endParaRPr lang="en-US" dirty="0"/>
              </a:p>
            </p:txBody>
          </p:sp>
          <p:sp>
            <p:nvSpPr>
              <p:cNvPr id="78" name="Rectangle 77"/>
              <p:cNvSpPr/>
              <p:nvPr/>
            </p:nvSpPr>
            <p:spPr>
              <a:xfrm>
                <a:off x="10038118" y="5036002"/>
                <a:ext cx="1384950" cy="37921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" name="Rectangle 17"/>
            <p:cNvSpPr/>
            <p:nvPr/>
          </p:nvSpPr>
          <p:spPr>
            <a:xfrm>
              <a:off x="8020657" y="4508365"/>
              <a:ext cx="145475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Sign(payload)</a:t>
              </a:r>
              <a:endParaRPr lang="en-US" dirty="0"/>
            </a:p>
          </p:txBody>
        </p:sp>
      </p:grpSp>
      <p:sp>
        <p:nvSpPr>
          <p:cNvPr id="20" name="Right Brace 19"/>
          <p:cNvSpPr/>
          <p:nvPr/>
        </p:nvSpPr>
        <p:spPr>
          <a:xfrm rot="5400000">
            <a:off x="5021149" y="1867459"/>
            <a:ext cx="99479" cy="6084134"/>
          </a:xfrm>
          <a:prstGeom prst="rightBrace">
            <a:avLst>
              <a:gd name="adj1" fmla="val 88326"/>
              <a:gd name="adj2" fmla="val 50000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612878" y="4944937"/>
            <a:ext cx="916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Payload</a:t>
            </a:r>
            <a:endParaRPr lang="en-US" dirty="0"/>
          </a:p>
        </p:txBody>
      </p:sp>
      <p:sp>
        <p:nvSpPr>
          <p:cNvPr id="79" name="Oval 78"/>
          <p:cNvSpPr/>
          <p:nvPr/>
        </p:nvSpPr>
        <p:spPr>
          <a:xfrm>
            <a:off x="3289911" y="48742"/>
            <a:ext cx="202025" cy="198787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80" name="Oval 79"/>
          <p:cNvSpPr/>
          <p:nvPr/>
        </p:nvSpPr>
        <p:spPr>
          <a:xfrm>
            <a:off x="7632234" y="48742"/>
            <a:ext cx="202025" cy="198787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81" name="Oval 80"/>
          <p:cNvSpPr/>
          <p:nvPr/>
        </p:nvSpPr>
        <p:spPr>
          <a:xfrm>
            <a:off x="11855872" y="48742"/>
            <a:ext cx="202025" cy="198787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3</a:t>
            </a:r>
          </a:p>
        </p:txBody>
      </p:sp>
      <p:cxnSp>
        <p:nvCxnSpPr>
          <p:cNvPr id="29" name="Elbow Connector 28"/>
          <p:cNvCxnSpPr>
            <a:endCxn id="78" idx="3"/>
          </p:cNvCxnSpPr>
          <p:nvPr/>
        </p:nvCxnSpPr>
        <p:spPr>
          <a:xfrm rot="5400000">
            <a:off x="9372089" y="2213175"/>
            <a:ext cx="2642256" cy="2165547"/>
          </a:xfrm>
          <a:prstGeom prst="bentConnector2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endCxn id="6" idx="1"/>
          </p:cNvCxnSpPr>
          <p:nvPr/>
        </p:nvCxnSpPr>
        <p:spPr>
          <a:xfrm>
            <a:off x="809161" y="2526957"/>
            <a:ext cx="1190704" cy="953471"/>
          </a:xfrm>
          <a:prstGeom prst="bentConnector3">
            <a:avLst>
              <a:gd name="adj1" fmla="val -28870"/>
            </a:avLst>
          </a:prstGeom>
          <a:ln w="19050">
            <a:solidFill>
              <a:srgbClr val="4472C4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69575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Straight Arrow Connector 46"/>
          <p:cNvCxnSpPr/>
          <p:nvPr/>
        </p:nvCxnSpPr>
        <p:spPr>
          <a:xfrm flipH="1">
            <a:off x="610583" y="2582597"/>
            <a:ext cx="2248493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2866713" y="2153384"/>
            <a:ext cx="2291875" cy="0"/>
          </a:xfrm>
          <a:prstGeom prst="straightConnector1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" name="Group 3"/>
          <p:cNvGrpSpPr/>
          <p:nvPr/>
        </p:nvGrpSpPr>
        <p:grpSpPr>
          <a:xfrm>
            <a:off x="2298090" y="20667"/>
            <a:ext cx="1121972" cy="1158332"/>
            <a:chOff x="4379857" y="2569029"/>
            <a:chExt cx="1121972" cy="1158332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/>
            <a:srcRect l="35542" t="19680" r="35441" b="39379"/>
            <a:stretch/>
          </p:blipFill>
          <p:spPr>
            <a:xfrm>
              <a:off x="4379857" y="2569029"/>
              <a:ext cx="1121972" cy="813498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4530089" y="3358029"/>
              <a:ext cx="82150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Device</a:t>
              </a:r>
              <a:endParaRPr lang="en-US" b="1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754696" y="-23112"/>
            <a:ext cx="893699" cy="1178999"/>
            <a:chOff x="7410680" y="2569028"/>
            <a:chExt cx="893699" cy="117899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275" b="3208"/>
            <a:stretch/>
          </p:blipFill>
          <p:spPr>
            <a:xfrm>
              <a:off x="7410680" y="2569028"/>
              <a:ext cx="890228" cy="832525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7428177" y="3378695"/>
              <a:ext cx="8762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Display</a:t>
              </a:r>
              <a:endParaRPr lang="en-US" b="1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207" y="0"/>
            <a:ext cx="1155357" cy="1178999"/>
            <a:chOff x="1396313" y="2549541"/>
            <a:chExt cx="1155357" cy="1178999"/>
          </a:xfrm>
        </p:grpSpPr>
        <p:grpSp>
          <p:nvGrpSpPr>
            <p:cNvPr id="12" name="Group 11"/>
            <p:cNvGrpSpPr/>
            <p:nvPr/>
          </p:nvGrpSpPr>
          <p:grpSpPr>
            <a:xfrm>
              <a:off x="1396313" y="2549541"/>
              <a:ext cx="1155357" cy="834164"/>
              <a:chOff x="1396313" y="2549541"/>
              <a:chExt cx="1155357" cy="834164"/>
            </a:xfrm>
          </p:grpSpPr>
          <p:pic>
            <p:nvPicPr>
              <p:cNvPr id="14" name="Picture 13"/>
              <p:cNvPicPr>
                <a:picLocks noChangeAspect="1"/>
              </p:cNvPicPr>
              <p:nvPr/>
            </p:nvPicPr>
            <p:blipFill rotWithShape="1">
              <a:blip r:embed="rId4"/>
              <a:srcRect l="24261" t="14798" r="24188" b="14569"/>
              <a:stretch/>
            </p:blipFill>
            <p:spPr>
              <a:xfrm>
                <a:off x="1396313" y="2570207"/>
                <a:ext cx="1155357" cy="813498"/>
              </a:xfrm>
              <a:prstGeom prst="rect">
                <a:avLst/>
              </a:prstGeom>
            </p:spPr>
          </p:pic>
          <p:pic>
            <p:nvPicPr>
              <p:cNvPr id="15" name="Picture 14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60578" y="2549541"/>
                <a:ext cx="453610" cy="453610"/>
              </a:xfrm>
              <a:prstGeom prst="rect">
                <a:avLst/>
              </a:prstGeom>
            </p:spPr>
          </p:pic>
        </p:grpSp>
        <p:sp>
          <p:nvSpPr>
            <p:cNvPr id="13" name="Rectangle 12"/>
            <p:cNvSpPr/>
            <p:nvPr/>
          </p:nvSpPr>
          <p:spPr>
            <a:xfrm>
              <a:off x="1662527" y="3359208"/>
              <a:ext cx="62292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Host</a:t>
              </a:r>
              <a:endParaRPr lang="en-US" b="1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292235" y="0"/>
            <a:ext cx="1139451" cy="1178999"/>
            <a:chOff x="5065867" y="0"/>
            <a:chExt cx="1139451" cy="1178999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87" t="16443" r="6804" b="16551"/>
            <a:stretch/>
          </p:blipFill>
          <p:spPr>
            <a:xfrm>
              <a:off x="5065867" y="0"/>
              <a:ext cx="1139451" cy="832525"/>
            </a:xfrm>
            <a:prstGeom prst="rect">
              <a:avLst/>
            </a:prstGeom>
          </p:spPr>
        </p:pic>
        <p:sp>
          <p:nvSpPr>
            <p:cNvPr id="16" name="Rectangle 15"/>
            <p:cNvSpPr/>
            <p:nvPr/>
          </p:nvSpPr>
          <p:spPr>
            <a:xfrm>
              <a:off x="5237117" y="809667"/>
              <a:ext cx="79694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Server</a:t>
              </a:r>
              <a:endParaRPr lang="en-US" b="1" dirty="0"/>
            </a:p>
          </p:txBody>
        </p:sp>
      </p:grpSp>
      <p:cxnSp>
        <p:nvCxnSpPr>
          <p:cNvPr id="24" name="Straight Arrow Connector 23"/>
          <p:cNvCxnSpPr/>
          <p:nvPr/>
        </p:nvCxnSpPr>
        <p:spPr>
          <a:xfrm flipH="1">
            <a:off x="610583" y="1383957"/>
            <a:ext cx="2248493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610583" y="1594021"/>
            <a:ext cx="2227442" cy="0"/>
          </a:xfrm>
          <a:prstGeom prst="straightConnector1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1015025" y="1064846"/>
            <a:ext cx="1359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Mouse trace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1217332" y="1313902"/>
            <a:ext cx="8660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Frames</a:t>
            </a:r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2908331" y="1623165"/>
            <a:ext cx="224429" cy="414109"/>
            <a:chOff x="8417139" y="2234540"/>
            <a:chExt cx="216788" cy="414109"/>
          </a:xfrm>
        </p:grpSpPr>
        <p:cxnSp>
          <p:nvCxnSpPr>
            <p:cNvPr id="29" name="Straight Arrow Connector 28"/>
            <p:cNvCxnSpPr/>
            <p:nvPr/>
          </p:nvCxnSpPr>
          <p:spPr>
            <a:xfrm>
              <a:off x="8417139" y="2242441"/>
              <a:ext cx="216788" cy="0"/>
            </a:xfrm>
            <a:prstGeom prst="straightConnector1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8630316" y="2234540"/>
              <a:ext cx="0" cy="414109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>
              <a:off x="8417139" y="2645852"/>
              <a:ext cx="216788" cy="0"/>
            </a:xfrm>
            <a:prstGeom prst="straightConnector1">
              <a:avLst/>
            </a:prstGeom>
            <a:ln w="19050">
              <a:headEnd type="arrow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2" name="Rectangle 31"/>
          <p:cNvSpPr/>
          <p:nvPr/>
        </p:nvSpPr>
        <p:spPr>
          <a:xfrm flipH="1">
            <a:off x="559189" y="1168572"/>
            <a:ext cx="51394" cy="354312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 flipH="1">
            <a:off x="2838022" y="1168573"/>
            <a:ext cx="45719" cy="4624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 flipH="1">
            <a:off x="5158588" y="1168572"/>
            <a:ext cx="45719" cy="354312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 flipH="1">
            <a:off x="6755242" y="1168572"/>
            <a:ext cx="45719" cy="354312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 flipH="1">
            <a:off x="2838019" y="2034478"/>
            <a:ext cx="45719" cy="148456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/>
          <p:cNvCxnSpPr/>
          <p:nvPr/>
        </p:nvCxnSpPr>
        <p:spPr>
          <a:xfrm flipH="1">
            <a:off x="2862893" y="1611702"/>
            <a:ext cx="1" cy="405096"/>
          </a:xfrm>
          <a:prstGeom prst="line">
            <a:avLst/>
          </a:prstGeom>
          <a:ln w="19050">
            <a:solidFill>
              <a:srgbClr val="4472C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2882625" y="1319789"/>
            <a:ext cx="15555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Track + record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3629154" y="1814250"/>
            <a:ext cx="9817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Frame + overlay</a:t>
            </a:r>
            <a:endParaRPr lang="en-US" dirty="0"/>
          </a:p>
        </p:txBody>
      </p:sp>
      <p:sp>
        <p:nvSpPr>
          <p:cNvPr id="43" name="Left Brace 42"/>
          <p:cNvSpPr/>
          <p:nvPr/>
        </p:nvSpPr>
        <p:spPr>
          <a:xfrm>
            <a:off x="335351" y="1356755"/>
            <a:ext cx="167751" cy="809368"/>
          </a:xfrm>
          <a:prstGeom prst="leftBrace">
            <a:avLst>
              <a:gd name="adj1" fmla="val 41481"/>
              <a:gd name="adj2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 rot="16200000">
            <a:off x="-451581" y="1576772"/>
            <a:ext cx="12164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Movement</a:t>
            </a:r>
            <a:endParaRPr lang="en-US" dirty="0"/>
          </a:p>
        </p:txBody>
      </p:sp>
      <p:sp>
        <p:nvSpPr>
          <p:cNvPr id="45" name="Left Brace 44"/>
          <p:cNvSpPr/>
          <p:nvPr/>
        </p:nvSpPr>
        <p:spPr>
          <a:xfrm>
            <a:off x="335351" y="2582597"/>
            <a:ext cx="167751" cy="2129098"/>
          </a:xfrm>
          <a:prstGeom prst="leftBrace">
            <a:avLst>
              <a:gd name="adj1" fmla="val 41481"/>
              <a:gd name="adj2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 rot="16200000">
            <a:off x="-151306" y="3497665"/>
            <a:ext cx="6158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Click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1359180" y="2236806"/>
            <a:ext cx="6158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Click</a:t>
            </a:r>
            <a:endParaRPr lang="en-US" dirty="0"/>
          </a:p>
        </p:txBody>
      </p:sp>
      <p:cxnSp>
        <p:nvCxnSpPr>
          <p:cNvPr id="49" name="Straight Arrow Connector 48"/>
          <p:cNvCxnSpPr/>
          <p:nvPr/>
        </p:nvCxnSpPr>
        <p:spPr>
          <a:xfrm flipH="1">
            <a:off x="610583" y="2803244"/>
            <a:ext cx="2227442" cy="0"/>
          </a:xfrm>
          <a:prstGeom prst="straightConnector1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1258742" y="2512511"/>
            <a:ext cx="8660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Frames</a:t>
            </a:r>
            <a:endParaRPr lang="en-US" dirty="0"/>
          </a:p>
        </p:txBody>
      </p:sp>
      <p:cxnSp>
        <p:nvCxnSpPr>
          <p:cNvPr id="51" name="Straight Arrow Connector 50"/>
          <p:cNvCxnSpPr/>
          <p:nvPr/>
        </p:nvCxnSpPr>
        <p:spPr>
          <a:xfrm flipH="1">
            <a:off x="610583" y="3087449"/>
            <a:ext cx="6144659" cy="0"/>
          </a:xfrm>
          <a:prstGeom prst="straightConnector1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1374132" y="2784925"/>
            <a:ext cx="6751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</a:t>
            </a:r>
            <a:endParaRPr lang="en-US" dirty="0"/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2889574" y="3374394"/>
            <a:ext cx="3865668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5210142" y="3054430"/>
            <a:ext cx="14607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Data + UI info</a:t>
            </a:r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 flipH="1">
            <a:off x="2838018" y="3925248"/>
            <a:ext cx="45719" cy="78644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8" name="Group 57"/>
          <p:cNvGrpSpPr/>
          <p:nvPr/>
        </p:nvGrpSpPr>
        <p:grpSpPr>
          <a:xfrm>
            <a:off x="2908331" y="3511139"/>
            <a:ext cx="224429" cy="414109"/>
            <a:chOff x="8417139" y="2234540"/>
            <a:chExt cx="216788" cy="414109"/>
          </a:xfrm>
        </p:grpSpPr>
        <p:cxnSp>
          <p:nvCxnSpPr>
            <p:cNvPr id="59" name="Straight Arrow Connector 58"/>
            <p:cNvCxnSpPr/>
            <p:nvPr/>
          </p:nvCxnSpPr>
          <p:spPr>
            <a:xfrm>
              <a:off x="8417139" y="2242441"/>
              <a:ext cx="216788" cy="0"/>
            </a:xfrm>
            <a:prstGeom prst="straightConnector1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8630316" y="2234540"/>
              <a:ext cx="0" cy="414109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>
              <a:off x="8417139" y="2645852"/>
              <a:ext cx="216788" cy="0"/>
            </a:xfrm>
            <a:prstGeom prst="straightConnector1">
              <a:avLst/>
            </a:prstGeom>
            <a:ln w="19050">
              <a:headEnd type="arrow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2" name="Rectangle 61"/>
          <p:cNvSpPr/>
          <p:nvPr/>
        </p:nvSpPr>
        <p:spPr>
          <a:xfrm>
            <a:off x="3095367" y="3536080"/>
            <a:ext cx="7465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Verify</a:t>
            </a:r>
            <a:endParaRPr lang="en-US" dirty="0"/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2866714" y="4087216"/>
            <a:ext cx="3888528" cy="0"/>
          </a:xfrm>
          <a:prstGeom prst="straightConnector1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3647899" y="3761395"/>
            <a:ext cx="10815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Response</a:t>
            </a:r>
            <a:endParaRPr lang="en-US" dirty="0"/>
          </a:p>
        </p:txBody>
      </p:sp>
      <p:cxnSp>
        <p:nvCxnSpPr>
          <p:cNvPr id="66" name="Straight Arrow Connector 65"/>
          <p:cNvCxnSpPr/>
          <p:nvPr/>
        </p:nvCxnSpPr>
        <p:spPr>
          <a:xfrm flipH="1">
            <a:off x="2866713" y="4408309"/>
            <a:ext cx="2314734" cy="0"/>
          </a:xfrm>
          <a:prstGeom prst="straightConnector1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3756157" y="4069175"/>
            <a:ext cx="9817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Frame + overlay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7114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723370" y="303270"/>
            <a:ext cx="1121972" cy="1158332"/>
            <a:chOff x="4379857" y="2569029"/>
            <a:chExt cx="1121972" cy="1158332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2"/>
            <a:srcRect l="35542" t="19680" r="35441" b="39379"/>
            <a:stretch/>
          </p:blipFill>
          <p:spPr>
            <a:xfrm>
              <a:off x="4379857" y="2569029"/>
              <a:ext cx="1121972" cy="813498"/>
            </a:xfrm>
            <a:prstGeom prst="rect">
              <a:avLst/>
            </a:prstGeom>
          </p:spPr>
        </p:pic>
        <p:sp>
          <p:nvSpPr>
            <p:cNvPr id="4" name="Rectangle 3"/>
            <p:cNvSpPr/>
            <p:nvPr/>
          </p:nvSpPr>
          <p:spPr>
            <a:xfrm>
              <a:off x="4530089" y="3358029"/>
              <a:ext cx="82150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Device</a:t>
              </a:r>
              <a:endParaRPr lang="en-US" b="1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5232720" y="340821"/>
            <a:ext cx="893699" cy="1178999"/>
            <a:chOff x="7410680" y="2569028"/>
            <a:chExt cx="893699" cy="1178999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275" b="3208"/>
            <a:stretch/>
          </p:blipFill>
          <p:spPr>
            <a:xfrm>
              <a:off x="7410680" y="2569028"/>
              <a:ext cx="890228" cy="832525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7428177" y="3378695"/>
              <a:ext cx="8762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Display</a:t>
              </a:r>
              <a:endParaRPr lang="en-US" b="1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0" y="303269"/>
            <a:ext cx="1155357" cy="1178999"/>
            <a:chOff x="1396313" y="2549541"/>
            <a:chExt cx="1155357" cy="1178999"/>
          </a:xfrm>
        </p:grpSpPr>
        <p:grpSp>
          <p:nvGrpSpPr>
            <p:cNvPr id="9" name="Group 8"/>
            <p:cNvGrpSpPr/>
            <p:nvPr/>
          </p:nvGrpSpPr>
          <p:grpSpPr>
            <a:xfrm>
              <a:off x="1396313" y="2549541"/>
              <a:ext cx="1155357" cy="834164"/>
              <a:chOff x="1396313" y="2549541"/>
              <a:chExt cx="1155357" cy="834164"/>
            </a:xfrm>
          </p:grpSpPr>
          <p:pic>
            <p:nvPicPr>
              <p:cNvPr id="11" name="Picture 10"/>
              <p:cNvPicPr>
                <a:picLocks noChangeAspect="1"/>
              </p:cNvPicPr>
              <p:nvPr/>
            </p:nvPicPr>
            <p:blipFill rotWithShape="1">
              <a:blip r:embed="rId4"/>
              <a:srcRect l="24261" t="14798" r="24188" b="14569"/>
              <a:stretch/>
            </p:blipFill>
            <p:spPr>
              <a:xfrm>
                <a:off x="1396313" y="2570207"/>
                <a:ext cx="1155357" cy="813498"/>
              </a:xfrm>
              <a:prstGeom prst="rect">
                <a:avLst/>
              </a:prstGeom>
            </p:spPr>
          </p:pic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60578" y="2549541"/>
                <a:ext cx="453610" cy="453610"/>
              </a:xfrm>
              <a:prstGeom prst="rect">
                <a:avLst/>
              </a:prstGeom>
            </p:spPr>
          </p:pic>
        </p:grpSp>
        <p:sp>
          <p:nvSpPr>
            <p:cNvPr id="10" name="Rectangle 9"/>
            <p:cNvSpPr/>
            <p:nvPr/>
          </p:nvSpPr>
          <p:spPr>
            <a:xfrm>
              <a:off x="1662527" y="3359208"/>
              <a:ext cx="62292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Host</a:t>
              </a:r>
              <a:endParaRPr lang="en-US" b="1" dirty="0"/>
            </a:p>
          </p:txBody>
        </p:sp>
      </p:grp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679" b="14612"/>
          <a:stretch/>
        </p:blipFill>
        <p:spPr>
          <a:xfrm>
            <a:off x="1819423" y="1895276"/>
            <a:ext cx="974772" cy="68925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49" b="9916"/>
          <a:stretch/>
        </p:blipFill>
        <p:spPr>
          <a:xfrm>
            <a:off x="3863341" y="1925628"/>
            <a:ext cx="859039" cy="689251"/>
          </a:xfrm>
          <a:prstGeom prst="rect">
            <a:avLst/>
          </a:prstGeom>
        </p:spPr>
      </p:pic>
      <p:grpSp>
        <p:nvGrpSpPr>
          <p:cNvPr id="21" name="Group 20"/>
          <p:cNvGrpSpPr/>
          <p:nvPr/>
        </p:nvGrpSpPr>
        <p:grpSpPr>
          <a:xfrm>
            <a:off x="2293345" y="1461602"/>
            <a:ext cx="1930253" cy="503521"/>
            <a:chOff x="3510935" y="3575185"/>
            <a:chExt cx="1930253" cy="519167"/>
          </a:xfrm>
        </p:grpSpPr>
        <p:cxnSp>
          <p:nvCxnSpPr>
            <p:cNvPr id="22" name="Straight Connector 21"/>
            <p:cNvCxnSpPr/>
            <p:nvPr/>
          </p:nvCxnSpPr>
          <p:spPr>
            <a:xfrm>
              <a:off x="4471801" y="3575185"/>
              <a:ext cx="0" cy="36758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/>
          </p:nvGrpSpPr>
          <p:grpSpPr>
            <a:xfrm>
              <a:off x="3510935" y="3950318"/>
              <a:ext cx="1930253" cy="144034"/>
              <a:chOff x="4474242" y="4502768"/>
              <a:chExt cx="1394552" cy="330546"/>
            </a:xfrm>
          </p:grpSpPr>
          <p:cxnSp>
            <p:nvCxnSpPr>
              <p:cNvPr id="24" name="Straight Connector 23"/>
              <p:cNvCxnSpPr/>
              <p:nvPr/>
            </p:nvCxnSpPr>
            <p:spPr>
              <a:xfrm>
                <a:off x="4474242" y="4502768"/>
                <a:ext cx="1394552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4483969" y="4502768"/>
                <a:ext cx="0" cy="330546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5859270" y="4502768"/>
                <a:ext cx="0" cy="330546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8" name="Group 27"/>
          <p:cNvGrpSpPr/>
          <p:nvPr/>
        </p:nvGrpSpPr>
        <p:grpSpPr>
          <a:xfrm>
            <a:off x="3176356" y="1355901"/>
            <a:ext cx="828798" cy="369332"/>
            <a:chOff x="7903181" y="3762728"/>
            <a:chExt cx="828798" cy="369332"/>
          </a:xfrm>
        </p:grpSpPr>
        <p:sp>
          <p:nvSpPr>
            <p:cNvPr id="29" name="Oval 28"/>
            <p:cNvSpPr/>
            <p:nvPr/>
          </p:nvSpPr>
          <p:spPr>
            <a:xfrm>
              <a:off x="7903181" y="3848001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1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8047176" y="3762728"/>
              <a:ext cx="68480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I</a:t>
              </a:r>
              <a:r>
                <a:rPr lang="en-US" dirty="0" smtClean="0"/>
                <a:t>nput</a:t>
              </a:r>
              <a:endParaRPr lang="en-US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779892" y="-66063"/>
            <a:ext cx="1043728" cy="369332"/>
            <a:chOff x="7903181" y="3762728"/>
            <a:chExt cx="1043728" cy="369332"/>
          </a:xfrm>
        </p:grpSpPr>
        <p:sp>
          <p:nvSpPr>
            <p:cNvPr id="32" name="Oval 31"/>
            <p:cNvSpPr/>
            <p:nvPr/>
          </p:nvSpPr>
          <p:spPr>
            <a:xfrm>
              <a:off x="7903181" y="3848001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2</a:t>
              </a:r>
              <a:endParaRPr lang="en-US" b="1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8047176" y="3762728"/>
              <a:ext cx="89973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Encrypt</a:t>
              </a:r>
              <a:endParaRPr lang="en-US" dirty="0"/>
            </a:p>
          </p:txBody>
        </p:sp>
      </p:grpSp>
      <p:cxnSp>
        <p:nvCxnSpPr>
          <p:cNvPr id="34" name="Straight Arrow Connector 33"/>
          <p:cNvCxnSpPr/>
          <p:nvPr/>
        </p:nvCxnSpPr>
        <p:spPr>
          <a:xfrm flipH="1">
            <a:off x="1198606" y="673443"/>
            <a:ext cx="1464276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1076441" y="69118"/>
            <a:ext cx="1681729" cy="646331"/>
            <a:chOff x="8047176" y="3762728"/>
            <a:chExt cx="1681729" cy="646331"/>
          </a:xfrm>
        </p:grpSpPr>
        <p:sp>
          <p:nvSpPr>
            <p:cNvPr id="37" name="Oval 36"/>
            <p:cNvSpPr/>
            <p:nvPr/>
          </p:nvSpPr>
          <p:spPr>
            <a:xfrm>
              <a:off x="8359131" y="3835644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3</a:t>
              </a:r>
              <a:endParaRPr lang="en-US" b="1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8047176" y="3762728"/>
              <a:ext cx="168172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 smtClean="0"/>
                <a:t>Send  encrypted input</a:t>
              </a:r>
              <a:endParaRPr lang="en-US" dirty="0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1520138" y="839235"/>
            <a:ext cx="920233" cy="369332"/>
            <a:chOff x="7903181" y="3762728"/>
            <a:chExt cx="920233" cy="369332"/>
          </a:xfrm>
        </p:grpSpPr>
        <p:sp>
          <p:nvSpPr>
            <p:cNvPr id="41" name="Oval 40"/>
            <p:cNvSpPr/>
            <p:nvPr/>
          </p:nvSpPr>
          <p:spPr>
            <a:xfrm>
              <a:off x="7903181" y="3848001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4</a:t>
              </a:r>
              <a:endParaRPr lang="en-US" b="1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8047176" y="3762728"/>
              <a:ext cx="77623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Frame</a:t>
              </a:r>
              <a:endParaRPr lang="en-US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3845342" y="331908"/>
            <a:ext cx="1407079" cy="646331"/>
            <a:chOff x="8047176" y="3762728"/>
            <a:chExt cx="1542701" cy="646331"/>
          </a:xfrm>
        </p:grpSpPr>
        <p:sp>
          <p:nvSpPr>
            <p:cNvPr id="44" name="Oval 43"/>
            <p:cNvSpPr/>
            <p:nvPr/>
          </p:nvSpPr>
          <p:spPr>
            <a:xfrm>
              <a:off x="8121379" y="3838218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4</a:t>
              </a:r>
              <a:endParaRPr lang="en-US" b="1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8047176" y="3762728"/>
              <a:ext cx="154270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 smtClean="0"/>
                <a:t>Frame + input overlay</a:t>
              </a:r>
              <a:endParaRPr lang="en-US" dirty="0"/>
            </a:p>
          </p:txBody>
        </p:sp>
      </p:grpSp>
      <p:cxnSp>
        <p:nvCxnSpPr>
          <p:cNvPr id="46" name="Straight Arrow Connector 45"/>
          <p:cNvCxnSpPr/>
          <p:nvPr/>
        </p:nvCxnSpPr>
        <p:spPr>
          <a:xfrm>
            <a:off x="3855136" y="673443"/>
            <a:ext cx="1229670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1225478" y="853240"/>
            <a:ext cx="1437404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5387573" y="594532"/>
            <a:ext cx="580521" cy="1978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ABC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30020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004658" y="1753999"/>
            <a:ext cx="1121972" cy="1158332"/>
            <a:chOff x="4379857" y="2569029"/>
            <a:chExt cx="1121972" cy="1158332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2"/>
            <a:srcRect l="35542" t="19680" r="35441" b="39379"/>
            <a:stretch/>
          </p:blipFill>
          <p:spPr>
            <a:xfrm>
              <a:off x="4379857" y="2569029"/>
              <a:ext cx="1121972" cy="813498"/>
            </a:xfrm>
            <a:prstGeom prst="rect">
              <a:avLst/>
            </a:prstGeom>
          </p:spPr>
        </p:pic>
        <p:sp>
          <p:nvSpPr>
            <p:cNvPr id="4" name="Rectangle 3"/>
            <p:cNvSpPr/>
            <p:nvPr/>
          </p:nvSpPr>
          <p:spPr>
            <a:xfrm>
              <a:off x="4530089" y="3358029"/>
              <a:ext cx="82150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Device</a:t>
              </a:r>
              <a:endParaRPr lang="en-US" b="1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313436" y="1791550"/>
            <a:ext cx="893699" cy="1178999"/>
            <a:chOff x="7410680" y="2569028"/>
            <a:chExt cx="893699" cy="1178999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275" b="3208"/>
            <a:stretch/>
          </p:blipFill>
          <p:spPr>
            <a:xfrm>
              <a:off x="7410680" y="2569028"/>
              <a:ext cx="890228" cy="832525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7428177" y="3378695"/>
              <a:ext cx="8762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Display</a:t>
              </a:r>
              <a:endParaRPr lang="en-US" b="1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0" y="1753998"/>
            <a:ext cx="1155357" cy="1178999"/>
            <a:chOff x="1396313" y="2549541"/>
            <a:chExt cx="1155357" cy="1178999"/>
          </a:xfrm>
        </p:grpSpPr>
        <p:grpSp>
          <p:nvGrpSpPr>
            <p:cNvPr id="9" name="Group 8"/>
            <p:cNvGrpSpPr/>
            <p:nvPr/>
          </p:nvGrpSpPr>
          <p:grpSpPr>
            <a:xfrm>
              <a:off x="1396313" y="2549541"/>
              <a:ext cx="1155357" cy="834164"/>
              <a:chOff x="1396313" y="2549541"/>
              <a:chExt cx="1155357" cy="834164"/>
            </a:xfrm>
          </p:grpSpPr>
          <p:pic>
            <p:nvPicPr>
              <p:cNvPr id="11" name="Picture 10"/>
              <p:cNvPicPr>
                <a:picLocks noChangeAspect="1"/>
              </p:cNvPicPr>
              <p:nvPr/>
            </p:nvPicPr>
            <p:blipFill rotWithShape="1">
              <a:blip r:embed="rId4"/>
              <a:srcRect l="24261" t="14798" r="24188" b="14569"/>
              <a:stretch/>
            </p:blipFill>
            <p:spPr>
              <a:xfrm>
                <a:off x="1396313" y="2570207"/>
                <a:ext cx="1155357" cy="813498"/>
              </a:xfrm>
              <a:prstGeom prst="rect">
                <a:avLst/>
              </a:prstGeom>
            </p:spPr>
          </p:pic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60578" y="2549541"/>
                <a:ext cx="453610" cy="453610"/>
              </a:xfrm>
              <a:prstGeom prst="rect">
                <a:avLst/>
              </a:prstGeom>
            </p:spPr>
          </p:pic>
        </p:grpSp>
        <p:sp>
          <p:nvSpPr>
            <p:cNvPr id="10" name="Rectangle 9"/>
            <p:cNvSpPr/>
            <p:nvPr/>
          </p:nvSpPr>
          <p:spPr>
            <a:xfrm>
              <a:off x="1662527" y="3359208"/>
              <a:ext cx="62292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Host</a:t>
              </a:r>
              <a:endParaRPr lang="en-US" b="1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994864" y="1384666"/>
            <a:ext cx="1067774" cy="369332"/>
            <a:chOff x="7903181" y="3762728"/>
            <a:chExt cx="1067774" cy="369332"/>
          </a:xfrm>
        </p:grpSpPr>
        <p:sp>
          <p:nvSpPr>
            <p:cNvPr id="32" name="Oval 31"/>
            <p:cNvSpPr/>
            <p:nvPr/>
          </p:nvSpPr>
          <p:spPr>
            <a:xfrm>
              <a:off x="7903181" y="3848001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3</a:t>
              </a:r>
              <a:endParaRPr lang="en-US" b="1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8047176" y="3762728"/>
              <a:ext cx="92377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Decrypt</a:t>
              </a:r>
              <a:endParaRPr lang="en-US" dirty="0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1129706" y="1697913"/>
            <a:ext cx="920233" cy="369332"/>
            <a:chOff x="7903181" y="3762728"/>
            <a:chExt cx="920233" cy="369332"/>
          </a:xfrm>
        </p:grpSpPr>
        <p:sp>
          <p:nvSpPr>
            <p:cNvPr id="41" name="Oval 40"/>
            <p:cNvSpPr/>
            <p:nvPr/>
          </p:nvSpPr>
          <p:spPr>
            <a:xfrm>
              <a:off x="7903181" y="3848001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2</a:t>
              </a:r>
              <a:endParaRPr lang="en-US" b="1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8047176" y="3762728"/>
              <a:ext cx="77623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Frame</a:t>
              </a:r>
              <a:endParaRPr lang="en-US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3103458" y="1782637"/>
            <a:ext cx="1407079" cy="646331"/>
            <a:chOff x="8047176" y="3762728"/>
            <a:chExt cx="1542701" cy="646331"/>
          </a:xfrm>
        </p:grpSpPr>
        <p:sp>
          <p:nvSpPr>
            <p:cNvPr id="44" name="Oval 43"/>
            <p:cNvSpPr/>
            <p:nvPr/>
          </p:nvSpPr>
          <p:spPr>
            <a:xfrm>
              <a:off x="8121379" y="3838218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4</a:t>
              </a:r>
              <a:endParaRPr lang="en-US" b="1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8047176" y="3762728"/>
              <a:ext cx="154270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 smtClean="0"/>
                <a:t>Frame + overlay</a:t>
              </a:r>
              <a:endParaRPr lang="en-US" dirty="0"/>
            </a:p>
          </p:txBody>
        </p:sp>
      </p:grpSp>
      <p:cxnSp>
        <p:nvCxnSpPr>
          <p:cNvPr id="46" name="Straight Arrow Connector 45"/>
          <p:cNvCxnSpPr/>
          <p:nvPr/>
        </p:nvCxnSpPr>
        <p:spPr>
          <a:xfrm>
            <a:off x="3136424" y="2124172"/>
            <a:ext cx="1167218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1145933" y="2132441"/>
            <a:ext cx="848931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4468289" y="2045261"/>
            <a:ext cx="580521" cy="1978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ABC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59155" y="7095"/>
            <a:ext cx="1070551" cy="1128658"/>
            <a:chOff x="5065867" y="50341"/>
            <a:chExt cx="1070551" cy="1128658"/>
          </a:xfrm>
        </p:grpSpPr>
        <p:pic>
          <p:nvPicPr>
            <p:cNvPr id="49" name="Picture 48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87" t="16443" r="6804" b="16551"/>
            <a:stretch/>
          </p:blipFill>
          <p:spPr>
            <a:xfrm>
              <a:off x="5065867" y="50341"/>
              <a:ext cx="1070551" cy="782184"/>
            </a:xfrm>
            <a:prstGeom prst="rect">
              <a:avLst/>
            </a:prstGeom>
          </p:spPr>
        </p:pic>
        <p:sp>
          <p:nvSpPr>
            <p:cNvPr id="50" name="Rectangle 49"/>
            <p:cNvSpPr/>
            <p:nvPr/>
          </p:nvSpPr>
          <p:spPr>
            <a:xfrm>
              <a:off x="5237117" y="809667"/>
              <a:ext cx="79694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Server</a:t>
              </a:r>
              <a:endParaRPr lang="en-US" b="1" dirty="0"/>
            </a:p>
          </p:txBody>
        </p:sp>
      </p:grpSp>
      <p:cxnSp>
        <p:nvCxnSpPr>
          <p:cNvPr id="52" name="Straight Arrow Connector 51"/>
          <p:cNvCxnSpPr/>
          <p:nvPr/>
        </p:nvCxnSpPr>
        <p:spPr>
          <a:xfrm>
            <a:off x="521551" y="1092421"/>
            <a:ext cx="0" cy="58449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3" name="Group 52"/>
          <p:cNvGrpSpPr/>
          <p:nvPr/>
        </p:nvGrpSpPr>
        <p:grpSpPr>
          <a:xfrm>
            <a:off x="424617" y="1024189"/>
            <a:ext cx="2859738" cy="369332"/>
            <a:chOff x="7903181" y="3762728"/>
            <a:chExt cx="2859738" cy="369332"/>
          </a:xfrm>
        </p:grpSpPr>
        <p:sp>
          <p:nvSpPr>
            <p:cNvPr id="54" name="Oval 53"/>
            <p:cNvSpPr/>
            <p:nvPr/>
          </p:nvSpPr>
          <p:spPr>
            <a:xfrm>
              <a:off x="7903181" y="3848001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1</a:t>
              </a:r>
              <a:endParaRPr lang="en-US" b="1" dirty="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8047176" y="3762728"/>
              <a:ext cx="271574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Webpage + encrypted data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015017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525" y="9525"/>
            <a:ext cx="3206641" cy="1245823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89" t="14222" r="13000" b="28556"/>
          <a:stretch/>
        </p:blipFill>
        <p:spPr>
          <a:xfrm>
            <a:off x="1867679" y="192753"/>
            <a:ext cx="1283173" cy="990755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4158458" y="115267"/>
            <a:ext cx="1219100" cy="1466714"/>
            <a:chOff x="7559697" y="2896126"/>
            <a:chExt cx="717816" cy="863613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275" b="3208"/>
            <a:stretch/>
          </p:blipFill>
          <p:spPr>
            <a:xfrm>
              <a:off x="7559697" y="2896126"/>
              <a:ext cx="717816" cy="671289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7667185" y="3542273"/>
              <a:ext cx="511814" cy="2174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 smtClean="0"/>
                <a:t>Output</a:t>
              </a:r>
              <a:endParaRPr lang="en-US" b="1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393635" y="1401949"/>
            <a:ext cx="2447407" cy="726593"/>
            <a:chOff x="2534406" y="4227129"/>
            <a:chExt cx="2169949" cy="644221"/>
          </a:xfrm>
        </p:grpSpPr>
        <p:grpSp>
          <p:nvGrpSpPr>
            <p:cNvPr id="12" name="Group 11"/>
            <p:cNvGrpSpPr/>
            <p:nvPr/>
          </p:nvGrpSpPr>
          <p:grpSpPr>
            <a:xfrm>
              <a:off x="2534406" y="4227129"/>
              <a:ext cx="1615914" cy="610914"/>
              <a:chOff x="3298986" y="4564117"/>
              <a:chExt cx="1615914" cy="610914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3298986" y="4564117"/>
                <a:ext cx="1615914" cy="610914"/>
              </a:xfrm>
              <a:prstGeom prst="roundRect">
                <a:avLst>
                  <a:gd name="adj" fmla="val 10215"/>
                </a:avLst>
              </a:prstGeom>
              <a:solidFill>
                <a:srgbClr val="F7F7F7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5" name="Picture 14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4679" b="14612"/>
              <a:stretch/>
            </p:blipFill>
            <p:spPr>
              <a:xfrm>
                <a:off x="3369879" y="4637379"/>
                <a:ext cx="666168" cy="471040"/>
              </a:xfrm>
              <a:prstGeom prst="rect">
                <a:avLst/>
              </a:prstGeom>
            </p:spPr>
          </p:pic>
          <p:pic>
            <p:nvPicPr>
              <p:cNvPr id="16" name="Picture 15"/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9849" b="9916"/>
              <a:stretch/>
            </p:blipFill>
            <p:spPr>
              <a:xfrm>
                <a:off x="4278311" y="4643663"/>
                <a:ext cx="579243" cy="464756"/>
              </a:xfrm>
              <a:prstGeom prst="rect">
                <a:avLst/>
              </a:prstGeom>
            </p:spPr>
          </p:pic>
        </p:grpSp>
        <p:sp>
          <p:nvSpPr>
            <p:cNvPr id="13" name="Rectangle 12"/>
            <p:cNvSpPr/>
            <p:nvPr/>
          </p:nvSpPr>
          <p:spPr>
            <a:xfrm>
              <a:off x="4092411" y="4543888"/>
              <a:ext cx="611944" cy="32746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 smtClean="0"/>
                <a:t>Input</a:t>
              </a:r>
              <a:endParaRPr lang="en-US" b="1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291383" y="417976"/>
            <a:ext cx="726544" cy="192203"/>
            <a:chOff x="5905501" y="2475118"/>
            <a:chExt cx="1581958" cy="545818"/>
          </a:xfrm>
        </p:grpSpPr>
        <p:grpSp>
          <p:nvGrpSpPr>
            <p:cNvPr id="19" name="Group 18"/>
            <p:cNvGrpSpPr/>
            <p:nvPr/>
          </p:nvGrpSpPr>
          <p:grpSpPr>
            <a:xfrm>
              <a:off x="5905501" y="2475118"/>
              <a:ext cx="1062228" cy="545818"/>
              <a:chOff x="5935980" y="475630"/>
              <a:chExt cx="2040255" cy="1048370"/>
            </a:xfrm>
          </p:grpSpPr>
          <p:pic>
            <p:nvPicPr>
              <p:cNvPr id="17" name="Picture 16"/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333" t="4556" r="11333" b="18999"/>
              <a:stretch/>
            </p:blipFill>
            <p:spPr>
              <a:xfrm rot="5400000">
                <a:off x="5929955" y="481655"/>
                <a:ext cx="1048370" cy="1036320"/>
              </a:xfrm>
              <a:prstGeom prst="rect">
                <a:avLst/>
              </a:prstGeom>
            </p:spPr>
          </p:pic>
          <p:pic>
            <p:nvPicPr>
              <p:cNvPr id="18" name="Picture 17"/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333" t="4556" r="11333" b="18999"/>
              <a:stretch/>
            </p:blipFill>
            <p:spPr>
              <a:xfrm rot="5400000">
                <a:off x="6933890" y="481655"/>
                <a:ext cx="1048370" cy="1036320"/>
              </a:xfrm>
              <a:prstGeom prst="rect">
                <a:avLst/>
              </a:prstGeom>
            </p:spPr>
          </p:pic>
        </p:grpSp>
        <p:pic>
          <p:nvPicPr>
            <p:cNvPr id="21" name="Picture 20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333" t="4556" r="11333" b="18999"/>
            <a:stretch/>
          </p:blipFill>
          <p:spPr>
            <a:xfrm rot="5400000">
              <a:off x="6944778" y="2478255"/>
              <a:ext cx="545818" cy="539544"/>
            </a:xfrm>
            <a:prstGeom prst="rect">
              <a:avLst/>
            </a:prstGeom>
          </p:spPr>
        </p:pic>
      </p:grpSp>
      <p:cxnSp>
        <p:nvCxnSpPr>
          <p:cNvPr id="24" name="Straight Arrow Connector 23"/>
          <p:cNvCxnSpPr>
            <a:stCxn id="7" idx="3"/>
            <a:endCxn id="9" idx="1"/>
          </p:cNvCxnSpPr>
          <p:nvPr/>
        </p:nvCxnSpPr>
        <p:spPr>
          <a:xfrm flipV="1">
            <a:off x="3150852" y="685308"/>
            <a:ext cx="1007606" cy="2823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2568337" y="1051476"/>
            <a:ext cx="0" cy="345838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165645" y="72587"/>
            <a:ext cx="1519482" cy="394138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OS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165645" y="779188"/>
            <a:ext cx="1519482" cy="394138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CPU</a:t>
            </a:r>
            <a:endParaRPr lang="en-US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14" y="62511"/>
            <a:ext cx="380549" cy="380549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82" y="614173"/>
            <a:ext cx="380549" cy="380549"/>
          </a:xfrm>
          <a:prstGeom prst="rect">
            <a:avLst/>
          </a:prstGeom>
        </p:spPr>
      </p:pic>
      <p:cxnSp>
        <p:nvCxnSpPr>
          <p:cNvPr id="25" name="Straight Arrow Connector 24"/>
          <p:cNvCxnSpPr/>
          <p:nvPr/>
        </p:nvCxnSpPr>
        <p:spPr>
          <a:xfrm flipV="1">
            <a:off x="1689689" y="962011"/>
            <a:ext cx="355887" cy="1"/>
          </a:xfrm>
          <a:prstGeom prst="straightConnector1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7" idx="0"/>
            <a:endCxn id="26" idx="2"/>
          </p:cNvCxnSpPr>
          <p:nvPr/>
        </p:nvCxnSpPr>
        <p:spPr>
          <a:xfrm flipV="1">
            <a:off x="925386" y="466725"/>
            <a:ext cx="0" cy="312463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-102933" y="1200995"/>
            <a:ext cx="6901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Host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404975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12356" y="0"/>
            <a:ext cx="2644346" cy="1490531"/>
            <a:chOff x="0" y="0"/>
            <a:chExt cx="2644346" cy="1490531"/>
          </a:xfrm>
        </p:grpSpPr>
        <p:sp>
          <p:nvSpPr>
            <p:cNvPr id="4" name="Rectangle 3"/>
            <p:cNvSpPr/>
            <p:nvPr/>
          </p:nvSpPr>
          <p:spPr>
            <a:xfrm>
              <a:off x="0" y="0"/>
              <a:ext cx="2644346" cy="149053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162743" y="24926"/>
              <a:ext cx="2168611" cy="789462"/>
              <a:chOff x="123567" y="148281"/>
              <a:chExt cx="2168611" cy="789462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123567" y="148281"/>
                <a:ext cx="11267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Text box 1</a:t>
                </a:r>
                <a:endParaRPr lang="en-US" dirty="0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1322173" y="220534"/>
                <a:ext cx="970005" cy="22482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123567" y="568411"/>
                <a:ext cx="11267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Text box 2</a:t>
                </a:r>
                <a:endParaRPr lang="en-US" dirty="0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1322173" y="640664"/>
                <a:ext cx="970005" cy="22482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9" name="Rectangle 8"/>
            <p:cNvSpPr/>
            <p:nvPr/>
          </p:nvSpPr>
          <p:spPr>
            <a:xfrm>
              <a:off x="201923" y="865187"/>
              <a:ext cx="2090255" cy="50306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10383" y="932053"/>
              <a:ext cx="18733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Oblivious window</a:t>
              </a:r>
              <a:endParaRPr lang="en-US" dirty="0"/>
            </a:p>
          </p:txBody>
        </p:sp>
      </p:grpSp>
      <p:sp>
        <p:nvSpPr>
          <p:cNvPr id="11" name="Rectangle 10"/>
          <p:cNvSpPr/>
          <p:nvPr/>
        </p:nvSpPr>
        <p:spPr>
          <a:xfrm>
            <a:off x="2888316" y="411203"/>
            <a:ext cx="2054386" cy="10769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3206577" y="465948"/>
            <a:ext cx="1318400" cy="677050"/>
            <a:chOff x="6833286" y="148281"/>
            <a:chExt cx="1318400" cy="677050"/>
          </a:xfrm>
        </p:grpSpPr>
        <p:sp>
          <p:nvSpPr>
            <p:cNvPr id="12" name="TextBox 11"/>
            <p:cNvSpPr txBox="1"/>
            <p:nvPr/>
          </p:nvSpPr>
          <p:spPr>
            <a:xfrm>
              <a:off x="6833286" y="148281"/>
              <a:ext cx="1001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Option 1</a:t>
              </a:r>
              <a:endParaRPr lang="en-US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7926860" y="220533"/>
              <a:ext cx="224826" cy="22482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 flipV="1">
              <a:off x="7983668" y="277341"/>
              <a:ext cx="111210" cy="111210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833286" y="455999"/>
              <a:ext cx="1001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Option 2</a:t>
              </a:r>
              <a:endParaRPr lang="en-US" dirty="0"/>
            </a:p>
          </p:txBody>
        </p:sp>
        <p:sp>
          <p:nvSpPr>
            <p:cNvPr id="16" name="Oval 15"/>
            <p:cNvSpPr/>
            <p:nvPr/>
          </p:nvSpPr>
          <p:spPr>
            <a:xfrm>
              <a:off x="7926860" y="528251"/>
              <a:ext cx="224826" cy="22482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 flipV="1">
              <a:off x="7983668" y="585059"/>
              <a:ext cx="111210" cy="111210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Rounded Rectangle 19"/>
          <p:cNvSpPr/>
          <p:nvPr/>
        </p:nvSpPr>
        <p:spPr>
          <a:xfrm>
            <a:off x="3030006" y="1142998"/>
            <a:ext cx="860681" cy="253314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OK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3983089" y="1142998"/>
            <a:ext cx="860681" cy="253314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Cancel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92638" y="1488129"/>
            <a:ext cx="21335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Render at host’s side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2695721" y="1512067"/>
            <a:ext cx="23899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Server side static image</a:t>
            </a:r>
            <a:endParaRPr lang="en-US" dirty="0"/>
          </a:p>
        </p:txBody>
      </p:sp>
      <p:grpSp>
        <p:nvGrpSpPr>
          <p:cNvPr id="26" name="Group 25"/>
          <p:cNvGrpSpPr/>
          <p:nvPr/>
        </p:nvGrpSpPr>
        <p:grpSpPr>
          <a:xfrm>
            <a:off x="12356" y="2033715"/>
            <a:ext cx="2644346" cy="2118156"/>
            <a:chOff x="0" y="1"/>
            <a:chExt cx="2644346" cy="2118156"/>
          </a:xfrm>
        </p:grpSpPr>
        <p:sp>
          <p:nvSpPr>
            <p:cNvPr id="27" name="Rectangle 26"/>
            <p:cNvSpPr/>
            <p:nvPr/>
          </p:nvSpPr>
          <p:spPr>
            <a:xfrm>
              <a:off x="0" y="1"/>
              <a:ext cx="2644346" cy="211815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162743" y="24926"/>
              <a:ext cx="2168611" cy="789462"/>
              <a:chOff x="123567" y="148281"/>
              <a:chExt cx="2168611" cy="789462"/>
            </a:xfrm>
          </p:grpSpPr>
          <p:sp>
            <p:nvSpPr>
              <p:cNvPr id="31" name="TextBox 30"/>
              <p:cNvSpPr txBox="1"/>
              <p:nvPr/>
            </p:nvSpPr>
            <p:spPr>
              <a:xfrm>
                <a:off x="123567" y="148281"/>
                <a:ext cx="11267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Text box 1</a:t>
                </a:r>
                <a:endParaRPr lang="en-US" dirty="0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1322173" y="220534"/>
                <a:ext cx="970005" cy="22482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123567" y="568411"/>
                <a:ext cx="11267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Text box 2</a:t>
                </a:r>
                <a:endParaRPr lang="en-US" dirty="0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1322173" y="640664"/>
                <a:ext cx="970005" cy="22482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35" name="Rectangle 34"/>
          <p:cNvSpPr/>
          <p:nvPr/>
        </p:nvSpPr>
        <p:spPr>
          <a:xfrm>
            <a:off x="281178" y="2956743"/>
            <a:ext cx="2062531" cy="10769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6" name="Group 35"/>
          <p:cNvGrpSpPr/>
          <p:nvPr/>
        </p:nvGrpSpPr>
        <p:grpSpPr>
          <a:xfrm>
            <a:off x="599440" y="3011488"/>
            <a:ext cx="1318400" cy="677050"/>
            <a:chOff x="6833286" y="148281"/>
            <a:chExt cx="1318400" cy="677050"/>
          </a:xfrm>
        </p:grpSpPr>
        <p:sp>
          <p:nvSpPr>
            <p:cNvPr id="37" name="TextBox 36"/>
            <p:cNvSpPr txBox="1"/>
            <p:nvPr/>
          </p:nvSpPr>
          <p:spPr>
            <a:xfrm>
              <a:off x="6833286" y="148281"/>
              <a:ext cx="1001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Option 1</a:t>
              </a:r>
              <a:endParaRPr lang="en-US" dirty="0"/>
            </a:p>
          </p:txBody>
        </p:sp>
        <p:sp>
          <p:nvSpPr>
            <p:cNvPr id="38" name="Oval 37"/>
            <p:cNvSpPr/>
            <p:nvPr/>
          </p:nvSpPr>
          <p:spPr>
            <a:xfrm>
              <a:off x="7926860" y="220533"/>
              <a:ext cx="224826" cy="22482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 flipV="1">
              <a:off x="7983668" y="277341"/>
              <a:ext cx="111210" cy="111210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833286" y="455999"/>
              <a:ext cx="1001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Option 2</a:t>
              </a:r>
              <a:endParaRPr lang="en-US" dirty="0"/>
            </a:p>
          </p:txBody>
        </p:sp>
        <p:sp>
          <p:nvSpPr>
            <p:cNvPr id="41" name="Oval 40"/>
            <p:cNvSpPr/>
            <p:nvPr/>
          </p:nvSpPr>
          <p:spPr>
            <a:xfrm>
              <a:off x="7926860" y="528251"/>
              <a:ext cx="224826" cy="22482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 flipV="1">
              <a:off x="7983668" y="585059"/>
              <a:ext cx="111210" cy="111210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Rounded Rectangle 42"/>
          <p:cNvSpPr/>
          <p:nvPr/>
        </p:nvSpPr>
        <p:spPr>
          <a:xfrm>
            <a:off x="422869" y="3688538"/>
            <a:ext cx="860681" cy="253314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OK</a:t>
            </a:r>
          </a:p>
        </p:txBody>
      </p:sp>
      <p:sp>
        <p:nvSpPr>
          <p:cNvPr id="44" name="Rounded Rectangle 43"/>
          <p:cNvSpPr/>
          <p:nvPr/>
        </p:nvSpPr>
        <p:spPr>
          <a:xfrm>
            <a:off x="1375952" y="3688538"/>
            <a:ext cx="860681" cy="253314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Cancel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2856281" y="2406516"/>
            <a:ext cx="19874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HTML + overlay on device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83822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72739" y="0"/>
            <a:ext cx="2644346" cy="21883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1435482" y="24926"/>
            <a:ext cx="2168611" cy="789462"/>
            <a:chOff x="123567" y="148281"/>
            <a:chExt cx="2168611" cy="789462"/>
          </a:xfrm>
        </p:grpSpPr>
        <p:sp>
          <p:nvSpPr>
            <p:cNvPr id="5" name="TextBox 4"/>
            <p:cNvSpPr txBox="1"/>
            <p:nvPr/>
          </p:nvSpPr>
          <p:spPr>
            <a:xfrm>
              <a:off x="123567" y="148281"/>
              <a:ext cx="11267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Text box 1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322173" y="220534"/>
              <a:ext cx="970005" cy="22482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23567" y="568411"/>
              <a:ext cx="11267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Text box 2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322173" y="640664"/>
              <a:ext cx="970005" cy="22482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2" name="Rectangle 21"/>
          <p:cNvSpPr/>
          <p:nvPr/>
        </p:nvSpPr>
        <p:spPr>
          <a:xfrm>
            <a:off x="693588" y="2105754"/>
            <a:ext cx="38809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Render at host’s side + disabled pointer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4050604" y="209591"/>
            <a:ext cx="2054386" cy="1747195"/>
            <a:chOff x="2888316" y="998162"/>
            <a:chExt cx="2054386" cy="1747195"/>
          </a:xfrm>
        </p:grpSpPr>
        <p:sp>
          <p:nvSpPr>
            <p:cNvPr id="11" name="Rectangle 10"/>
            <p:cNvSpPr/>
            <p:nvPr/>
          </p:nvSpPr>
          <p:spPr>
            <a:xfrm>
              <a:off x="2888316" y="998162"/>
              <a:ext cx="2054386" cy="107692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3206577" y="1052907"/>
              <a:ext cx="1318400" cy="677050"/>
              <a:chOff x="6833286" y="148281"/>
              <a:chExt cx="1318400" cy="677050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6833286" y="148281"/>
                <a:ext cx="10011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Option 1</a:t>
                </a:r>
                <a:endParaRPr lang="en-US" dirty="0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7926860" y="220533"/>
                <a:ext cx="224826" cy="22482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 flipV="1">
                <a:off x="7983668" y="277341"/>
                <a:ext cx="111210" cy="111210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6833286" y="455999"/>
                <a:ext cx="10011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Option 2</a:t>
                </a:r>
                <a:endParaRPr lang="en-US" dirty="0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7926860" y="528251"/>
                <a:ext cx="224826" cy="22482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" name="Rounded Rectangle 19"/>
            <p:cNvSpPr/>
            <p:nvPr/>
          </p:nvSpPr>
          <p:spPr>
            <a:xfrm>
              <a:off x="3030006" y="1729957"/>
              <a:ext cx="860681" cy="253314"/>
            </a:xfrm>
            <a:prstGeom prst="round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OK</a:t>
              </a: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3983089" y="1729957"/>
              <a:ext cx="860681" cy="253314"/>
            </a:xfrm>
            <a:prstGeom prst="round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Cancel</a:t>
              </a:r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167252" y="2099026"/>
              <a:ext cx="144686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Decoded and Decrypted </a:t>
              </a:r>
              <a:r>
                <a:rPr lang="en-US" dirty="0" smtClean="0"/>
                <a:t>UI</a:t>
              </a:r>
              <a:endParaRPr lang="en-US" dirty="0"/>
            </a:p>
          </p:txBody>
        </p:sp>
      </p:grpSp>
      <p:sp>
        <p:nvSpPr>
          <p:cNvPr id="45" name="Rectangle 44"/>
          <p:cNvSpPr/>
          <p:nvPr/>
        </p:nvSpPr>
        <p:spPr>
          <a:xfrm>
            <a:off x="421060" y="4801251"/>
            <a:ext cx="47980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HTML + overlay on Bridge + rendered pointer 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83" t="11144" r="10990" b="11192"/>
          <a:stretch/>
        </p:blipFill>
        <p:spPr>
          <a:xfrm>
            <a:off x="1938714" y="897280"/>
            <a:ext cx="1175764" cy="1177808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968" y="851284"/>
            <a:ext cx="180987" cy="172311"/>
          </a:xfrm>
          <a:prstGeom prst="rect">
            <a:avLst/>
          </a:prstGeom>
        </p:spPr>
      </p:pic>
      <p:sp>
        <p:nvSpPr>
          <p:cNvPr id="47" name="Rectangle 46"/>
          <p:cNvSpPr/>
          <p:nvPr/>
        </p:nvSpPr>
        <p:spPr>
          <a:xfrm>
            <a:off x="1805195" y="890585"/>
            <a:ext cx="1432964" cy="118450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9" name="Curved Connector 28"/>
          <p:cNvCxnSpPr>
            <a:stCxn id="47" idx="3"/>
            <a:endCxn id="11" idx="1"/>
          </p:cNvCxnSpPr>
          <p:nvPr/>
        </p:nvCxnSpPr>
        <p:spPr>
          <a:xfrm flipV="1">
            <a:off x="3238159" y="748054"/>
            <a:ext cx="812445" cy="734783"/>
          </a:xfrm>
          <a:prstGeom prst="curvedConnector3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1308266" y="824392"/>
            <a:ext cx="231743" cy="26121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1272739" y="2615458"/>
            <a:ext cx="2644346" cy="21883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3" name="Group 52"/>
          <p:cNvGrpSpPr/>
          <p:nvPr/>
        </p:nvGrpSpPr>
        <p:grpSpPr>
          <a:xfrm>
            <a:off x="1435482" y="2640384"/>
            <a:ext cx="2168611" cy="789462"/>
            <a:chOff x="123567" y="148281"/>
            <a:chExt cx="2168611" cy="789462"/>
          </a:xfrm>
        </p:grpSpPr>
        <p:sp>
          <p:nvSpPr>
            <p:cNvPr id="54" name="TextBox 53"/>
            <p:cNvSpPr txBox="1"/>
            <p:nvPr/>
          </p:nvSpPr>
          <p:spPr>
            <a:xfrm>
              <a:off x="123567" y="148281"/>
              <a:ext cx="11267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Text box 1</a:t>
              </a:r>
              <a:endParaRPr lang="en-US" dirty="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322173" y="220534"/>
              <a:ext cx="970005" cy="22482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23567" y="568411"/>
              <a:ext cx="11267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Text box 2</a:t>
              </a:r>
              <a:endParaRPr lang="en-US" dirty="0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322173" y="640664"/>
              <a:ext cx="970005" cy="22482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1500662" y="3574931"/>
            <a:ext cx="2054386" cy="1076926"/>
            <a:chOff x="2888316" y="998162"/>
            <a:chExt cx="2054386" cy="1076926"/>
          </a:xfrm>
        </p:grpSpPr>
        <p:sp>
          <p:nvSpPr>
            <p:cNvPr id="65" name="Rectangle 64"/>
            <p:cNvSpPr/>
            <p:nvPr/>
          </p:nvSpPr>
          <p:spPr>
            <a:xfrm>
              <a:off x="2888316" y="998162"/>
              <a:ext cx="2054386" cy="107692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6" name="Group 65"/>
            <p:cNvGrpSpPr/>
            <p:nvPr/>
          </p:nvGrpSpPr>
          <p:grpSpPr>
            <a:xfrm>
              <a:off x="3206577" y="1052907"/>
              <a:ext cx="1318400" cy="677050"/>
              <a:chOff x="6833286" y="148281"/>
              <a:chExt cx="1318400" cy="677050"/>
            </a:xfrm>
          </p:grpSpPr>
          <p:sp>
            <p:nvSpPr>
              <p:cNvPr id="70" name="TextBox 69"/>
              <p:cNvSpPr txBox="1"/>
              <p:nvPr/>
            </p:nvSpPr>
            <p:spPr>
              <a:xfrm>
                <a:off x="6833286" y="148281"/>
                <a:ext cx="10011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Option 1</a:t>
                </a:r>
                <a:endParaRPr lang="en-US" dirty="0"/>
              </a:p>
            </p:txBody>
          </p:sp>
          <p:sp>
            <p:nvSpPr>
              <p:cNvPr id="71" name="Oval 70"/>
              <p:cNvSpPr/>
              <p:nvPr/>
            </p:nvSpPr>
            <p:spPr>
              <a:xfrm>
                <a:off x="7926860" y="220533"/>
                <a:ext cx="224826" cy="22482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/>
              <p:cNvSpPr/>
              <p:nvPr/>
            </p:nvSpPr>
            <p:spPr>
              <a:xfrm flipV="1">
                <a:off x="7983668" y="277341"/>
                <a:ext cx="111210" cy="111210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6833286" y="455999"/>
                <a:ext cx="10011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Option 2</a:t>
                </a:r>
                <a:endParaRPr lang="en-US" dirty="0"/>
              </a:p>
            </p:txBody>
          </p:sp>
          <p:sp>
            <p:nvSpPr>
              <p:cNvPr id="74" name="Oval 73"/>
              <p:cNvSpPr/>
              <p:nvPr/>
            </p:nvSpPr>
            <p:spPr>
              <a:xfrm>
                <a:off x="7926860" y="528251"/>
                <a:ext cx="224826" cy="22482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7" name="Rounded Rectangle 66"/>
            <p:cNvSpPr/>
            <p:nvPr/>
          </p:nvSpPr>
          <p:spPr>
            <a:xfrm>
              <a:off x="3030006" y="1729957"/>
              <a:ext cx="860681" cy="253314"/>
            </a:xfrm>
            <a:prstGeom prst="round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OK</a:t>
              </a:r>
            </a:p>
          </p:txBody>
        </p:sp>
        <p:sp>
          <p:nvSpPr>
            <p:cNvPr id="68" name="Rounded Rectangle 67"/>
            <p:cNvSpPr/>
            <p:nvPr/>
          </p:nvSpPr>
          <p:spPr>
            <a:xfrm>
              <a:off x="3983089" y="1729957"/>
              <a:ext cx="860681" cy="253314"/>
            </a:xfrm>
            <a:prstGeom prst="round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Cancel</a:t>
              </a:r>
              <a:endParaRPr lang="en-US" dirty="0"/>
            </a:p>
          </p:txBody>
        </p:sp>
      </p:grpSp>
      <p:pic>
        <p:nvPicPr>
          <p:cNvPr id="60" name="Picture 5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968" y="3466742"/>
            <a:ext cx="180987" cy="172311"/>
          </a:xfrm>
          <a:prstGeom prst="rect">
            <a:avLst/>
          </a:prstGeom>
        </p:spPr>
      </p:pic>
      <p:sp>
        <p:nvSpPr>
          <p:cNvPr id="63" name="Rectangle 62"/>
          <p:cNvSpPr/>
          <p:nvPr/>
        </p:nvSpPr>
        <p:spPr>
          <a:xfrm>
            <a:off x="1308266" y="3439850"/>
            <a:ext cx="231743" cy="26121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5" name="Picture 74"/>
          <p:cNvPicPr>
            <a:picLocks noChangeAspect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1483" y="3791077"/>
            <a:ext cx="180987" cy="172311"/>
          </a:xfrm>
          <a:prstGeom prst="rect">
            <a:avLst/>
          </a:prstGeom>
        </p:spPr>
      </p:pic>
      <p:sp>
        <p:nvSpPr>
          <p:cNvPr id="76" name="Rectangle 75"/>
          <p:cNvSpPr/>
          <p:nvPr/>
        </p:nvSpPr>
        <p:spPr>
          <a:xfrm>
            <a:off x="2991781" y="3764185"/>
            <a:ext cx="231743" cy="26121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-199938" y="-98854"/>
            <a:ext cx="149320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smtClean="0"/>
              <a:t>Pointer information to the host</a:t>
            </a:r>
            <a:endParaRPr lang="en-US" dirty="0"/>
          </a:p>
        </p:txBody>
      </p:sp>
      <p:cxnSp>
        <p:nvCxnSpPr>
          <p:cNvPr id="77" name="Curved Connector 76"/>
          <p:cNvCxnSpPr>
            <a:stCxn id="49" idx="1"/>
            <a:endCxn id="17" idx="2"/>
          </p:cNvCxnSpPr>
          <p:nvPr/>
        </p:nvCxnSpPr>
        <p:spPr>
          <a:xfrm rot="10800000">
            <a:off x="546666" y="824477"/>
            <a:ext cx="761601" cy="130523"/>
          </a:xfrm>
          <a:prstGeom prst="curved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urved Connector 79"/>
          <p:cNvCxnSpPr>
            <a:stCxn id="76" idx="3"/>
            <a:endCxn id="81" idx="2"/>
          </p:cNvCxnSpPr>
          <p:nvPr/>
        </p:nvCxnSpPr>
        <p:spPr>
          <a:xfrm flipV="1">
            <a:off x="3223524" y="3192202"/>
            <a:ext cx="1569538" cy="702590"/>
          </a:xfrm>
          <a:prstGeom prst="curved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3898858" y="2545871"/>
            <a:ext cx="17884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rendered pointer </a:t>
            </a:r>
            <a:r>
              <a:rPr lang="en-US" dirty="0" smtClean="0"/>
              <a:t>by the Bridge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-76109" y="1168680"/>
            <a:ext cx="146884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QR code with encrypted UI specification</a:t>
            </a:r>
            <a:endParaRPr lang="en-US" dirty="0"/>
          </a:p>
        </p:txBody>
      </p:sp>
      <p:cxnSp>
        <p:nvCxnSpPr>
          <p:cNvPr id="58" name="Curved Connector 57"/>
          <p:cNvCxnSpPr>
            <a:endCxn id="2" idx="1"/>
          </p:cNvCxnSpPr>
          <p:nvPr/>
        </p:nvCxnSpPr>
        <p:spPr>
          <a:xfrm flipV="1">
            <a:off x="1056503" y="1486184"/>
            <a:ext cx="882211" cy="271218"/>
          </a:xfrm>
          <a:prstGeom prst="curved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urved Connector 58"/>
          <p:cNvCxnSpPr>
            <a:stCxn id="65" idx="3"/>
            <a:endCxn id="61" idx="0"/>
          </p:cNvCxnSpPr>
          <p:nvPr/>
        </p:nvCxnSpPr>
        <p:spPr>
          <a:xfrm>
            <a:off x="3555048" y="4113394"/>
            <a:ext cx="993703" cy="318525"/>
          </a:xfrm>
          <a:prstGeom prst="curved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4008293" y="4431919"/>
            <a:ext cx="10809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Overlay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8937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067300" cy="356235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68014" y="1005052"/>
            <a:ext cx="1608083" cy="158049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4886" y="3256236"/>
            <a:ext cx="5052848" cy="3343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833868" y="879507"/>
            <a:ext cx="27356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Remote server’s certificate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764034" y="2858657"/>
            <a:ext cx="24569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Certificate of the Bridge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0400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09" t="10456" r="11787" b="11439"/>
          <a:stretch/>
        </p:blipFill>
        <p:spPr>
          <a:xfrm>
            <a:off x="593123" y="0"/>
            <a:ext cx="3768811" cy="250842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018978" y="2589529"/>
            <a:ext cx="10406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1) Slider</a:t>
            </a:r>
            <a:endParaRPr lang="en-US" sz="2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81521"/>
            <a:ext cx="5078628" cy="291798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608546" y="6062946"/>
            <a:ext cx="18615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3) Bitcoin wallet</a:t>
            </a:r>
            <a:endParaRPr lang="en-US" sz="2000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0710" y="724737"/>
            <a:ext cx="186381" cy="266258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031342" y="2551837"/>
            <a:ext cx="13027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2) E-voting</a:t>
            </a:r>
            <a:endParaRPr lang="en-US" sz="2000" dirty="0"/>
          </a:p>
        </p:txBody>
      </p:sp>
      <p:pic>
        <p:nvPicPr>
          <p:cNvPr id="1032" name="Picture 8" descr="Image result for password reveal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9650" y="3081521"/>
            <a:ext cx="3309436" cy="2801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5936118" y="6062946"/>
            <a:ext cx="20370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4) Web credential</a:t>
            </a:r>
            <a:endParaRPr lang="en-US" sz="20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257" t="22379" r="4803" b="8687"/>
          <a:stretch/>
        </p:blipFill>
        <p:spPr>
          <a:xfrm>
            <a:off x="5179650" y="161601"/>
            <a:ext cx="3192053" cy="2260662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4158049" y="4831492"/>
            <a:ext cx="852616" cy="8464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768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0" y="0"/>
            <a:ext cx="2222298" cy="261963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9802" y="0"/>
            <a:ext cx="2368228" cy="2619632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94305" y="2619632"/>
            <a:ext cx="21335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Render at host’s </a:t>
            </a:r>
            <a:r>
              <a:rPr lang="en-US" dirty="0" smtClean="0"/>
              <a:t>side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519719" y="2619632"/>
            <a:ext cx="23283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HDMI frames + overlay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027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933230" y="331926"/>
            <a:ext cx="1704096" cy="1130643"/>
          </a:xfrm>
          <a:prstGeom prst="roundRect">
            <a:avLst>
              <a:gd name="adj" fmla="val 10215"/>
            </a:avLst>
          </a:prstGeom>
          <a:solidFill>
            <a:srgbClr val="F7F7F7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4261" t="14798" r="24188" b="14569"/>
          <a:stretch/>
        </p:blipFill>
        <p:spPr>
          <a:xfrm>
            <a:off x="3089913" y="468271"/>
            <a:ext cx="1218495" cy="8579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85" b="12552"/>
          <a:stretch/>
        </p:blipFill>
        <p:spPr>
          <a:xfrm flipH="1">
            <a:off x="1106252" y="436893"/>
            <a:ext cx="581657" cy="44355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32" b="8798"/>
          <a:stretch/>
        </p:blipFill>
        <p:spPr>
          <a:xfrm>
            <a:off x="1935324" y="441832"/>
            <a:ext cx="535093" cy="43861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75" b="3208"/>
          <a:stretch/>
        </p:blipFill>
        <p:spPr>
          <a:xfrm>
            <a:off x="1547736" y="983947"/>
            <a:ext cx="469016" cy="43861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61" r="28549"/>
          <a:stretch/>
        </p:blipFill>
        <p:spPr>
          <a:xfrm>
            <a:off x="18712" y="436893"/>
            <a:ext cx="389573" cy="91255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7" t="16443" r="6804" b="16551"/>
          <a:stretch/>
        </p:blipFill>
        <p:spPr>
          <a:xfrm>
            <a:off x="4794009" y="479852"/>
            <a:ext cx="1139451" cy="832525"/>
          </a:xfrm>
          <a:prstGeom prst="rect">
            <a:avLst/>
          </a:prstGeom>
        </p:spPr>
      </p:pic>
      <p:cxnSp>
        <p:nvCxnSpPr>
          <p:cNvPr id="12" name="Straight Arrow Connector 11"/>
          <p:cNvCxnSpPr>
            <a:stCxn id="10" idx="1"/>
            <a:endCxn id="9" idx="3"/>
          </p:cNvCxnSpPr>
          <p:nvPr/>
        </p:nvCxnSpPr>
        <p:spPr>
          <a:xfrm flipH="1" flipV="1">
            <a:off x="408285" y="893169"/>
            <a:ext cx="524945" cy="4079"/>
          </a:xfrm>
          <a:prstGeom prst="straightConnector1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" idx="1"/>
            <a:endCxn id="10" idx="3"/>
          </p:cNvCxnSpPr>
          <p:nvPr/>
        </p:nvCxnSpPr>
        <p:spPr>
          <a:xfrm flipH="1">
            <a:off x="2637326" y="897248"/>
            <a:ext cx="452587" cy="0"/>
          </a:xfrm>
          <a:prstGeom prst="straightConnector1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1"/>
            <a:endCxn id="4" idx="3"/>
          </p:cNvCxnSpPr>
          <p:nvPr/>
        </p:nvCxnSpPr>
        <p:spPr>
          <a:xfrm flipH="1">
            <a:off x="4308408" y="896115"/>
            <a:ext cx="485601" cy="1133"/>
          </a:xfrm>
          <a:prstGeom prst="straightConnector1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9" name="Picture 2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2271" y="468271"/>
            <a:ext cx="460381" cy="460381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1903" y="765337"/>
            <a:ext cx="218610" cy="218610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>
          <a:xfrm>
            <a:off x="3387696" y="1407205"/>
            <a:ext cx="6229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Host</a:t>
            </a:r>
            <a:endParaRPr lang="en-US" b="1" dirty="0"/>
          </a:p>
        </p:txBody>
      </p:sp>
      <p:sp>
        <p:nvSpPr>
          <p:cNvPr id="32" name="Rectangle 31"/>
          <p:cNvSpPr/>
          <p:nvPr/>
        </p:nvSpPr>
        <p:spPr>
          <a:xfrm>
            <a:off x="4574832" y="1407205"/>
            <a:ext cx="15778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Remote server</a:t>
            </a:r>
            <a:endParaRPr lang="en-US" b="1" dirty="0"/>
          </a:p>
        </p:txBody>
      </p:sp>
      <p:sp>
        <p:nvSpPr>
          <p:cNvPr id="33" name="Rectangle 32"/>
          <p:cNvSpPr/>
          <p:nvPr/>
        </p:nvSpPr>
        <p:spPr>
          <a:xfrm>
            <a:off x="1467895" y="1407205"/>
            <a:ext cx="6286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HIDs</a:t>
            </a:r>
            <a:endParaRPr lang="en-US" b="1" dirty="0"/>
          </a:p>
        </p:txBody>
      </p:sp>
      <p:sp>
        <p:nvSpPr>
          <p:cNvPr id="34" name="Rectangle 33"/>
          <p:cNvSpPr/>
          <p:nvPr/>
        </p:nvSpPr>
        <p:spPr>
          <a:xfrm>
            <a:off x="-98447" y="1407205"/>
            <a:ext cx="6238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User</a:t>
            </a:r>
            <a:endParaRPr lang="en-US" b="1" dirty="0"/>
          </a:p>
        </p:txBody>
      </p:sp>
      <p:cxnSp>
        <p:nvCxnSpPr>
          <p:cNvPr id="36" name="Straight Arrow Connector 35"/>
          <p:cNvCxnSpPr/>
          <p:nvPr/>
        </p:nvCxnSpPr>
        <p:spPr>
          <a:xfrm flipH="1">
            <a:off x="-9990" y="149663"/>
            <a:ext cx="5943450" cy="0"/>
          </a:xfrm>
          <a:prstGeom prst="straightConnector1">
            <a:avLst/>
          </a:prstGeom>
          <a:ln w="19050">
            <a:solidFill>
              <a:schemeClr val="accent6"/>
            </a:solidFill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2310766" y="-55604"/>
            <a:ext cx="1388393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dirty="0" smtClean="0"/>
              <a:t>Trusted path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093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933230" y="331926"/>
            <a:ext cx="1704096" cy="1130643"/>
          </a:xfrm>
          <a:prstGeom prst="roundRect">
            <a:avLst>
              <a:gd name="adj" fmla="val 10215"/>
            </a:avLst>
          </a:prstGeom>
          <a:solidFill>
            <a:srgbClr val="F7F7F7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4261" t="14798" r="24188" b="14569"/>
          <a:stretch/>
        </p:blipFill>
        <p:spPr>
          <a:xfrm>
            <a:off x="3089913" y="468271"/>
            <a:ext cx="1218495" cy="8579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85" b="12552"/>
          <a:stretch/>
        </p:blipFill>
        <p:spPr>
          <a:xfrm flipH="1">
            <a:off x="1106252" y="436893"/>
            <a:ext cx="581657" cy="44355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32" b="8798"/>
          <a:stretch/>
        </p:blipFill>
        <p:spPr>
          <a:xfrm>
            <a:off x="1935324" y="441832"/>
            <a:ext cx="535093" cy="43861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75" b="3208"/>
          <a:stretch/>
        </p:blipFill>
        <p:spPr>
          <a:xfrm>
            <a:off x="1547736" y="983947"/>
            <a:ext cx="469016" cy="43861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61" r="28549"/>
          <a:stretch/>
        </p:blipFill>
        <p:spPr>
          <a:xfrm>
            <a:off x="18712" y="436893"/>
            <a:ext cx="389573" cy="91255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7" t="16443" r="6804" b="16551"/>
          <a:stretch/>
        </p:blipFill>
        <p:spPr>
          <a:xfrm>
            <a:off x="4794009" y="479852"/>
            <a:ext cx="1139451" cy="832525"/>
          </a:xfrm>
          <a:prstGeom prst="rect">
            <a:avLst/>
          </a:prstGeom>
        </p:spPr>
      </p:pic>
      <p:cxnSp>
        <p:nvCxnSpPr>
          <p:cNvPr id="12" name="Straight Arrow Connector 11"/>
          <p:cNvCxnSpPr>
            <a:stCxn id="10" idx="1"/>
            <a:endCxn id="9" idx="3"/>
          </p:cNvCxnSpPr>
          <p:nvPr/>
        </p:nvCxnSpPr>
        <p:spPr>
          <a:xfrm flipH="1" flipV="1">
            <a:off x="408285" y="893169"/>
            <a:ext cx="524945" cy="4079"/>
          </a:xfrm>
          <a:prstGeom prst="straightConnector1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9" name="Picture 2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2130" y="347423"/>
            <a:ext cx="460381" cy="460381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>
          <a:xfrm>
            <a:off x="3387696" y="1407205"/>
            <a:ext cx="6229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Host</a:t>
            </a:r>
            <a:endParaRPr lang="en-US" b="1" dirty="0"/>
          </a:p>
        </p:txBody>
      </p:sp>
      <p:sp>
        <p:nvSpPr>
          <p:cNvPr id="32" name="Rectangle 31"/>
          <p:cNvSpPr/>
          <p:nvPr/>
        </p:nvSpPr>
        <p:spPr>
          <a:xfrm>
            <a:off x="4574832" y="1407205"/>
            <a:ext cx="15778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Remote server</a:t>
            </a:r>
            <a:endParaRPr lang="en-US" b="1" dirty="0"/>
          </a:p>
        </p:txBody>
      </p:sp>
      <p:sp>
        <p:nvSpPr>
          <p:cNvPr id="33" name="Rectangle 32"/>
          <p:cNvSpPr/>
          <p:nvPr/>
        </p:nvSpPr>
        <p:spPr>
          <a:xfrm>
            <a:off x="1467895" y="1407205"/>
            <a:ext cx="6286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HIDs</a:t>
            </a:r>
            <a:endParaRPr lang="en-US" b="1" dirty="0"/>
          </a:p>
        </p:txBody>
      </p:sp>
      <p:sp>
        <p:nvSpPr>
          <p:cNvPr id="34" name="Rectangle 33"/>
          <p:cNvSpPr/>
          <p:nvPr/>
        </p:nvSpPr>
        <p:spPr>
          <a:xfrm>
            <a:off x="-98447" y="1407205"/>
            <a:ext cx="6238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User</a:t>
            </a:r>
            <a:endParaRPr lang="en-US" b="1" dirty="0"/>
          </a:p>
        </p:txBody>
      </p:sp>
      <p:cxnSp>
        <p:nvCxnSpPr>
          <p:cNvPr id="36" name="Straight Arrow Connector 35"/>
          <p:cNvCxnSpPr/>
          <p:nvPr/>
        </p:nvCxnSpPr>
        <p:spPr>
          <a:xfrm flipH="1">
            <a:off x="-9990" y="149663"/>
            <a:ext cx="5943450" cy="0"/>
          </a:xfrm>
          <a:prstGeom prst="straightConnector1">
            <a:avLst/>
          </a:prstGeom>
          <a:ln w="19050">
            <a:solidFill>
              <a:schemeClr val="accent6"/>
            </a:solidFill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2310766" y="-55604"/>
            <a:ext cx="1388393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dirty="0" smtClean="0"/>
              <a:t>Trusted path</a:t>
            </a:r>
            <a:endParaRPr lang="en-US" dirty="0"/>
          </a:p>
        </p:txBody>
      </p:sp>
      <p:sp>
        <p:nvSpPr>
          <p:cNvPr id="3" name="Left-Right Arrow 2"/>
          <p:cNvSpPr/>
          <p:nvPr/>
        </p:nvSpPr>
        <p:spPr>
          <a:xfrm>
            <a:off x="2503221" y="807804"/>
            <a:ext cx="2476551" cy="194226"/>
          </a:xfrm>
          <a:prstGeom prst="leftRightArrow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6191" y="742453"/>
            <a:ext cx="301431" cy="301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503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67283" y="815404"/>
            <a:ext cx="3796757" cy="10891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5176307" y="3358694"/>
            <a:ext cx="870751" cy="1015479"/>
            <a:chOff x="7483230" y="2896126"/>
            <a:chExt cx="870751" cy="1015479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275" b="3208"/>
            <a:stretch/>
          </p:blipFill>
          <p:spPr>
            <a:xfrm>
              <a:off x="7559697" y="2896126"/>
              <a:ext cx="717816" cy="671289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7483230" y="3542273"/>
              <a:ext cx="87075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Output</a:t>
              </a:r>
              <a:endParaRPr lang="en-US" b="1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621168" y="1907318"/>
            <a:ext cx="1183286" cy="1175472"/>
            <a:chOff x="4560745" y="2756315"/>
            <a:chExt cx="1183286" cy="1175472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3"/>
            <a:srcRect l="35542" t="19680" r="35441" b="39379"/>
            <a:stretch/>
          </p:blipFill>
          <p:spPr>
            <a:xfrm>
              <a:off x="4560745" y="2756315"/>
              <a:ext cx="1183286" cy="85795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4782851" y="3562455"/>
              <a:ext cx="79771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Bridge</a:t>
              </a:r>
              <a:endParaRPr lang="en-US" b="1" dirty="0"/>
            </a:p>
          </p:txBody>
        </p:sp>
      </p:grp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7" t="16443" r="6804" b="16551"/>
          <a:stretch/>
        </p:blipFill>
        <p:spPr>
          <a:xfrm>
            <a:off x="2119880" y="106163"/>
            <a:ext cx="933302" cy="681905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6903" y="1907318"/>
            <a:ext cx="1218495" cy="1258690"/>
            <a:chOff x="1475140" y="2705424"/>
            <a:chExt cx="1218495" cy="1258690"/>
          </a:xfrm>
        </p:grpSpPr>
        <p:grpSp>
          <p:nvGrpSpPr>
            <p:cNvPr id="12" name="Group 11"/>
            <p:cNvGrpSpPr/>
            <p:nvPr/>
          </p:nvGrpSpPr>
          <p:grpSpPr>
            <a:xfrm>
              <a:off x="1475140" y="2705424"/>
              <a:ext cx="1218495" cy="889358"/>
              <a:chOff x="1475140" y="2705424"/>
              <a:chExt cx="1218495" cy="889358"/>
            </a:xfrm>
          </p:grpSpPr>
          <p:pic>
            <p:nvPicPr>
              <p:cNvPr id="14" name="Picture 13"/>
              <p:cNvPicPr>
                <a:picLocks noChangeAspect="1"/>
              </p:cNvPicPr>
              <p:nvPr/>
            </p:nvPicPr>
            <p:blipFill rotWithShape="1">
              <a:blip r:embed="rId5"/>
              <a:srcRect l="24261" t="14798" r="24188" b="14569"/>
              <a:stretch/>
            </p:blipFill>
            <p:spPr>
              <a:xfrm>
                <a:off x="1475140" y="2736828"/>
                <a:ext cx="1218495" cy="857954"/>
              </a:xfrm>
              <a:prstGeom prst="rect">
                <a:avLst/>
              </a:prstGeom>
            </p:spPr>
          </p:pic>
          <p:pic>
            <p:nvPicPr>
              <p:cNvPr id="15" name="Picture 14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75140" y="2705424"/>
                <a:ext cx="460381" cy="460381"/>
              </a:xfrm>
              <a:prstGeom prst="rect">
                <a:avLst/>
              </a:prstGeom>
            </p:spPr>
          </p:pic>
        </p:grpSp>
        <p:sp>
          <p:nvSpPr>
            <p:cNvPr id="13" name="Rectangle 12"/>
            <p:cNvSpPr/>
            <p:nvPr/>
          </p:nvSpPr>
          <p:spPr>
            <a:xfrm>
              <a:off x="1769306" y="3594782"/>
              <a:ext cx="62292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Host</a:t>
              </a:r>
              <a:endParaRPr lang="en-US" b="1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804714" y="3358694"/>
            <a:ext cx="1615914" cy="980246"/>
            <a:chOff x="2534406" y="4227129"/>
            <a:chExt cx="1615914" cy="980246"/>
          </a:xfrm>
        </p:grpSpPr>
        <p:grpSp>
          <p:nvGrpSpPr>
            <p:cNvPr id="19" name="Group 18"/>
            <p:cNvGrpSpPr/>
            <p:nvPr/>
          </p:nvGrpSpPr>
          <p:grpSpPr>
            <a:xfrm>
              <a:off x="2534406" y="4227129"/>
              <a:ext cx="1615914" cy="610914"/>
              <a:chOff x="3298986" y="4564117"/>
              <a:chExt cx="1615914" cy="610914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3298986" y="4564117"/>
                <a:ext cx="1615914" cy="610914"/>
              </a:xfrm>
              <a:prstGeom prst="roundRect">
                <a:avLst>
                  <a:gd name="adj" fmla="val 10215"/>
                </a:avLst>
              </a:prstGeom>
              <a:solidFill>
                <a:srgbClr val="F7F7F7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6" name="Picture 15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4679" b="14612"/>
              <a:stretch/>
            </p:blipFill>
            <p:spPr>
              <a:xfrm>
                <a:off x="3369879" y="4637379"/>
                <a:ext cx="666168" cy="471040"/>
              </a:xfrm>
              <a:prstGeom prst="rect">
                <a:avLst/>
              </a:prstGeom>
            </p:spPr>
          </p:pic>
          <p:pic>
            <p:nvPicPr>
              <p:cNvPr id="17" name="Picture 16"/>
              <p:cNvPicPr>
                <a:picLocks noChangeAspect="1"/>
              </p:cNvPicPr>
              <p:nvPr/>
            </p:nvPicPr>
            <p:blipFill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9849" b="9916"/>
              <a:stretch/>
            </p:blipFill>
            <p:spPr>
              <a:xfrm>
                <a:off x="4278311" y="4643663"/>
                <a:ext cx="579243" cy="464756"/>
              </a:xfrm>
              <a:prstGeom prst="rect">
                <a:avLst/>
              </a:prstGeom>
            </p:spPr>
          </p:pic>
        </p:grpSp>
        <p:sp>
          <p:nvSpPr>
            <p:cNvPr id="20" name="Rectangle 19"/>
            <p:cNvSpPr/>
            <p:nvPr/>
          </p:nvSpPr>
          <p:spPr>
            <a:xfrm>
              <a:off x="2994351" y="4838043"/>
              <a:ext cx="69602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Input</a:t>
              </a:r>
              <a:endParaRPr lang="en-US" b="1" dirty="0"/>
            </a:p>
          </p:txBody>
        </p:sp>
      </p:grpSp>
      <p:sp>
        <p:nvSpPr>
          <p:cNvPr id="22" name="Rectangle 21"/>
          <p:cNvSpPr/>
          <p:nvPr/>
        </p:nvSpPr>
        <p:spPr>
          <a:xfrm>
            <a:off x="2161131" y="725259"/>
            <a:ext cx="7969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Server</a:t>
            </a:r>
          </a:p>
        </p:txBody>
      </p:sp>
      <p:cxnSp>
        <p:nvCxnSpPr>
          <p:cNvPr id="24" name="Straight Arrow Connector 23"/>
          <p:cNvCxnSpPr>
            <a:stCxn id="18" idx="0"/>
            <a:endCxn id="9" idx="1"/>
          </p:cNvCxnSpPr>
          <p:nvPr/>
        </p:nvCxnSpPr>
        <p:spPr>
          <a:xfrm flipV="1">
            <a:off x="2612671" y="2898124"/>
            <a:ext cx="1230603" cy="460570"/>
          </a:xfrm>
          <a:prstGeom prst="straightConnector1">
            <a:avLst/>
          </a:prstGeom>
          <a:ln w="1905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5" idx="0"/>
            <a:endCxn id="9" idx="3"/>
          </p:cNvCxnSpPr>
          <p:nvPr/>
        </p:nvCxnSpPr>
        <p:spPr>
          <a:xfrm flipH="1" flipV="1">
            <a:off x="4640993" y="2898124"/>
            <a:ext cx="970689" cy="460570"/>
          </a:xfrm>
          <a:prstGeom prst="straightConnector1">
            <a:avLst/>
          </a:prstGeom>
          <a:ln w="19050">
            <a:solidFill>
              <a:schemeClr val="accent6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4" idx="0"/>
          </p:cNvCxnSpPr>
          <p:nvPr/>
        </p:nvCxnSpPr>
        <p:spPr>
          <a:xfrm flipV="1">
            <a:off x="616151" y="870934"/>
            <a:ext cx="1544980" cy="1067788"/>
          </a:xfrm>
          <a:prstGeom prst="straightConnector1">
            <a:avLst/>
          </a:prstGeom>
          <a:ln w="19050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8" idx="0"/>
            <a:endCxn id="22" idx="3"/>
          </p:cNvCxnSpPr>
          <p:nvPr/>
        </p:nvCxnSpPr>
        <p:spPr>
          <a:xfrm flipH="1" flipV="1">
            <a:off x="2958080" y="909925"/>
            <a:ext cx="1254731" cy="997393"/>
          </a:xfrm>
          <a:prstGeom prst="straightConnector1">
            <a:avLst/>
          </a:prstGeom>
          <a:ln w="19050">
            <a:solidFill>
              <a:schemeClr val="accent6"/>
            </a:solidFill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1225398" y="2242530"/>
            <a:ext cx="2395770" cy="31404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 rot="2336835">
            <a:off x="2897837" y="1058325"/>
            <a:ext cx="13752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IO second factor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 rot="19606741">
            <a:off x="407174" y="1099860"/>
            <a:ext cx="190490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Application level payload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1999035" y="1947554"/>
            <a:ext cx="8660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Frames</a:t>
            </a:r>
            <a:endParaRPr lang="en-US" dirty="0"/>
          </a:p>
        </p:txBody>
      </p:sp>
      <p:cxnSp>
        <p:nvCxnSpPr>
          <p:cNvPr id="40" name="Straight Arrow Connector 39"/>
          <p:cNvCxnSpPr/>
          <p:nvPr/>
        </p:nvCxnSpPr>
        <p:spPr>
          <a:xfrm flipV="1">
            <a:off x="1225398" y="2368456"/>
            <a:ext cx="2395770" cy="31404"/>
          </a:xfrm>
          <a:prstGeom prst="straightConnector1">
            <a:avLst/>
          </a:prstGeom>
          <a:ln w="19050">
            <a:solidFill>
              <a:srgbClr val="77B150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1728818" y="2344126"/>
            <a:ext cx="14785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Input forward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3704968" y="3134604"/>
            <a:ext cx="10743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IO signals</a:t>
            </a:r>
            <a:endParaRPr lang="en-US" dirty="0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54" y="652398"/>
            <a:ext cx="460381" cy="46038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59961" y="525937"/>
            <a:ext cx="1016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Network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 rot="1545567">
            <a:off x="4524507" y="2782145"/>
            <a:ext cx="13752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Overlay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 rot="20347495">
            <a:off x="2412728" y="2826108"/>
            <a:ext cx="13752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Input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212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/>
        </p:nvGrpSpPr>
        <p:grpSpPr>
          <a:xfrm>
            <a:off x="6385400" y="1778975"/>
            <a:ext cx="1272895" cy="1547480"/>
            <a:chOff x="7533713" y="2671229"/>
            <a:chExt cx="1272895" cy="1547480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275" b="3208"/>
            <a:stretch/>
          </p:blipFill>
          <p:spPr>
            <a:xfrm>
              <a:off x="7533713" y="2671229"/>
              <a:ext cx="1272895" cy="1190389"/>
            </a:xfrm>
            <a:prstGeom prst="rect">
              <a:avLst/>
            </a:prstGeom>
          </p:spPr>
        </p:pic>
        <p:sp>
          <p:nvSpPr>
            <p:cNvPr id="64" name="Rectangle 63"/>
            <p:cNvSpPr/>
            <p:nvPr/>
          </p:nvSpPr>
          <p:spPr>
            <a:xfrm>
              <a:off x="7675599" y="3849377"/>
              <a:ext cx="8762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Display</a:t>
              </a:r>
              <a:endParaRPr lang="en-US" b="1" dirty="0"/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3298986" y="1676774"/>
            <a:ext cx="1534780" cy="1376983"/>
            <a:chOff x="4379856" y="2569028"/>
            <a:chExt cx="1534780" cy="1376983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3"/>
            <a:srcRect l="35542" t="19680" r="35441" b="39379"/>
            <a:stretch/>
          </p:blipFill>
          <p:spPr>
            <a:xfrm>
              <a:off x="4379856" y="2569028"/>
              <a:ext cx="1441591" cy="1045241"/>
            </a:xfrm>
            <a:prstGeom prst="rect">
              <a:avLst/>
            </a:prstGeom>
          </p:spPr>
        </p:pic>
        <p:sp>
          <p:nvSpPr>
            <p:cNvPr id="66" name="Rectangle 65"/>
            <p:cNvSpPr/>
            <p:nvPr/>
          </p:nvSpPr>
          <p:spPr>
            <a:xfrm>
              <a:off x="5116917" y="3576679"/>
              <a:ext cx="79771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Bridge</a:t>
              </a:r>
              <a:endParaRPr lang="en-US" b="1" dirty="0"/>
            </a:p>
          </p:txBody>
        </p:sp>
      </p:grp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679" b="14612"/>
          <a:stretch/>
        </p:blipFill>
        <p:spPr>
          <a:xfrm>
            <a:off x="2489431" y="3602772"/>
            <a:ext cx="974772" cy="68925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49" b="9916"/>
          <a:stretch/>
        </p:blipFill>
        <p:spPr>
          <a:xfrm>
            <a:off x="4430594" y="3602217"/>
            <a:ext cx="859039" cy="689251"/>
          </a:xfrm>
          <a:prstGeom prst="rect">
            <a:avLst/>
          </a:prstGeom>
        </p:spPr>
      </p:pic>
      <p:grpSp>
        <p:nvGrpSpPr>
          <p:cNvPr id="23" name="Group 22"/>
          <p:cNvGrpSpPr/>
          <p:nvPr/>
        </p:nvGrpSpPr>
        <p:grpSpPr>
          <a:xfrm>
            <a:off x="4628858" y="1999183"/>
            <a:ext cx="1690594" cy="416585"/>
            <a:chOff x="2813280" y="2882164"/>
            <a:chExt cx="1690594" cy="416585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>
              <a:off x="2813280" y="2884546"/>
              <a:ext cx="414203" cy="414203"/>
            </a:xfrm>
            <a:prstGeom prst="rect">
              <a:avLst/>
            </a:prstGeom>
          </p:spPr>
        </p:pic>
        <p:cxnSp>
          <p:nvCxnSpPr>
            <p:cNvPr id="25" name="Straight Connector 24"/>
            <p:cNvCxnSpPr/>
            <p:nvPr/>
          </p:nvCxnSpPr>
          <p:spPr>
            <a:xfrm>
              <a:off x="3183731" y="3089266"/>
              <a:ext cx="927012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700000">
              <a:off x="4089671" y="2882164"/>
              <a:ext cx="414203" cy="414203"/>
            </a:xfrm>
            <a:prstGeom prst="rect">
              <a:avLst/>
            </a:prstGeom>
          </p:spPr>
        </p:pic>
      </p:grpSp>
      <p:grpSp>
        <p:nvGrpSpPr>
          <p:cNvPr id="48" name="Group 47"/>
          <p:cNvGrpSpPr/>
          <p:nvPr/>
        </p:nvGrpSpPr>
        <p:grpSpPr>
          <a:xfrm>
            <a:off x="3733017" y="2678737"/>
            <a:ext cx="454561" cy="476330"/>
            <a:chOff x="3978976" y="3695894"/>
            <a:chExt cx="454561" cy="476330"/>
          </a:xfrm>
        </p:grpSpPr>
        <p:sp>
          <p:nvSpPr>
            <p:cNvPr id="47" name="Rectangle 46"/>
            <p:cNvSpPr/>
            <p:nvPr/>
          </p:nvSpPr>
          <p:spPr>
            <a:xfrm>
              <a:off x="4137025" y="3695894"/>
              <a:ext cx="130175" cy="104923"/>
            </a:xfrm>
            <a:prstGeom prst="rect">
              <a:avLst/>
            </a:prstGeom>
            <a:solidFill>
              <a:srgbClr val="DFEA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4095751" y="3800818"/>
              <a:ext cx="222250" cy="371406"/>
            </a:xfrm>
            <a:prstGeom prst="rect">
              <a:avLst/>
            </a:prstGeom>
            <a:solidFill>
              <a:srgbClr val="DFEA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900000">
              <a:off x="3978976" y="3701241"/>
              <a:ext cx="454561" cy="454561"/>
            </a:xfrm>
            <a:prstGeom prst="rect">
              <a:avLst/>
            </a:prstGeom>
          </p:spPr>
        </p:pic>
      </p:grpSp>
      <p:grpSp>
        <p:nvGrpSpPr>
          <p:cNvPr id="106" name="Group 105"/>
          <p:cNvGrpSpPr/>
          <p:nvPr/>
        </p:nvGrpSpPr>
        <p:grpSpPr>
          <a:xfrm>
            <a:off x="2998131" y="3155067"/>
            <a:ext cx="1930253" cy="519167"/>
            <a:chOff x="3510935" y="3575185"/>
            <a:chExt cx="1930253" cy="519167"/>
          </a:xfrm>
        </p:grpSpPr>
        <p:cxnSp>
          <p:nvCxnSpPr>
            <p:cNvPr id="28" name="Straight Connector 27"/>
            <p:cNvCxnSpPr/>
            <p:nvPr/>
          </p:nvCxnSpPr>
          <p:spPr>
            <a:xfrm>
              <a:off x="4471801" y="3575185"/>
              <a:ext cx="0" cy="36758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5" name="Group 34"/>
            <p:cNvGrpSpPr/>
            <p:nvPr/>
          </p:nvGrpSpPr>
          <p:grpSpPr>
            <a:xfrm>
              <a:off x="3510935" y="3950318"/>
              <a:ext cx="1930253" cy="144034"/>
              <a:chOff x="4474242" y="4502768"/>
              <a:chExt cx="1394552" cy="330546"/>
            </a:xfrm>
          </p:grpSpPr>
          <p:cxnSp>
            <p:nvCxnSpPr>
              <p:cNvPr id="31" name="Straight Connector 30"/>
              <p:cNvCxnSpPr/>
              <p:nvPr/>
            </p:nvCxnSpPr>
            <p:spPr>
              <a:xfrm>
                <a:off x="4474242" y="4502768"/>
                <a:ext cx="1394552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4483969" y="4502768"/>
                <a:ext cx="0" cy="330546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5859270" y="4502768"/>
                <a:ext cx="0" cy="330546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6" name="Group 35"/>
          <p:cNvGrpSpPr/>
          <p:nvPr/>
        </p:nvGrpSpPr>
        <p:grpSpPr>
          <a:xfrm>
            <a:off x="3862098" y="3160868"/>
            <a:ext cx="828798" cy="369332"/>
            <a:chOff x="7903181" y="3762728"/>
            <a:chExt cx="828798" cy="369332"/>
          </a:xfrm>
        </p:grpSpPr>
        <p:sp>
          <p:nvSpPr>
            <p:cNvPr id="37" name="Oval 36"/>
            <p:cNvSpPr/>
            <p:nvPr/>
          </p:nvSpPr>
          <p:spPr>
            <a:xfrm>
              <a:off x="7903181" y="3848001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5</a:t>
              </a:r>
              <a:endParaRPr lang="en-US" b="1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8047176" y="3762728"/>
              <a:ext cx="68480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I</a:t>
              </a:r>
              <a:r>
                <a:rPr lang="en-US" dirty="0" smtClean="0"/>
                <a:t>nput</a:t>
              </a:r>
              <a:endParaRPr lang="en-US" dirty="0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22380" y="1325583"/>
            <a:ext cx="1784124" cy="369332"/>
            <a:chOff x="7903181" y="3762728"/>
            <a:chExt cx="1784124" cy="369332"/>
          </a:xfrm>
        </p:grpSpPr>
        <p:sp>
          <p:nvSpPr>
            <p:cNvPr id="50" name="Oval 49"/>
            <p:cNvSpPr/>
            <p:nvPr/>
          </p:nvSpPr>
          <p:spPr>
            <a:xfrm>
              <a:off x="7903181" y="3848001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1</a:t>
              </a:r>
              <a:endParaRPr lang="en-US" b="1" dirty="0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8047176" y="3762728"/>
              <a:ext cx="164012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Browser render</a:t>
              </a:r>
              <a:endParaRPr lang="en-US" dirty="0"/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1738097" y="1832069"/>
            <a:ext cx="1402738" cy="369332"/>
            <a:chOff x="2847767" y="2591680"/>
            <a:chExt cx="1402738" cy="369332"/>
          </a:xfrm>
        </p:grpSpPr>
        <p:grpSp>
          <p:nvGrpSpPr>
            <p:cNvPr id="42" name="Group 41"/>
            <p:cNvGrpSpPr/>
            <p:nvPr/>
          </p:nvGrpSpPr>
          <p:grpSpPr>
            <a:xfrm>
              <a:off x="2847767" y="2591680"/>
              <a:ext cx="1402738" cy="369332"/>
              <a:chOff x="7903181" y="3762728"/>
              <a:chExt cx="1402738" cy="369332"/>
            </a:xfrm>
          </p:grpSpPr>
          <p:sp>
            <p:nvSpPr>
              <p:cNvPr id="43" name="Oval 42"/>
              <p:cNvSpPr/>
              <p:nvPr/>
            </p:nvSpPr>
            <p:spPr>
              <a:xfrm>
                <a:off x="7903181" y="3848001"/>
                <a:ext cx="202025" cy="198787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/>
                  <a:t>2</a:t>
                </a:r>
                <a:endParaRPr lang="en-US" b="1" dirty="0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8047176" y="3762728"/>
                <a:ext cx="12587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Send frame</a:t>
                </a:r>
                <a:endParaRPr lang="en-US" dirty="0"/>
              </a:p>
            </p:txBody>
          </p:sp>
        </p:grpSp>
        <p:cxnSp>
          <p:nvCxnSpPr>
            <p:cNvPr id="53" name="Straight Arrow Connector 52"/>
            <p:cNvCxnSpPr/>
            <p:nvPr/>
          </p:nvCxnSpPr>
          <p:spPr>
            <a:xfrm>
              <a:off x="3214902" y="2646083"/>
              <a:ext cx="718135" cy="0"/>
            </a:xfrm>
            <a:prstGeom prst="straightConnector1">
              <a:avLst/>
            </a:prstGeom>
            <a:ln w="1270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9" name="Group 98"/>
          <p:cNvGrpSpPr/>
          <p:nvPr/>
        </p:nvGrpSpPr>
        <p:grpSpPr>
          <a:xfrm>
            <a:off x="1612017" y="2411735"/>
            <a:ext cx="1702563" cy="369332"/>
            <a:chOff x="2677293" y="3267066"/>
            <a:chExt cx="1702563" cy="369332"/>
          </a:xfrm>
        </p:grpSpPr>
        <p:grpSp>
          <p:nvGrpSpPr>
            <p:cNvPr id="39" name="Group 38"/>
            <p:cNvGrpSpPr/>
            <p:nvPr/>
          </p:nvGrpSpPr>
          <p:grpSpPr>
            <a:xfrm>
              <a:off x="2677293" y="3267066"/>
              <a:ext cx="1702563" cy="369332"/>
              <a:chOff x="7903181" y="3762728"/>
              <a:chExt cx="1702563" cy="369332"/>
            </a:xfrm>
          </p:grpSpPr>
          <p:sp>
            <p:nvSpPr>
              <p:cNvPr id="40" name="Oval 39"/>
              <p:cNvSpPr/>
              <p:nvPr/>
            </p:nvSpPr>
            <p:spPr>
              <a:xfrm>
                <a:off x="7903181" y="3848001"/>
                <a:ext cx="202025" cy="198787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/>
                  <a:t>6</a:t>
                </a:r>
                <a:endParaRPr lang="en-US" b="1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Rectangle 40"/>
                  <p:cNvSpPr/>
                  <p:nvPr/>
                </p:nvSpPr>
                <p:spPr>
                  <a:xfrm>
                    <a:off x="8047176" y="3762728"/>
                    <a:ext cx="1558568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dirty="0" smtClean="0"/>
                      <a:t>Forward </a:t>
                    </a:r>
                    <a14:m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1" name="Rectangle 4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47176" y="3762728"/>
                    <a:ext cx="1558568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3529" t="-8197" r="-784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55" name="Straight Arrow Connector 54"/>
            <p:cNvCxnSpPr/>
            <p:nvPr/>
          </p:nvCxnSpPr>
          <p:spPr>
            <a:xfrm flipH="1">
              <a:off x="3214902" y="3308750"/>
              <a:ext cx="718135" cy="0"/>
            </a:xfrm>
            <a:prstGeom prst="straightConnector1">
              <a:avLst/>
            </a:prstGeom>
            <a:ln w="1270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62" name="Straight Arrow Connector 61"/>
          <p:cNvCxnSpPr/>
          <p:nvPr/>
        </p:nvCxnSpPr>
        <p:spPr>
          <a:xfrm>
            <a:off x="5101329" y="1657287"/>
            <a:ext cx="718135" cy="0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3" name="Picture 62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7" t="16443" r="6804" b="16551"/>
          <a:stretch/>
        </p:blipFill>
        <p:spPr>
          <a:xfrm>
            <a:off x="3450055" y="14094"/>
            <a:ext cx="1139451" cy="832525"/>
          </a:xfrm>
          <a:prstGeom prst="rect">
            <a:avLst/>
          </a:prstGeom>
        </p:spPr>
      </p:pic>
      <p:cxnSp>
        <p:nvCxnSpPr>
          <p:cNvPr id="67" name="Straight Arrow Connector 66"/>
          <p:cNvCxnSpPr/>
          <p:nvPr/>
        </p:nvCxnSpPr>
        <p:spPr>
          <a:xfrm flipV="1">
            <a:off x="1057590" y="550301"/>
            <a:ext cx="2083245" cy="880336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0" name="Group 69"/>
          <p:cNvGrpSpPr/>
          <p:nvPr/>
        </p:nvGrpSpPr>
        <p:grpSpPr>
          <a:xfrm rot="20251076">
            <a:off x="1402459" y="669164"/>
            <a:ext cx="1287065" cy="369332"/>
            <a:chOff x="7903181" y="3762728"/>
            <a:chExt cx="1287065" cy="369332"/>
          </a:xfrm>
        </p:grpSpPr>
        <p:sp>
          <p:nvSpPr>
            <p:cNvPr id="71" name="Oval 70"/>
            <p:cNvSpPr/>
            <p:nvPr/>
          </p:nvSpPr>
          <p:spPr>
            <a:xfrm>
              <a:off x="7903181" y="3848001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7</a:t>
              </a:r>
              <a:endParaRPr lang="en-US" b="1" dirty="0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8047176" y="3762728"/>
              <a:ext cx="114307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HTTP data</a:t>
              </a:r>
              <a:endParaRPr lang="en-US" dirty="0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2965890" y="1365312"/>
            <a:ext cx="1976100" cy="369332"/>
            <a:chOff x="7903181" y="3762728"/>
            <a:chExt cx="1976100" cy="369332"/>
          </a:xfrm>
        </p:grpSpPr>
        <p:sp>
          <p:nvSpPr>
            <p:cNvPr id="74" name="Oval 73"/>
            <p:cNvSpPr/>
            <p:nvPr/>
          </p:nvSpPr>
          <p:spPr>
            <a:xfrm>
              <a:off x="7903181" y="3848001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3</a:t>
              </a:r>
              <a:endParaRPr lang="en-US" b="1" dirty="0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8047176" y="3762728"/>
              <a:ext cx="183210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Decode + Overlay</a:t>
              </a:r>
              <a:endParaRPr lang="en-US" dirty="0"/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3499" y="1657287"/>
            <a:ext cx="1482811" cy="1523557"/>
            <a:chOff x="1396313" y="2549541"/>
            <a:chExt cx="1482811" cy="1523557"/>
          </a:xfrm>
        </p:grpSpPr>
        <p:grpSp>
          <p:nvGrpSpPr>
            <p:cNvPr id="93" name="Group 92"/>
            <p:cNvGrpSpPr/>
            <p:nvPr/>
          </p:nvGrpSpPr>
          <p:grpSpPr>
            <a:xfrm>
              <a:off x="1396313" y="2549541"/>
              <a:ext cx="1482811" cy="1064728"/>
              <a:chOff x="1396313" y="2549541"/>
              <a:chExt cx="1482811" cy="1064728"/>
            </a:xfrm>
          </p:grpSpPr>
          <p:pic>
            <p:nvPicPr>
              <p:cNvPr id="6" name="Picture 5"/>
              <p:cNvPicPr>
                <a:picLocks noChangeAspect="1"/>
              </p:cNvPicPr>
              <p:nvPr/>
            </p:nvPicPr>
            <p:blipFill rotWithShape="1">
              <a:blip r:embed="rId10"/>
              <a:srcRect l="24261" t="14798" r="24188" b="14569"/>
              <a:stretch/>
            </p:blipFill>
            <p:spPr>
              <a:xfrm>
                <a:off x="1396313" y="2570207"/>
                <a:ext cx="1482811" cy="1044062"/>
              </a:xfrm>
              <a:prstGeom prst="rect">
                <a:avLst/>
              </a:prstGeom>
            </p:spPr>
          </p:pic>
          <p:pic>
            <p:nvPicPr>
              <p:cNvPr id="45" name="Picture 44"/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60578" y="2549541"/>
                <a:ext cx="453610" cy="453610"/>
              </a:xfrm>
              <a:prstGeom prst="rect">
                <a:avLst/>
              </a:prstGeom>
            </p:spPr>
          </p:pic>
        </p:grpSp>
        <p:sp>
          <p:nvSpPr>
            <p:cNvPr id="65" name="Rectangle 64"/>
            <p:cNvSpPr/>
            <p:nvPr/>
          </p:nvSpPr>
          <p:spPr>
            <a:xfrm>
              <a:off x="1769306" y="3703766"/>
              <a:ext cx="62292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Host</a:t>
              </a:r>
              <a:endParaRPr lang="en-US" b="1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383226" y="2035279"/>
            <a:ext cx="1990178" cy="414205"/>
            <a:chOff x="2415575" y="2884545"/>
            <a:chExt cx="1990178" cy="414205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>
              <a:off x="2415575" y="2884545"/>
              <a:ext cx="414203" cy="414203"/>
            </a:xfrm>
            <a:prstGeom prst="rect">
              <a:avLst/>
            </a:prstGeom>
          </p:spPr>
        </p:pic>
        <p:cxnSp>
          <p:nvCxnSpPr>
            <p:cNvPr id="17" name="Straight Connector 16"/>
            <p:cNvCxnSpPr/>
            <p:nvPr/>
          </p:nvCxnSpPr>
          <p:spPr>
            <a:xfrm>
              <a:off x="2838853" y="3089266"/>
              <a:ext cx="1206891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700000">
              <a:off x="3991550" y="2884547"/>
              <a:ext cx="414203" cy="414203"/>
            </a:xfrm>
            <a:prstGeom prst="rect">
              <a:avLst/>
            </a:prstGeom>
          </p:spPr>
        </p:pic>
      </p:grpSp>
      <p:sp>
        <p:nvSpPr>
          <p:cNvPr id="78" name="Rectangle 77"/>
          <p:cNvSpPr/>
          <p:nvPr/>
        </p:nvSpPr>
        <p:spPr>
          <a:xfrm>
            <a:off x="4589506" y="296844"/>
            <a:ext cx="15778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Remote server</a:t>
            </a:r>
            <a:endParaRPr lang="en-US" b="1" dirty="0"/>
          </a:p>
        </p:txBody>
      </p:sp>
      <p:grpSp>
        <p:nvGrpSpPr>
          <p:cNvPr id="14" name="Group 13"/>
          <p:cNvGrpSpPr/>
          <p:nvPr/>
        </p:nvGrpSpPr>
        <p:grpSpPr>
          <a:xfrm>
            <a:off x="4891118" y="1689125"/>
            <a:ext cx="1220708" cy="830997"/>
            <a:chOff x="4903566" y="1741727"/>
            <a:chExt cx="1220708" cy="830997"/>
          </a:xfrm>
        </p:grpSpPr>
        <p:sp>
          <p:nvSpPr>
            <p:cNvPr id="80" name="Rectangle 79"/>
            <p:cNvSpPr/>
            <p:nvPr/>
          </p:nvSpPr>
          <p:spPr>
            <a:xfrm>
              <a:off x="4903566" y="1741727"/>
              <a:ext cx="1220708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/>
                <a:t>Frame + </a:t>
              </a:r>
              <a:r>
                <a:rPr lang="en-US" sz="1600" dirty="0" smtClean="0"/>
                <a:t>overlay UI</a:t>
              </a:r>
              <a:endParaRPr lang="en-US" sz="1600" dirty="0"/>
            </a:p>
            <a:p>
              <a:endParaRPr lang="en-US" sz="1600" dirty="0"/>
            </a:p>
          </p:txBody>
        </p:sp>
        <p:sp>
          <p:nvSpPr>
            <p:cNvPr id="100" name="Oval 99"/>
            <p:cNvSpPr/>
            <p:nvPr/>
          </p:nvSpPr>
          <p:spPr>
            <a:xfrm>
              <a:off x="4933126" y="1831783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4</a:t>
              </a:r>
              <a:endParaRPr lang="en-US" b="1" dirty="0"/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4777737" y="2302115"/>
            <a:ext cx="1749549" cy="646331"/>
            <a:chOff x="2640223" y="3128566"/>
            <a:chExt cx="1749549" cy="646331"/>
          </a:xfrm>
        </p:grpSpPr>
        <p:grpSp>
          <p:nvGrpSpPr>
            <p:cNvPr id="82" name="Group 81"/>
            <p:cNvGrpSpPr/>
            <p:nvPr/>
          </p:nvGrpSpPr>
          <p:grpSpPr>
            <a:xfrm>
              <a:off x="2640223" y="3128566"/>
              <a:ext cx="1749549" cy="646331"/>
              <a:chOff x="7866111" y="3624228"/>
              <a:chExt cx="1749549" cy="646331"/>
            </a:xfrm>
          </p:grpSpPr>
          <p:sp>
            <p:nvSpPr>
              <p:cNvPr id="84" name="Oval 83"/>
              <p:cNvSpPr/>
              <p:nvPr/>
            </p:nvSpPr>
            <p:spPr>
              <a:xfrm>
                <a:off x="7866111" y="3736250"/>
                <a:ext cx="202025" cy="198787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/>
                  <a:t>6</a:t>
                </a:r>
                <a:endParaRPr lang="en-US" b="1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5" name="Rectangle 84"/>
                  <p:cNvSpPr/>
                  <p:nvPr/>
                </p:nvSpPr>
                <p:spPr>
                  <a:xfrm>
                    <a:off x="8004193" y="3624228"/>
                    <a:ext cx="1611467" cy="64633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dirty="0" smtClean="0"/>
                      <a:t>Forward </a:t>
                    </a:r>
                    <a14:m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a14:m>
                    <a:r>
                      <a:rPr lang="en-US" dirty="0" smtClean="0"/>
                      <a:t> </a:t>
                    </a:r>
                  </a:p>
                  <a:p>
                    <a:r>
                      <a:rPr lang="en-US" dirty="0" smtClean="0"/>
                      <a:t>on overlay</a:t>
                    </a:r>
                    <a:endParaRPr lang="en-US" dirty="0"/>
                  </a:p>
                </p:txBody>
              </p:sp>
            </mc:Choice>
            <mc:Fallback xmlns="">
              <p:sp>
                <p:nvSpPr>
                  <p:cNvPr id="85" name="Rectangle 8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04193" y="3624228"/>
                    <a:ext cx="1611467" cy="646331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3019" t="-5660" b="-1415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83" name="Straight Arrow Connector 82"/>
            <p:cNvCxnSpPr/>
            <p:nvPr/>
          </p:nvCxnSpPr>
          <p:spPr>
            <a:xfrm>
              <a:off x="2987706" y="3165050"/>
              <a:ext cx="771112" cy="0"/>
            </a:xfrm>
            <a:prstGeom prst="straightConnector1">
              <a:avLst/>
            </a:prstGeom>
            <a:ln w="1270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6" name="Straight Arrow Connector 15"/>
          <p:cNvCxnSpPr>
            <a:stCxn id="75" idx="0"/>
            <a:endCxn id="63" idx="2"/>
          </p:cNvCxnSpPr>
          <p:nvPr/>
        </p:nvCxnSpPr>
        <p:spPr>
          <a:xfrm flipH="1" flipV="1">
            <a:off x="4019781" y="846619"/>
            <a:ext cx="6157" cy="60396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Group 85"/>
          <p:cNvGrpSpPr/>
          <p:nvPr/>
        </p:nvGrpSpPr>
        <p:grpSpPr>
          <a:xfrm>
            <a:off x="3939407" y="950952"/>
            <a:ext cx="1676659" cy="369332"/>
            <a:chOff x="7903181" y="3762728"/>
            <a:chExt cx="1676659" cy="369332"/>
          </a:xfrm>
        </p:grpSpPr>
        <p:sp>
          <p:nvSpPr>
            <p:cNvPr id="88" name="Oval 87"/>
            <p:cNvSpPr/>
            <p:nvPr/>
          </p:nvSpPr>
          <p:spPr>
            <a:xfrm>
              <a:off x="7903181" y="3848001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8</a:t>
              </a:r>
              <a:endParaRPr lang="en-US" b="1" dirty="0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8047176" y="3762728"/>
              <a:ext cx="153266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Overlay action</a:t>
              </a:r>
              <a:endParaRPr lang="en-US" dirty="0"/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4690896" y="-10551"/>
            <a:ext cx="872977" cy="369332"/>
            <a:chOff x="7903181" y="3762728"/>
            <a:chExt cx="872977" cy="369332"/>
          </a:xfrm>
        </p:grpSpPr>
        <p:sp>
          <p:nvSpPr>
            <p:cNvPr id="101" name="Oval 100"/>
            <p:cNvSpPr/>
            <p:nvPr/>
          </p:nvSpPr>
          <p:spPr>
            <a:xfrm>
              <a:off x="7903181" y="3848001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9</a:t>
              </a: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8047176" y="3762728"/>
              <a:ext cx="7289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Verify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5005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3435178" cy="12542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0" y="0"/>
            <a:ext cx="3053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Integrity for mouse movement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602961" y="478140"/>
            <a:ext cx="2717347" cy="667263"/>
            <a:chOff x="1350546" y="1075040"/>
            <a:chExt cx="2717347" cy="667263"/>
          </a:xfrm>
        </p:grpSpPr>
        <p:sp>
          <p:nvSpPr>
            <p:cNvPr id="5" name="Rectangle 4"/>
            <p:cNvSpPr/>
            <p:nvPr/>
          </p:nvSpPr>
          <p:spPr>
            <a:xfrm>
              <a:off x="1396314" y="1075040"/>
              <a:ext cx="2625812" cy="66726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350546" y="1075040"/>
              <a:ext cx="27173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Integrity + privacy for all IO</a:t>
              </a:r>
            </a:p>
          </p:txBody>
        </p:sp>
      </p:grpSp>
      <p:sp>
        <p:nvSpPr>
          <p:cNvPr id="9" name="Rectangle 8"/>
          <p:cNvSpPr/>
          <p:nvPr/>
        </p:nvSpPr>
        <p:spPr>
          <a:xfrm>
            <a:off x="1289972" y="1178353"/>
            <a:ext cx="8552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Display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435178" y="0"/>
            <a:ext cx="8978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Overlay</a:t>
            </a:r>
            <a:endParaRPr lang="en-US" dirty="0"/>
          </a:p>
        </p:txBody>
      </p:sp>
      <p:cxnSp>
        <p:nvCxnSpPr>
          <p:cNvPr id="14" name="Curved Connector 13"/>
          <p:cNvCxnSpPr>
            <a:stCxn id="10" idx="2"/>
            <a:endCxn id="5" idx="3"/>
          </p:cNvCxnSpPr>
          <p:nvPr/>
        </p:nvCxnSpPr>
        <p:spPr>
          <a:xfrm rot="5400000">
            <a:off x="3358109" y="285765"/>
            <a:ext cx="442440" cy="609575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6276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2860" y="15240"/>
            <a:ext cx="4222750" cy="4171950"/>
          </a:xfrm>
          <a:prstGeom prst="roundRect">
            <a:avLst>
              <a:gd name="adj" fmla="val 2512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317628" y="256540"/>
            <a:ext cx="3582529" cy="3632200"/>
          </a:xfrm>
          <a:custGeom>
            <a:avLst/>
            <a:gdLst>
              <a:gd name="connsiteX0" fmla="*/ 3682 w 3582529"/>
              <a:gd name="connsiteY0" fmla="*/ 0 h 3632200"/>
              <a:gd name="connsiteX1" fmla="*/ 498982 w 3582529"/>
              <a:gd name="connsiteY1" fmla="*/ 1714500 h 3632200"/>
              <a:gd name="connsiteX2" fmla="*/ 3121532 w 3582529"/>
              <a:gd name="connsiteY2" fmla="*/ 2590800 h 3632200"/>
              <a:gd name="connsiteX3" fmla="*/ 3566032 w 3582529"/>
              <a:gd name="connsiteY3" fmla="*/ 3632200 h 363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2529" h="3632200">
                <a:moveTo>
                  <a:pt x="3682" y="0"/>
                </a:moveTo>
                <a:cubicBezTo>
                  <a:pt x="-8489" y="641350"/>
                  <a:pt x="-20660" y="1282700"/>
                  <a:pt x="498982" y="1714500"/>
                </a:cubicBezTo>
                <a:cubicBezTo>
                  <a:pt x="1018624" y="2146300"/>
                  <a:pt x="2610357" y="2271183"/>
                  <a:pt x="3121532" y="2590800"/>
                </a:cubicBezTo>
                <a:cubicBezTo>
                  <a:pt x="3632707" y="2910417"/>
                  <a:pt x="3599369" y="3271308"/>
                  <a:pt x="3566032" y="3632200"/>
                </a:cubicBezTo>
              </a:path>
            </a:pathLst>
          </a:cu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57810" y="224790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62573" y="726440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24486" y="1196340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62624" y="1844040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434149" y="2220277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134235" y="2415539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934335" y="2615564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634422" y="2996564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843007" y="3587114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4618737" y="15240"/>
            <a:ext cx="4222750" cy="4171950"/>
          </a:xfrm>
          <a:prstGeom prst="roundRect">
            <a:avLst>
              <a:gd name="adj" fmla="val 2512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/>
        </p:nvSpPr>
        <p:spPr>
          <a:xfrm>
            <a:off x="4913505" y="256540"/>
            <a:ext cx="3582529" cy="3632200"/>
          </a:xfrm>
          <a:custGeom>
            <a:avLst/>
            <a:gdLst>
              <a:gd name="connsiteX0" fmla="*/ 3682 w 3582529"/>
              <a:gd name="connsiteY0" fmla="*/ 0 h 3632200"/>
              <a:gd name="connsiteX1" fmla="*/ 498982 w 3582529"/>
              <a:gd name="connsiteY1" fmla="*/ 1714500 h 3632200"/>
              <a:gd name="connsiteX2" fmla="*/ 3121532 w 3582529"/>
              <a:gd name="connsiteY2" fmla="*/ 2590800 h 3632200"/>
              <a:gd name="connsiteX3" fmla="*/ 3566032 w 3582529"/>
              <a:gd name="connsiteY3" fmla="*/ 3632200 h 363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2529" h="3632200">
                <a:moveTo>
                  <a:pt x="3682" y="0"/>
                </a:moveTo>
                <a:cubicBezTo>
                  <a:pt x="-8489" y="641350"/>
                  <a:pt x="-20660" y="1282700"/>
                  <a:pt x="498982" y="1714500"/>
                </a:cubicBezTo>
                <a:cubicBezTo>
                  <a:pt x="1018624" y="2146300"/>
                  <a:pt x="2610357" y="2271183"/>
                  <a:pt x="3121532" y="2590800"/>
                </a:cubicBezTo>
                <a:cubicBezTo>
                  <a:pt x="3632707" y="2910417"/>
                  <a:pt x="3599369" y="3271308"/>
                  <a:pt x="3566032" y="3632200"/>
                </a:cubicBezTo>
              </a:path>
            </a:pathLst>
          </a:cu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4207" y="198529"/>
            <a:ext cx="172311" cy="172311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352" y="697434"/>
            <a:ext cx="172311" cy="172311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6669" y="1167334"/>
            <a:ext cx="172311" cy="172311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0044" y="1815034"/>
            <a:ext cx="172311" cy="172311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0112" y="2386533"/>
            <a:ext cx="172311" cy="172311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675" y="2191271"/>
            <a:ext cx="172311" cy="172311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7686" y="2967557"/>
            <a:ext cx="172311" cy="172311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762" y="2557553"/>
            <a:ext cx="172311" cy="172311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0294" y="3558108"/>
            <a:ext cx="172311" cy="17231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451408" y="118040"/>
                <a:ext cx="7798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408" y="118040"/>
                <a:ext cx="779892" cy="276999"/>
              </a:xfrm>
              <a:prstGeom prst="rect">
                <a:avLst/>
              </a:prstGeom>
              <a:blipFill>
                <a:blip r:embed="rId3"/>
                <a:stretch>
                  <a:fillRect l="-10156" t="-2174" r="-10938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451408" y="645089"/>
                <a:ext cx="7905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408" y="645089"/>
                <a:ext cx="790536" cy="276999"/>
              </a:xfrm>
              <a:prstGeom prst="rect">
                <a:avLst/>
              </a:prstGeom>
              <a:blipFill>
                <a:blip r:embed="rId4"/>
                <a:stretch>
                  <a:fillRect l="-10000" t="-2222" r="-10769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3007677" y="3505763"/>
                <a:ext cx="8046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7677" y="3505763"/>
                <a:ext cx="804644" cy="276999"/>
              </a:xfrm>
              <a:prstGeom prst="rect">
                <a:avLst/>
              </a:prstGeom>
              <a:blipFill>
                <a:blip r:embed="rId5"/>
                <a:stretch>
                  <a:fillRect l="-9848" t="-2174" r="-10606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Rectangle 44"/>
          <p:cNvSpPr/>
          <p:nvPr/>
        </p:nvSpPr>
        <p:spPr>
          <a:xfrm>
            <a:off x="4802230" y="169883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4827527" y="644862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864851" y="1112993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5205219" y="1780209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5898850" y="2144574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6695287" y="2334577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7405937" y="2522728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8176381" y="2932732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8381890" y="3505763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5153783" y="169883"/>
                <a:ext cx="7798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3783" y="169883"/>
                <a:ext cx="779892" cy="276999"/>
              </a:xfrm>
              <a:prstGeom prst="rect">
                <a:avLst/>
              </a:prstGeom>
              <a:blipFill>
                <a:blip r:embed="rId6"/>
                <a:stretch>
                  <a:fillRect l="-10156" t="-2222" r="-10938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5180761" y="587940"/>
                <a:ext cx="7905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0761" y="587940"/>
                <a:ext cx="790536" cy="276999"/>
              </a:xfrm>
              <a:prstGeom prst="rect">
                <a:avLst/>
              </a:prstGeom>
              <a:blipFill>
                <a:blip r:embed="rId7"/>
                <a:stretch>
                  <a:fillRect l="-10000" t="-2174" r="-10769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7418016" y="3488242"/>
                <a:ext cx="8046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8016" y="3488242"/>
                <a:ext cx="804644" cy="276999"/>
              </a:xfrm>
              <a:prstGeom prst="rect">
                <a:avLst/>
              </a:prstGeom>
              <a:blipFill>
                <a:blip r:embed="rId8"/>
                <a:stretch>
                  <a:fillRect l="-9848" t="-2174" r="-10606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Rectangle 58"/>
          <p:cNvSpPr/>
          <p:nvPr/>
        </p:nvSpPr>
        <p:spPr>
          <a:xfrm>
            <a:off x="503196" y="4174882"/>
            <a:ext cx="32113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Device side mouse trace</a:t>
            </a:r>
            <a:endParaRPr lang="en-US" sz="2400" dirty="0"/>
          </a:p>
        </p:txBody>
      </p:sp>
      <p:sp>
        <p:nvSpPr>
          <p:cNvPr id="60" name="Rectangle 59"/>
          <p:cNvSpPr/>
          <p:nvPr/>
        </p:nvSpPr>
        <p:spPr>
          <a:xfrm>
            <a:off x="4484249" y="4174882"/>
            <a:ext cx="46640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Incoming frames + mouse detection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012637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19"/>
          <p:cNvSpPr/>
          <p:nvPr/>
        </p:nvSpPr>
        <p:spPr>
          <a:xfrm>
            <a:off x="4913505" y="256540"/>
            <a:ext cx="3582529" cy="3632200"/>
          </a:xfrm>
          <a:custGeom>
            <a:avLst/>
            <a:gdLst>
              <a:gd name="connsiteX0" fmla="*/ 3682 w 3582529"/>
              <a:gd name="connsiteY0" fmla="*/ 0 h 3632200"/>
              <a:gd name="connsiteX1" fmla="*/ 498982 w 3582529"/>
              <a:gd name="connsiteY1" fmla="*/ 1714500 h 3632200"/>
              <a:gd name="connsiteX2" fmla="*/ 3121532 w 3582529"/>
              <a:gd name="connsiteY2" fmla="*/ 2590800 h 3632200"/>
              <a:gd name="connsiteX3" fmla="*/ 3566032 w 3582529"/>
              <a:gd name="connsiteY3" fmla="*/ 3632200 h 363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2529" h="3632200">
                <a:moveTo>
                  <a:pt x="3682" y="0"/>
                </a:moveTo>
                <a:cubicBezTo>
                  <a:pt x="-8489" y="641350"/>
                  <a:pt x="-20660" y="1282700"/>
                  <a:pt x="498982" y="1714500"/>
                </a:cubicBezTo>
                <a:cubicBezTo>
                  <a:pt x="1018624" y="2146300"/>
                  <a:pt x="2610357" y="2271183"/>
                  <a:pt x="3121532" y="2590800"/>
                </a:cubicBezTo>
                <a:cubicBezTo>
                  <a:pt x="3632707" y="2910417"/>
                  <a:pt x="3599369" y="3271308"/>
                  <a:pt x="3566032" y="3632200"/>
                </a:cubicBezTo>
              </a:path>
            </a:pathLst>
          </a:cu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317628" y="256540"/>
            <a:ext cx="3582529" cy="3632200"/>
          </a:xfrm>
          <a:custGeom>
            <a:avLst/>
            <a:gdLst>
              <a:gd name="connsiteX0" fmla="*/ 3682 w 3582529"/>
              <a:gd name="connsiteY0" fmla="*/ 0 h 3632200"/>
              <a:gd name="connsiteX1" fmla="*/ 498982 w 3582529"/>
              <a:gd name="connsiteY1" fmla="*/ 1714500 h 3632200"/>
              <a:gd name="connsiteX2" fmla="*/ 3121532 w 3582529"/>
              <a:gd name="connsiteY2" fmla="*/ 2590800 h 3632200"/>
              <a:gd name="connsiteX3" fmla="*/ 3566032 w 3582529"/>
              <a:gd name="connsiteY3" fmla="*/ 3632200 h 363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2529" h="3632200">
                <a:moveTo>
                  <a:pt x="3682" y="0"/>
                </a:moveTo>
                <a:cubicBezTo>
                  <a:pt x="-8489" y="641350"/>
                  <a:pt x="-20660" y="1282700"/>
                  <a:pt x="498982" y="1714500"/>
                </a:cubicBezTo>
                <a:cubicBezTo>
                  <a:pt x="1018624" y="2146300"/>
                  <a:pt x="2610357" y="2271183"/>
                  <a:pt x="3121532" y="2590800"/>
                </a:cubicBezTo>
                <a:cubicBezTo>
                  <a:pt x="3632707" y="2910417"/>
                  <a:pt x="3599369" y="3271308"/>
                  <a:pt x="3566032" y="3632200"/>
                </a:cubicBezTo>
              </a:path>
            </a:pathLst>
          </a:cu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3601085" y="3553720"/>
            <a:ext cx="592758" cy="41148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OK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8198044" y="3553155"/>
            <a:ext cx="592758" cy="41148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OK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2860" y="15240"/>
            <a:ext cx="4222750" cy="4171950"/>
          </a:xfrm>
          <a:prstGeom prst="roundRect">
            <a:avLst>
              <a:gd name="adj" fmla="val 2512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57810" y="224790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62573" y="726440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24486" y="1196340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62624" y="1844040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434149" y="2220277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134235" y="2415539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934335" y="2615564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634422" y="2996564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843007" y="3587114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4618737" y="15240"/>
            <a:ext cx="4222750" cy="4171950"/>
          </a:xfrm>
          <a:prstGeom prst="roundRect">
            <a:avLst>
              <a:gd name="adj" fmla="val 2512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4207" y="198529"/>
            <a:ext cx="172311" cy="172311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352" y="697434"/>
            <a:ext cx="172311" cy="172311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6669" y="1167334"/>
            <a:ext cx="172311" cy="172311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0044" y="1815034"/>
            <a:ext cx="172311" cy="172311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0112" y="2386533"/>
            <a:ext cx="172311" cy="172311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675" y="2191271"/>
            <a:ext cx="172311" cy="172311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7686" y="2967557"/>
            <a:ext cx="172311" cy="172311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762" y="2557553"/>
            <a:ext cx="172311" cy="172311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0294" y="3558108"/>
            <a:ext cx="172311" cy="17231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451408" y="118040"/>
                <a:ext cx="7798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408" y="118040"/>
                <a:ext cx="779892" cy="276999"/>
              </a:xfrm>
              <a:prstGeom prst="rect">
                <a:avLst/>
              </a:prstGeom>
              <a:blipFill>
                <a:blip r:embed="rId3"/>
                <a:stretch>
                  <a:fillRect l="-10156" t="-2174" r="-10938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451408" y="645089"/>
                <a:ext cx="7905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408" y="645089"/>
                <a:ext cx="790536" cy="276999"/>
              </a:xfrm>
              <a:prstGeom prst="rect">
                <a:avLst/>
              </a:prstGeom>
              <a:blipFill>
                <a:blip r:embed="rId4"/>
                <a:stretch>
                  <a:fillRect l="-10000" t="-2222" r="-10769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2816082" y="3505763"/>
                <a:ext cx="8046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6082" y="3505763"/>
                <a:ext cx="804644" cy="276999"/>
              </a:xfrm>
              <a:prstGeom prst="rect">
                <a:avLst/>
              </a:prstGeom>
              <a:blipFill>
                <a:blip r:embed="rId5"/>
                <a:stretch>
                  <a:fillRect l="-9848" t="-2174" r="-10606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Rectangle 44"/>
          <p:cNvSpPr/>
          <p:nvPr/>
        </p:nvSpPr>
        <p:spPr>
          <a:xfrm>
            <a:off x="4802230" y="169883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4827527" y="644862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864851" y="1112993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5205219" y="1780209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5898850" y="2144574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6695287" y="2334577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7405937" y="2522728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8176381" y="2932732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8381890" y="3505763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5153783" y="169883"/>
                <a:ext cx="7798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3783" y="169883"/>
                <a:ext cx="779892" cy="276999"/>
              </a:xfrm>
              <a:prstGeom prst="rect">
                <a:avLst/>
              </a:prstGeom>
              <a:blipFill>
                <a:blip r:embed="rId6"/>
                <a:stretch>
                  <a:fillRect l="-10156" t="-2222" r="-10938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5180761" y="587940"/>
                <a:ext cx="7905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0761" y="587940"/>
                <a:ext cx="790536" cy="276999"/>
              </a:xfrm>
              <a:prstGeom prst="rect">
                <a:avLst/>
              </a:prstGeom>
              <a:blipFill>
                <a:blip r:embed="rId7"/>
                <a:stretch>
                  <a:fillRect l="-10000" t="-2174" r="-10769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7418016" y="3488242"/>
                <a:ext cx="8046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8016" y="3488242"/>
                <a:ext cx="804644" cy="276999"/>
              </a:xfrm>
              <a:prstGeom prst="rect">
                <a:avLst/>
              </a:prstGeom>
              <a:blipFill>
                <a:blip r:embed="rId8"/>
                <a:stretch>
                  <a:fillRect l="-9848" t="-2174" r="-10606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Rectangle 58"/>
          <p:cNvSpPr/>
          <p:nvPr/>
        </p:nvSpPr>
        <p:spPr>
          <a:xfrm>
            <a:off x="503196" y="4174882"/>
            <a:ext cx="31782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Bridge side mouse trace</a:t>
            </a:r>
            <a:endParaRPr lang="en-US" sz="2400" dirty="0"/>
          </a:p>
        </p:txBody>
      </p:sp>
      <p:sp>
        <p:nvSpPr>
          <p:cNvPr id="60" name="Rectangle 59"/>
          <p:cNvSpPr/>
          <p:nvPr/>
        </p:nvSpPr>
        <p:spPr>
          <a:xfrm>
            <a:off x="4484249" y="4174882"/>
            <a:ext cx="46640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Incoming frames + mouse detection</a:t>
            </a:r>
            <a:endParaRPr lang="en-US" sz="2400" dirty="0"/>
          </a:p>
        </p:txBody>
      </p:sp>
      <p:sp>
        <p:nvSpPr>
          <p:cNvPr id="62" name="Oval 61"/>
          <p:cNvSpPr/>
          <p:nvPr/>
        </p:nvSpPr>
        <p:spPr>
          <a:xfrm>
            <a:off x="7417" y="4081618"/>
            <a:ext cx="202025" cy="198787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63" name="Oval 62"/>
          <p:cNvSpPr/>
          <p:nvPr/>
        </p:nvSpPr>
        <p:spPr>
          <a:xfrm>
            <a:off x="4546003" y="4075488"/>
            <a:ext cx="202025" cy="198787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cxnSp>
        <p:nvCxnSpPr>
          <p:cNvPr id="3" name="Curved Connector 2"/>
          <p:cNvCxnSpPr>
            <a:stCxn id="42" idx="3"/>
            <a:endCxn id="43" idx="3"/>
          </p:cNvCxnSpPr>
          <p:nvPr/>
        </p:nvCxnSpPr>
        <p:spPr>
          <a:xfrm>
            <a:off x="1231300" y="256540"/>
            <a:ext cx="10644" cy="527049"/>
          </a:xfrm>
          <a:prstGeom prst="curvedConnector3">
            <a:avLst>
              <a:gd name="adj1" fmla="val 2537909"/>
            </a:avLst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1600463" y="243278"/>
                <a:ext cx="2354491" cy="54765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𝚫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𝚫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463" y="243278"/>
                <a:ext cx="2354491" cy="547650"/>
              </a:xfrm>
              <a:prstGeom prst="rect">
                <a:avLst/>
              </a:prstGeom>
              <a:blipFill>
                <a:blip r:embed="rId9"/>
                <a:stretch>
                  <a:fillRect l="-518" r="-3109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92013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8978</TotalTime>
  <Words>481</Words>
  <Application>Microsoft Office PowerPoint</Application>
  <PresentationFormat>Widescreen</PresentationFormat>
  <Paragraphs>214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Aritra Dhar</dc:creator>
  <cp:lastModifiedBy>Aritra Dhar</cp:lastModifiedBy>
  <cp:revision>132</cp:revision>
  <dcterms:created xsi:type="dcterms:W3CDTF">2018-09-21T13:29:07Z</dcterms:created>
  <dcterms:modified xsi:type="dcterms:W3CDTF">2019-02-19T12:34:01Z</dcterms:modified>
</cp:coreProperties>
</file>