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70" r:id="rId5"/>
    <p:sldId id="274" r:id="rId6"/>
    <p:sldId id="276" r:id="rId7"/>
    <p:sldId id="277" r:id="rId8"/>
    <p:sldId id="288" r:id="rId9"/>
    <p:sldId id="289" r:id="rId10"/>
    <p:sldId id="291" r:id="rId11"/>
    <p:sldId id="29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A12E-7665-4146-B010-5347B298DEB7}"/>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FC18187C-8238-4143-BB3E-B0F5D4BC608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812A2-9B61-4651-BBAC-509E4761A396}"/>
              </a:ext>
            </a:extLst>
          </p:cNvPr>
          <p:cNvSpPr>
            <a:spLocks noGrp="1"/>
          </p:cNvSpPr>
          <p:nvPr>
            <p:ph type="dt" sz="half" idx="10"/>
          </p:nvPr>
        </p:nvSpPr>
        <p:spPr/>
        <p:txBody>
          <a:bodyPr/>
          <a:lstStyle/>
          <a:p>
            <a:fld id="{8057DD79-87AD-465B-9481-B939005D2BEB}" type="datetimeFigureOut">
              <a:rPr lang="en-US" smtClean="0"/>
              <a:t>28-Mar-19</a:t>
            </a:fld>
            <a:endParaRPr lang="en-US"/>
          </a:p>
        </p:txBody>
      </p:sp>
      <p:sp>
        <p:nvSpPr>
          <p:cNvPr id="5" name="Footer Placeholder 4">
            <a:extLst>
              <a:ext uri="{FF2B5EF4-FFF2-40B4-BE49-F238E27FC236}">
                <a16:creationId xmlns:a16="http://schemas.microsoft.com/office/drawing/2014/main" id="{BADD55D2-AFD0-4277-86F0-CAE45C47C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4E78C-FB7E-4831-8AC6-6FD0BDBC87EF}"/>
              </a:ext>
            </a:extLst>
          </p:cNvPr>
          <p:cNvSpPr>
            <a:spLocks noGrp="1"/>
          </p:cNvSpPr>
          <p:nvPr>
            <p:ph type="sldNum" sz="quarter" idx="12"/>
          </p:nvPr>
        </p:nvSpPr>
        <p:spPr/>
        <p:txBody>
          <a:bodyPr/>
          <a:lstStyle/>
          <a:p>
            <a:fld id="{C4C41B29-0CCA-4B2B-9E3C-DD5430D0181D}" type="slidenum">
              <a:rPr lang="en-US" smtClean="0"/>
              <a:t>‹#›</a:t>
            </a:fld>
            <a:endParaRPr lang="en-US"/>
          </a:p>
        </p:txBody>
      </p:sp>
    </p:spTree>
    <p:extLst>
      <p:ext uri="{BB962C8B-B14F-4D97-AF65-F5344CB8AC3E}">
        <p14:creationId xmlns:p14="http://schemas.microsoft.com/office/powerpoint/2010/main" val="315023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28-Mar-19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28-Mar-19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28-Mar-19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28-Mar-19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28-Mar-19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28-Mar-19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15C8-932A-41F2-A503-82B824CE53BF}"/>
              </a:ext>
            </a:extLst>
          </p:cNvPr>
          <p:cNvSpPr>
            <a:spLocks noGrp="1"/>
          </p:cNvSpPr>
          <p:nvPr>
            <p:ph type="ctrTitle"/>
          </p:nvPr>
        </p:nvSpPr>
        <p:spPr/>
        <p:txBody>
          <a:bodyPr/>
          <a:lstStyle/>
          <a:p>
            <a:r>
              <a:rPr lang="en-US" dirty="0">
                <a:latin typeface="Times New Roman" panose="02020603050405020304" pitchFamily="18" charset="0"/>
              </a:rPr>
              <a:t>Battle of the Neighbourhoods</a:t>
            </a:r>
            <a:endParaRPr lang="en-US" dirty="0"/>
          </a:p>
        </p:txBody>
      </p:sp>
      <p:sp>
        <p:nvSpPr>
          <p:cNvPr id="3" name="Subtitle 2">
            <a:extLst>
              <a:ext uri="{FF2B5EF4-FFF2-40B4-BE49-F238E27FC236}">
                <a16:creationId xmlns:a16="http://schemas.microsoft.com/office/drawing/2014/main" id="{5DA9F8DF-A9BE-423E-86FA-FC626B94501F}"/>
              </a:ext>
            </a:extLst>
          </p:cNvPr>
          <p:cNvSpPr>
            <a:spLocks noGrp="1"/>
          </p:cNvSpPr>
          <p:nvPr>
            <p:ph type="subTitle" idx="1"/>
          </p:nvPr>
        </p:nvSpPr>
        <p:spPr/>
        <p:txBody>
          <a:bodyPr/>
          <a:lstStyle/>
          <a:p>
            <a:r>
              <a:rPr lang="en-US" dirty="0"/>
              <a:t>Aritra Koley</a:t>
            </a:r>
          </a:p>
        </p:txBody>
      </p:sp>
    </p:spTree>
    <p:extLst>
      <p:ext uri="{BB962C8B-B14F-4D97-AF65-F5344CB8AC3E}">
        <p14:creationId xmlns:p14="http://schemas.microsoft.com/office/powerpoint/2010/main" val="188707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297-2C56-4BA8-88EB-FF0BB3BD0992}"/>
              </a:ext>
            </a:extLst>
          </p:cNvPr>
          <p:cNvSpPr>
            <a:spLocks noGrp="1"/>
          </p:cNvSpPr>
          <p:nvPr>
            <p:ph type="title"/>
          </p:nvPr>
        </p:nvSpPr>
        <p:spPr/>
        <p:txBody>
          <a:bodyPr/>
          <a:lstStyle/>
          <a:p>
            <a:r>
              <a:rPr lang="en-US" dirty="0">
                <a:latin typeface="Times New Roman" panose="02020603050405020304" pitchFamily="18" charset="0"/>
              </a:rPr>
              <a:t>Conclusions</a:t>
            </a:r>
            <a:endParaRPr lang="en-US" dirty="0">
              <a:latin typeface="Calibri" panose="020F0502020204030204" pitchFamily="34" charset="0"/>
            </a:endParaRPr>
          </a:p>
        </p:txBody>
      </p:sp>
      <p:sp>
        <p:nvSpPr>
          <p:cNvPr id="3" name="Text Placeholder 2">
            <a:extLst>
              <a:ext uri="{FF2B5EF4-FFF2-40B4-BE49-F238E27FC236}">
                <a16:creationId xmlns:a16="http://schemas.microsoft.com/office/drawing/2014/main" id="{94444B74-0743-4DB9-B360-1AB9098D5047}"/>
              </a:ext>
            </a:extLst>
          </p:cNvPr>
          <p:cNvSpPr>
            <a:spLocks noGrp="1"/>
          </p:cNvSpPr>
          <p:nvPr>
            <p:ph type="body" idx="1"/>
          </p:nvPr>
        </p:nvSpPr>
        <p:spPr/>
        <p:txBody>
          <a:bodyPr>
            <a:normAutofit fontScale="85000" lnSpcReduction="10000"/>
          </a:bodyPr>
          <a:lstStyle/>
          <a:p>
            <a:r>
              <a:rPr lang="en-US" dirty="0">
                <a:effectLst/>
              </a:rPr>
              <a:t>The results show that the workflow is functional and is capable of detecting similar locations in two different cities. </a:t>
            </a:r>
          </a:p>
          <a:p>
            <a:r>
              <a:rPr lang="en-US" dirty="0">
                <a:effectLst/>
              </a:rPr>
              <a:t>We see that there are certain locations in Chennai that do not have suitable counterparts in Kolkata. </a:t>
            </a:r>
          </a:p>
          <a:p>
            <a:r>
              <a:rPr lang="en-US" dirty="0">
                <a:effectLst/>
              </a:rPr>
              <a:t>The class coloured blue is the most common type of location in both the cities with red coming a close second. </a:t>
            </a:r>
          </a:p>
          <a:p>
            <a:r>
              <a:rPr lang="en-US" dirty="0">
                <a:effectLst/>
              </a:rPr>
              <a:t>The black coloured locations are uncommon but present in both cities but towards the outskirts which might indicate either suburban or industrial associations. </a:t>
            </a:r>
          </a:p>
          <a:p>
            <a:r>
              <a:rPr lang="en-US" dirty="0">
                <a:effectLst/>
              </a:rPr>
              <a:t>More in-depth analysis will be required to determine the properties of each cluster as distinct form the other ones but for a preliminary similarity assessment of the locations of two cities, that sort of in-depth analysis is out of the scope of this report.</a:t>
            </a:r>
          </a:p>
        </p:txBody>
      </p:sp>
    </p:spTree>
    <p:extLst>
      <p:ext uri="{BB962C8B-B14F-4D97-AF65-F5344CB8AC3E}">
        <p14:creationId xmlns:p14="http://schemas.microsoft.com/office/powerpoint/2010/main" val="106480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297-2C56-4BA8-88EB-FF0BB3BD0992}"/>
              </a:ext>
            </a:extLst>
          </p:cNvPr>
          <p:cNvSpPr>
            <a:spLocks noGrp="1"/>
          </p:cNvSpPr>
          <p:nvPr>
            <p:ph type="title"/>
          </p:nvPr>
        </p:nvSpPr>
        <p:spPr/>
        <p:txBody>
          <a:bodyPr/>
          <a:lstStyle/>
          <a:p>
            <a:r>
              <a:rPr lang="en-US" dirty="0">
                <a:latin typeface="Times New Roman" panose="02020603050405020304" pitchFamily="18" charset="0"/>
              </a:rPr>
              <a:t>Future Works</a:t>
            </a:r>
            <a:endParaRPr lang="en-US" dirty="0">
              <a:latin typeface="Calibri" panose="020F0502020204030204" pitchFamily="34" charset="0"/>
            </a:endParaRPr>
          </a:p>
        </p:txBody>
      </p:sp>
      <p:sp>
        <p:nvSpPr>
          <p:cNvPr id="3" name="Text Placeholder 2">
            <a:extLst>
              <a:ext uri="{FF2B5EF4-FFF2-40B4-BE49-F238E27FC236}">
                <a16:creationId xmlns:a16="http://schemas.microsoft.com/office/drawing/2014/main" id="{94444B74-0743-4DB9-B360-1AB9098D5047}"/>
              </a:ext>
            </a:extLst>
          </p:cNvPr>
          <p:cNvSpPr>
            <a:spLocks noGrp="1"/>
          </p:cNvSpPr>
          <p:nvPr>
            <p:ph type="body" idx="1"/>
          </p:nvPr>
        </p:nvSpPr>
        <p:spPr/>
        <p:txBody>
          <a:bodyPr>
            <a:normAutofit/>
          </a:bodyPr>
          <a:lstStyle/>
          <a:p>
            <a:r>
              <a:rPr lang="en-US" dirty="0">
                <a:effectLst/>
              </a:rPr>
              <a:t>Further work can be done to enhance the feature selection based on other factors apart from just popular venues.</a:t>
            </a:r>
          </a:p>
          <a:p>
            <a:r>
              <a:rPr lang="en-US" dirty="0">
                <a:effectLst/>
              </a:rPr>
              <a:t> Determination of the properties of each cluster and fine-tuning of the parameters for the algorithms or even using new innovative algorithms to determine classes and then classify based on them are possible in later stages.</a:t>
            </a:r>
          </a:p>
          <a:p>
            <a:r>
              <a:rPr lang="en-US" dirty="0">
                <a:effectLst/>
              </a:rPr>
              <a:t>It might be possible to develop this kind of a service into an app that allows access to information and analysis of this sort readily instead of a machine learning workflow format.</a:t>
            </a:r>
          </a:p>
        </p:txBody>
      </p:sp>
    </p:spTree>
    <p:extLst>
      <p:ext uri="{BB962C8B-B14F-4D97-AF65-F5344CB8AC3E}">
        <p14:creationId xmlns:p14="http://schemas.microsoft.com/office/powerpoint/2010/main" val="273976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6DD8-BFFE-46A2-8FC0-9CDBA08689C5}"/>
              </a:ext>
            </a:extLst>
          </p:cNvPr>
          <p:cNvSpPr>
            <a:spLocks noGrp="1"/>
          </p:cNvSpPr>
          <p:nvPr>
            <p:ph type="title"/>
          </p:nvPr>
        </p:nvSpPr>
        <p:spPr/>
        <p:txBody>
          <a:bodyPr/>
          <a:lstStyle/>
          <a:p>
            <a:pPr marR="0" rtl="0"/>
            <a:r>
              <a:rPr lang="en-US" b="1" i="0" u="none" strike="noStrike" baseline="0" dirty="0">
                <a:latin typeface="Times New Roman" panose="02020603050405020304" pitchFamily="18" charset="0"/>
              </a:rPr>
              <a:t>Introduction</a:t>
            </a:r>
          </a:p>
        </p:txBody>
      </p:sp>
      <p:sp>
        <p:nvSpPr>
          <p:cNvPr id="3" name="Text Placeholder 2">
            <a:extLst>
              <a:ext uri="{FF2B5EF4-FFF2-40B4-BE49-F238E27FC236}">
                <a16:creationId xmlns:a16="http://schemas.microsoft.com/office/drawing/2014/main" id="{CD9FC1BE-25FA-4782-B150-DE6FB792F485}"/>
              </a:ext>
            </a:extLst>
          </p:cNvPr>
          <p:cNvSpPr>
            <a:spLocks noGrp="1"/>
          </p:cNvSpPr>
          <p:nvPr>
            <p:ph type="body" idx="1"/>
          </p:nvPr>
        </p:nvSpPr>
        <p:spPr/>
        <p:txBody>
          <a:bodyPr>
            <a:normAutofit fontScale="85000" lnSpcReduction="10000"/>
          </a:bodyPr>
          <a:lstStyle/>
          <a:p>
            <a:pPr lvl="0"/>
            <a:r>
              <a:rPr lang="en-US" dirty="0">
                <a:latin typeface="Calibri" panose="020F0502020204030204" pitchFamily="34" charset="0"/>
              </a:rPr>
              <a:t>Background</a:t>
            </a:r>
          </a:p>
          <a:p>
            <a:pPr lvl="1"/>
            <a:r>
              <a:rPr lang="en-US" dirty="0">
                <a:latin typeface="Calibri" panose="020F0502020204030204" pitchFamily="34" charset="0"/>
              </a:rPr>
              <a:t>Most people who need to settle outside their own cities have little to no experience of living in an unfamiliar environment. </a:t>
            </a:r>
          </a:p>
          <a:p>
            <a:pPr lvl="1"/>
            <a:r>
              <a:rPr lang="en-US" dirty="0">
                <a:latin typeface="Calibri" panose="020F0502020204030204" pitchFamily="34" charset="0"/>
              </a:rPr>
              <a:t>Settling where basic facilities of their hometown are present just makes things easier.</a:t>
            </a:r>
          </a:p>
          <a:p>
            <a:r>
              <a:rPr lang="en-US" dirty="0">
                <a:latin typeface="Calibri" panose="020F0502020204030204" pitchFamily="34" charset="0"/>
              </a:rPr>
              <a:t>Problem</a:t>
            </a:r>
          </a:p>
          <a:p>
            <a:pPr lvl="1"/>
            <a:r>
              <a:rPr lang="en-US" dirty="0">
                <a:latin typeface="Calibri" panose="020F0502020204030204" pitchFamily="34" charset="0"/>
              </a:rPr>
              <a:t>Find areas that are similar in terms of facilities and venues but are not in the same city.</a:t>
            </a:r>
          </a:p>
          <a:p>
            <a:pPr lvl="1"/>
            <a:r>
              <a:rPr lang="en-US" dirty="0">
                <a:latin typeface="Calibri" panose="020F0502020204030204" pitchFamily="34" charset="0"/>
              </a:rPr>
              <a:t> Two areas will be deemed similar if the areas have similar categories of venues within a similar distance.</a:t>
            </a:r>
          </a:p>
          <a:p>
            <a:pPr lvl="1"/>
            <a:r>
              <a:rPr lang="en-US" dirty="0">
                <a:latin typeface="Calibri" panose="020F0502020204030204" pitchFamily="34" charset="0"/>
              </a:rPr>
              <a:t> Locations with such similarity will be grouped into the same cluster.</a:t>
            </a:r>
          </a:p>
          <a:p>
            <a:r>
              <a:rPr lang="en-US" dirty="0">
                <a:latin typeface="Calibri" panose="020F0502020204030204" pitchFamily="34" charset="0"/>
              </a:rPr>
              <a:t>Interest</a:t>
            </a:r>
          </a:p>
          <a:p>
            <a:pPr lvl="1"/>
            <a:r>
              <a:rPr lang="en-US" dirty="0">
                <a:latin typeface="Calibri" panose="020F0502020204030204" pitchFamily="34" charset="0"/>
              </a:rPr>
              <a:t>People trying to move to a new city but would like the comforts of their old neighbourhood</a:t>
            </a:r>
          </a:p>
          <a:p>
            <a:pPr lvl="1"/>
            <a:r>
              <a:rPr lang="en-US" dirty="0">
                <a:latin typeface="Calibri" panose="020F0502020204030204" pitchFamily="34" charset="0"/>
              </a:rPr>
              <a:t>People trying to expand their business into newer zones with similar demand and supply graphs.</a:t>
            </a:r>
          </a:p>
          <a:p>
            <a:pPr lvl="1"/>
            <a:endParaRPr lang="en-US" dirty="0"/>
          </a:p>
          <a:p>
            <a:pPr marL="457200" lvl="1" indent="0">
              <a:buNone/>
            </a:pP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6806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E249-B232-4B07-9DF5-946AB3F25382}"/>
              </a:ext>
            </a:extLst>
          </p:cNvPr>
          <p:cNvSpPr>
            <a:spLocks noGrp="1"/>
          </p:cNvSpPr>
          <p:nvPr>
            <p:ph type="title"/>
          </p:nvPr>
        </p:nvSpPr>
        <p:spPr/>
        <p:txBody>
          <a:bodyPr/>
          <a:lstStyle/>
          <a:p>
            <a:r>
              <a:rPr lang="en-US" dirty="0">
                <a:latin typeface="Times New Roman" panose="02020603050405020304" pitchFamily="18" charset="0"/>
              </a:rPr>
              <a:t>Data Sources</a:t>
            </a: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1FF59B53-5730-4E01-BC5D-130095D6214B}"/>
              </a:ext>
            </a:extLst>
          </p:cNvPr>
          <p:cNvSpPr>
            <a:spLocks noGrp="1"/>
          </p:cNvSpPr>
          <p:nvPr>
            <p:ph type="body" idx="1"/>
          </p:nvPr>
        </p:nvSpPr>
        <p:spPr/>
        <p:txBody>
          <a:bodyPr/>
          <a:lstStyle/>
          <a:p>
            <a:r>
              <a:rPr lang="en-US" b="1" dirty="0">
                <a:latin typeface="Calibri" panose="020F0502020204030204" pitchFamily="34" charset="0"/>
              </a:rPr>
              <a:t>User Input: </a:t>
            </a:r>
            <a:r>
              <a:rPr lang="en-US" dirty="0">
                <a:latin typeface="Calibri" panose="020F0502020204030204" pitchFamily="34" charset="0"/>
              </a:rPr>
              <a:t>The two locations to be compared, i.e. the names of the cities, the states they  		          belong to and the country they are part of.</a:t>
            </a:r>
          </a:p>
          <a:p>
            <a:r>
              <a:rPr lang="en-US" b="1" dirty="0">
                <a:latin typeface="Calibri" panose="020F0502020204030204" pitchFamily="34" charset="0"/>
              </a:rPr>
              <a:t>Coordinate Data: </a:t>
            </a:r>
            <a:r>
              <a:rPr lang="en-US" dirty="0">
                <a:latin typeface="Calibri" panose="020F0502020204030204" pitchFamily="34" charset="0"/>
              </a:rPr>
              <a:t>Geocoder service (</a:t>
            </a:r>
            <a:r>
              <a:rPr lang="en-US" dirty="0" err="1">
                <a:latin typeface="Calibri" panose="020F0502020204030204" pitchFamily="34" charset="0"/>
              </a:rPr>
              <a:t>eg</a:t>
            </a:r>
            <a:r>
              <a:rPr lang="en-US" dirty="0">
                <a:latin typeface="Calibri" panose="020F0502020204030204" pitchFamily="34" charset="0"/>
              </a:rPr>
              <a:t>: </a:t>
            </a:r>
            <a:r>
              <a:rPr lang="en-US" dirty="0" err="1">
                <a:latin typeface="Calibri" panose="020F0502020204030204" pitchFamily="34" charset="0"/>
              </a:rPr>
              <a:t>Geolake</a:t>
            </a:r>
            <a:r>
              <a:rPr lang="en-US" dirty="0">
                <a:latin typeface="Calibri" panose="020F0502020204030204" pitchFamily="34" charset="0"/>
              </a:rPr>
              <a:t>).</a:t>
            </a:r>
          </a:p>
          <a:p>
            <a:r>
              <a:rPr lang="en-US" dirty="0">
                <a:latin typeface="Calibri" panose="020F0502020204030204" pitchFamily="34" charset="0"/>
              </a:rPr>
              <a:t> </a:t>
            </a:r>
            <a:r>
              <a:rPr lang="en-US" b="1" dirty="0">
                <a:latin typeface="Calibri" panose="020F0502020204030204" pitchFamily="34" charset="0"/>
              </a:rPr>
              <a:t>Pin codes: </a:t>
            </a:r>
            <a:r>
              <a:rPr lang="en-US" dirty="0">
                <a:latin typeface="Calibri" panose="020F0502020204030204" pitchFamily="34" charset="0"/>
              </a:rPr>
              <a:t>Web Scraping tables from www.mapsofindia.com</a:t>
            </a:r>
          </a:p>
          <a:p>
            <a:r>
              <a:rPr lang="en-US" b="1" dirty="0">
                <a:latin typeface="Calibri" panose="020F0502020204030204" pitchFamily="34" charset="0"/>
              </a:rPr>
              <a:t>Nearby Venues Data: </a:t>
            </a:r>
            <a:r>
              <a:rPr lang="en-US" dirty="0">
                <a:latin typeface="Calibri" panose="020F0502020204030204" pitchFamily="34" charset="0"/>
              </a:rPr>
              <a:t>Foursquare API calls.</a:t>
            </a:r>
          </a:p>
        </p:txBody>
      </p:sp>
    </p:spTree>
    <p:extLst>
      <p:ext uri="{BB962C8B-B14F-4D97-AF65-F5344CB8AC3E}">
        <p14:creationId xmlns:p14="http://schemas.microsoft.com/office/powerpoint/2010/main" val="337643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1FF0-0D96-4D51-8309-FF90415B1839}"/>
              </a:ext>
            </a:extLst>
          </p:cNvPr>
          <p:cNvSpPr>
            <a:spLocks noGrp="1"/>
          </p:cNvSpPr>
          <p:nvPr>
            <p:ph type="title"/>
          </p:nvPr>
        </p:nvSpPr>
        <p:spPr/>
        <p:txBody>
          <a:bodyPr/>
          <a:lstStyle/>
          <a:p>
            <a:r>
              <a:rPr lang="en-US" dirty="0">
                <a:latin typeface="Times New Roman" panose="02020603050405020304" pitchFamily="18" charset="0"/>
              </a:rPr>
              <a:t>Data Sources</a:t>
            </a: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256B433B-FFDA-4239-AE08-1B6BF927D2CD}"/>
              </a:ext>
            </a:extLst>
          </p:cNvPr>
          <p:cNvSpPr>
            <a:spLocks noGrp="1"/>
          </p:cNvSpPr>
          <p:nvPr>
            <p:ph type="body" idx="1"/>
          </p:nvPr>
        </p:nvSpPr>
        <p:spPr/>
        <p:txBody>
          <a:bodyPr>
            <a:normAutofit fontScale="92500" lnSpcReduction="10000"/>
          </a:bodyPr>
          <a:lstStyle/>
          <a:p>
            <a:r>
              <a:rPr lang="en-US" dirty="0">
                <a:latin typeface="Calibri" panose="020F0502020204030204" pitchFamily="34" charset="0"/>
              </a:rPr>
              <a:t>Most of the data obtained from the above-mentioned sources needed some sort of preprocessing before they could be fed into a machine learning or data analysis algorithm.</a:t>
            </a:r>
          </a:p>
          <a:p>
            <a:pPr lvl="1"/>
            <a:r>
              <a:rPr lang="en-US" dirty="0">
                <a:latin typeface="Calibri" panose="020F0502020204030204" pitchFamily="34" charset="0"/>
              </a:rPr>
              <a:t>String names of the cities</a:t>
            </a:r>
          </a:p>
          <a:p>
            <a:pPr lvl="2"/>
            <a:r>
              <a:rPr lang="en-US" dirty="0">
                <a:latin typeface="Calibri" panose="020F0502020204030204" pitchFamily="34" charset="0"/>
              </a:rPr>
              <a:t> Formatted into a list of dictionaries</a:t>
            </a:r>
          </a:p>
          <a:p>
            <a:pPr lvl="1"/>
            <a:r>
              <a:rPr lang="en-US" dirty="0">
                <a:latin typeface="Calibri" panose="020F0502020204030204" pitchFamily="34" charset="0"/>
              </a:rPr>
              <a:t>Pin code tables: </a:t>
            </a:r>
          </a:p>
          <a:p>
            <a:pPr lvl="2"/>
            <a:r>
              <a:rPr lang="en-US" dirty="0">
                <a:latin typeface="Calibri" panose="020F0502020204030204" pitchFamily="34" charset="0"/>
              </a:rPr>
              <a:t>Only the required table was converted into a pandas </a:t>
            </a:r>
            <a:r>
              <a:rPr lang="en-US" dirty="0" err="1">
                <a:latin typeface="Calibri" panose="020F0502020204030204" pitchFamily="34" charset="0"/>
              </a:rPr>
              <a:t>dataframe</a:t>
            </a:r>
            <a:r>
              <a:rPr lang="en-US" dirty="0">
                <a:latin typeface="Calibri" panose="020F0502020204030204" pitchFamily="34" charset="0"/>
              </a:rPr>
              <a:t>.</a:t>
            </a:r>
          </a:p>
          <a:p>
            <a:pPr lvl="2"/>
            <a:r>
              <a:rPr lang="en-US" dirty="0">
                <a:latin typeface="Calibri" panose="020F0502020204030204" pitchFamily="34" charset="0"/>
              </a:rPr>
              <a:t>Columns ‘Location’, ‘District’ and ‘State’ were dropped. </a:t>
            </a:r>
          </a:p>
          <a:p>
            <a:pPr lvl="2"/>
            <a:r>
              <a:rPr lang="en-US" dirty="0">
                <a:latin typeface="Calibri" panose="020F0502020204030204" pitchFamily="34" charset="0"/>
              </a:rPr>
              <a:t>New columns for ‘latitudes’ and ‘longitudes’ were added.</a:t>
            </a:r>
          </a:p>
          <a:p>
            <a:pPr lvl="1"/>
            <a:r>
              <a:rPr lang="en-US" dirty="0">
                <a:latin typeface="Calibri" panose="020F0502020204030204" pitchFamily="34" charset="0"/>
              </a:rPr>
              <a:t>The Foursquare JSON data:</a:t>
            </a:r>
          </a:p>
          <a:p>
            <a:pPr lvl="2"/>
            <a:r>
              <a:rPr lang="en-US" dirty="0">
                <a:latin typeface="Calibri" panose="020F0502020204030204" pitchFamily="34" charset="0"/>
              </a:rPr>
              <a:t>Only the required keys were retrieved</a:t>
            </a:r>
          </a:p>
          <a:p>
            <a:pPr lvl="2"/>
            <a:r>
              <a:rPr lang="en-US" dirty="0">
                <a:latin typeface="Calibri" panose="020F0502020204030204" pitchFamily="34" charset="0"/>
              </a:rPr>
              <a:t>Flattened into a pandas </a:t>
            </a:r>
            <a:r>
              <a:rPr lang="en-US" dirty="0" err="1">
                <a:latin typeface="Calibri" panose="020F0502020204030204" pitchFamily="34" charset="0"/>
              </a:rPr>
              <a:t>dataframe</a:t>
            </a:r>
            <a:r>
              <a:rPr lang="en-US" dirty="0">
                <a:latin typeface="Calibri" panose="020F0502020204030204" pitchFamily="34" charset="0"/>
              </a:rPr>
              <a:t> with apt column names</a:t>
            </a:r>
          </a:p>
          <a:p>
            <a:pPr lvl="1"/>
            <a:endParaRPr lang="en-US" dirty="0"/>
          </a:p>
        </p:txBody>
      </p:sp>
    </p:spTree>
    <p:extLst>
      <p:ext uri="{BB962C8B-B14F-4D97-AF65-F5344CB8AC3E}">
        <p14:creationId xmlns:p14="http://schemas.microsoft.com/office/powerpoint/2010/main" val="169756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F40F-80E1-42E7-AAC0-B32B05C36EAE}"/>
              </a:ext>
            </a:extLst>
          </p:cNvPr>
          <p:cNvSpPr>
            <a:spLocks noGrp="1"/>
          </p:cNvSpPr>
          <p:nvPr>
            <p:ph type="title"/>
          </p:nvPr>
        </p:nvSpPr>
        <p:spPr/>
        <p:txBody>
          <a:bodyPr/>
          <a:lstStyle/>
          <a:p>
            <a:r>
              <a:rPr lang="en-US" dirty="0">
                <a:latin typeface="Times New Roman" panose="02020603050405020304" pitchFamily="18" charset="0"/>
              </a:rPr>
              <a:t>Feature Selection</a:t>
            </a: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90011AF6-16C2-4957-9122-C1D605B359F2}"/>
              </a:ext>
            </a:extLst>
          </p:cNvPr>
          <p:cNvSpPr>
            <a:spLocks noGrp="1"/>
          </p:cNvSpPr>
          <p:nvPr>
            <p:ph type="body" idx="1"/>
          </p:nvPr>
        </p:nvSpPr>
        <p:spPr/>
        <p:txBody>
          <a:bodyPr>
            <a:normAutofit lnSpcReduction="10000"/>
          </a:bodyPr>
          <a:lstStyle/>
          <a:p>
            <a:r>
              <a:rPr lang="en-US" dirty="0">
                <a:latin typeface="Calibri" panose="020F0502020204030204" pitchFamily="34" charset="0"/>
              </a:rPr>
              <a:t>Venue names are varied but what determines the characteristics of a location are the categories for the venues in that region.</a:t>
            </a:r>
          </a:p>
          <a:p>
            <a:r>
              <a:rPr lang="en-US" dirty="0">
                <a:latin typeface="Calibri" panose="020F0502020204030204" pitchFamily="34" charset="0"/>
              </a:rPr>
              <a:t> Therefore, the best feature to determine the type of a location are the categories of its top venues and the number of venues of the same category that occur within a given radius of that region.</a:t>
            </a:r>
          </a:p>
          <a:p>
            <a:r>
              <a:rPr lang="en-US" dirty="0">
                <a:latin typeface="Calibri" panose="020F0502020204030204" pitchFamily="34" charset="0"/>
              </a:rPr>
              <a:t> Therefore, the categories found in both cities were one-hot encoded to generate a feature-set for further application of a machine learning algorithms.</a:t>
            </a:r>
          </a:p>
          <a:p>
            <a:r>
              <a:rPr lang="en-US" dirty="0">
                <a:latin typeface="Calibri" panose="020F0502020204030204" pitchFamily="34" charset="0"/>
              </a:rPr>
              <a:t> The mean of the one-hot encoded tuples grouped by the </a:t>
            </a:r>
            <a:r>
              <a:rPr lang="en-US" dirty="0" err="1">
                <a:latin typeface="Calibri" panose="020F0502020204030204" pitchFamily="34" charset="0"/>
              </a:rPr>
              <a:t>pincodes</a:t>
            </a:r>
            <a:r>
              <a:rPr lang="en-US" dirty="0">
                <a:latin typeface="Calibri" panose="020F0502020204030204" pitchFamily="34" charset="0"/>
              </a:rPr>
              <a:t> were taken as the feature set for clustering and classification.</a:t>
            </a:r>
            <a:endParaRPr lang="en-US" dirty="0"/>
          </a:p>
        </p:txBody>
      </p:sp>
    </p:spTree>
    <p:extLst>
      <p:ext uri="{BB962C8B-B14F-4D97-AF65-F5344CB8AC3E}">
        <p14:creationId xmlns:p14="http://schemas.microsoft.com/office/powerpoint/2010/main" val="320500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DDD3-DD4E-4389-9AB3-CD3976CD8548}"/>
              </a:ext>
            </a:extLst>
          </p:cNvPr>
          <p:cNvSpPr>
            <a:spLocks noGrp="1"/>
          </p:cNvSpPr>
          <p:nvPr>
            <p:ph type="title"/>
          </p:nvPr>
        </p:nvSpPr>
        <p:spPr/>
        <p:txBody>
          <a:bodyPr>
            <a:normAutofit/>
          </a:bodyPr>
          <a:lstStyle/>
          <a:p>
            <a:r>
              <a:rPr lang="en-US" dirty="0">
                <a:latin typeface="Times New Roman" panose="02020603050405020304" pitchFamily="18" charset="0"/>
              </a:rPr>
              <a:t>Modelling</a:t>
            </a:r>
            <a:endParaRPr lang="en-US" b="0"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44295078-B482-41FA-B624-8352395FF61B}"/>
              </a:ext>
            </a:extLst>
          </p:cNvPr>
          <p:cNvSpPr>
            <a:spLocks noGrp="1"/>
          </p:cNvSpPr>
          <p:nvPr>
            <p:ph type="body" idx="1"/>
          </p:nvPr>
        </p:nvSpPr>
        <p:spPr/>
        <p:txBody>
          <a:bodyPr/>
          <a:lstStyle/>
          <a:p>
            <a:r>
              <a:rPr lang="en-US" dirty="0">
                <a:latin typeface="Calibri" panose="020F0502020204030204" pitchFamily="34" charset="0"/>
              </a:rPr>
              <a:t>The approach taken to modelling the problem using machine learning algorithms once the feature sets were obtained can be summarized in a simple two-step process.</a:t>
            </a:r>
          </a:p>
          <a:p>
            <a:pPr lvl="1"/>
            <a:r>
              <a:rPr lang="en-US" dirty="0"/>
              <a:t>Clustering Points in Base City</a:t>
            </a:r>
          </a:p>
          <a:p>
            <a:pPr lvl="1"/>
            <a:r>
              <a:rPr lang="en-US" dirty="0"/>
              <a:t>Classifying Points in Target City based on Base City Clusters</a:t>
            </a:r>
          </a:p>
          <a:p>
            <a:pPr lvl="1"/>
            <a:endParaRPr lang="en-US" dirty="0"/>
          </a:p>
          <a:p>
            <a:pPr lvl="2"/>
            <a:endParaRPr lang="en-US" dirty="0"/>
          </a:p>
        </p:txBody>
      </p:sp>
    </p:spTree>
    <p:extLst>
      <p:ext uri="{BB962C8B-B14F-4D97-AF65-F5344CB8AC3E}">
        <p14:creationId xmlns:p14="http://schemas.microsoft.com/office/powerpoint/2010/main" val="55364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297-2C56-4BA8-88EB-FF0BB3BD0992}"/>
              </a:ext>
            </a:extLst>
          </p:cNvPr>
          <p:cNvSpPr>
            <a:spLocks noGrp="1"/>
          </p:cNvSpPr>
          <p:nvPr>
            <p:ph type="title"/>
          </p:nvPr>
        </p:nvSpPr>
        <p:spPr/>
        <p:txBody>
          <a:bodyPr/>
          <a:lstStyle/>
          <a:p>
            <a:pPr marR="0" rtl="0"/>
            <a:r>
              <a:rPr lang="en-US" b="1" i="0" u="none" strike="noStrike" baseline="0" dirty="0">
                <a:latin typeface="Calibri" panose="020F0502020204030204" pitchFamily="34" charset="0"/>
              </a:rPr>
              <a:t>Clustering Points in Base City</a:t>
            </a:r>
            <a:endParaRPr lang="en-US" b="1" i="0" u="none" strike="noStrike" baseline="0" dirty="0">
              <a:latin typeface="Times New Roman" panose="02020603050405020304" pitchFamily="18" charset="0"/>
            </a:endParaRPr>
          </a:p>
        </p:txBody>
      </p:sp>
      <p:sp>
        <p:nvSpPr>
          <p:cNvPr id="3" name="Text Placeholder 2">
            <a:extLst>
              <a:ext uri="{FF2B5EF4-FFF2-40B4-BE49-F238E27FC236}">
                <a16:creationId xmlns:a16="http://schemas.microsoft.com/office/drawing/2014/main" id="{94444B74-0743-4DB9-B360-1AB9098D5047}"/>
              </a:ext>
            </a:extLst>
          </p:cNvPr>
          <p:cNvSpPr>
            <a:spLocks noGrp="1"/>
          </p:cNvSpPr>
          <p:nvPr>
            <p:ph type="body" idx="1"/>
          </p:nvPr>
        </p:nvSpPr>
        <p:spPr/>
        <p:txBody>
          <a:bodyPr/>
          <a:lstStyle/>
          <a:p>
            <a:r>
              <a:rPr lang="en-US" dirty="0">
                <a:effectLst/>
              </a:rPr>
              <a:t>The first phase uses simple K-Means clustering to group similar locations in the base city</a:t>
            </a:r>
          </a:p>
          <a:p>
            <a:r>
              <a:rPr lang="en-US" dirty="0">
                <a:effectLst/>
              </a:rPr>
              <a:t>Only the data corresponding to the Base City was used to perform clustering so that the various classes of the locations can be determined before similarity analysis with the target city. </a:t>
            </a:r>
          </a:p>
          <a:p>
            <a:r>
              <a:rPr lang="en-US" dirty="0">
                <a:effectLst/>
              </a:rPr>
              <a:t>The value of K was set to 5 for the demonstrative purposes of this report. Therefore, in this phase the classes were determined.</a:t>
            </a:r>
          </a:p>
          <a:p>
            <a:endParaRPr lang="en-US" dirty="0"/>
          </a:p>
        </p:txBody>
      </p:sp>
    </p:spTree>
    <p:extLst>
      <p:ext uri="{BB962C8B-B14F-4D97-AF65-F5344CB8AC3E}">
        <p14:creationId xmlns:p14="http://schemas.microsoft.com/office/powerpoint/2010/main" val="174802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297-2C56-4BA8-88EB-FF0BB3BD0992}"/>
              </a:ext>
            </a:extLst>
          </p:cNvPr>
          <p:cNvSpPr>
            <a:spLocks noGrp="1"/>
          </p:cNvSpPr>
          <p:nvPr>
            <p:ph type="title"/>
          </p:nvPr>
        </p:nvSpPr>
        <p:spPr/>
        <p:txBody>
          <a:bodyPr/>
          <a:lstStyle/>
          <a:p>
            <a:r>
              <a:rPr lang="en-US" dirty="0">
                <a:latin typeface="Calibri" panose="020F0502020204030204" pitchFamily="34" charset="0"/>
              </a:rPr>
              <a:t>Classifying Points in Target City based on Base City Clusters</a:t>
            </a:r>
          </a:p>
        </p:txBody>
      </p:sp>
      <p:sp>
        <p:nvSpPr>
          <p:cNvPr id="3" name="Text Placeholder 2">
            <a:extLst>
              <a:ext uri="{FF2B5EF4-FFF2-40B4-BE49-F238E27FC236}">
                <a16:creationId xmlns:a16="http://schemas.microsoft.com/office/drawing/2014/main" id="{94444B74-0743-4DB9-B360-1AB9098D5047}"/>
              </a:ext>
            </a:extLst>
          </p:cNvPr>
          <p:cNvSpPr>
            <a:spLocks noGrp="1"/>
          </p:cNvSpPr>
          <p:nvPr>
            <p:ph type="body" idx="1"/>
          </p:nvPr>
        </p:nvSpPr>
        <p:spPr/>
        <p:txBody>
          <a:bodyPr/>
          <a:lstStyle/>
          <a:p>
            <a:r>
              <a:rPr lang="en-US" dirty="0">
                <a:effectLst/>
              </a:rPr>
              <a:t>The second phase uses the information gained form the first phase to determine which locations in the target city are similar to the corresponding locations in the base city. </a:t>
            </a:r>
          </a:p>
          <a:p>
            <a:r>
              <a:rPr lang="en-US" dirty="0">
                <a:effectLst/>
              </a:rPr>
              <a:t>The classification technique used in the second phase is simple K-Nearest Neighbour approach with a value of K set to 5 and weights taken as the inverse of the distance between the points. </a:t>
            </a:r>
          </a:p>
          <a:p>
            <a:r>
              <a:rPr lang="en-US" dirty="0">
                <a:effectLst/>
              </a:rPr>
              <a:t>Therefore, in this case the locations in the target city were classified based on the determined classes in the clustering phase.</a:t>
            </a:r>
          </a:p>
        </p:txBody>
      </p:sp>
    </p:spTree>
    <p:extLst>
      <p:ext uri="{BB962C8B-B14F-4D97-AF65-F5344CB8AC3E}">
        <p14:creationId xmlns:p14="http://schemas.microsoft.com/office/powerpoint/2010/main" val="413105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297-2C56-4BA8-88EB-FF0BB3BD0992}"/>
              </a:ext>
            </a:extLst>
          </p:cNvPr>
          <p:cNvSpPr>
            <a:spLocks noGrp="1"/>
          </p:cNvSpPr>
          <p:nvPr>
            <p:ph type="title"/>
          </p:nvPr>
        </p:nvSpPr>
        <p:spPr/>
        <p:txBody>
          <a:bodyPr/>
          <a:lstStyle/>
          <a:p>
            <a:r>
              <a:rPr lang="en-US" dirty="0">
                <a:latin typeface="Times New Roman" panose="02020603050405020304" pitchFamily="18" charset="0"/>
              </a:rPr>
              <a:t>Results</a:t>
            </a:r>
            <a:endParaRPr lang="en-US" dirty="0">
              <a:latin typeface="Calibri" panose="020F0502020204030204" pitchFamily="34" charset="0"/>
            </a:endParaRPr>
          </a:p>
        </p:txBody>
      </p:sp>
      <p:pic>
        <p:nvPicPr>
          <p:cNvPr id="4" name="Picture 3" descr="Chennai Clusters">
            <a:extLst>
              <a:ext uri="{FF2B5EF4-FFF2-40B4-BE49-F238E27FC236}">
                <a16:creationId xmlns:a16="http://schemas.microsoft.com/office/drawing/2014/main" id="{E7C7E985-77F6-4F6C-91A3-B93341235A0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45" y="1753228"/>
            <a:ext cx="5674055" cy="4700838"/>
          </a:xfrm>
          <a:prstGeom prst="rect">
            <a:avLst/>
          </a:prstGeom>
          <a:noFill/>
          <a:ln>
            <a:noFill/>
          </a:ln>
        </p:spPr>
      </p:pic>
      <p:pic>
        <p:nvPicPr>
          <p:cNvPr id="5" name="Picture 4">
            <a:extLst>
              <a:ext uri="{FF2B5EF4-FFF2-40B4-BE49-F238E27FC236}">
                <a16:creationId xmlns:a16="http://schemas.microsoft.com/office/drawing/2014/main" id="{E321FBB7-5220-4390-B006-4B129579D6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6509" y="1753227"/>
            <a:ext cx="5343546" cy="4700837"/>
          </a:xfrm>
          <a:prstGeom prst="rect">
            <a:avLst/>
          </a:prstGeom>
          <a:noFill/>
          <a:ln>
            <a:noFill/>
          </a:ln>
        </p:spPr>
      </p:pic>
      <p:sp>
        <p:nvSpPr>
          <p:cNvPr id="6" name="TextBox 5">
            <a:extLst>
              <a:ext uri="{FF2B5EF4-FFF2-40B4-BE49-F238E27FC236}">
                <a16:creationId xmlns:a16="http://schemas.microsoft.com/office/drawing/2014/main" id="{FF65A9F9-2585-4DAB-BEE3-518014F1CC3F}"/>
              </a:ext>
            </a:extLst>
          </p:cNvPr>
          <p:cNvSpPr txBox="1"/>
          <p:nvPr/>
        </p:nvSpPr>
        <p:spPr>
          <a:xfrm>
            <a:off x="1171852" y="1331650"/>
            <a:ext cx="3338004" cy="338554"/>
          </a:xfrm>
          <a:prstGeom prst="rect">
            <a:avLst/>
          </a:prstGeom>
          <a:noFill/>
        </p:spPr>
        <p:txBody>
          <a:bodyPr wrap="square" rtlCol="0">
            <a:spAutoFit/>
          </a:bodyPr>
          <a:lstStyle/>
          <a:p>
            <a:r>
              <a:rPr lang="en-US" sz="1600" dirty="0"/>
              <a:t>Clustering Chennai Locations</a:t>
            </a:r>
          </a:p>
        </p:txBody>
      </p:sp>
      <p:sp>
        <p:nvSpPr>
          <p:cNvPr id="7" name="TextBox 6">
            <a:extLst>
              <a:ext uri="{FF2B5EF4-FFF2-40B4-BE49-F238E27FC236}">
                <a16:creationId xmlns:a16="http://schemas.microsoft.com/office/drawing/2014/main" id="{E837C717-0EB1-46B8-95B5-4D78033DE3FA}"/>
              </a:ext>
            </a:extLst>
          </p:cNvPr>
          <p:cNvSpPr txBox="1"/>
          <p:nvPr/>
        </p:nvSpPr>
        <p:spPr>
          <a:xfrm>
            <a:off x="7529744" y="1265361"/>
            <a:ext cx="3338004" cy="338554"/>
          </a:xfrm>
          <a:prstGeom prst="rect">
            <a:avLst/>
          </a:prstGeom>
          <a:noFill/>
        </p:spPr>
        <p:txBody>
          <a:bodyPr wrap="square" rtlCol="0">
            <a:spAutoFit/>
          </a:bodyPr>
          <a:lstStyle/>
          <a:p>
            <a:r>
              <a:rPr lang="en-US" sz="1600" dirty="0"/>
              <a:t>Classifying Kolkata Locations</a:t>
            </a:r>
          </a:p>
        </p:txBody>
      </p:sp>
    </p:spTree>
    <p:extLst>
      <p:ext uri="{BB962C8B-B14F-4D97-AF65-F5344CB8AC3E}">
        <p14:creationId xmlns:p14="http://schemas.microsoft.com/office/powerpoint/2010/main" val="372624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76</TotalTime>
  <Words>818</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Rockwell</vt:lpstr>
      <vt:lpstr>Times New Roman</vt:lpstr>
      <vt:lpstr>Damask</vt:lpstr>
      <vt:lpstr>Battle of the Neighbourhoods</vt:lpstr>
      <vt:lpstr>Introduction</vt:lpstr>
      <vt:lpstr>Data Sources</vt:lpstr>
      <vt:lpstr>Data Sources</vt:lpstr>
      <vt:lpstr>Feature Selection</vt:lpstr>
      <vt:lpstr>Modelling</vt:lpstr>
      <vt:lpstr>Clustering Points in Base City</vt:lpstr>
      <vt:lpstr>Classifying Points in Target City based on Base City Clusters</vt:lpstr>
      <vt:lpstr>Results</vt:lpstr>
      <vt:lpstr>Conclusions</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Aritra Koley</dc:creator>
  <cp:lastModifiedBy>Aritra Koley</cp:lastModifiedBy>
  <cp:revision>9</cp:revision>
  <dcterms:created xsi:type="dcterms:W3CDTF">2019-03-28T06:36:59Z</dcterms:created>
  <dcterms:modified xsi:type="dcterms:W3CDTF">2019-03-28T07:53:10Z</dcterms:modified>
</cp:coreProperties>
</file>