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26EC770-8D53-4CD0-A214-448A0785FB7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67DA-AC54-4059-A9BC-B43FC1255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B28AA-27DD-4E9B-BD1B-058AC5574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FC74-A97C-4F60-821D-EC7D989B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B7F1-8214-499B-A7F3-C796ADAE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B773-C160-4F9E-BE8D-597EAD71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0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006A-F9DD-4172-B8CC-04C60EC4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EF616-3D21-47F4-B620-EC7301B7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2F9B-2894-4B43-A3CA-5ADB2887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010D-5C04-4099-89E6-55426DF2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D081-6375-4415-A827-44F576B0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9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2B38D-EC19-4C5D-B015-9814FD356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CF22C-6631-4D44-9022-42ADF688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D24F7-8F99-49A0-9F1D-5013FC2E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8C60-F07C-4C01-8059-C556FC03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3FD7-D31E-4816-811C-E8F887FE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5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062C-875C-4094-B9C5-F5D35B12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F7C1-C940-43AE-AE29-AB14D08C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C03C-6ECB-48E6-9FFB-A5E2B60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C2E5-3749-4FD8-954C-F642658B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EAA1-534C-439D-A25C-4B802292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7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2E1A-D105-4EE2-A736-F4DE1C6C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DF2C3-EAC1-4D4C-A841-F37290FA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9727-A3CF-428B-8CA3-B7D76A07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3166-A897-40D6-B8FD-1539B9EB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C430-0ACD-42B2-9754-B9363BEC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ACA-51DF-4EAD-A333-A6F21C67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4C4-314C-4BCF-AF55-39A7AA911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90B9C-88A9-4EDB-A80A-E4ED05158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904C3-5407-484E-992F-EC281337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A794-7CB1-4C69-9FE2-0B0A46C2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A308-B8C0-4A22-A10C-D31A5771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31A5-3E46-4E4B-8F2B-248823B0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24A0-C0C0-4142-B624-F47B2427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50DF9-4F7C-4016-9D5B-7A17FA928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A4FBC-08BD-4A72-AE08-08C049477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043F9-7B74-4C0A-B067-47E72B431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3EF1C-7D77-4306-AA8D-761AED9E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F21DA-A88C-4128-9FA9-4F115F1E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FCEC3-A898-455D-8D44-38C5DE0A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7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E84-AF34-4CF6-9AA0-02C56021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AF8F5-31BD-4337-9EE7-E052F132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81FE1-4B7F-4219-9087-EBDC2151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67D06-7544-4D33-A09B-03849DAB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A9E43-51C6-44FE-98DF-27139D6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74466-1F33-421C-8DD3-9B83A7D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59A5C-294B-4A5D-AB3F-57183DC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46CD-1E1B-49CD-855F-11C30CD4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6BD3-BF8D-41BE-9951-91171F24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D0092-EDEF-4CB4-B426-9040557B2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24E0B-8179-4907-882E-27145705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B1D39-DEEB-4277-94BB-492FE109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923DB-1E58-4024-9885-FDBFD127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69E3-11EB-4087-BD30-18CF264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28ED3-706D-469A-B731-7C552D059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E118F-8707-463B-9AD2-05FCC5195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86F3-31C9-4B12-A221-84DF8386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0E91-1254-41A4-BAA3-5EC7563B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EA54-BD26-4B12-A31B-9F430AC4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85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0327A-9A78-4CA1-A9A2-C971AC9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969B-CAC8-4C69-A836-6D3E2302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3621-89D3-4421-B7DC-20C98924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BDF7-5D12-4DBC-8259-036D8A212308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93C6-03C5-4A40-AB5B-8641C362C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2F6A-E462-4D0F-9AFC-889AEE865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61C4-BB20-4592-8E7C-B66E2EC6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iicecollege/personality-development-3963419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69006&amp;picture=grunge-backgroun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safari.com/w/wZAcE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quora.com/What-is-personality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safari.com/w/wZAcE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safari.com/w/wZAcE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safari.com/w/wZAcE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safari.com/w/wZAcE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90AFE99-9CDE-40D5-83AC-E8060322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9C352-9884-4494-9652-D52EF8A24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7F67E-1BDF-4612-BC75-BC88ACEA223D}"/>
              </a:ext>
            </a:extLst>
          </p:cNvPr>
          <p:cNvSpPr txBox="1"/>
          <p:nvPr/>
        </p:nvSpPr>
        <p:spPr>
          <a:xfrm>
            <a:off x="426720" y="538480"/>
            <a:ext cx="661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4DC83-878B-4806-AD5C-ABCB30CD36B7}"/>
              </a:ext>
            </a:extLst>
          </p:cNvPr>
          <p:cNvSpPr txBox="1"/>
          <p:nvPr/>
        </p:nvSpPr>
        <p:spPr>
          <a:xfrm>
            <a:off x="508000" y="1463040"/>
            <a:ext cx="740664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Personality Development is a key factor in every phase of our lives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It enables us to face the competitive world with more positivity and Self believe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Concentration and Patience is the key factor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Personality Development will help us to enhance our efficiency at our work as well as in </a:t>
            </a:r>
            <a:r>
              <a:rPr lang="en-US" sz="2400" dirty="0" err="1">
                <a:solidFill>
                  <a:schemeClr val="bg1"/>
                </a:solidFill>
              </a:rPr>
              <a:t>maintaing</a:t>
            </a:r>
            <a:r>
              <a:rPr lang="en-US" sz="2400" dirty="0">
                <a:solidFill>
                  <a:schemeClr val="bg1"/>
                </a:solidFill>
              </a:rPr>
              <a:t> personal lives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9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5BF59-6DCA-4F90-B5F6-9A3724EB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528320"/>
            <a:ext cx="12192000" cy="746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C806F-3A2D-4632-B945-03D3E4DC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25870" y="2502476"/>
            <a:ext cx="5734050" cy="381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B04BF8-871F-4195-8FBB-30227A871E50}"/>
              </a:ext>
            </a:extLst>
          </p:cNvPr>
          <p:cNvSpPr txBox="1"/>
          <p:nvPr/>
        </p:nvSpPr>
        <p:spPr>
          <a:xfrm>
            <a:off x="186691" y="488156"/>
            <a:ext cx="11358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>
                <a:solidFill>
                  <a:schemeClr val="bg1"/>
                </a:solidFill>
              </a:rPr>
              <a:t>Personality Development can be broadly categorized into 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Development of Thinking Process</a:t>
            </a: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Emotional Development</a:t>
            </a: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Behavioural Development</a:t>
            </a:r>
          </a:p>
        </p:txBody>
      </p:sp>
    </p:spTree>
    <p:extLst>
      <p:ext uri="{BB962C8B-B14F-4D97-AF65-F5344CB8AC3E}">
        <p14:creationId xmlns:p14="http://schemas.microsoft.com/office/powerpoint/2010/main" val="26312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5BF59-6DCA-4F90-B5F6-9A3724EB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386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594A91-E8DD-4EF9-B39A-04260F9792D6}"/>
              </a:ext>
            </a:extLst>
          </p:cNvPr>
          <p:cNvSpPr txBox="1"/>
          <p:nvPr/>
        </p:nvSpPr>
        <p:spPr>
          <a:xfrm>
            <a:off x="274320" y="1153735"/>
            <a:ext cx="898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bg1"/>
                </a:solidFill>
              </a:rPr>
              <a:t>It helps in CO-ORDINATION.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bg1"/>
                </a:solidFill>
              </a:rPr>
              <a:t>It helps in Making Good relation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bg1"/>
                </a:solidFill>
              </a:rPr>
              <a:t>It helps in Decision making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bg1"/>
                </a:solidFill>
              </a:rPr>
              <a:t>It increases Work Efficiency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B5F86-ACC4-4F39-998F-8163C7EB93B5}"/>
              </a:ext>
            </a:extLst>
          </p:cNvPr>
          <p:cNvSpPr txBox="1"/>
          <p:nvPr/>
        </p:nvSpPr>
        <p:spPr>
          <a:xfrm flipH="1">
            <a:off x="557213" y="3820537"/>
            <a:ext cx="5201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Tips</a:t>
            </a:r>
          </a:p>
          <a:p>
            <a:endParaRPr lang="en-IN" sz="2400" dirty="0"/>
          </a:p>
          <a:p>
            <a:r>
              <a:rPr lang="en-IN" sz="2400" dirty="0"/>
              <a:t>Self Education and Regular updating yourself are the key to achieve the epitome of Thoughts development. “Learning Never Stops”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583E6-CDD2-416D-B760-47B417C2E21B}"/>
              </a:ext>
            </a:extLst>
          </p:cNvPr>
          <p:cNvSpPr txBox="1"/>
          <p:nvPr/>
        </p:nvSpPr>
        <p:spPr>
          <a:xfrm>
            <a:off x="274320" y="284480"/>
            <a:ext cx="898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solidFill>
                  <a:schemeClr val="bg1"/>
                </a:solidFill>
              </a:rPr>
              <a:t>Development Of Thinking Process Overview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1C6CD1-C80A-445A-AF6F-95A428C2A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45" y="2724467"/>
            <a:ext cx="48958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5BF59-6DCA-4F90-B5F6-9A3724EB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386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583E6-CDD2-416D-B760-47B417C2E21B}"/>
              </a:ext>
            </a:extLst>
          </p:cNvPr>
          <p:cNvSpPr txBox="1"/>
          <p:nvPr/>
        </p:nvSpPr>
        <p:spPr>
          <a:xfrm>
            <a:off x="274320" y="284480"/>
            <a:ext cx="898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solidFill>
                  <a:schemeClr val="bg1"/>
                </a:solidFill>
              </a:rPr>
              <a:t>Emotional Development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2A561-89BE-4DD8-9DB3-96506BD4EF9B}"/>
              </a:ext>
            </a:extLst>
          </p:cNvPr>
          <p:cNvSpPr txBox="1"/>
          <p:nvPr/>
        </p:nvSpPr>
        <p:spPr>
          <a:xfrm>
            <a:off x="123508" y="1081050"/>
            <a:ext cx="8981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/>
                </a:solidFill>
              </a:rPr>
              <a:t>It helps in building Concentration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/>
                </a:solidFill>
              </a:rPr>
              <a:t>It helps in lead a Healthy Fun life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/>
                </a:solidFill>
              </a:rPr>
              <a:t>It helps in maintaining mental stability and well 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96246-DAB5-4B51-8028-6041DBD4055D}"/>
              </a:ext>
            </a:extLst>
          </p:cNvPr>
          <p:cNvSpPr txBox="1"/>
          <p:nvPr/>
        </p:nvSpPr>
        <p:spPr>
          <a:xfrm flipH="1">
            <a:off x="579120" y="4330502"/>
            <a:ext cx="6162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Tips </a:t>
            </a:r>
          </a:p>
          <a:p>
            <a:pPr marL="342900" indent="-342900">
              <a:buAutoNum type="arabicPeriod"/>
            </a:pPr>
            <a:r>
              <a:rPr lang="en-IN" sz="2800" dirty="0"/>
              <a:t>Exercise Regularly </a:t>
            </a:r>
          </a:p>
          <a:p>
            <a:pPr marL="342900" indent="-342900">
              <a:buAutoNum type="arabicPeriod"/>
            </a:pPr>
            <a:r>
              <a:rPr lang="en-IN" sz="2800" dirty="0"/>
              <a:t>Meditation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8B3E3-B6D0-4B90-A9AA-B42C9E538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148" y="2714869"/>
            <a:ext cx="6775132" cy="36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5BF59-6DCA-4F90-B5F6-9A3724EB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386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583E6-CDD2-416D-B760-47B417C2E21B}"/>
              </a:ext>
            </a:extLst>
          </p:cNvPr>
          <p:cNvSpPr txBox="1"/>
          <p:nvPr/>
        </p:nvSpPr>
        <p:spPr>
          <a:xfrm>
            <a:off x="274320" y="284480"/>
            <a:ext cx="1045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Behavioural Development </a:t>
            </a:r>
            <a:r>
              <a:rPr lang="en-IN" sz="3200" i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2A561-89BE-4DD8-9DB3-96506BD4EF9B}"/>
              </a:ext>
            </a:extLst>
          </p:cNvPr>
          <p:cNvSpPr txBox="1"/>
          <p:nvPr/>
        </p:nvSpPr>
        <p:spPr>
          <a:xfrm>
            <a:off x="274320" y="1350705"/>
            <a:ext cx="8981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/>
                </a:solidFill>
              </a:rPr>
              <a:t>It helps in getting a Positive Attitude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/>
                </a:solidFill>
              </a:rPr>
              <a:t>It enables you to connect to anyone Easily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96246-DAB5-4B51-8028-6041DBD4055D}"/>
              </a:ext>
            </a:extLst>
          </p:cNvPr>
          <p:cNvSpPr txBox="1"/>
          <p:nvPr/>
        </p:nvSpPr>
        <p:spPr>
          <a:xfrm flipH="1">
            <a:off x="400526" y="3245138"/>
            <a:ext cx="6162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Tips </a:t>
            </a:r>
          </a:p>
          <a:p>
            <a:pPr marL="342900" indent="-342900">
              <a:buAutoNum type="arabicPeriod"/>
            </a:pPr>
            <a:r>
              <a:rPr lang="en-IN" sz="2400" dirty="0"/>
              <a:t>Exercise Regularly </a:t>
            </a:r>
          </a:p>
          <a:p>
            <a:pPr marL="342900" indent="-342900">
              <a:buAutoNum type="arabicPeriod"/>
            </a:pPr>
            <a:r>
              <a:rPr lang="en-IN" sz="2400" dirty="0"/>
              <a:t>Meditation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30C77-5BA7-43BB-A164-22913EE1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452" y="2676525"/>
            <a:ext cx="45243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5BF59-6DCA-4F90-B5F6-9A3724EB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386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92A561-89BE-4DD8-9DB3-96506BD4EF9B}"/>
              </a:ext>
            </a:extLst>
          </p:cNvPr>
          <p:cNvSpPr txBox="1"/>
          <p:nvPr/>
        </p:nvSpPr>
        <p:spPr>
          <a:xfrm>
            <a:off x="1168400" y="1757105"/>
            <a:ext cx="8981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Comic Sans MS" panose="030F0702030302020204" pitchFamily="66" charset="0"/>
              </a:rPr>
              <a:t>Thank You. </a:t>
            </a:r>
          </a:p>
          <a:p>
            <a:r>
              <a:rPr lang="en-IN" sz="4800" dirty="0">
                <a:solidFill>
                  <a:schemeClr val="bg1"/>
                </a:solidFill>
                <a:latin typeface="Comic Sans MS" panose="030F0702030302020204" pitchFamily="66" charset="0"/>
              </a:rPr>
              <a:t>Stay Happy Stay Safe.</a:t>
            </a:r>
          </a:p>
          <a:p>
            <a:endParaRPr lang="en-IN" sz="4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IN" sz="4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IN" sz="4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IN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References</a:t>
            </a:r>
          </a:p>
          <a:p>
            <a:r>
              <a:rPr lang="en-IN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Google Images</a:t>
            </a:r>
          </a:p>
          <a:p>
            <a:r>
              <a:rPr lang="en-IN" sz="48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15FB0-F4DF-4776-BDFA-341E708988ED}"/>
              </a:ext>
            </a:extLst>
          </p:cNvPr>
          <p:cNvSpPr txBox="1"/>
          <p:nvPr/>
        </p:nvSpPr>
        <p:spPr>
          <a:xfrm flipH="1">
            <a:off x="9057638" y="5638800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Creator :</a:t>
            </a:r>
          </a:p>
          <a:p>
            <a:r>
              <a:rPr lang="en-IN" dirty="0">
                <a:solidFill>
                  <a:schemeClr val="bg1"/>
                </a:solidFill>
              </a:rPr>
              <a:t>Aritra Roy</a:t>
            </a:r>
          </a:p>
          <a:p>
            <a:r>
              <a:rPr lang="en-IN" dirty="0">
                <a:solidFill>
                  <a:schemeClr val="bg1"/>
                </a:solidFill>
              </a:rPr>
              <a:t>aritraroy@kpmg.com</a:t>
            </a:r>
          </a:p>
        </p:txBody>
      </p:sp>
    </p:spTree>
    <p:extLst>
      <p:ext uri="{BB962C8B-B14F-4D97-AF65-F5344CB8AC3E}">
        <p14:creationId xmlns:p14="http://schemas.microsoft.com/office/powerpoint/2010/main" val="16053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ROY</dc:creator>
  <cp:lastModifiedBy>ARITRA ROY</cp:lastModifiedBy>
  <cp:revision>14</cp:revision>
  <dcterms:created xsi:type="dcterms:W3CDTF">2021-04-29T11:17:06Z</dcterms:created>
  <dcterms:modified xsi:type="dcterms:W3CDTF">2021-04-29T19:21:04Z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