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731" r:id="rId2"/>
    <p:sldMasterId id="2147483690" r:id="rId3"/>
    <p:sldMasterId id="2147483704" r:id="rId4"/>
    <p:sldMasterId id="2147483718" r:id="rId5"/>
  </p:sldMasterIdLst>
  <p:notesMasterIdLst>
    <p:notesMasterId r:id="rId42"/>
  </p:notesMasterIdLst>
  <p:sldIdLst>
    <p:sldId id="905" r:id="rId6"/>
    <p:sldId id="902" r:id="rId7"/>
    <p:sldId id="903" r:id="rId8"/>
    <p:sldId id="904" r:id="rId9"/>
    <p:sldId id="906" r:id="rId10"/>
    <p:sldId id="907" r:id="rId11"/>
    <p:sldId id="908" r:id="rId12"/>
    <p:sldId id="909" r:id="rId13"/>
    <p:sldId id="910" r:id="rId14"/>
    <p:sldId id="911" r:id="rId15"/>
    <p:sldId id="912" r:id="rId16"/>
    <p:sldId id="913" r:id="rId17"/>
    <p:sldId id="914" r:id="rId18"/>
    <p:sldId id="915" r:id="rId19"/>
    <p:sldId id="916" r:id="rId20"/>
    <p:sldId id="917" r:id="rId21"/>
    <p:sldId id="918" r:id="rId22"/>
    <p:sldId id="858" r:id="rId23"/>
    <p:sldId id="922" r:id="rId24"/>
    <p:sldId id="923" r:id="rId25"/>
    <p:sldId id="924" r:id="rId26"/>
    <p:sldId id="926" r:id="rId27"/>
    <p:sldId id="859" r:id="rId28"/>
    <p:sldId id="939" r:id="rId29"/>
    <p:sldId id="940" r:id="rId30"/>
    <p:sldId id="941" r:id="rId31"/>
    <p:sldId id="942" r:id="rId32"/>
    <p:sldId id="943" r:id="rId33"/>
    <p:sldId id="944" r:id="rId34"/>
    <p:sldId id="945" r:id="rId35"/>
    <p:sldId id="946" r:id="rId36"/>
    <p:sldId id="860" r:id="rId37"/>
    <p:sldId id="947" r:id="rId38"/>
    <p:sldId id="948" r:id="rId39"/>
    <p:sldId id="949" r:id="rId40"/>
    <p:sldId id="881" r:id="rId41"/>
  </p:sldIdLst>
  <p:sldSz cx="9144000" cy="5143500" type="screen16x9"/>
  <p:notesSz cx="6858000" cy="9144000"/>
  <p:embeddedFontLst>
    <p:embeddedFont>
      <p:font typeface="Roboto" charset="0"/>
      <p:regular r:id="rId43"/>
      <p:bold r:id="rId44"/>
      <p:italic r:id="rId45"/>
      <p:boldItalic r:id="rId46"/>
    </p:embeddedFont>
    <p:embeddedFont>
      <p:font typeface="Calibri" pitchFamily="34" charset="0"/>
      <p:regular r:id="rId47"/>
      <p:bold r:id="rId48"/>
      <p:italic r:id="rId49"/>
      <p:boldItalic r:id="rId50"/>
    </p:embeddedFont>
    <p:embeddedFont>
      <p:font typeface="Calibri Light" pitchFamily="34" charset="0"/>
      <p:regular r:id="rId51"/>
      <p:italic r:id="rId52"/>
    </p:embeddedFont>
    <p:embeddedFont>
      <p:font typeface="Rockwell" pitchFamily="18" charset="0"/>
      <p:regular r:id="rId53"/>
      <p:bold r:id="rId54"/>
      <p:italic r:id="rId55"/>
      <p:boldItalic r:id="rId56"/>
    </p:embeddedFont>
    <p:embeddedFont>
      <p:font typeface="Webdings" pitchFamily="18" charset="2"/>
      <p:regular r:id="rId57"/>
    </p:embeddedFont>
    <p:embeddedFont>
      <p:font typeface="Wingdings 2" pitchFamily="18" charset="2"/>
      <p:regular r:id="rId58"/>
    </p:embeddedFont>
    <p:embeddedFont>
      <p:font typeface="Rambla" charset="0"/>
      <p:regular r:id="rId59"/>
      <p:bold r:id="rId60"/>
      <p:italic r:id="rId61"/>
      <p:boldItalic r:id="rId62"/>
    </p:embeddedFont>
  </p:embeddedFontLst>
  <p:custShowLst>
    <p:custShow name="Custom Show 1" id="0">
      <p:sldLst/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Pandey" initials="GP" lastIdx="4" clrIdx="0">
    <p:extLst>
      <p:ext uri="{19B8F6BF-5375-455C-9EA6-DF929625EA0E}">
        <p15:presenceInfo xmlns:p15="http://schemas.microsoft.com/office/powerpoint/2012/main" xmlns="" userId="Gaurav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7E4"/>
    <a:srgbClr val="4DB6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185" autoAdjust="0"/>
    <p:restoredTop sz="80824" autoAdjust="0"/>
  </p:normalViewPr>
  <p:slideViewPr>
    <p:cSldViewPr snapToGrid="0">
      <p:cViewPr>
        <p:scale>
          <a:sx n="90" d="100"/>
          <a:sy n="90" d="100"/>
        </p:scale>
        <p:origin x="-58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for buggy files:</a:t>
            </a:r>
          </a:p>
          <a:p>
            <a:pPr>
              <a:buNone/>
            </a:pPr>
            <a:r>
              <a:rPr lang="en-US" dirty="0" smtClean="0"/>
              <a:t>	verity-</a:t>
            </a:r>
            <a:r>
              <a:rPr lang="en-US" dirty="0" err="1" smtClean="0"/>
              <a:t>devops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\main\java\com\expense\service\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 err="1" smtClean="0"/>
              <a:t>ExpenseServiceImpl</a:t>
            </a:r>
            <a:endParaRPr lang="en-US" dirty="0" smtClean="0"/>
          </a:p>
          <a:p>
            <a:pPr lvl="1"/>
            <a:r>
              <a:rPr lang="en-US" dirty="0" err="1" smtClean="0"/>
              <a:t>UserServiceImpl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17505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17505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622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522651-6475-214D-9202-3724CF44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43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8480" y="228600"/>
            <a:ext cx="7924800" cy="255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>
                <a:solidFill>
                  <a:srgbClr val="0070C0"/>
                </a:solidFill>
                <a:latin typeface="Glasgow-Medium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3400" y="619125"/>
            <a:ext cx="80772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SzPct val="140000"/>
              <a:buFontTx/>
              <a:buNone/>
              <a:defRPr sz="975" b="1" baseline="0">
                <a:solidFill>
                  <a:srgbClr val="0051A2"/>
                </a:solidFill>
              </a:defRPr>
            </a:lvl1pPr>
            <a:lvl2pPr marL="0" indent="171450">
              <a:buSzPct val="130000"/>
              <a:buFontTx/>
              <a:buBlip>
                <a:blip r:embed="rId2"/>
              </a:buBlip>
              <a:defRPr sz="1050" b="1" baseline="0">
                <a:solidFill>
                  <a:srgbClr val="0051A2"/>
                </a:solidFill>
              </a:defRPr>
            </a:lvl2pPr>
            <a:lvl3pPr marL="292894" indent="-128588">
              <a:buClr>
                <a:srgbClr val="E86C0A"/>
              </a:buClr>
              <a:buFont typeface="Webdings" pitchFamily="18" charset="2"/>
              <a:buChar char=""/>
              <a:defRPr sz="900">
                <a:solidFill>
                  <a:srgbClr val="404040"/>
                </a:solidFill>
              </a:defRPr>
            </a:lvl3pPr>
            <a:lvl4pPr marL="407194" indent="-114300">
              <a:buClr>
                <a:srgbClr val="00B0F0"/>
              </a:buClr>
              <a:buSzPct val="75000"/>
              <a:buFont typeface="Wingdings 2" pitchFamily="18" charset="2"/>
              <a:buChar char="æ"/>
              <a:defRPr sz="750" baseline="0">
                <a:solidFill>
                  <a:srgbClr val="404040"/>
                </a:solidFill>
              </a:defRPr>
            </a:lvl4pPr>
            <a:lvl5pPr marL="492919" indent="-85725">
              <a:buClr>
                <a:srgbClr val="00B050"/>
              </a:buClr>
              <a:buSzPct val="100000"/>
              <a:buFont typeface="Wingdings" pitchFamily="2" charset="2"/>
              <a:buChar char=""/>
              <a:defRPr sz="750" i="1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98C36A-3928-824A-9612-1342551F78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xmlns="" id="{55682D29-F77E-AE43-8B79-A68BE110F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21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07655-C06A-B747-801B-31447E9E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26ABBD-9E26-4847-8E5A-1DF1E1D2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AD74CD-2E49-194B-BE15-7C07029A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C0D6F-D660-AA45-B75B-4A84D1AB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436E2-B3AD-5F4E-99C1-C54CB2A9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7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707FC-92A3-174B-B299-396AD1E2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F938A-BF5F-D34C-BA48-5E370FF6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87693F-A3EF-C641-8902-BC3E5FA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1019F-ACB9-BD4A-B73B-DC6912D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13921-E2AA-DA4E-94F5-5D5DB82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0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CBCCC-7F1F-4346-B5C1-8A0BFE0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76B5BA-9943-1844-A247-A567F8EC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4D2E97-1AEF-AB4E-A7A1-7D59DF2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C38AF-D2BD-1C46-A912-980E197E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85955-C0E5-F24A-964E-F3961213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49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A3728-BF4A-7C49-BDC1-E3AA8D6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C3AE88-6720-C444-AE0C-5240FF22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9EB432-CDB1-D142-81C9-0359E41F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F6F9D-F24D-8546-A5D7-7A525BCD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8A75B1-6462-6144-8D13-BA111F1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FC50CE-5963-514B-B4D6-965F7C0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63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B2983-F6CD-644E-8D12-773BAD5F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A279F0-A58A-514B-B5BE-CC978884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D992DA-C2FB-E94C-AD06-772B6A107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1F1835-765D-B74D-B275-ACA211F76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6CB8A5-D2ED-4448-ADFC-DCE9CE28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C8AC3-B3A1-234C-99A9-3621210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F7776CD-3F10-794B-B338-9B901F0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C51999-E39A-0644-B4D5-C29984C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68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6E5D3-3CAF-8949-AD9A-BF952A4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F633CD-E03B-F647-951B-0F9D702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84ECF2-83B8-9A42-A5AE-EC4D7000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5E0C4D-FB58-0544-8180-B6FD49D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451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2DDB47-671B-D14A-8D96-EE60ACA0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290C63-5800-FB40-8DF6-B54B27DB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42EC2-D2E3-C249-B321-33CCA682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528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7A758-105E-B749-A725-58557FD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74BB8-ACC7-9E43-96F1-C6C377B5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E5FD96-BB89-AC44-8998-E32FE36F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63663C-EFE6-5D4A-B90A-3A2FE27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74C989-E185-784A-B6ED-BDB87CE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236CA-781D-104A-8FEE-476528A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57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85B07-B5DF-AF41-9AD8-F10E1D2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B13B55-4A03-8648-A70D-A26C3047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E82CE-AA9D-8E4A-AD4A-19262A3D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EE14A4-0C3B-E849-AAC8-ECE8F025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727A2A-31A6-6A4F-9B36-902563D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18DA4A-FB24-9340-9248-E95D4E6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8234F5-E7CC-2748-88FE-2A0B69C8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806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93B75-3602-4948-92F4-A9EA845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F57023-4783-784C-884E-09015D45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56B67-0146-4A47-80E4-E4C6AE4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4687F-5A13-F44B-A170-54653B9D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FFD0CD-074D-6344-9C1A-FDBB6F6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583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687BBF-663F-3046-8683-4C66E578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7A0387-738D-A04F-AA3A-A0F9F56A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20285-CEDA-1C4C-8DCB-29B01647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6C0B1-718D-CF4B-9083-09C92DA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5F6D4-EF43-2241-9BF8-82D558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424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35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6065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9762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05371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2575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6484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21402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78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77FBD0-BB00-F846-8213-8F4F42CB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342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7584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22939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2068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9507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1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525414" y="4869262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5165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09663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0571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70559" y="392773"/>
            <a:ext cx="81356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3395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117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56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2BAC8A-207D-474E-8EC1-72B9B1A5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8828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17625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40141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223172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42470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46253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5017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3230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836534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0678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154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91CE3B-59C0-334F-B439-93096977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6674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89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366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94555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Google Shape;19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2443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68235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3501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5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Google Shape;212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2368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5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Google Shape;219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3073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42885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Google Shape;231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45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9D1A2E-A895-2E4D-A42A-32C5E18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126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E38C49-DFB9-4B46-8747-656BFB77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93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8BDBB6-800A-DC4B-83BC-A8CC00A9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1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>
  <p:cSld name="1_Content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438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B0FC56-B51C-C541-9BA1-E5549847E92B}"/>
              </a:ext>
            </a:extLst>
          </p:cNvPr>
          <p:cNvSpPr/>
          <p:nvPr userDrawn="1"/>
        </p:nvSpPr>
        <p:spPr>
          <a:xfrm>
            <a:off x="0" y="445025"/>
            <a:ext cx="311700" cy="399706"/>
          </a:xfrm>
          <a:prstGeom prst="rect">
            <a:avLst/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3F320C50-3C66-1948-B592-C6F995CA35DE}"/>
              </a:ext>
            </a:extLst>
          </p:cNvPr>
          <p:cNvSpPr/>
          <p:nvPr userDrawn="1"/>
        </p:nvSpPr>
        <p:spPr>
          <a:xfrm rot="5400000">
            <a:off x="340206" y="416519"/>
            <a:ext cx="399706" cy="456718"/>
          </a:xfrm>
          <a:prstGeom prst="triangle">
            <a:avLst>
              <a:gd name="adj" fmla="val 0"/>
            </a:avLst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0060B4-E9C9-8047-AB56-AF89CDFB2A34}"/>
              </a:ext>
            </a:extLst>
          </p:cNvPr>
          <p:cNvSpPr txBox="1"/>
          <p:nvPr userDrawn="1"/>
        </p:nvSpPr>
        <p:spPr>
          <a:xfrm>
            <a:off x="2919790" y="488189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DB6E3"/>
                </a:solidFill>
              </a:rPr>
              <a:t>DOu</a:t>
            </a:r>
            <a:r>
              <a:rPr lang="en-US" sz="1100" dirty="0">
                <a:solidFill>
                  <a:srgbClr val="4DB6E3"/>
                </a:solidFill>
              </a:rPr>
              <a:t> – Certified Tester in DevOps (CTD)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028EA11-B9B7-644F-A486-D174BFC8F25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428962" y="-61066"/>
            <a:ext cx="635691" cy="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2244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7" r:id="rId9"/>
    <p:sldLayoutId id="214748368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4B79273-DC78-9E4E-B25F-6B3A05ED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8000F-F3B8-7D4A-9A90-768E57C9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90C4DB-3612-0144-B4F1-797DE514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0AA315-4612-3340-B54C-33BDDD93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8239C-B480-8E43-BB12-42093E1E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4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7A8D71-400B-064E-89B0-E59A0C0BB5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4360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768418" y="314389"/>
            <a:ext cx="8063882" cy="6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873229-A0AE-DD4B-BCF9-668C98AA83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093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8" name="Google Shape;158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A38147-FE1F-6F4A-833C-E3B5E55727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206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kins-docs/simple-java-maven-app" TargetMode="External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8C6C4-8C05-465A-8A52-871CD415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42D79A-C2C1-48A3-9ABE-92F5B4EC1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use Jenkins to </a:t>
            </a:r>
          </a:p>
          <a:p>
            <a:pPr lvl="1"/>
            <a:r>
              <a:rPr lang="en-US" dirty="0"/>
              <a:t>Setup a pipeline </a:t>
            </a:r>
          </a:p>
          <a:p>
            <a:pPr lvl="1"/>
            <a:r>
              <a:rPr lang="en-US" dirty="0"/>
              <a:t>Auto trigger compilation based on changes to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E7C54-DCAE-4923-B3F5-AB38E7012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735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000" dirty="0" smtClean="0">
                <a:sym typeface="Calibri"/>
              </a:rPr>
              <a:t>Step 1 - Getting </a:t>
            </a:r>
            <a:r>
              <a:rPr lang="en" sz="3000" dirty="0" smtClean="0"/>
              <a:t>S</a:t>
            </a:r>
            <a:r>
              <a:rPr lang="en" sz="3000" dirty="0" smtClean="0">
                <a:sym typeface="Calibri"/>
              </a:rPr>
              <a:t>ample </a:t>
            </a:r>
            <a:r>
              <a:rPr lang="en" sz="3000" dirty="0" smtClean="0"/>
              <a:t>C</a:t>
            </a:r>
            <a:r>
              <a:rPr lang="en" sz="3000" dirty="0" smtClean="0">
                <a:sym typeface="Calibri"/>
              </a:rPr>
              <a:t>ode(App &amp; System Tests)</a:t>
            </a:r>
            <a:endParaRPr lang="en-US" sz="3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Open the browser and go to </a:t>
            </a: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https://github.com/login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Login to your account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URL </a:t>
            </a: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https://github.com/umangsaltuniv/verity-devops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Fork at right top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"verity-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" repository will be added on your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account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URL</a:t>
            </a:r>
            <a:r>
              <a:rPr lang="en-US" dirty="0" smtClean="0"/>
              <a:t>  </a:t>
            </a:r>
            <a:r>
              <a:rPr lang="en-US" u="sng" dirty="0" smtClean="0">
                <a:solidFill>
                  <a:schemeClr val="hlink"/>
                </a:solidFill>
              </a:rPr>
              <a:t>https://github.com/umangsaltuniv/EMSystemTests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Fork at right top section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EMSystemsTests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repository will be added on your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account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Note: verity-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project has Expense Manager sample app &amp; some unit tests those will run on the app to do unit testing of the app.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EMSystemTests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project has system test that will run on the app to do system testing of the app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2 - Cloning Sample Code(App)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47650"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After forking “verity-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repository on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Web, Click “Clone or download”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in Desktop”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GitHubDesktop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Desktop, before clicking Clone on the Clone a Repository dialog box, ensure Local Path is set 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C:\DO-United\GitHubRepo\verity-devops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Clone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 down the URL where you forked </a:t>
            </a:r>
            <a:r>
              <a:rPr lang="en-US" dirty="0" smtClean="0"/>
              <a:t>(</a:t>
            </a:r>
            <a:r>
              <a:rPr lang="en-US" sz="1400" u="sng" dirty="0" smtClean="0">
                <a:solidFill>
                  <a:schemeClr val="hlink"/>
                </a:solidFill>
              </a:rPr>
              <a:t>https://github.com/&lt;Your username&gt;/verity-devops.git</a:t>
            </a:r>
            <a:r>
              <a:rPr lang="en-US" dirty="0" smtClean="0"/>
              <a:t>)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 will be opened in cloned repository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2 - Cloning Sample Code(System Tests)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47650"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After forking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EMSystemTests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Web, Click “Clone or download”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in Desktop”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GitHubDesktop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Desktop, before clicking Clone on the Clone a Repository dialog box, ensure Local Path is set to 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C:\DO-United\GitHubRepo\EMSystemTests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Clone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 down the URL where you forked </a:t>
            </a:r>
            <a:r>
              <a:rPr lang="en-US" dirty="0" smtClean="0"/>
              <a:t>(</a:t>
            </a:r>
            <a:r>
              <a:rPr lang="en-US" sz="1400" u="sng" dirty="0" smtClean="0">
                <a:solidFill>
                  <a:schemeClr val="hlink"/>
                </a:solidFill>
              </a:rPr>
              <a:t>https://github.com/&lt;Your username&gt;/EMSystemTests.git</a:t>
            </a:r>
            <a:r>
              <a:rPr lang="en-US" dirty="0" smtClean="0"/>
              <a:t>)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 will be opened in cloned repository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3 - </a:t>
            </a:r>
            <a:r>
              <a:rPr lang="en" dirty="0" smtClean="0">
                <a:sym typeface="Calibri"/>
              </a:rPr>
              <a:t>Create Pipeline </a:t>
            </a:r>
            <a:r>
              <a:rPr lang="en" dirty="0" smtClean="0"/>
              <a:t>P</a:t>
            </a:r>
            <a:r>
              <a:rPr lang="en" dirty="0" smtClean="0">
                <a:sym typeface="Calibri"/>
              </a:rPr>
              <a:t>roject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57175" indent="-257175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Jenkins Dashboard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“New Item” at top left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project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name(e.g. 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verity-</a:t>
            </a: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&gt; Select Pipeline &gt; Click OK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Pipeline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Choose the ”Pipeline script from SCM” option from the ”Definition” field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Choose the ”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 option from the ”SCM” field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your Repository URL(e.g. </a:t>
            </a:r>
            <a:r>
              <a:rPr lang="en-US" u="sng" dirty="0" smtClean="0">
                <a:solidFill>
                  <a:schemeClr val="hlink"/>
                </a:solidFill>
              </a:rPr>
              <a:t>https://github.com/&lt;Your username&gt;/verity-devops.git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“Jenkinsfile.txt” under “Script Path”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Apply &gt; Save</a:t>
            </a:r>
            <a:endParaRPr lang="en-US" dirty="0" smtClean="0"/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4 - </a:t>
            </a:r>
            <a:r>
              <a:rPr lang="en" dirty="0" smtClean="0">
                <a:sym typeface="Calibri"/>
              </a:rPr>
              <a:t>Create Jenkinsfile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and save new text file with the name 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Jenkinsfile.txt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at the root of your local 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verity-</a:t>
            </a: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repository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Write the pipeline code (see next pages) into your empty 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stage by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 – Clean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12206" cy="3416400"/>
          </a:xfrm>
        </p:spPr>
        <p:txBody>
          <a:bodyPr/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Clean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cleanly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 folder that includes code compiled classes, unit test reports, war files etc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Note: It will delete 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folder from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name&gt;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01" y="1205082"/>
            <a:ext cx="2728913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Saving Jenkinsfile/Commit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Save the edited 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and commit it to 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 by following steps: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Open 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will be selected &amp; displayed under Current repository “verity-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Select Current branch as “master”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Summary under “Summary” section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“Commit to master”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“Fetch origin”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your repository on 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 &amp; Refresh the page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will be displayed there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Running The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Go to Jenkins Dashboard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Click “Open Blue Ocean” at left section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Click your pipeline project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Click Run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Then quickly click the ”OPEN” link which appears at the lower right section to see running progress of your Pipeline project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Jenkins Initially queues the project to be run on the agent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IN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Code will be available inside container’s location </a:t>
            </a:r>
            <a:r>
              <a:rPr lang="en-IN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name&gt;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IN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IN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commands: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images: List all of the images that are currently stored on the system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container </a:t>
            </a: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ls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–a: List all of the containers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ps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List all of the containers that are currently running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exec -it &lt;&lt;container id&gt;&gt; /bin/bash : Enter inside the running container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endParaRPr lang="en-IN" sz="16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B24DB-FCF8-4834-854E-7AC29BC6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A89FB4-CAFD-49A3-89CC-0BAEB2AC4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us understand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Static analysis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Dynamic </a:t>
            </a:r>
            <a:r>
              <a:rPr lang="en-US" sz="1800" dirty="0" smtClean="0">
                <a:solidFill>
                  <a:schemeClr val="tx1"/>
                </a:solidFill>
              </a:rPr>
              <a:t>analysis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us </a:t>
            </a:r>
            <a:r>
              <a:rPr lang="en-US" dirty="0" smtClean="0">
                <a:solidFill>
                  <a:schemeClr val="tx1"/>
                </a:solidFill>
              </a:rPr>
              <a:t>include </a:t>
            </a:r>
            <a:r>
              <a:rPr lang="en-US" dirty="0">
                <a:solidFill>
                  <a:schemeClr val="tx1"/>
                </a:solidFill>
              </a:rPr>
              <a:t>PMD and </a:t>
            </a:r>
            <a:r>
              <a:rPr lang="en-US" dirty="0" err="1" smtClean="0">
                <a:solidFill>
                  <a:schemeClr val="tx1"/>
                </a:solidFill>
              </a:rPr>
              <a:t>JaCoCo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the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19B511-7932-4225-98D9-57989C72A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9323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PMD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116608" cy="3416400"/>
          </a:xfrm>
        </p:spPr>
        <p:txBody>
          <a:bodyPr/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PMD defines a stage that appears on the Jenkins UI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detect programming mistake detector 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Running The Pipeline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0523" y="1203370"/>
            <a:ext cx="2393156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Maven Installation(if not already in docker image)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terminal, 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1"/>
            <a:r>
              <a:rPr lang="en-US" dirty="0" smtClean="0"/>
              <a:t>Go to lib 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 err="1" smtClean="0"/>
              <a:t>apk</a:t>
            </a:r>
            <a:r>
              <a:rPr lang="en-US" b="1" dirty="0" smtClean="0"/>
              <a:t> add maven</a:t>
            </a:r>
          </a:p>
          <a:p>
            <a:pPr lvl="1"/>
            <a:r>
              <a:rPr lang="en-US" dirty="0" err="1" smtClean="0"/>
              <a:t>mvn</a:t>
            </a:r>
            <a:r>
              <a:rPr lang="en-US" dirty="0" smtClean="0"/>
              <a:t> --version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342900" indent="-257175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PMD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6000" cy="3416400"/>
          </a:xfrm>
        </p:spPr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 can see result in pmd.html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53F6BC-E43E-6A4C-8079-12E238E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72" y="1340769"/>
            <a:ext cx="2161416" cy="276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PMD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72626" cy="341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Local Machine:</a:t>
            </a:r>
          </a:p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another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cmd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instance, then hit below command</a:t>
            </a:r>
          </a:p>
          <a:p>
            <a:pPr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cp &lt;&lt;container id &gt;&gt;: 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name&gt;/target/site/pmd.html  D:\</a:t>
            </a:r>
          </a:p>
          <a:p>
            <a:pPr>
              <a:buNone/>
            </a:pPr>
            <a:r>
              <a:rPr lang="en-I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Note: Above command will move pmd.html from container to your local machine’s D drive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AWS:</a:t>
            </a:r>
          </a:p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another putty instance, then hit below command</a:t>
            </a:r>
          </a:p>
          <a:p>
            <a:pPr>
              <a:buNone/>
            </a:pPr>
            <a:r>
              <a:rPr lang="en-I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sudo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cp &lt;&lt;container id&gt;&gt;: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name/target/site/pmd.html mypmd.html</a:t>
            </a:r>
          </a:p>
          <a:p>
            <a:pPr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Note: Above command will move mypmd.html from container to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Ubuntu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machine (mypmd.html)</a:t>
            </a:r>
          </a:p>
          <a:p>
            <a:pPr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Compile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116608" cy="3416400"/>
          </a:xfrm>
        </p:spPr>
        <p:txBody>
          <a:bodyPr/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compile the source code 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Running The Pipeline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304" y="1033580"/>
            <a:ext cx="2271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DC58B-49AE-47EF-8A41-8E15C1E2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03044C-0541-4905-9435-FF8C97390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include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tests in the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1DA54B-7C14-4650-AD69-68563C4299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543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Unit Test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 fontScale="92500" lnSpcReduction="10000"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Unit Test 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run the unit tests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-US" dirty="0" smtClean="0"/>
              <a:t>J</a:t>
            </a:r>
            <a:r>
              <a:rPr lang="en" dirty="0" smtClean="0"/>
              <a:t>unit command generates a junit xml reports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If junit tests get failed then pass them by making changes in source code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1409" y="964074"/>
            <a:ext cx="3021806" cy="177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43972" cy="3416400"/>
          </a:xfrm>
        </p:spPr>
        <p:txBody>
          <a:bodyPr/>
          <a:lstStyle/>
          <a:p>
            <a:r>
              <a:rPr lang="en-US" dirty="0" smtClean="0"/>
              <a:t>You can see result at below location in container: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var</a:t>
            </a:r>
            <a:r>
              <a:rPr lang="en-IN" dirty="0" smtClean="0"/>
              <a:t>/</a:t>
            </a:r>
            <a:r>
              <a:rPr lang="en-IN" dirty="0" err="1" smtClean="0"/>
              <a:t>jenkins_home</a:t>
            </a:r>
            <a:r>
              <a:rPr lang="en-IN" dirty="0" smtClean="0"/>
              <a:t>/workspace/&lt;your pipeline project name&gt;/target/</a:t>
            </a:r>
            <a:r>
              <a:rPr lang="en-IN" dirty="0" err="1" smtClean="0"/>
              <a:t>surefire</a:t>
            </a:r>
            <a:r>
              <a:rPr lang="en-IN" dirty="0" smtClean="0"/>
              <a:t>-reports/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171016-0DFA-9545-96B9-4C4F54D9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15" y="1323268"/>
            <a:ext cx="3344214" cy="952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JaCoCo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JaCoCo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perform the code coverage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182" y="1052692"/>
            <a:ext cx="2750344" cy="12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JaCoCo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240268">
              <a:buClr>
                <a:schemeClr val="dk1"/>
              </a:buClr>
              <a:buSzPts val="1445"/>
            </a:pPr>
            <a:r>
              <a:rPr lang="en-US" dirty="0" smtClean="0"/>
              <a:t>You can </a:t>
            </a:r>
            <a:r>
              <a:rPr lang="en-US" dirty="0" err="1" smtClean="0"/>
              <a:t>JaCoCo</a:t>
            </a:r>
            <a:r>
              <a:rPr lang="en-US" dirty="0" smtClean="0"/>
              <a:t> report at below location in container:</a:t>
            </a:r>
          </a:p>
          <a:p>
            <a:pPr>
              <a:buNone/>
            </a:pPr>
            <a:r>
              <a:rPr lang="en-IN" dirty="0" smtClean="0"/>
              <a:t>	/</a:t>
            </a:r>
            <a:r>
              <a:rPr lang="en-IN" dirty="0" err="1" smtClean="0"/>
              <a:t>var</a:t>
            </a:r>
            <a:r>
              <a:rPr lang="en-IN" dirty="0" smtClean="0"/>
              <a:t>/</a:t>
            </a:r>
            <a:r>
              <a:rPr lang="en-IN" dirty="0" err="1" smtClean="0"/>
              <a:t>jenkins_home</a:t>
            </a:r>
            <a:r>
              <a:rPr lang="en-IN" dirty="0" smtClean="0"/>
              <a:t>/workspace/&lt;your pipeline project name&gt; /target/site/</a:t>
            </a:r>
            <a:r>
              <a:rPr lang="en-IN" dirty="0" err="1" smtClean="0"/>
              <a:t>jacoco</a:t>
            </a:r>
            <a:r>
              <a:rPr lang="en-IN" dirty="0" smtClean="0"/>
              <a:t>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1" y="2243546"/>
            <a:ext cx="7665244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Generate war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Build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build the web application without running the unit tests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0054" y="1186244"/>
            <a:ext cx="2771775" cy="122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66932" cy="341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ExpenseApp-1.war</a:t>
            </a:r>
            <a:r>
              <a:rPr lang="en-US" dirty="0" smtClean="0"/>
              <a:t> file would be generated</a:t>
            </a:r>
          </a:p>
          <a:p>
            <a:r>
              <a:rPr lang="en-US" dirty="0" smtClean="0"/>
              <a:t>You can find war at below location in container:</a:t>
            </a:r>
            <a:r>
              <a:rPr lang="en-IN" dirty="0" smtClean="0"/>
              <a:t> /</a:t>
            </a:r>
            <a:r>
              <a:rPr lang="en-IN" dirty="0" err="1" smtClean="0"/>
              <a:t>var</a:t>
            </a:r>
            <a:r>
              <a:rPr lang="en-IN" dirty="0" smtClean="0"/>
              <a:t>/</a:t>
            </a:r>
            <a:r>
              <a:rPr lang="en-IN" dirty="0" err="1" smtClean="0"/>
              <a:t>jenkins_home</a:t>
            </a:r>
            <a:r>
              <a:rPr lang="en-IN" dirty="0" smtClean="0"/>
              <a:t>/workspace/&lt;your pipeline project name&gt;/target/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CAC21F-A54C-014C-9AE8-D89B2A35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82" y="1260662"/>
            <a:ext cx="3316389" cy="71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Tomcat Installation(if not already in docker image)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wget</a:t>
            </a:r>
            <a:r>
              <a:rPr lang="en-US" dirty="0" smtClean="0"/>
              <a:t> http://mirrors.estointernet.in/apache/tomcat/tomcat-9/v9.0.24/bin/apache-tomcat-9.0.24.zip -O /</a:t>
            </a:r>
            <a:r>
              <a:rPr lang="en-US" dirty="0" err="1" smtClean="0"/>
              <a:t>tmp</a:t>
            </a:r>
            <a:r>
              <a:rPr lang="en-US" dirty="0" smtClean="0"/>
              <a:t>/apache-tomcat-9.0.24.zip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Note: if above tomcat version </a:t>
            </a:r>
            <a:r>
              <a:rPr lang="en-US" dirty="0" err="1" smtClean="0"/>
              <a:t>version</a:t>
            </a:r>
            <a:r>
              <a:rPr lang="en-US" dirty="0" smtClean="0"/>
              <a:t>  does not work, use another version from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http://mirrors.estointernet.in/apache/tomcat/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unzip apache-tomcat-9.0.24.zip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apache-tomcat-9.0.24/bin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access by below command: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chmod</a:t>
            </a:r>
            <a:r>
              <a:rPr lang="en-US" dirty="0" smtClean="0"/>
              <a:t> +x *.sh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342900" indent="-257175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Tomcat Server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Tomcat Server Up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command launch Tomcat server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750" y="1155454"/>
            <a:ext cx="2791546" cy="108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War Deployed on Tomcat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 lnSpcReduction="10000"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War Deployed on Tomcat Server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command to move war file from code project location to Tomcat’s location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930" y="1194145"/>
            <a:ext cx="3342068" cy="116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9E078-9E40-4AA0-9A4E-8AF6EB35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837A2-585B-46B9-94E0-5DA496D6C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include automated system tests using </a:t>
            </a:r>
            <a:r>
              <a:rPr lang="en-US" dirty="0" smtClean="0"/>
              <a:t>Selenium </a:t>
            </a:r>
            <a:r>
              <a:rPr lang="en-US" dirty="0"/>
              <a:t>in the </a:t>
            </a:r>
            <a:r>
              <a:rPr lang="en-US" dirty="0" smtClean="0"/>
              <a:t>pipeline.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FDB448-176B-4B0B-947B-D95A2085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1204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System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 fontScale="92500"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System Test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run the system tests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If system tests get failed then pass them by making changes in source code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090" y="1284182"/>
            <a:ext cx="313716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run complete pipeline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393" y="1940369"/>
            <a:ext cx="6762365" cy="62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will show output of Deliver stage by showing execution results of  your web application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Google Shape;27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7783" y="1870999"/>
            <a:ext cx="2989706" cy="1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924910"/>
            <a:ext cx="8520600" cy="3643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create [image]: Create a new container from a particular image.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login: Log into the Docker Hub repository.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pull [image]: Pull an image from the Docker Hub repository.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push [username/image]: Push an image to the Docker Hub repository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Running Docker Containers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start [container]: Start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stop [container]: Stop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run -ti — rm — image [image] [container] [command]: Create and start a container at the same time, run a command inside it, and then remove the container after executing the command.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pause [container]: Pause all processes running within a particular container.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Using Docker Utilities</a:t>
            </a:r>
            <a:endParaRPr sz="1200" b="1"/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version: Display the version of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that is currently installed on the system.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images: List all of the images that are currently stored on the system.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container </a:t>
            </a:r>
            <a:r>
              <a:rPr lang="en-US" sz="1200" dirty="0" err="1" smtClean="0"/>
              <a:t>ls</a:t>
            </a:r>
            <a:r>
              <a:rPr lang="en-US" sz="1200" dirty="0" smtClean="0"/>
              <a:t> –a: List all of the containers.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</a:t>
            </a:r>
            <a:r>
              <a:rPr lang="en-US" sz="1200" dirty="0" err="1" smtClean="0"/>
              <a:t>ps</a:t>
            </a:r>
            <a:r>
              <a:rPr lang="en-US" sz="1200" dirty="0" smtClean="0"/>
              <a:t>: List all of the containers that are currently running.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exec -it &lt;&lt;container id&gt;&gt; /bin/bash : Enter inside the running container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Cleaning </a:t>
            </a:r>
            <a:r>
              <a:rPr lang="en" sz="1200" b="1" dirty="0"/>
              <a:t>Up Your Docker Environment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kill [container]: Kill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kill $(docker ps -q): Kill all containers that are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rm [container]: Delete a particular container that is not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rm $(docker ps -a -q): Delete all containers that are not currently running</a:t>
            </a:r>
            <a:endParaRPr sz="1200"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Cheat Sheet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189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Tomcat Installation(Cont…)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Edit server.xml under conf: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 server.xml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edit port 8080 to 8089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press esc &gt; write :</a:t>
            </a:r>
            <a:r>
              <a:rPr lang="en-US" dirty="0" err="1" smtClean="0"/>
              <a:t>wq</a:t>
            </a:r>
            <a:r>
              <a:rPr lang="en-US" dirty="0" smtClean="0"/>
              <a:t> &gt; press enter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r>
              <a:rPr lang="en-US" dirty="0" smtClean="0"/>
              <a:t>/apache-tomcat-9.0.24/bin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start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startup.sh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stop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shutdown.sh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342900" indent="-257175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Jenkins 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next set of slides we will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Download a </a:t>
            </a:r>
            <a:r>
              <a:rPr lang="en-US" dirty="0" err="1" smtClean="0"/>
              <a:t>Docker</a:t>
            </a:r>
            <a:r>
              <a:rPr lang="en-US" dirty="0" smtClean="0"/>
              <a:t> image which has Jenkins, maven, tomcat installed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pipeline to do following tasks in sequence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Download sources from a </a:t>
            </a:r>
            <a:r>
              <a:rPr lang="en-US" dirty="0" err="1" smtClean="0"/>
              <a:t>GitHub</a:t>
            </a:r>
            <a:r>
              <a:rPr lang="en-US" dirty="0" smtClean="0"/>
              <a:t> repository and use maven to build 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Clean Reports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PMD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Code Compile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JUnit</a:t>
            </a:r>
            <a:r>
              <a:rPr lang="en-US" dirty="0" smtClean="0"/>
              <a:t> based tests on 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Code coverage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Generate WAR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Tomcat server up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Deploy war on tomcat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the system 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 with Preinstalled </a:t>
            </a:r>
            <a:r>
              <a:rPr lang="en" dirty="0" smtClean="0"/>
              <a:t>Jenkins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dirty="0" smtClean="0"/>
              <a:t>For windows, make sure you have created a folder (e.g. </a:t>
            </a:r>
            <a:r>
              <a:rPr lang="en-US" sz="1200" b="1" dirty="0" err="1" smtClean="0"/>
              <a:t>devopstraining</a:t>
            </a:r>
            <a:r>
              <a:rPr lang="en-US" sz="1200" b="1" dirty="0" smtClean="0"/>
              <a:t>)</a:t>
            </a:r>
            <a:r>
              <a:rPr lang="en-US" sz="1200" dirty="0" smtClean="0"/>
              <a:t> under C:\Users\&lt;username&gt;\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 smtClean="0"/>
              <a:t>Run the following command in </a:t>
            </a:r>
            <a:r>
              <a:rPr lang="en-US" sz="1200" dirty="0" err="1" smtClean="0"/>
              <a:t>cmd</a:t>
            </a:r>
            <a:endParaRPr lang="en-US" sz="1200" dirty="0" smtClean="0"/>
          </a:p>
          <a:p>
            <a:pPr marL="0" indent="-214313">
              <a:lnSpc>
                <a:spcPct val="100000"/>
              </a:lnSpc>
              <a:spcAft>
                <a:spcPts val="450"/>
              </a:spcAft>
            </a:pPr>
            <a:r>
              <a:rPr lang="en-US" sz="1200" dirty="0" smtClean="0"/>
              <a:t>Windows</a:t>
            </a:r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c:\\"%HOMEPATH%"\</a:t>
            </a:r>
            <a:r>
              <a:rPr lang="en-US" sz="1200" i="1" dirty="0" err="1" smtClean="0"/>
              <a:t>devopstraining</a:t>
            </a:r>
            <a:r>
              <a:rPr lang="en-US" sz="1200" i="1" dirty="0" smtClean="0"/>
              <a:t>:/home </a:t>
            </a:r>
            <a:r>
              <a:rPr lang="en-US" sz="1200" i="1" dirty="0" err="1" smtClean="0"/>
              <a:t>veritycorp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</a:t>
            </a:r>
            <a:endParaRPr lang="en" sz="1200" dirty="0" smtClean="0"/>
          </a:p>
          <a:p>
            <a:pPr marL="0" indent="-214313">
              <a:lnSpc>
                <a:spcPct val="100000"/>
              </a:lnSpc>
              <a:spcAft>
                <a:spcPts val="450"/>
              </a:spcAft>
            </a:pPr>
            <a:r>
              <a:rPr lang="en" sz="1200" dirty="0" smtClean="0"/>
              <a:t>Linux/Mac/AWS</a:t>
            </a:r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200" i="1" dirty="0" err="1" smtClean="0"/>
              <a:t>sudo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$HOME:/home </a:t>
            </a:r>
            <a:r>
              <a:rPr lang="en-US" sz="1200" i="1" dirty="0" err="1" smtClean="0"/>
              <a:t>veritycorp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</a:t>
            </a:r>
            <a:endParaRPr lang="en-US" sz="1200" i="1" dirty="0" smtClean="0"/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endParaRPr lang="en-US" sz="1200" i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1200" b="1" dirty="0" smtClean="0"/>
              <a:t>Note: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 smtClean="0"/>
              <a:t>For AWS, Make sure you have created security groups for Jenkins, Tomcat servers for </a:t>
            </a:r>
            <a:r>
              <a:rPr lang="en-US" sz="1200" dirty="0" err="1" smtClean="0"/>
              <a:t>Ubuntu</a:t>
            </a:r>
            <a:r>
              <a:rPr lang="en-US" sz="1200" dirty="0" smtClean="0"/>
              <a:t> instance on AWS</a:t>
            </a:r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endParaRPr lang="en-US" sz="1200" i="1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Understanding the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84843" cy="3416400"/>
          </a:xfrm>
        </p:spPr>
        <p:txBody>
          <a:bodyPr>
            <a:normAutofit fontScale="55000" lnSpcReduction="20000"/>
          </a:bodyPr>
          <a:lstStyle/>
          <a:p>
            <a:pPr marL="342900" indent="-228600">
              <a:buSzPts val="1200"/>
              <a:buNone/>
            </a:pPr>
            <a:r>
              <a:rPr lang="en-US" dirty="0" smtClean="0"/>
              <a:t>1. Automatically removes the </a:t>
            </a:r>
            <a:r>
              <a:rPr lang="en-US" dirty="0" err="1" smtClean="0"/>
              <a:t>Docker</a:t>
            </a:r>
            <a:r>
              <a:rPr lang="en-US" dirty="0" smtClean="0"/>
              <a:t> container when it is shut down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2. Maps port 8089 on the host machine to port 8089 of the</a:t>
            </a:r>
          </a:p>
          <a:p>
            <a:pPr marL="342900" indent="-228600">
              <a:buSzPts val="1200"/>
              <a:buNone/>
            </a:pPr>
            <a:r>
              <a:rPr lang="en-US" b="1" dirty="0" err="1" smtClean="0"/>
              <a:t>veritycorp</a:t>
            </a:r>
            <a:r>
              <a:rPr lang="en-US" b="1" dirty="0" smtClean="0"/>
              <a:t>/</a:t>
            </a:r>
            <a:r>
              <a:rPr lang="en-US" b="1" dirty="0" err="1" smtClean="0"/>
              <a:t>devops</a:t>
            </a:r>
            <a:r>
              <a:rPr lang="en-US" dirty="0" smtClean="0"/>
              <a:t> container for tomcat server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3. Maps port 8080 on the host machine to port 8080 of the</a:t>
            </a:r>
          </a:p>
          <a:p>
            <a:pPr marL="342900" indent="-228600">
              <a:buSzPts val="1200"/>
              <a:buNone/>
            </a:pPr>
            <a:r>
              <a:rPr lang="en-US" b="1" dirty="0" err="1" smtClean="0"/>
              <a:t>veritycorp</a:t>
            </a:r>
            <a:r>
              <a:rPr lang="en-US" b="1" dirty="0" smtClean="0"/>
              <a:t>/</a:t>
            </a:r>
            <a:r>
              <a:rPr lang="en-US" b="1" dirty="0" err="1" smtClean="0"/>
              <a:t>devops</a:t>
            </a:r>
            <a:r>
              <a:rPr lang="en-US" dirty="0" smtClean="0"/>
              <a:t> container for </a:t>
            </a:r>
            <a:r>
              <a:rPr lang="en-US" dirty="0" err="1" smtClean="0"/>
              <a:t>jenkins</a:t>
            </a:r>
            <a:r>
              <a:rPr lang="en-US" dirty="0" smtClean="0"/>
              <a:t> server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4. Let’s not worry about it right now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5. (But highly recommended) Maps the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jenkins_home</a:t>
            </a:r>
            <a:r>
              <a:rPr lang="en-US" dirty="0" smtClean="0"/>
              <a:t> directory in the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container to the </a:t>
            </a:r>
            <a:r>
              <a:rPr lang="en-US" dirty="0" err="1" smtClean="0"/>
              <a:t>Docker</a:t>
            </a:r>
            <a:r>
              <a:rPr lang="en-US" dirty="0" smtClean="0"/>
              <a:t> volume with the name </a:t>
            </a:r>
            <a:r>
              <a:rPr lang="en-US" dirty="0" err="1" smtClean="0"/>
              <a:t>jenkins</a:t>
            </a:r>
            <a:r>
              <a:rPr lang="en-US" dirty="0" smtClean="0"/>
              <a:t>-data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(automatically created if non-</a:t>
            </a:r>
            <a:r>
              <a:rPr lang="en-US" dirty="0" err="1" smtClean="0"/>
              <a:t>existen</a:t>
            </a:r>
            <a:r>
              <a:rPr lang="en-US" dirty="0" smtClean="0"/>
              <a:t>). Makes Jenkins state to persist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each time you restart Jenkins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6. Allows </a:t>
            </a:r>
            <a:r>
              <a:rPr lang="en-US" b="1" dirty="0" err="1" smtClean="0"/>
              <a:t>veritycorp</a:t>
            </a:r>
            <a:r>
              <a:rPr lang="en-US" b="1" dirty="0" smtClean="0"/>
              <a:t>/</a:t>
            </a:r>
            <a:r>
              <a:rPr lang="en-US" b="1" dirty="0" err="1" smtClean="0"/>
              <a:t>devops</a:t>
            </a:r>
            <a:r>
              <a:rPr lang="en-US" dirty="0" smtClean="0"/>
              <a:t>  container to communicate with the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daemon when we use “agent” command in pipeline code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7. Maps the %HOMEPATH% directory on the host machine to the /home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directory in the container. 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Note: Linux/Mac has slightly different syntax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739" y="1337935"/>
            <a:ext cx="3515546" cy="12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Unlocking Jenkis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087217" cy="3416400"/>
          </a:xfrm>
        </p:spPr>
        <p:txBody>
          <a:bodyPr>
            <a:normAutofit fontScale="92500" lnSpcReduction="20000"/>
          </a:bodyPr>
          <a:lstStyle/>
          <a:p>
            <a:pPr marL="342900" indent="-247650">
              <a:buSzPts val="1600"/>
            </a:pPr>
            <a:r>
              <a:rPr lang="en-US" dirty="0" smtClean="0"/>
              <a:t>After the 2 sets of asterisks appear in the terminal/command prompt window, browse to http://localhost:8080 and wait until the Unlock Jenkins page appears</a:t>
            </a:r>
          </a:p>
          <a:p>
            <a:pPr marL="342900" indent="-247650">
              <a:buSzPts val="1600"/>
            </a:pPr>
            <a:r>
              <a:rPr lang="en-US" dirty="0" smtClean="0"/>
              <a:t>From the terminal/command prompt window again, copy the automatically-generated alphanumeric password (between the 2 sets of asterisks)</a:t>
            </a:r>
          </a:p>
          <a:p>
            <a:pPr marL="342900" indent="-247650">
              <a:buSzPts val="1600"/>
            </a:pPr>
            <a:r>
              <a:rPr lang="en-US" dirty="0" smtClean="0"/>
              <a:t>On Customize Jenkins page click Install suggested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Google Shape;171;p31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316583" y="1318465"/>
            <a:ext cx="3200400" cy="146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3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501661" y="3312692"/>
            <a:ext cx="2897757" cy="1168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0057" cy="3416400"/>
          </a:xfrm>
        </p:spPr>
        <p:txBody>
          <a:bodyPr>
            <a:normAutofit/>
          </a:bodyPr>
          <a:lstStyle/>
          <a:p>
            <a:pPr marL="342900"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Create First Admin User page appears, specify your details in the respective fields and click Save and Finish.</a:t>
            </a:r>
          </a:p>
          <a:p>
            <a:pPr marL="342900"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Jenkins is ready page appears, click Start using Jenkins.</a:t>
            </a:r>
          </a:p>
          <a:p>
            <a:pPr marL="342900"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Please note</a:t>
            </a:r>
          </a:p>
          <a:p>
            <a:pPr marL="685800" lvl="1" indent="-228600">
              <a:spcBef>
                <a:spcPts val="0"/>
              </a:spcBef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This page may indicate Jenkins is almost ready! instead and if so, click Restart.</a:t>
            </a:r>
          </a:p>
          <a:p>
            <a:pPr marL="685800" lvl="1" indent="-228600">
              <a:spcBef>
                <a:spcPts val="0"/>
              </a:spcBef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the page doesn’t automatically refresh after a minute, use your web browser to refresh the page manually.</a:t>
            </a:r>
          </a:p>
          <a:p>
            <a:pPr marL="685800" lvl="1" indent="-228600">
              <a:spcBef>
                <a:spcPts val="0"/>
              </a:spcBef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required, log in to Jenkins with the credentials of the user you just created and you’re ready to start using Jenkins!</a:t>
            </a:r>
          </a:p>
          <a:p>
            <a:pPr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stop the </a:t>
            </a:r>
            <a:r>
              <a:rPr lang="en-US" sz="1100" b="1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verity/</a:t>
            </a:r>
            <a:r>
              <a:rPr lang="en-US" sz="1100" b="1" dirty="0" err="1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 container by typing </a:t>
            </a: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Courier New"/>
              </a:rPr>
              <a:t>Ctrl-C</a:t>
            </a:r>
            <a:endParaRPr lang="en-US" sz="1100" dirty="0" smtClean="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100" dirty="0"/>
          </a:p>
        </p:txBody>
      </p:sp>
      <p:pic>
        <p:nvPicPr>
          <p:cNvPr id="4" name="Google Shape;179;p3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840682" y="972277"/>
            <a:ext cx="1499868" cy="121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0;p32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960890" y="1067637"/>
            <a:ext cx="1424307" cy="85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1;p32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875607" y="2632592"/>
            <a:ext cx="2406188" cy="9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954" y="3776871"/>
            <a:ext cx="2278235" cy="9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" id="{395F5188-59B8-DD43-985C-595C15C29AB3}" vid="{B257473D-1D28-4C4E-B603-9C32BD286EF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</Template>
  <TotalTime>3962</TotalTime>
  <Words>1274</Words>
  <Application>Microsoft Macintosh PowerPoint</Application>
  <PresentationFormat>On-screen Show (16:9)</PresentationFormat>
  <Paragraphs>306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53" baseType="lpstr">
      <vt:lpstr>Arial</vt:lpstr>
      <vt:lpstr>Roboto</vt:lpstr>
      <vt:lpstr>Courier New</vt:lpstr>
      <vt:lpstr>Calibri</vt:lpstr>
      <vt:lpstr>Calibri Light</vt:lpstr>
      <vt:lpstr>Rockwell</vt:lpstr>
      <vt:lpstr>Glasgow-Medium</vt:lpstr>
      <vt:lpstr>Webdings</vt:lpstr>
      <vt:lpstr>Wingdings 2</vt:lpstr>
      <vt:lpstr>Wingdings</vt:lpstr>
      <vt:lpstr>Rambla</vt:lpstr>
      <vt:lpstr>AI</vt:lpstr>
      <vt:lpstr>Custom Design</vt:lpstr>
      <vt:lpstr>Simple Light</vt:lpstr>
      <vt:lpstr>1_Simple Light</vt:lpstr>
      <vt:lpstr>Office Theme</vt:lpstr>
      <vt:lpstr>Exercise</vt:lpstr>
      <vt:lpstr>Maven Installation(if not already in docker image)</vt:lpstr>
      <vt:lpstr>Tomcat Installation(if not already in docker image)</vt:lpstr>
      <vt:lpstr>Tomcat Installation(Cont…)</vt:lpstr>
      <vt:lpstr>Jenkins Hands-on</vt:lpstr>
      <vt:lpstr>Docker Image with Preinstalled Jenkins</vt:lpstr>
      <vt:lpstr>Understanding the Command</vt:lpstr>
      <vt:lpstr>Unlocking Jenkis</vt:lpstr>
      <vt:lpstr>Getting Started</vt:lpstr>
      <vt:lpstr>Step 1 - Getting Sample Code(App &amp; System Tests)</vt:lpstr>
      <vt:lpstr>Step 2 - Cloning Sample Code(App)</vt:lpstr>
      <vt:lpstr>Step 2 - Cloning Sample Code(System Tests)</vt:lpstr>
      <vt:lpstr>Step 3 - Create Pipeline Project</vt:lpstr>
      <vt:lpstr>Step 4 - Create Jenkinsfile</vt:lpstr>
      <vt:lpstr>Add Stage  – Clean</vt:lpstr>
      <vt:lpstr>Saving Jenkinsfile/Commit</vt:lpstr>
      <vt:lpstr>Running The Pipeline</vt:lpstr>
      <vt:lpstr>Exercise</vt:lpstr>
      <vt:lpstr>Add Stage – PMD</vt:lpstr>
      <vt:lpstr>PMD Result</vt:lpstr>
      <vt:lpstr>Get PMD report</vt:lpstr>
      <vt:lpstr>Add Stage – Compile</vt:lpstr>
      <vt:lpstr>Exercise</vt:lpstr>
      <vt:lpstr>Add Stage – Unit Test </vt:lpstr>
      <vt:lpstr>Unit Test Result</vt:lpstr>
      <vt:lpstr>Add Stage – JaCoCo</vt:lpstr>
      <vt:lpstr>JaCoCo Reports</vt:lpstr>
      <vt:lpstr>Add Stage – Generate war file</vt:lpstr>
      <vt:lpstr>Result</vt:lpstr>
      <vt:lpstr>Add Stage – Tomcat Server Up</vt:lpstr>
      <vt:lpstr>Add Stage – War Deployed on Tomcat Server</vt:lpstr>
      <vt:lpstr>Exercise</vt:lpstr>
      <vt:lpstr>Add Stage – System Test</vt:lpstr>
      <vt:lpstr>Complete Pipeline</vt:lpstr>
      <vt:lpstr>Output</vt:lpstr>
      <vt:lpstr>Docker Cheat Sheet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Testing</dc:title>
  <dc:creator>vipul</dc:creator>
  <cp:lastModifiedBy>Umang Agarwal</cp:lastModifiedBy>
  <cp:revision>135</cp:revision>
  <dcterms:modified xsi:type="dcterms:W3CDTF">2019-08-26T11:24:53Z</dcterms:modified>
</cp:coreProperties>
</file>