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man Sarkar" userId="a450008b969f381c" providerId="LiveId" clId="{D32F8392-F3B8-469C-94BC-0F9836B1EEA4}"/>
    <pc:docChg chg="modSld">
      <pc:chgData name="Aashman Sarkar" userId="a450008b969f381c" providerId="LiveId" clId="{D32F8392-F3B8-469C-94BC-0F9836B1EEA4}" dt="2023-11-09T11:23:43.885" v="48" actId="20577"/>
      <pc:docMkLst>
        <pc:docMk/>
      </pc:docMkLst>
      <pc:sldChg chg="modSp mod">
        <pc:chgData name="Aashman Sarkar" userId="a450008b969f381c" providerId="LiveId" clId="{D32F8392-F3B8-469C-94BC-0F9836B1EEA4}" dt="2023-11-09T11:23:43.885" v="48" actId="20577"/>
        <pc:sldMkLst>
          <pc:docMk/>
          <pc:sldMk cId="4037549551" sldId="257"/>
        </pc:sldMkLst>
        <pc:spChg chg="mod">
          <ac:chgData name="Aashman Sarkar" userId="a450008b969f381c" providerId="LiveId" clId="{D32F8392-F3B8-469C-94BC-0F9836B1EEA4}" dt="2023-11-09T11:23:43.885" v="48" actId="20577"/>
          <ac:spMkLst>
            <pc:docMk/>
            <pc:sldMk cId="4037549551" sldId="257"/>
            <ac:spMk id="2" creationId="{C2F350EF-1D5D-6DBF-12EE-0192B13F9A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D489-9F8D-D772-6AF9-6B8C3A0CB2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9EA787-0DB0-74DA-2FB2-B9A465A57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B25853-52D3-C58E-C4A1-532F62104CEF}"/>
              </a:ext>
            </a:extLst>
          </p:cNvPr>
          <p:cNvSpPr>
            <a:spLocks noGrp="1"/>
          </p:cNvSpPr>
          <p:nvPr>
            <p:ph type="dt" sz="half" idx="10"/>
          </p:nvPr>
        </p:nvSpPr>
        <p:spPr/>
        <p:txBody>
          <a:bodyPr/>
          <a:lstStyle/>
          <a:p>
            <a:fld id="{AC74DB0B-3ED6-484E-A8ED-3399AD952F1D}" type="datetimeFigureOut">
              <a:rPr lang="en-IN" smtClean="0"/>
              <a:t>09-11-2023</a:t>
            </a:fld>
            <a:endParaRPr lang="en-IN"/>
          </a:p>
        </p:txBody>
      </p:sp>
      <p:sp>
        <p:nvSpPr>
          <p:cNvPr id="5" name="Footer Placeholder 4">
            <a:extLst>
              <a:ext uri="{FF2B5EF4-FFF2-40B4-BE49-F238E27FC236}">
                <a16:creationId xmlns:a16="http://schemas.microsoft.com/office/drawing/2014/main" id="{BEA7886A-79C5-86FB-D145-6A91FE714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D72833-9E68-E538-C294-AA47628C34D1}"/>
              </a:ext>
            </a:extLst>
          </p:cNvPr>
          <p:cNvSpPr>
            <a:spLocks noGrp="1"/>
          </p:cNvSpPr>
          <p:nvPr>
            <p:ph type="sldNum" sz="quarter" idx="12"/>
          </p:nvPr>
        </p:nvSpPr>
        <p:spPr/>
        <p:txBody>
          <a:bodyPr/>
          <a:lstStyle/>
          <a:p>
            <a:fld id="{14B3C37A-7DB6-4E80-8D23-70C49963B858}" type="slidenum">
              <a:rPr lang="en-IN" smtClean="0"/>
              <a:t>‹#›</a:t>
            </a:fld>
            <a:endParaRPr lang="en-IN"/>
          </a:p>
        </p:txBody>
      </p:sp>
    </p:spTree>
    <p:extLst>
      <p:ext uri="{BB962C8B-B14F-4D97-AF65-F5344CB8AC3E}">
        <p14:creationId xmlns:p14="http://schemas.microsoft.com/office/powerpoint/2010/main" val="78840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26A-2B4C-E44B-3327-DF47A4DECC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9E6798-0B58-C8FF-00C5-3BC5700C8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25CB7-6F78-F2AC-6AB8-436334CEBD9D}"/>
              </a:ext>
            </a:extLst>
          </p:cNvPr>
          <p:cNvSpPr>
            <a:spLocks noGrp="1"/>
          </p:cNvSpPr>
          <p:nvPr>
            <p:ph type="dt" sz="half" idx="10"/>
          </p:nvPr>
        </p:nvSpPr>
        <p:spPr/>
        <p:txBody>
          <a:bodyPr/>
          <a:lstStyle/>
          <a:p>
            <a:fld id="{AC74DB0B-3ED6-484E-A8ED-3399AD952F1D}" type="datetimeFigureOut">
              <a:rPr lang="en-IN" smtClean="0"/>
              <a:t>09-11-2023</a:t>
            </a:fld>
            <a:endParaRPr lang="en-IN"/>
          </a:p>
        </p:txBody>
      </p:sp>
      <p:sp>
        <p:nvSpPr>
          <p:cNvPr id="5" name="Footer Placeholder 4">
            <a:extLst>
              <a:ext uri="{FF2B5EF4-FFF2-40B4-BE49-F238E27FC236}">
                <a16:creationId xmlns:a16="http://schemas.microsoft.com/office/drawing/2014/main" id="{6C7A0614-D94F-48A8-9F6D-FE536079A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C063B5-430F-929C-9372-1C5B8A2F4583}"/>
              </a:ext>
            </a:extLst>
          </p:cNvPr>
          <p:cNvSpPr>
            <a:spLocks noGrp="1"/>
          </p:cNvSpPr>
          <p:nvPr>
            <p:ph type="sldNum" sz="quarter" idx="12"/>
          </p:nvPr>
        </p:nvSpPr>
        <p:spPr/>
        <p:txBody>
          <a:bodyPr/>
          <a:lstStyle/>
          <a:p>
            <a:fld id="{14B3C37A-7DB6-4E80-8D23-70C49963B858}" type="slidenum">
              <a:rPr lang="en-IN" smtClean="0"/>
              <a:t>‹#›</a:t>
            </a:fld>
            <a:endParaRPr lang="en-IN"/>
          </a:p>
        </p:txBody>
      </p:sp>
    </p:spTree>
    <p:extLst>
      <p:ext uri="{BB962C8B-B14F-4D97-AF65-F5344CB8AC3E}">
        <p14:creationId xmlns:p14="http://schemas.microsoft.com/office/powerpoint/2010/main" val="372489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89BD0-8208-9AF2-78C2-E0AB125749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FF680-D735-FFA7-94CE-1C30C72403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692F8-C514-A894-ED2E-B34AED03751E}"/>
              </a:ext>
            </a:extLst>
          </p:cNvPr>
          <p:cNvSpPr>
            <a:spLocks noGrp="1"/>
          </p:cNvSpPr>
          <p:nvPr>
            <p:ph type="dt" sz="half" idx="10"/>
          </p:nvPr>
        </p:nvSpPr>
        <p:spPr/>
        <p:txBody>
          <a:bodyPr/>
          <a:lstStyle/>
          <a:p>
            <a:fld id="{AC74DB0B-3ED6-484E-A8ED-3399AD952F1D}" type="datetimeFigureOut">
              <a:rPr lang="en-IN" smtClean="0"/>
              <a:t>09-11-2023</a:t>
            </a:fld>
            <a:endParaRPr lang="en-IN"/>
          </a:p>
        </p:txBody>
      </p:sp>
      <p:sp>
        <p:nvSpPr>
          <p:cNvPr id="5" name="Footer Placeholder 4">
            <a:extLst>
              <a:ext uri="{FF2B5EF4-FFF2-40B4-BE49-F238E27FC236}">
                <a16:creationId xmlns:a16="http://schemas.microsoft.com/office/drawing/2014/main" id="{3A674636-42A0-C3D2-E235-BD77D15885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0AE31D-807C-1C17-588D-691653487D86}"/>
              </a:ext>
            </a:extLst>
          </p:cNvPr>
          <p:cNvSpPr>
            <a:spLocks noGrp="1"/>
          </p:cNvSpPr>
          <p:nvPr>
            <p:ph type="sldNum" sz="quarter" idx="12"/>
          </p:nvPr>
        </p:nvSpPr>
        <p:spPr/>
        <p:txBody>
          <a:bodyPr/>
          <a:lstStyle/>
          <a:p>
            <a:fld id="{14B3C37A-7DB6-4E80-8D23-70C49963B858}" type="slidenum">
              <a:rPr lang="en-IN" smtClean="0"/>
              <a:t>‹#›</a:t>
            </a:fld>
            <a:endParaRPr lang="en-IN"/>
          </a:p>
        </p:txBody>
      </p:sp>
    </p:spTree>
    <p:extLst>
      <p:ext uri="{BB962C8B-B14F-4D97-AF65-F5344CB8AC3E}">
        <p14:creationId xmlns:p14="http://schemas.microsoft.com/office/powerpoint/2010/main" val="180080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576D-CF16-183B-3497-B35E52AB96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A194BD-56A0-216D-E7C9-C2D8E0D96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23587E-EC2F-2725-58EF-1E9ED9EAE139}"/>
              </a:ext>
            </a:extLst>
          </p:cNvPr>
          <p:cNvSpPr>
            <a:spLocks noGrp="1"/>
          </p:cNvSpPr>
          <p:nvPr>
            <p:ph type="dt" sz="half" idx="10"/>
          </p:nvPr>
        </p:nvSpPr>
        <p:spPr/>
        <p:txBody>
          <a:bodyPr/>
          <a:lstStyle/>
          <a:p>
            <a:fld id="{AC74DB0B-3ED6-484E-A8ED-3399AD952F1D}" type="datetimeFigureOut">
              <a:rPr lang="en-IN" smtClean="0"/>
              <a:t>09-11-2023</a:t>
            </a:fld>
            <a:endParaRPr lang="en-IN"/>
          </a:p>
        </p:txBody>
      </p:sp>
      <p:sp>
        <p:nvSpPr>
          <p:cNvPr id="5" name="Footer Placeholder 4">
            <a:extLst>
              <a:ext uri="{FF2B5EF4-FFF2-40B4-BE49-F238E27FC236}">
                <a16:creationId xmlns:a16="http://schemas.microsoft.com/office/drawing/2014/main" id="{1E9C233E-77D4-FC73-0E96-D9FE25852E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FD29B-39A9-3D70-A7D1-37FE8A52B94F}"/>
              </a:ext>
            </a:extLst>
          </p:cNvPr>
          <p:cNvSpPr>
            <a:spLocks noGrp="1"/>
          </p:cNvSpPr>
          <p:nvPr>
            <p:ph type="sldNum" sz="quarter" idx="12"/>
          </p:nvPr>
        </p:nvSpPr>
        <p:spPr/>
        <p:txBody>
          <a:bodyPr/>
          <a:lstStyle/>
          <a:p>
            <a:fld id="{14B3C37A-7DB6-4E80-8D23-70C49963B858}" type="slidenum">
              <a:rPr lang="en-IN" smtClean="0"/>
              <a:t>‹#›</a:t>
            </a:fld>
            <a:endParaRPr lang="en-IN"/>
          </a:p>
        </p:txBody>
      </p:sp>
    </p:spTree>
    <p:extLst>
      <p:ext uri="{BB962C8B-B14F-4D97-AF65-F5344CB8AC3E}">
        <p14:creationId xmlns:p14="http://schemas.microsoft.com/office/powerpoint/2010/main" val="131174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57F5-A059-67B5-CF9B-4FE61E57A2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BBD988-F7AD-FBAF-9B63-639F9937E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0274DE-9A71-E038-5927-B15AAFD0590A}"/>
              </a:ext>
            </a:extLst>
          </p:cNvPr>
          <p:cNvSpPr>
            <a:spLocks noGrp="1"/>
          </p:cNvSpPr>
          <p:nvPr>
            <p:ph type="dt" sz="half" idx="10"/>
          </p:nvPr>
        </p:nvSpPr>
        <p:spPr/>
        <p:txBody>
          <a:bodyPr/>
          <a:lstStyle/>
          <a:p>
            <a:fld id="{AC74DB0B-3ED6-484E-A8ED-3399AD952F1D}" type="datetimeFigureOut">
              <a:rPr lang="en-IN" smtClean="0"/>
              <a:t>09-11-2023</a:t>
            </a:fld>
            <a:endParaRPr lang="en-IN"/>
          </a:p>
        </p:txBody>
      </p:sp>
      <p:sp>
        <p:nvSpPr>
          <p:cNvPr id="5" name="Footer Placeholder 4">
            <a:extLst>
              <a:ext uri="{FF2B5EF4-FFF2-40B4-BE49-F238E27FC236}">
                <a16:creationId xmlns:a16="http://schemas.microsoft.com/office/drawing/2014/main" id="{43801102-AE5E-9C66-E568-A43D47361D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F24F0C-CF8C-0DD4-9D88-F82BBC473AF3}"/>
              </a:ext>
            </a:extLst>
          </p:cNvPr>
          <p:cNvSpPr>
            <a:spLocks noGrp="1"/>
          </p:cNvSpPr>
          <p:nvPr>
            <p:ph type="sldNum" sz="quarter" idx="12"/>
          </p:nvPr>
        </p:nvSpPr>
        <p:spPr/>
        <p:txBody>
          <a:bodyPr/>
          <a:lstStyle/>
          <a:p>
            <a:fld id="{14B3C37A-7DB6-4E80-8D23-70C49963B858}" type="slidenum">
              <a:rPr lang="en-IN" smtClean="0"/>
              <a:t>‹#›</a:t>
            </a:fld>
            <a:endParaRPr lang="en-IN"/>
          </a:p>
        </p:txBody>
      </p:sp>
    </p:spTree>
    <p:extLst>
      <p:ext uri="{BB962C8B-B14F-4D97-AF65-F5344CB8AC3E}">
        <p14:creationId xmlns:p14="http://schemas.microsoft.com/office/powerpoint/2010/main" val="36894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85EC-E7DB-3DF8-7205-B6408374FF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063E9B-0FBE-9F0F-95C8-18F249CC5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EEF3CD-B6A1-5DD4-BA27-0223F5E33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7784B1-8469-7582-371A-61F7DD78D119}"/>
              </a:ext>
            </a:extLst>
          </p:cNvPr>
          <p:cNvSpPr>
            <a:spLocks noGrp="1"/>
          </p:cNvSpPr>
          <p:nvPr>
            <p:ph type="dt" sz="half" idx="10"/>
          </p:nvPr>
        </p:nvSpPr>
        <p:spPr/>
        <p:txBody>
          <a:bodyPr/>
          <a:lstStyle/>
          <a:p>
            <a:fld id="{AC74DB0B-3ED6-484E-A8ED-3399AD952F1D}" type="datetimeFigureOut">
              <a:rPr lang="en-IN" smtClean="0"/>
              <a:t>09-11-2023</a:t>
            </a:fld>
            <a:endParaRPr lang="en-IN"/>
          </a:p>
        </p:txBody>
      </p:sp>
      <p:sp>
        <p:nvSpPr>
          <p:cNvPr id="6" name="Footer Placeholder 5">
            <a:extLst>
              <a:ext uri="{FF2B5EF4-FFF2-40B4-BE49-F238E27FC236}">
                <a16:creationId xmlns:a16="http://schemas.microsoft.com/office/drawing/2014/main" id="{DDFCE730-6027-FB0B-59F3-34D945920D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1F35B1-24F0-23F1-7E4C-4D5F67E95F0A}"/>
              </a:ext>
            </a:extLst>
          </p:cNvPr>
          <p:cNvSpPr>
            <a:spLocks noGrp="1"/>
          </p:cNvSpPr>
          <p:nvPr>
            <p:ph type="sldNum" sz="quarter" idx="12"/>
          </p:nvPr>
        </p:nvSpPr>
        <p:spPr/>
        <p:txBody>
          <a:bodyPr/>
          <a:lstStyle/>
          <a:p>
            <a:fld id="{14B3C37A-7DB6-4E80-8D23-70C49963B858}" type="slidenum">
              <a:rPr lang="en-IN" smtClean="0"/>
              <a:t>‹#›</a:t>
            </a:fld>
            <a:endParaRPr lang="en-IN"/>
          </a:p>
        </p:txBody>
      </p:sp>
    </p:spTree>
    <p:extLst>
      <p:ext uri="{BB962C8B-B14F-4D97-AF65-F5344CB8AC3E}">
        <p14:creationId xmlns:p14="http://schemas.microsoft.com/office/powerpoint/2010/main" val="30493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D41C-9DAD-3EBD-6377-AA6908CC39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6B49E2-1F9D-ADFB-9381-B9EB67215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58B5A0-8A95-4F49-848E-156815B52D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D6129F-424A-5771-96D0-7C833F0F8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31004E-3022-F22E-D323-B0E0043330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158814-99AA-1711-2373-6A9EF13AE76F}"/>
              </a:ext>
            </a:extLst>
          </p:cNvPr>
          <p:cNvSpPr>
            <a:spLocks noGrp="1"/>
          </p:cNvSpPr>
          <p:nvPr>
            <p:ph type="dt" sz="half" idx="10"/>
          </p:nvPr>
        </p:nvSpPr>
        <p:spPr/>
        <p:txBody>
          <a:bodyPr/>
          <a:lstStyle/>
          <a:p>
            <a:fld id="{AC74DB0B-3ED6-484E-A8ED-3399AD952F1D}" type="datetimeFigureOut">
              <a:rPr lang="en-IN" smtClean="0"/>
              <a:t>09-11-2023</a:t>
            </a:fld>
            <a:endParaRPr lang="en-IN"/>
          </a:p>
        </p:txBody>
      </p:sp>
      <p:sp>
        <p:nvSpPr>
          <p:cNvPr id="8" name="Footer Placeholder 7">
            <a:extLst>
              <a:ext uri="{FF2B5EF4-FFF2-40B4-BE49-F238E27FC236}">
                <a16:creationId xmlns:a16="http://schemas.microsoft.com/office/drawing/2014/main" id="{BC1B821A-D153-63DB-70F6-08DF839D31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3FC7DC-943A-57C3-C218-25F7EDAB6E51}"/>
              </a:ext>
            </a:extLst>
          </p:cNvPr>
          <p:cNvSpPr>
            <a:spLocks noGrp="1"/>
          </p:cNvSpPr>
          <p:nvPr>
            <p:ph type="sldNum" sz="quarter" idx="12"/>
          </p:nvPr>
        </p:nvSpPr>
        <p:spPr/>
        <p:txBody>
          <a:bodyPr/>
          <a:lstStyle/>
          <a:p>
            <a:fld id="{14B3C37A-7DB6-4E80-8D23-70C49963B858}" type="slidenum">
              <a:rPr lang="en-IN" smtClean="0"/>
              <a:t>‹#›</a:t>
            </a:fld>
            <a:endParaRPr lang="en-IN"/>
          </a:p>
        </p:txBody>
      </p:sp>
    </p:spTree>
    <p:extLst>
      <p:ext uri="{BB962C8B-B14F-4D97-AF65-F5344CB8AC3E}">
        <p14:creationId xmlns:p14="http://schemas.microsoft.com/office/powerpoint/2010/main" val="243447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E0BF-0AEA-D325-82DE-C350775E46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500291-7078-13ED-A5A2-4F5AE7C57211}"/>
              </a:ext>
            </a:extLst>
          </p:cNvPr>
          <p:cNvSpPr>
            <a:spLocks noGrp="1"/>
          </p:cNvSpPr>
          <p:nvPr>
            <p:ph type="dt" sz="half" idx="10"/>
          </p:nvPr>
        </p:nvSpPr>
        <p:spPr/>
        <p:txBody>
          <a:bodyPr/>
          <a:lstStyle/>
          <a:p>
            <a:fld id="{AC74DB0B-3ED6-484E-A8ED-3399AD952F1D}" type="datetimeFigureOut">
              <a:rPr lang="en-IN" smtClean="0"/>
              <a:t>09-11-2023</a:t>
            </a:fld>
            <a:endParaRPr lang="en-IN"/>
          </a:p>
        </p:txBody>
      </p:sp>
      <p:sp>
        <p:nvSpPr>
          <p:cNvPr id="4" name="Footer Placeholder 3">
            <a:extLst>
              <a:ext uri="{FF2B5EF4-FFF2-40B4-BE49-F238E27FC236}">
                <a16:creationId xmlns:a16="http://schemas.microsoft.com/office/drawing/2014/main" id="{05C557BA-BC84-D3D1-36B4-C12C4A22D2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0A7B13-3ADC-2B12-02CA-994B7B3EB701}"/>
              </a:ext>
            </a:extLst>
          </p:cNvPr>
          <p:cNvSpPr>
            <a:spLocks noGrp="1"/>
          </p:cNvSpPr>
          <p:nvPr>
            <p:ph type="sldNum" sz="quarter" idx="12"/>
          </p:nvPr>
        </p:nvSpPr>
        <p:spPr/>
        <p:txBody>
          <a:bodyPr/>
          <a:lstStyle/>
          <a:p>
            <a:fld id="{14B3C37A-7DB6-4E80-8D23-70C49963B858}" type="slidenum">
              <a:rPr lang="en-IN" smtClean="0"/>
              <a:t>‹#›</a:t>
            </a:fld>
            <a:endParaRPr lang="en-IN"/>
          </a:p>
        </p:txBody>
      </p:sp>
    </p:spTree>
    <p:extLst>
      <p:ext uri="{BB962C8B-B14F-4D97-AF65-F5344CB8AC3E}">
        <p14:creationId xmlns:p14="http://schemas.microsoft.com/office/powerpoint/2010/main" val="8687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F9674-D069-A26E-3B4D-0587F806E609}"/>
              </a:ext>
            </a:extLst>
          </p:cNvPr>
          <p:cNvSpPr>
            <a:spLocks noGrp="1"/>
          </p:cNvSpPr>
          <p:nvPr>
            <p:ph type="dt" sz="half" idx="10"/>
          </p:nvPr>
        </p:nvSpPr>
        <p:spPr/>
        <p:txBody>
          <a:bodyPr/>
          <a:lstStyle/>
          <a:p>
            <a:fld id="{AC74DB0B-3ED6-484E-A8ED-3399AD952F1D}" type="datetimeFigureOut">
              <a:rPr lang="en-IN" smtClean="0"/>
              <a:t>09-11-2023</a:t>
            </a:fld>
            <a:endParaRPr lang="en-IN"/>
          </a:p>
        </p:txBody>
      </p:sp>
      <p:sp>
        <p:nvSpPr>
          <p:cNvPr id="3" name="Footer Placeholder 2">
            <a:extLst>
              <a:ext uri="{FF2B5EF4-FFF2-40B4-BE49-F238E27FC236}">
                <a16:creationId xmlns:a16="http://schemas.microsoft.com/office/drawing/2014/main" id="{A2624761-C009-FDD9-9913-E359790FA7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A5F5FB-D074-D0DC-3886-C5FBADEF5DA6}"/>
              </a:ext>
            </a:extLst>
          </p:cNvPr>
          <p:cNvSpPr>
            <a:spLocks noGrp="1"/>
          </p:cNvSpPr>
          <p:nvPr>
            <p:ph type="sldNum" sz="quarter" idx="12"/>
          </p:nvPr>
        </p:nvSpPr>
        <p:spPr/>
        <p:txBody>
          <a:bodyPr/>
          <a:lstStyle/>
          <a:p>
            <a:fld id="{14B3C37A-7DB6-4E80-8D23-70C49963B858}" type="slidenum">
              <a:rPr lang="en-IN" smtClean="0"/>
              <a:t>‹#›</a:t>
            </a:fld>
            <a:endParaRPr lang="en-IN"/>
          </a:p>
        </p:txBody>
      </p:sp>
    </p:spTree>
    <p:extLst>
      <p:ext uri="{BB962C8B-B14F-4D97-AF65-F5344CB8AC3E}">
        <p14:creationId xmlns:p14="http://schemas.microsoft.com/office/powerpoint/2010/main" val="131789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4D39-4847-3CEC-48A4-006DF16F2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C3D6E9-B95E-6209-8BF8-0ED20F1AC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20A229-E52B-2BE8-98DA-A84A0DABC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1E0BC-3CD1-B2CC-DD79-2ECD6F0697D0}"/>
              </a:ext>
            </a:extLst>
          </p:cNvPr>
          <p:cNvSpPr>
            <a:spLocks noGrp="1"/>
          </p:cNvSpPr>
          <p:nvPr>
            <p:ph type="dt" sz="half" idx="10"/>
          </p:nvPr>
        </p:nvSpPr>
        <p:spPr/>
        <p:txBody>
          <a:bodyPr/>
          <a:lstStyle/>
          <a:p>
            <a:fld id="{AC74DB0B-3ED6-484E-A8ED-3399AD952F1D}" type="datetimeFigureOut">
              <a:rPr lang="en-IN" smtClean="0"/>
              <a:t>09-11-2023</a:t>
            </a:fld>
            <a:endParaRPr lang="en-IN"/>
          </a:p>
        </p:txBody>
      </p:sp>
      <p:sp>
        <p:nvSpPr>
          <p:cNvPr id="6" name="Footer Placeholder 5">
            <a:extLst>
              <a:ext uri="{FF2B5EF4-FFF2-40B4-BE49-F238E27FC236}">
                <a16:creationId xmlns:a16="http://schemas.microsoft.com/office/drawing/2014/main" id="{024BFE1B-2EEE-C41E-6A17-063EA96F4A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FC9CDD-2620-14BB-DDF7-DDF4C5E52A13}"/>
              </a:ext>
            </a:extLst>
          </p:cNvPr>
          <p:cNvSpPr>
            <a:spLocks noGrp="1"/>
          </p:cNvSpPr>
          <p:nvPr>
            <p:ph type="sldNum" sz="quarter" idx="12"/>
          </p:nvPr>
        </p:nvSpPr>
        <p:spPr/>
        <p:txBody>
          <a:bodyPr/>
          <a:lstStyle/>
          <a:p>
            <a:fld id="{14B3C37A-7DB6-4E80-8D23-70C49963B858}" type="slidenum">
              <a:rPr lang="en-IN" smtClean="0"/>
              <a:t>‹#›</a:t>
            </a:fld>
            <a:endParaRPr lang="en-IN"/>
          </a:p>
        </p:txBody>
      </p:sp>
    </p:spTree>
    <p:extLst>
      <p:ext uri="{BB962C8B-B14F-4D97-AF65-F5344CB8AC3E}">
        <p14:creationId xmlns:p14="http://schemas.microsoft.com/office/powerpoint/2010/main" val="214696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2B49-14B9-8DCB-DBA3-E4CA64149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E7B21A-A1F7-5CDD-8C9A-0806F3512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239C4-0346-B6B8-CF4C-DAD645E80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56D64-9E3F-16DA-82C8-70A53EAB536D}"/>
              </a:ext>
            </a:extLst>
          </p:cNvPr>
          <p:cNvSpPr>
            <a:spLocks noGrp="1"/>
          </p:cNvSpPr>
          <p:nvPr>
            <p:ph type="dt" sz="half" idx="10"/>
          </p:nvPr>
        </p:nvSpPr>
        <p:spPr/>
        <p:txBody>
          <a:bodyPr/>
          <a:lstStyle/>
          <a:p>
            <a:fld id="{AC74DB0B-3ED6-484E-A8ED-3399AD952F1D}" type="datetimeFigureOut">
              <a:rPr lang="en-IN" smtClean="0"/>
              <a:t>09-11-2023</a:t>
            </a:fld>
            <a:endParaRPr lang="en-IN"/>
          </a:p>
        </p:txBody>
      </p:sp>
      <p:sp>
        <p:nvSpPr>
          <p:cNvPr id="6" name="Footer Placeholder 5">
            <a:extLst>
              <a:ext uri="{FF2B5EF4-FFF2-40B4-BE49-F238E27FC236}">
                <a16:creationId xmlns:a16="http://schemas.microsoft.com/office/drawing/2014/main" id="{1F72149C-50E5-A8B7-E867-A787EFD204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9B912B-19F4-4DF8-5C7D-851F222645EF}"/>
              </a:ext>
            </a:extLst>
          </p:cNvPr>
          <p:cNvSpPr>
            <a:spLocks noGrp="1"/>
          </p:cNvSpPr>
          <p:nvPr>
            <p:ph type="sldNum" sz="quarter" idx="12"/>
          </p:nvPr>
        </p:nvSpPr>
        <p:spPr/>
        <p:txBody>
          <a:bodyPr/>
          <a:lstStyle/>
          <a:p>
            <a:fld id="{14B3C37A-7DB6-4E80-8D23-70C49963B858}" type="slidenum">
              <a:rPr lang="en-IN" smtClean="0"/>
              <a:t>‹#›</a:t>
            </a:fld>
            <a:endParaRPr lang="en-IN"/>
          </a:p>
        </p:txBody>
      </p:sp>
    </p:spTree>
    <p:extLst>
      <p:ext uri="{BB962C8B-B14F-4D97-AF65-F5344CB8AC3E}">
        <p14:creationId xmlns:p14="http://schemas.microsoft.com/office/powerpoint/2010/main" val="325736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77324-1E39-6488-5333-57E5AACBE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7772F1-CA3D-2836-F87F-F15B28C2A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D7729D-E068-5CB2-5F51-96E4D33F8E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4DB0B-3ED6-484E-A8ED-3399AD952F1D}" type="datetimeFigureOut">
              <a:rPr lang="en-IN" smtClean="0"/>
              <a:t>09-11-2023</a:t>
            </a:fld>
            <a:endParaRPr lang="en-IN"/>
          </a:p>
        </p:txBody>
      </p:sp>
      <p:sp>
        <p:nvSpPr>
          <p:cNvPr id="5" name="Footer Placeholder 4">
            <a:extLst>
              <a:ext uri="{FF2B5EF4-FFF2-40B4-BE49-F238E27FC236}">
                <a16:creationId xmlns:a16="http://schemas.microsoft.com/office/drawing/2014/main" id="{B74693C5-24DC-2CAA-7AE5-78B801BFD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699425-9ACE-631E-CAC3-01976EB44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3C37A-7DB6-4E80-8D23-70C49963B858}" type="slidenum">
              <a:rPr lang="en-IN" smtClean="0"/>
              <a:t>‹#›</a:t>
            </a:fld>
            <a:endParaRPr lang="en-IN"/>
          </a:p>
        </p:txBody>
      </p:sp>
    </p:spTree>
    <p:extLst>
      <p:ext uri="{BB962C8B-B14F-4D97-AF65-F5344CB8AC3E}">
        <p14:creationId xmlns:p14="http://schemas.microsoft.com/office/powerpoint/2010/main" val="3870300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DB87-41DE-40C1-68EB-079BC3BD2910}"/>
              </a:ext>
            </a:extLst>
          </p:cNvPr>
          <p:cNvSpPr>
            <a:spLocks noGrp="1"/>
          </p:cNvSpPr>
          <p:nvPr>
            <p:ph type="ctrTitle"/>
          </p:nvPr>
        </p:nvSpPr>
        <p:spPr>
          <a:xfrm>
            <a:off x="4262717" y="557587"/>
            <a:ext cx="3666565" cy="822978"/>
          </a:xfrm>
        </p:spPr>
        <p:txBody>
          <a:bodyPr anchor="t">
            <a:noAutofit/>
          </a:bodyPr>
          <a:lstStyle/>
          <a:p>
            <a:r>
              <a:rPr lang="en-US" sz="5400" dirty="0"/>
              <a:t>K.R.S Project</a:t>
            </a:r>
            <a:endParaRPr lang="en-IN" sz="5400" dirty="0"/>
          </a:p>
        </p:txBody>
      </p:sp>
      <p:sp>
        <p:nvSpPr>
          <p:cNvPr id="3" name="Subtitle 2">
            <a:extLst>
              <a:ext uri="{FF2B5EF4-FFF2-40B4-BE49-F238E27FC236}">
                <a16:creationId xmlns:a16="http://schemas.microsoft.com/office/drawing/2014/main" id="{302D139F-A329-27D2-C98B-216E10C0F24F}"/>
              </a:ext>
            </a:extLst>
          </p:cNvPr>
          <p:cNvSpPr>
            <a:spLocks noGrp="1"/>
          </p:cNvSpPr>
          <p:nvPr>
            <p:ph type="subTitle" idx="1"/>
          </p:nvPr>
        </p:nvSpPr>
        <p:spPr>
          <a:xfrm>
            <a:off x="1523999" y="2601119"/>
            <a:ext cx="9144000" cy="1655762"/>
          </a:xfrm>
        </p:spPr>
        <p:txBody>
          <a:bodyPr/>
          <a:lstStyle/>
          <a:p>
            <a:r>
              <a:rPr lang="en-US" dirty="0"/>
              <a:t>Made by:</a:t>
            </a:r>
          </a:p>
          <a:p>
            <a:r>
              <a:rPr lang="en-US" dirty="0" err="1"/>
              <a:t>Aashman</a:t>
            </a:r>
            <a:r>
              <a:rPr lang="en-US" dirty="0"/>
              <a:t> Sarkar</a:t>
            </a:r>
            <a:br>
              <a:rPr lang="en-US" dirty="0"/>
            </a:br>
            <a:r>
              <a:rPr lang="en-US" dirty="0"/>
              <a:t>Aritro Dutta</a:t>
            </a:r>
            <a:br>
              <a:rPr lang="en-US" dirty="0"/>
            </a:br>
            <a:r>
              <a:rPr lang="en-US" dirty="0" err="1"/>
              <a:t>Agnidhra</a:t>
            </a:r>
            <a:r>
              <a:rPr lang="en-US" dirty="0"/>
              <a:t> Das</a:t>
            </a:r>
            <a:endParaRPr lang="en-IN" dirty="0"/>
          </a:p>
        </p:txBody>
      </p:sp>
    </p:spTree>
    <p:extLst>
      <p:ext uri="{BB962C8B-B14F-4D97-AF65-F5344CB8AC3E}">
        <p14:creationId xmlns:p14="http://schemas.microsoft.com/office/powerpoint/2010/main" val="38141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F350EF-1D5D-6DBF-12EE-0192B13F9A4E}"/>
              </a:ext>
            </a:extLst>
          </p:cNvPr>
          <p:cNvSpPr txBox="1"/>
          <p:nvPr/>
        </p:nvSpPr>
        <p:spPr>
          <a:xfrm>
            <a:off x="95249" y="1730188"/>
            <a:ext cx="12001501" cy="2369880"/>
          </a:xfrm>
          <a:prstGeom prst="rect">
            <a:avLst/>
          </a:prstGeom>
          <a:noFill/>
        </p:spPr>
        <p:txBody>
          <a:bodyPr wrap="square" rtlCol="0">
            <a:spAutoFit/>
          </a:bodyPr>
          <a:lstStyle/>
          <a:p>
            <a:r>
              <a:rPr lang="en-IN" sz="2000" dirty="0">
                <a:latin typeface="+mj-lt"/>
              </a:rPr>
              <a:t>Project Topic/Problem Statement: </a:t>
            </a:r>
            <a:r>
              <a:rPr lang="en-US" dirty="0"/>
              <a:t>The goal of this project is to develop a robotic arm that can be used to move objects in the comfort of your bed. For disabled people who are only able to use one of their arms.</a:t>
            </a:r>
            <a:endParaRPr lang="en-IN" dirty="0"/>
          </a:p>
          <a:p>
            <a:endParaRPr lang="en-IN" dirty="0"/>
          </a:p>
          <a:p>
            <a:endParaRPr lang="en-IN" dirty="0"/>
          </a:p>
          <a:p>
            <a:r>
              <a:rPr lang="en-IN" sz="2000" dirty="0">
                <a:latin typeface="+mj-lt"/>
              </a:rPr>
              <a:t>Solution: </a:t>
            </a:r>
            <a:r>
              <a:rPr lang="en-US" dirty="0"/>
              <a:t>A robotic arm has to be build so that it be used to move objects in the comfort of your bed. The arm should be able to reach a variety of objects, including drinks, food, remote controls, and other personal belongings. It should also be able to move objects quickly and accurately, without posing a safety hazard to the user. The arm will be controlled by robotic glove. The glove will allow the user to control each part of the robotic arm with the use of only one arm.</a:t>
            </a:r>
            <a:endParaRPr lang="en-IN" dirty="0"/>
          </a:p>
        </p:txBody>
      </p:sp>
    </p:spTree>
    <p:extLst>
      <p:ext uri="{BB962C8B-B14F-4D97-AF65-F5344CB8AC3E}">
        <p14:creationId xmlns:p14="http://schemas.microsoft.com/office/powerpoint/2010/main" val="403754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2CFB-FB0B-37E2-C56C-061478D88182}"/>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1FA4404F-9E70-743D-F436-3F48BAC6BA58}"/>
              </a:ext>
            </a:extLst>
          </p:cNvPr>
          <p:cNvSpPr>
            <a:spLocks noGrp="1"/>
          </p:cNvSpPr>
          <p:nvPr>
            <p:ph idx="1"/>
          </p:nvPr>
        </p:nvSpPr>
        <p:spPr/>
        <p:txBody>
          <a:bodyPr/>
          <a:lstStyle/>
          <a:p>
            <a:pPr algn="l"/>
            <a:r>
              <a:rPr lang="en-US" b="0" i="0" dirty="0">
                <a:solidFill>
                  <a:srgbClr val="212529"/>
                </a:solidFill>
                <a:effectLst/>
                <a:latin typeface="-apple-system"/>
              </a:rPr>
              <a:t>This is a six-axis Robot controlled by Hand gestures using a Robotic Glove. And by mimicking natural human gestures such as a pinch, or a wrist rotation to the left, You’ll be able to open/close or rotate the robotic arm left and right respectively. In effect, manually controlling a Robotic Arm.</a:t>
            </a:r>
          </a:p>
        </p:txBody>
      </p:sp>
    </p:spTree>
    <p:extLst>
      <p:ext uri="{BB962C8B-B14F-4D97-AF65-F5344CB8AC3E}">
        <p14:creationId xmlns:p14="http://schemas.microsoft.com/office/powerpoint/2010/main" val="258638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F4C477-FA2E-FAF1-CF90-F9B93C247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28" y="0"/>
            <a:ext cx="2792917" cy="6858000"/>
          </a:xfrm>
          <a:prstGeom prst="rect">
            <a:avLst/>
          </a:prstGeom>
        </p:spPr>
      </p:pic>
      <p:sp>
        <p:nvSpPr>
          <p:cNvPr id="7" name="TextBox 6">
            <a:extLst>
              <a:ext uri="{FF2B5EF4-FFF2-40B4-BE49-F238E27FC236}">
                <a16:creationId xmlns:a16="http://schemas.microsoft.com/office/drawing/2014/main" id="{AAE68E11-CAA8-A77E-F59C-A78B1D2B8B46}"/>
              </a:ext>
            </a:extLst>
          </p:cNvPr>
          <p:cNvSpPr txBox="1"/>
          <p:nvPr/>
        </p:nvSpPr>
        <p:spPr>
          <a:xfrm>
            <a:off x="4150627" y="493059"/>
            <a:ext cx="3025893" cy="523220"/>
          </a:xfrm>
          <a:prstGeom prst="rect">
            <a:avLst/>
          </a:prstGeom>
          <a:noFill/>
        </p:spPr>
        <p:txBody>
          <a:bodyPr wrap="none" rtlCol="0">
            <a:spAutoFit/>
          </a:bodyPr>
          <a:lstStyle/>
          <a:p>
            <a:r>
              <a:rPr lang="en-IN" sz="2800" dirty="0">
                <a:latin typeface="+mj-lt"/>
              </a:rPr>
              <a:t>Schematic Diagram</a:t>
            </a:r>
          </a:p>
        </p:txBody>
      </p:sp>
      <p:sp>
        <p:nvSpPr>
          <p:cNvPr id="8" name="TextBox 7">
            <a:extLst>
              <a:ext uri="{FF2B5EF4-FFF2-40B4-BE49-F238E27FC236}">
                <a16:creationId xmlns:a16="http://schemas.microsoft.com/office/drawing/2014/main" id="{8547D779-B1BE-DFD0-B4D9-8E9AD9F3EB4C}"/>
              </a:ext>
            </a:extLst>
          </p:cNvPr>
          <p:cNvSpPr txBox="1"/>
          <p:nvPr/>
        </p:nvSpPr>
        <p:spPr>
          <a:xfrm>
            <a:off x="2168086" y="2223247"/>
            <a:ext cx="1451038" cy="369332"/>
          </a:xfrm>
          <a:prstGeom prst="rect">
            <a:avLst/>
          </a:prstGeom>
          <a:noFill/>
        </p:spPr>
        <p:txBody>
          <a:bodyPr wrap="none" rtlCol="0">
            <a:spAutoFit/>
          </a:bodyPr>
          <a:lstStyle/>
          <a:p>
            <a:r>
              <a:rPr lang="en-IN" dirty="0"/>
              <a:t>Robotic glove</a:t>
            </a:r>
          </a:p>
        </p:txBody>
      </p:sp>
      <p:sp>
        <p:nvSpPr>
          <p:cNvPr id="9" name="TextBox 8">
            <a:extLst>
              <a:ext uri="{FF2B5EF4-FFF2-40B4-BE49-F238E27FC236}">
                <a16:creationId xmlns:a16="http://schemas.microsoft.com/office/drawing/2014/main" id="{DF3FEF09-B0D4-2C7F-7F21-CD19EFC51937}"/>
              </a:ext>
            </a:extLst>
          </p:cNvPr>
          <p:cNvSpPr txBox="1"/>
          <p:nvPr/>
        </p:nvSpPr>
        <p:spPr>
          <a:xfrm>
            <a:off x="8050305" y="1014114"/>
            <a:ext cx="1326069" cy="369332"/>
          </a:xfrm>
          <a:prstGeom prst="rect">
            <a:avLst/>
          </a:prstGeom>
          <a:noFill/>
        </p:spPr>
        <p:txBody>
          <a:bodyPr wrap="none" rtlCol="0">
            <a:spAutoFit/>
          </a:bodyPr>
          <a:lstStyle/>
          <a:p>
            <a:r>
              <a:rPr lang="en-IN" dirty="0"/>
              <a:t>Robotic arm</a:t>
            </a:r>
          </a:p>
        </p:txBody>
      </p:sp>
      <p:pic>
        <p:nvPicPr>
          <p:cNvPr id="5" name="Picture 4">
            <a:extLst>
              <a:ext uri="{FF2B5EF4-FFF2-40B4-BE49-F238E27FC236}">
                <a16:creationId xmlns:a16="http://schemas.microsoft.com/office/drawing/2014/main" id="{5D6BD540-2DAB-0E8F-3AA0-7BE77AFC5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859" y="1383446"/>
            <a:ext cx="5350513" cy="5357783"/>
          </a:xfrm>
          <a:prstGeom prst="rect">
            <a:avLst/>
          </a:prstGeom>
        </p:spPr>
      </p:pic>
    </p:spTree>
    <p:extLst>
      <p:ext uri="{BB962C8B-B14F-4D97-AF65-F5344CB8AC3E}">
        <p14:creationId xmlns:p14="http://schemas.microsoft.com/office/powerpoint/2010/main" val="175715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EF188-AB28-0C19-9671-01C1F4FA8B0F}"/>
              </a:ext>
            </a:extLst>
          </p:cNvPr>
          <p:cNvSpPr txBox="1"/>
          <p:nvPr/>
        </p:nvSpPr>
        <p:spPr>
          <a:xfrm>
            <a:off x="4805083" y="403412"/>
            <a:ext cx="2237536" cy="523220"/>
          </a:xfrm>
          <a:prstGeom prst="rect">
            <a:avLst/>
          </a:prstGeom>
          <a:noFill/>
        </p:spPr>
        <p:txBody>
          <a:bodyPr wrap="none" rtlCol="0">
            <a:spAutoFit/>
          </a:bodyPr>
          <a:lstStyle/>
          <a:p>
            <a:r>
              <a:rPr lang="en-IN" sz="2800" dirty="0">
                <a:latin typeface="+mj-lt"/>
              </a:rPr>
              <a:t>Block Diagram</a:t>
            </a:r>
          </a:p>
        </p:txBody>
      </p:sp>
      <p:pic>
        <p:nvPicPr>
          <p:cNvPr id="8" name="Picture 7">
            <a:extLst>
              <a:ext uri="{FF2B5EF4-FFF2-40B4-BE49-F238E27FC236}">
                <a16:creationId xmlns:a16="http://schemas.microsoft.com/office/drawing/2014/main" id="{02DEA4DC-8834-B026-95AF-57CC46E53D4B}"/>
              </a:ext>
            </a:extLst>
          </p:cNvPr>
          <p:cNvPicPr>
            <a:picLocks noChangeAspect="1"/>
          </p:cNvPicPr>
          <p:nvPr/>
        </p:nvPicPr>
        <p:blipFill rotWithShape="1">
          <a:blip r:embed="rId2">
            <a:extLst>
              <a:ext uri="{28A0092B-C50C-407E-A947-70E740481C1C}">
                <a14:useLocalDpi xmlns:a14="http://schemas.microsoft.com/office/drawing/2010/main" val="0"/>
              </a:ext>
            </a:extLst>
          </a:blip>
          <a:srcRect l="8289" t="30196" b="2484"/>
          <a:stretch/>
        </p:blipFill>
        <p:spPr>
          <a:xfrm>
            <a:off x="1407459" y="926632"/>
            <a:ext cx="9377082" cy="5532399"/>
          </a:xfrm>
          <a:prstGeom prst="rect">
            <a:avLst/>
          </a:prstGeom>
        </p:spPr>
      </p:pic>
    </p:spTree>
    <p:extLst>
      <p:ext uri="{BB962C8B-B14F-4D97-AF65-F5344CB8AC3E}">
        <p14:creationId xmlns:p14="http://schemas.microsoft.com/office/powerpoint/2010/main" val="102316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ED78-9089-93B3-8A91-FD1BF1A8961E}"/>
              </a:ext>
            </a:extLst>
          </p:cNvPr>
          <p:cNvSpPr>
            <a:spLocks noGrp="1"/>
          </p:cNvSpPr>
          <p:nvPr>
            <p:ph type="title"/>
          </p:nvPr>
        </p:nvSpPr>
        <p:spPr/>
        <p:txBody>
          <a:bodyPr>
            <a:normAutofit/>
          </a:bodyPr>
          <a:lstStyle/>
          <a:p>
            <a:r>
              <a:rPr lang="en-IN" sz="2800" dirty="0"/>
              <a:t>Functioning</a:t>
            </a:r>
          </a:p>
        </p:txBody>
      </p:sp>
      <p:sp>
        <p:nvSpPr>
          <p:cNvPr id="3" name="Content Placeholder 2">
            <a:extLst>
              <a:ext uri="{FF2B5EF4-FFF2-40B4-BE49-F238E27FC236}">
                <a16:creationId xmlns:a16="http://schemas.microsoft.com/office/drawing/2014/main" id="{F3D92DEE-47EF-795B-A7E2-2E4B42B7276B}"/>
              </a:ext>
            </a:extLst>
          </p:cNvPr>
          <p:cNvSpPr>
            <a:spLocks noGrp="1"/>
          </p:cNvSpPr>
          <p:nvPr>
            <p:ph idx="1"/>
          </p:nvPr>
        </p:nvSpPr>
        <p:spPr/>
        <p:txBody>
          <a:bodyPr>
            <a:normAutofit lnSpcReduction="10000"/>
          </a:bodyPr>
          <a:lstStyle/>
          <a:p>
            <a:pPr algn="l"/>
            <a:r>
              <a:rPr lang="en-US" sz="1800" dirty="0">
                <a:solidFill>
                  <a:srgbClr val="212529"/>
                </a:solidFill>
              </a:rPr>
              <a:t>This robotic arm is operates via a robotic glove.</a:t>
            </a:r>
          </a:p>
          <a:p>
            <a:pPr algn="l"/>
            <a:r>
              <a:rPr lang="en-US" sz="1800" b="0" i="0" dirty="0">
                <a:solidFill>
                  <a:srgbClr val="212529"/>
                </a:solidFill>
                <a:effectLst/>
              </a:rPr>
              <a:t>We use </a:t>
            </a:r>
            <a:r>
              <a:rPr lang="en-US" sz="1800" b="0" i="0" dirty="0" err="1">
                <a:solidFill>
                  <a:srgbClr val="212529"/>
                </a:solidFill>
                <a:effectLst/>
              </a:rPr>
              <a:t>use</a:t>
            </a:r>
            <a:r>
              <a:rPr lang="en-US" sz="1800" b="0" i="0" dirty="0">
                <a:solidFill>
                  <a:srgbClr val="212529"/>
                </a:solidFill>
                <a:effectLst/>
              </a:rPr>
              <a:t> two </a:t>
            </a:r>
            <a:r>
              <a:rPr lang="en-US" sz="1800" dirty="0">
                <a:solidFill>
                  <a:srgbClr val="212529"/>
                </a:solidFill>
              </a:rPr>
              <a:t>HC-05 Bluetooth modules to communicate between the glove and the arm.</a:t>
            </a:r>
          </a:p>
          <a:p>
            <a:pPr algn="l"/>
            <a:r>
              <a:rPr lang="en-US" sz="1800" b="0" i="0" dirty="0">
                <a:solidFill>
                  <a:srgbClr val="212529"/>
                </a:solidFill>
                <a:effectLst/>
              </a:rPr>
              <a:t>The glove is equipped with </a:t>
            </a:r>
            <a:r>
              <a:rPr lang="en-US" sz="1800" dirty="0">
                <a:solidFill>
                  <a:srgbClr val="212529"/>
                </a:solidFill>
              </a:rPr>
              <a:t>Flex sensors and MPU 6050 accelerometers.</a:t>
            </a:r>
          </a:p>
          <a:p>
            <a:pPr algn="l"/>
            <a:r>
              <a:rPr lang="en-US" sz="1800" b="0" i="0" dirty="0">
                <a:solidFill>
                  <a:srgbClr val="212529"/>
                </a:solidFill>
                <a:effectLst/>
              </a:rPr>
              <a:t>It works on basis that when </a:t>
            </a:r>
            <a:r>
              <a:rPr lang="en-US" sz="1800" dirty="0">
                <a:solidFill>
                  <a:srgbClr val="212529"/>
                </a:solidFill>
              </a:rPr>
              <a:t>output from the sensors reaches past a certain threshold condition it send a signal according to the condition which then controls the corresponding servo motor hooked up to the sever driver PCA9685.</a:t>
            </a:r>
          </a:p>
          <a:p>
            <a:pPr algn="l"/>
            <a:r>
              <a:rPr lang="en-US" sz="1800" b="0" i="0" dirty="0">
                <a:solidFill>
                  <a:srgbClr val="212529"/>
                </a:solidFill>
                <a:effectLst/>
              </a:rPr>
              <a:t>The flex </a:t>
            </a:r>
            <a:r>
              <a:rPr lang="en-US" sz="1800" dirty="0">
                <a:solidFill>
                  <a:srgbClr val="212529"/>
                </a:solidFill>
              </a:rPr>
              <a:t>sensor is a resistor which changes resistance based on the direction it being bent.</a:t>
            </a:r>
          </a:p>
          <a:p>
            <a:pPr algn="l"/>
            <a:r>
              <a:rPr lang="en-US" sz="1800" b="0" i="0" dirty="0">
                <a:solidFill>
                  <a:srgbClr val="212529"/>
                </a:solidFill>
                <a:effectLst/>
              </a:rPr>
              <a:t>We use the accelerometer to find the coordinates of the displacement of the glove from the position of initialization.</a:t>
            </a:r>
          </a:p>
          <a:p>
            <a:pPr algn="l"/>
            <a:r>
              <a:rPr lang="en-US" sz="1800" dirty="0">
                <a:solidFill>
                  <a:srgbClr val="212529"/>
                </a:solidFill>
              </a:rPr>
              <a:t>When a condition is met the master Bluetooth module of the glove send a signal like “T” to the slave in the arm which will control the motor with condition to rotate if the signal is “T’.</a:t>
            </a:r>
            <a:endParaRPr lang="en-US" sz="1800" b="0" i="0" dirty="0">
              <a:solidFill>
                <a:srgbClr val="212529"/>
              </a:solidFill>
              <a:effectLst/>
            </a:endParaRPr>
          </a:p>
          <a:p>
            <a:pPr marL="0" indent="0">
              <a:buNone/>
            </a:pPr>
            <a:br>
              <a:rPr lang="en-US" b="0" i="0" dirty="0">
                <a:solidFill>
                  <a:srgbClr val="333333"/>
                </a:solidFill>
                <a:effectLst/>
                <a:latin typeface="-apple-system"/>
              </a:rPr>
            </a:br>
            <a:endParaRPr lang="en-IN" dirty="0"/>
          </a:p>
        </p:txBody>
      </p:sp>
    </p:spTree>
    <p:extLst>
      <p:ext uri="{BB962C8B-B14F-4D97-AF65-F5344CB8AC3E}">
        <p14:creationId xmlns:p14="http://schemas.microsoft.com/office/powerpoint/2010/main" val="4851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11196-553F-7BC6-6CF9-16954BFFAA87}"/>
              </a:ext>
            </a:extLst>
          </p:cNvPr>
          <p:cNvSpPr txBox="1"/>
          <p:nvPr/>
        </p:nvSpPr>
        <p:spPr>
          <a:xfrm>
            <a:off x="5002306" y="80682"/>
            <a:ext cx="1954306" cy="523220"/>
          </a:xfrm>
          <a:prstGeom prst="rect">
            <a:avLst/>
          </a:prstGeom>
          <a:noFill/>
        </p:spPr>
        <p:txBody>
          <a:bodyPr wrap="square" rtlCol="0">
            <a:spAutoFit/>
          </a:bodyPr>
          <a:lstStyle/>
          <a:p>
            <a:r>
              <a:rPr lang="en-US" sz="2800" dirty="0">
                <a:latin typeface="+mj-lt"/>
              </a:rPr>
              <a:t>Applications</a:t>
            </a:r>
            <a:endParaRPr lang="en-IN" sz="2800" dirty="0">
              <a:latin typeface="+mj-lt"/>
            </a:endParaRPr>
          </a:p>
        </p:txBody>
      </p:sp>
      <p:sp>
        <p:nvSpPr>
          <p:cNvPr id="3" name="TextBox 2">
            <a:extLst>
              <a:ext uri="{FF2B5EF4-FFF2-40B4-BE49-F238E27FC236}">
                <a16:creationId xmlns:a16="http://schemas.microsoft.com/office/drawing/2014/main" id="{390F6ACB-8234-47A6-2442-6F956FF757C7}"/>
              </a:ext>
            </a:extLst>
          </p:cNvPr>
          <p:cNvSpPr txBox="1"/>
          <p:nvPr/>
        </p:nvSpPr>
        <p:spPr>
          <a:xfrm>
            <a:off x="98611" y="768533"/>
            <a:ext cx="11994777" cy="5847755"/>
          </a:xfrm>
          <a:prstGeom prst="rect">
            <a:avLst/>
          </a:prstGeom>
          <a:noFill/>
        </p:spPr>
        <p:txBody>
          <a:bodyPr wrap="square" rtlCol="0">
            <a:spAutoFit/>
          </a:bodyPr>
          <a:lstStyle/>
          <a:p>
            <a:pPr algn="l"/>
            <a:r>
              <a:rPr lang="en-US" dirty="0">
                <a:solidFill>
                  <a:srgbClr val="1F1F1F"/>
                </a:solidFill>
              </a:rPr>
              <a:t>The robotic arm has a </a:t>
            </a:r>
            <a:r>
              <a:rPr lang="en-US" b="0" i="0" dirty="0">
                <a:solidFill>
                  <a:srgbClr val="1F1F1F"/>
                </a:solidFill>
                <a:effectLst/>
              </a:rPr>
              <a:t>wide range of applications in various fields, including:</a:t>
            </a:r>
          </a:p>
          <a:p>
            <a:pPr algn="l"/>
            <a:endParaRPr lang="en-US" sz="800" b="0" i="0" dirty="0">
              <a:solidFill>
                <a:srgbClr val="1F1F1F"/>
              </a:solidFill>
              <a:effectLst/>
            </a:endParaRPr>
          </a:p>
          <a:p>
            <a:pPr algn="l"/>
            <a:r>
              <a:rPr lang="en-US" sz="2000" b="0" i="0" dirty="0">
                <a:solidFill>
                  <a:srgbClr val="1F1F1F"/>
                </a:solidFill>
                <a:effectLst/>
                <a:latin typeface="+mj-lt"/>
              </a:rPr>
              <a:t>1. Rehabilitation and Assistive Technology:</a:t>
            </a:r>
          </a:p>
          <a:p>
            <a:pPr algn="l">
              <a:buFont typeface="Arial" panose="020B0604020202020204" pitchFamily="34" charset="0"/>
              <a:buChar char="•"/>
            </a:pPr>
            <a:r>
              <a:rPr lang="en-US" b="0" i="0" dirty="0">
                <a:solidFill>
                  <a:srgbClr val="1F1F1F"/>
                </a:solidFill>
                <a:effectLst/>
              </a:rPr>
              <a:t>Assisting individuals with limited mobility or paralysis in performing daily tasks such as eating, dressing, and grooming.</a:t>
            </a:r>
          </a:p>
          <a:p>
            <a:pPr algn="l">
              <a:buFont typeface="Arial" panose="020B0604020202020204" pitchFamily="34" charset="0"/>
              <a:buChar char="•"/>
            </a:pPr>
            <a:r>
              <a:rPr lang="en-US" b="0" i="0" dirty="0">
                <a:solidFill>
                  <a:srgbClr val="1F1F1F"/>
                </a:solidFill>
                <a:effectLst/>
              </a:rPr>
              <a:t>Enabling people with disabilities to interact with their environment more independently.</a:t>
            </a:r>
          </a:p>
          <a:p>
            <a:pPr algn="l"/>
            <a:endParaRPr lang="en-US" sz="800" b="0" i="0" dirty="0">
              <a:solidFill>
                <a:srgbClr val="1F1F1F"/>
              </a:solidFill>
              <a:effectLst/>
            </a:endParaRPr>
          </a:p>
          <a:p>
            <a:r>
              <a:rPr lang="en-US" sz="2000" b="0" i="0" dirty="0">
                <a:solidFill>
                  <a:srgbClr val="1F1F1F"/>
                </a:solidFill>
                <a:effectLst/>
                <a:latin typeface="+mj-lt"/>
              </a:rPr>
              <a:t>2. Industrial Automation and Manufacturing:</a:t>
            </a:r>
          </a:p>
          <a:p>
            <a:pPr algn="l">
              <a:buFont typeface="Arial" panose="020B0604020202020204" pitchFamily="34" charset="0"/>
              <a:buChar char="•"/>
            </a:pPr>
            <a:r>
              <a:rPr lang="en-US" b="0" i="0" dirty="0">
                <a:solidFill>
                  <a:srgbClr val="1F1F1F"/>
                </a:solidFill>
                <a:effectLst/>
              </a:rPr>
              <a:t>Performing repetitive tasks in hazardous or high-precision environments.</a:t>
            </a:r>
          </a:p>
          <a:p>
            <a:pPr algn="l">
              <a:buFont typeface="Arial" panose="020B0604020202020204" pitchFamily="34" charset="0"/>
              <a:buChar char="•"/>
            </a:pPr>
            <a:r>
              <a:rPr lang="en-US" b="0" i="0" dirty="0">
                <a:solidFill>
                  <a:srgbClr val="1F1F1F"/>
                </a:solidFill>
                <a:effectLst/>
              </a:rPr>
              <a:t>Assembling components in complex manufacturing processes.</a:t>
            </a:r>
          </a:p>
          <a:p>
            <a:pPr algn="l">
              <a:buFont typeface="Arial" panose="020B0604020202020204" pitchFamily="34" charset="0"/>
              <a:buChar char="•"/>
            </a:pPr>
            <a:r>
              <a:rPr lang="en-US" b="0" i="0" dirty="0">
                <a:solidFill>
                  <a:srgbClr val="1F1F1F"/>
                </a:solidFill>
                <a:effectLst/>
              </a:rPr>
              <a:t>Handling delicate or fragile objects without damaging them.</a:t>
            </a:r>
          </a:p>
          <a:p>
            <a:pPr algn="l"/>
            <a:endParaRPr lang="en-US" sz="800" b="0" i="0" dirty="0">
              <a:solidFill>
                <a:srgbClr val="1F1F1F"/>
              </a:solidFill>
              <a:effectLst/>
            </a:endParaRPr>
          </a:p>
          <a:p>
            <a:pPr algn="l"/>
            <a:r>
              <a:rPr lang="en-US" sz="2000" b="0" i="0" dirty="0">
                <a:solidFill>
                  <a:srgbClr val="1F1F1F"/>
                </a:solidFill>
                <a:effectLst/>
                <a:latin typeface="+mj-lt"/>
              </a:rPr>
              <a:t>3. Education and Research:</a:t>
            </a:r>
          </a:p>
          <a:p>
            <a:pPr algn="l">
              <a:buFont typeface="Arial" panose="020B0604020202020204" pitchFamily="34" charset="0"/>
              <a:buChar char="•"/>
            </a:pPr>
            <a:r>
              <a:rPr lang="en-US" b="0" i="0" dirty="0">
                <a:solidFill>
                  <a:srgbClr val="1F1F1F"/>
                </a:solidFill>
                <a:effectLst/>
              </a:rPr>
              <a:t>Teaching STEM concepts to students in a hands-on and engaging manner.</a:t>
            </a:r>
          </a:p>
          <a:p>
            <a:pPr algn="l">
              <a:buFont typeface="Arial" panose="020B0604020202020204" pitchFamily="34" charset="0"/>
              <a:buChar char="•"/>
            </a:pPr>
            <a:r>
              <a:rPr lang="en-US" b="0" i="0" dirty="0">
                <a:solidFill>
                  <a:srgbClr val="1F1F1F"/>
                </a:solidFill>
                <a:effectLst/>
              </a:rPr>
              <a:t>Conducting research in robotics, human-computer interaction, and artificial intelligence.</a:t>
            </a:r>
          </a:p>
          <a:p>
            <a:pPr algn="l"/>
            <a:endParaRPr lang="en-US" sz="800" b="0" i="0" dirty="0">
              <a:solidFill>
                <a:srgbClr val="1F1F1F"/>
              </a:solidFill>
              <a:effectLst/>
            </a:endParaRPr>
          </a:p>
          <a:p>
            <a:pPr algn="l"/>
            <a:r>
              <a:rPr lang="en-US" sz="2000" b="0" i="0" dirty="0">
                <a:solidFill>
                  <a:srgbClr val="1F1F1F"/>
                </a:solidFill>
                <a:effectLst/>
                <a:latin typeface="+mj-lt"/>
              </a:rPr>
              <a:t>4. Healthcare and Medical Assistance:</a:t>
            </a:r>
          </a:p>
          <a:p>
            <a:pPr algn="l">
              <a:buFont typeface="Arial" panose="020B0604020202020204" pitchFamily="34" charset="0"/>
              <a:buChar char="•"/>
            </a:pPr>
            <a:r>
              <a:rPr lang="en-US" b="0" i="0" dirty="0">
                <a:solidFill>
                  <a:srgbClr val="1F1F1F"/>
                </a:solidFill>
                <a:effectLst/>
              </a:rPr>
              <a:t>Assisting surgeons in minimally invasive procedures.</a:t>
            </a:r>
          </a:p>
          <a:p>
            <a:pPr algn="l">
              <a:buFont typeface="Arial" panose="020B0604020202020204" pitchFamily="34" charset="0"/>
              <a:buChar char="•"/>
            </a:pPr>
            <a:r>
              <a:rPr lang="en-US" b="0" i="0" dirty="0">
                <a:solidFill>
                  <a:srgbClr val="1F1F1F"/>
                </a:solidFill>
                <a:effectLst/>
              </a:rPr>
              <a:t>Performing delicate surgeries that require high precision and dexterity.</a:t>
            </a:r>
          </a:p>
          <a:p>
            <a:pPr algn="l"/>
            <a:endParaRPr lang="en-US" sz="800" b="0" i="0" dirty="0">
              <a:solidFill>
                <a:srgbClr val="1F1F1F"/>
              </a:solidFill>
              <a:effectLst/>
            </a:endParaRPr>
          </a:p>
          <a:p>
            <a:pPr algn="l"/>
            <a:r>
              <a:rPr lang="en-US" sz="2000" b="0" i="0" dirty="0">
                <a:solidFill>
                  <a:srgbClr val="1F1F1F"/>
                </a:solidFill>
                <a:effectLst/>
                <a:latin typeface="+mj-lt"/>
              </a:rPr>
              <a:t>5. Household Applications and Robotics:</a:t>
            </a:r>
          </a:p>
          <a:p>
            <a:pPr algn="l">
              <a:buFont typeface="Arial" panose="020B0604020202020204" pitchFamily="34" charset="0"/>
              <a:buChar char="•"/>
            </a:pPr>
            <a:r>
              <a:rPr lang="en-US" b="0" i="0" dirty="0">
                <a:solidFill>
                  <a:srgbClr val="1F1F1F"/>
                </a:solidFill>
                <a:effectLst/>
              </a:rPr>
              <a:t>Automating household chores such as cleaning, cooking, and organizing.</a:t>
            </a:r>
          </a:p>
          <a:p>
            <a:pPr algn="l">
              <a:buFont typeface="Arial" panose="020B0604020202020204" pitchFamily="34" charset="0"/>
              <a:buChar char="•"/>
            </a:pPr>
            <a:r>
              <a:rPr lang="en-US" b="0" i="0" dirty="0">
                <a:solidFill>
                  <a:srgbClr val="1F1F1F"/>
                </a:solidFill>
                <a:effectLst/>
              </a:rPr>
              <a:t>Providing companionship and assistance to elderly or disabled individuals.</a:t>
            </a:r>
          </a:p>
          <a:p>
            <a:pPr algn="l">
              <a:buFont typeface="Arial" panose="020B0604020202020204" pitchFamily="34" charset="0"/>
              <a:buChar char="•"/>
            </a:pPr>
            <a:r>
              <a:rPr lang="en-US" b="0" i="0" dirty="0">
                <a:solidFill>
                  <a:srgbClr val="1F1F1F"/>
                </a:solidFill>
                <a:effectLst/>
              </a:rPr>
              <a:t>Enhancing entertainment and gaming experiences with interactive robots.</a:t>
            </a:r>
          </a:p>
        </p:txBody>
      </p:sp>
    </p:spTree>
    <p:extLst>
      <p:ext uri="{BB962C8B-B14F-4D97-AF65-F5344CB8AC3E}">
        <p14:creationId xmlns:p14="http://schemas.microsoft.com/office/powerpoint/2010/main" val="264097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E182B1-492D-61DE-9A19-FD3DCC837AE2}"/>
              </a:ext>
            </a:extLst>
          </p:cNvPr>
          <p:cNvSpPr txBox="1"/>
          <p:nvPr/>
        </p:nvSpPr>
        <p:spPr>
          <a:xfrm>
            <a:off x="4935070" y="3075057"/>
            <a:ext cx="2321859" cy="707886"/>
          </a:xfrm>
          <a:prstGeom prst="rect">
            <a:avLst/>
          </a:prstGeom>
          <a:noFill/>
        </p:spPr>
        <p:txBody>
          <a:bodyPr wrap="square" rtlCol="0">
            <a:spAutoFit/>
          </a:bodyPr>
          <a:lstStyle/>
          <a:p>
            <a:pPr algn="ctr"/>
            <a:r>
              <a:rPr lang="en-US" sz="4000" dirty="0">
                <a:latin typeface="+mj-lt"/>
              </a:rPr>
              <a:t>Thank You</a:t>
            </a:r>
            <a:endParaRPr lang="en-IN" sz="4000" dirty="0">
              <a:latin typeface="+mj-lt"/>
            </a:endParaRPr>
          </a:p>
        </p:txBody>
      </p:sp>
    </p:spTree>
    <p:extLst>
      <p:ext uri="{BB962C8B-B14F-4D97-AF65-F5344CB8AC3E}">
        <p14:creationId xmlns:p14="http://schemas.microsoft.com/office/powerpoint/2010/main" val="2654976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569</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Calibri Light</vt:lpstr>
      <vt:lpstr>Office Theme</vt:lpstr>
      <vt:lpstr>K.R.S Project</vt:lpstr>
      <vt:lpstr>PowerPoint Presentation</vt:lpstr>
      <vt:lpstr>Overview</vt:lpstr>
      <vt:lpstr>PowerPoint Presentation</vt:lpstr>
      <vt:lpstr>PowerPoint Presentation</vt:lpstr>
      <vt:lpstr>Functioning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K.R.S Project</dc:title>
  <dc:creator>Aritro Dutta</dc:creator>
  <cp:lastModifiedBy>Aashman Sarkar</cp:lastModifiedBy>
  <cp:revision>4</cp:revision>
  <dcterms:created xsi:type="dcterms:W3CDTF">2023-11-06T19:11:28Z</dcterms:created>
  <dcterms:modified xsi:type="dcterms:W3CDTF">2023-11-09T11:23:47Z</dcterms:modified>
</cp:coreProperties>
</file>