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6" name="Shape 3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Boolean functions…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2" name="Shape 5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%P(x_\textrm{funds} = 0|\textrm{spam}) = 0.01</a:t>
            </a:r>
          </a:p>
          <a:p>
            <a:pPr/>
            <a:r>
              <a:t>%P(x_\textrm{funds} = 1|\textrm{spam}) = 0.99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2" name="Shape 5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%P(x_\textrm{funds} = 0|\textrm{spam}) = 0.01</a:t>
            </a:r>
          </a:p>
          <a:p>
            <a:pPr/>
            <a:r>
              <a:t>%P(x_\textrm{funds} = 1|\textrm{spam}) = 0.99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3" name="Shape 5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%P(x_\textrm{funds} = 0|\textrm{spam}) = 0.01</a:t>
            </a:r>
          </a:p>
          <a:p>
            <a:pPr/>
            <a:r>
              <a:t>%P(x_\textrm{funds} = 1|\textrm{spam}) = 0.99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0" name="Shape 6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%P(y=+|x) = \textrm{logistic}(w^\top x)</a:t>
            </a:r>
          </a:p>
          <a:p>
            <a:pPr/>
            <a:r>
              <a:t>%P(y=+|x) = \frac{\exp(\sum_{i=1}^n w_i x_i)}{1+\exp(\sum_{i=1}^n w_i x_i)}</a:t>
            </a:r>
          </a:p>
          <a:p>
            <a:pPr/>
            <a:r>
              <a:t>%\mathcal{L}(x_j,y_j=+) = \log P(y_j=+|x_j)</a:t>
            </a:r>
          </a:p>
          <a:p>
            <a:pPr/>
            <a:r>
              <a:t>= \sum_{i=1}^n w_i x_{ji} - \log\left(1+ \exp \left(\sum_{i=1}^n w_i x_{ji}\right)\right)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0" name="Shape 6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\mathcal{L}(x_j,y_j=+) = \log P(y_j=+|x_j) = \sum_{i=1}^n w_i x_{ji} - \log\left(1 + \exp \left(\sum_{i=1}^n w_i x_{ji}\right) \right)</a:t>
            </a:r>
          </a:p>
          <a:p>
            <a:pPr/>
            <a:r>
              <a:t>%\frac{\partial \mathcal{L}(x_j,y_j)}{\partial w_i} =</a:t>
            </a:r>
          </a:p>
          <a:p>
            <a:pPr/>
            <a:r>
              <a:t>%x_{ji} - \frac{\partial}{\partial w_i} \log\left(1+ \exp \left(\sum_{i=1}^n w_i x_{ji}\right)\right)</a:t>
            </a:r>
          </a:p>
          <a:p>
            <a:pPr/>
            <a:r>
              <a:t>%= x_{ji} - \frac{1}{1+ \exp \left(\sum_{i=1}^n w_i x_{ji}\right)} \frac{\partial}{\partial w_i} \left(1 + \exp \left(\sum_{i=1}^n w_i x_{ji}\right) \right)</a:t>
            </a:r>
          </a:p>
          <a:p>
            <a:pPr/>
            <a:r>
              <a:t>%= x_{ji} - \frac{1}{1+ \exp \left(\sum_{i=1}^n w_i x_{ji}\right)} x_{ji} \exp \left(\sum_{i=1}^n w_i x_{ji}\right)</a:t>
            </a:r>
          </a:p>
          <a:p>
            <a:pPr/>
            <a:r>
              <a:t>%= x_{ji} - \frac{1}{1+ \exp \left(\sum_{i=1}^n w_i x_{ji}\right)} x_{ji} \exp \left(\sum_{i=1}^n w_i x_{ji}\right)</a:t>
            </a:r>
          </a:p>
          <a:p>
            <a:pPr/>
            <a:r>
              <a:t>%= x_{ji} - x_{ji} \frac{\exp \left(\sum_{i=1}^n w_i x_{ji}\right)}{1+ \exp \left(\sum_{i=1}^n w_i x_{ji}\right)}</a:t>
            </a:r>
          </a:p>
          <a:p>
            <a:pPr/>
            <a:r>
              <a:t>%=x_{ji} (1 - P(y_j=+|x_j))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5" name="Shape 6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x_j (y_j - P(y_j = \textrm{spam} | x_j))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3" name="Shape 7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%\forall j\ \ &amp;w^\top x_j &gt; 1 \textrm{ if } y_j = 1\\</a:t>
            </a:r>
          </a:p>
          <a:p>
            <a:pPr/>
            <a:r>
              <a:t>%&amp;w^\top x_j &lt; -1 \textrm{ if } y_j = 0</a:t>
            </a:r>
          </a:p>
          <a:p>
            <a:pPr/>
            <a:r>
              <a:t>%\forall j \ \ y_j (w^\top x_j) + (1 - y_j) (-w^\top x_j) \geq 1</a:t>
            </a:r>
          </a:p>
          <a:p>
            <a:pPr/>
            <a:r>
              <a:t>%\forall j\ \ (2 y_j - 1) (w^\top x_j) \geq 1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0" name="Shape 7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%\lambda \Vert w \Vert_2^2 + \sum_{j=1}^m \xi_j</a:t>
            </a:r>
          </a:p>
          <a:p>
            <a:pPr/>
            <a:r>
              <a:t>%\forall j\ \ (2 y_j - 1) (w^\top x_j) \geq 1 - \xi_j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15" name="Shape 8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%x(1 - P(y=1|x)) = x(1 - \textrm{logistic}(w^\top x))</a:t>
            </a:r>
          </a:p>
          <a:p>
            <a:pPr/>
            <a:r>
              <a:t>%x \textrm{ if } w^\top x &lt; 0,\ \textrm{else } 0</a:t>
            </a:r>
          </a:p>
          <a:p>
            <a:pPr/>
            <a:r>
              <a:t>x \textrm{ if } w^\top x &lt; 1 (\xi &gt; 0),\ \textrm{else } 0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35" name="Shape 8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%\lambda \Vert w \Vert_2^2 + \sum_{j=1}^m \xi_j</a:t>
            </a:r>
          </a:p>
          <a:p>
            <a:pPr/>
            <a:r>
              <a:t>%\forall j\ \ (2 y_j - 1) (w^\top x_j) \geq 1 - \xi_j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7" name="Shape 3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\textrm{argmax}_y P(y|x) = \textrm{argmax}_y \log P(y|x) = \textrm{argmax}_y \left[\log P(y) + \sum_{i=1}^n \log P(x_i|y)\right]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0" name="Shape 9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P(y=1|x) = \frac{\exp \left(\sum_{i=1}^n w_i x_i\right)}{\left(1+ \exp \left(\sum_{i=1}^n w_i x_i\right)\right)}</a:t>
            </a:r>
          </a:p>
          <a:p>
            <a:pPr/>
            <a:r>
              <a:t>P(y=1|x) \geq 0.5 \Leftrightarrow w^\top x \geq 0.5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9" name="Shape 3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TODO: WORK OUT EXAMPLE WITH NUMBERS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5" name="Shape 4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%\sum_{j=1}^m \log P(y_j, x_j) = \sum_{j=1}^m \left[ \log P(y_j) + \sum_{i=1}^n \log P(x_{ji}|y_j) \right]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4" name="Shape 4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\prod_{j=1}^m P(y_j) = p^3 (1-p)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2" name="Shape 4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%\sum_{j=1}^m \log P(y_j, x_j) = \sum_{j=1}^m \left[ \log P(y_j) + \sum_{i=1}^n \log P(x_{ji}|y_j) \right]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6" name="Shape 4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%P(-) = \frac{1}{2}</a:t>
            </a:r>
          </a:p>
          <a:p>
            <a:pPr/>
            <a:r>
              <a:t>%P(\textrm{great}|+) = \frac{1}{2}</a:t>
            </a:r>
          </a:p>
          <a:p>
            <a:pPr/>
            <a:r>
              <a:t>%P(\textrm{great}|-) = \frac{1}{4}</a:t>
            </a:r>
          </a:p>
          <a:p>
            <a:pPr/>
            <a:r>
              <a:t>%P(y|x) \propto \left[\frac{1}{2} \cdot \frac{1}{2}, \frac{1}{2} \cdot \frac{1}{4}\right]</a:t>
            </a:r>
          </a:p>
          <a:p>
            <a:pPr/>
            <a:r>
              <a:t>%P(y|x) \propto</a:t>
            </a:r>
          </a:p>
          <a:p>
            <a:pPr/>
            <a:r>
              <a:t>%P(-) P(\textrm{great}|-)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6" name="Shape 5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%\log P(y=+|x) - \log P(y=-|x) &gt; 0</a:t>
            </a:r>
          </a:p>
          <a:p>
            <a:pPr/>
            <a:r>
              <a:t>\Leftrightarrow \log \frac{P(y=+|x)}{P(y=-|x)} + \sum_{i=1}^n \log \frac{P(x_i|y=+)}{P(x_i|y=-)} &gt;0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8" name="Shape 5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P(x_\textrm{boring} | +) = 0.01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>
                <a:latin typeface="+mj-lt"/>
                <a:ea typeface="+mj-ea"/>
                <a:cs typeface="+mj-cs"/>
                <a:sym typeface="Calibri"/>
              </a:defRPr>
            </a:lvl1pPr>
            <a:lvl2pPr marL="0" indent="0" algn="ctr">
              <a:spcBef>
                <a:spcPts val="0"/>
              </a:spcBef>
              <a:buSzTx/>
              <a:buNone/>
              <a:defRPr sz="5000">
                <a:latin typeface="+mj-lt"/>
                <a:ea typeface="+mj-ea"/>
                <a:cs typeface="+mj-cs"/>
                <a:sym typeface="Calibri"/>
              </a:defRPr>
            </a:lvl2pPr>
            <a:lvl3pPr marL="0" indent="0" algn="ctr">
              <a:spcBef>
                <a:spcPts val="0"/>
              </a:spcBef>
              <a:buSzTx/>
              <a:buNone/>
              <a:defRPr sz="5000">
                <a:latin typeface="+mj-lt"/>
                <a:ea typeface="+mj-ea"/>
                <a:cs typeface="+mj-cs"/>
                <a:sym typeface="Calibri"/>
              </a:defRPr>
            </a:lvl3pPr>
            <a:lvl4pPr marL="0" indent="0" algn="ctr">
              <a:spcBef>
                <a:spcPts val="0"/>
              </a:spcBef>
              <a:buSzTx/>
              <a:buNone/>
              <a:defRPr sz="5000">
                <a:latin typeface="+mj-lt"/>
                <a:ea typeface="+mj-ea"/>
                <a:cs typeface="+mj-cs"/>
                <a:sym typeface="Calibri"/>
              </a:defRPr>
            </a:lvl4pPr>
            <a:lvl5pPr marL="0" indent="0" algn="ctr">
              <a:spcBef>
                <a:spcPts val="0"/>
              </a:spcBef>
              <a:buSzTx/>
              <a:buNone/>
              <a:defRPr sz="50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mage"/>
          <p:cNvSpPr/>
          <p:nvPr>
            <p:ph type="pic" sz="quarter" idx="21"/>
          </p:nvPr>
        </p:nvSpPr>
        <p:spPr>
          <a:xfrm>
            <a:off x="13067109" y="2268140"/>
            <a:ext cx="5929313" cy="8899794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3940968" y="1982390"/>
            <a:ext cx="8251032" cy="4643439"/>
          </a:xfrm>
          <a:prstGeom prst="rect">
            <a:avLst/>
          </a:prstGeom>
        </p:spPr>
        <p:txBody>
          <a:bodyPr anchor="b"/>
          <a:lstStyle>
            <a:lvl1pPr>
              <a:defRPr sz="98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quarter" idx="1"/>
          </p:nvPr>
        </p:nvSpPr>
        <p:spPr>
          <a:xfrm>
            <a:off x="3940968" y="6732984"/>
            <a:ext cx="8251032" cy="4643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600"/>
            </a:lvl1pPr>
            <a:lvl2pPr marL="0" indent="0" algn="ctr">
              <a:spcBef>
                <a:spcPts val="0"/>
              </a:spcBef>
              <a:buSzTx/>
              <a:buNone/>
              <a:defRPr sz="4600"/>
            </a:lvl2pPr>
            <a:lvl3pPr marL="0" indent="0" algn="ctr">
              <a:spcBef>
                <a:spcPts val="0"/>
              </a:spcBef>
              <a:buSzTx/>
              <a:buNone/>
              <a:defRPr sz="4600"/>
            </a:lvl3pPr>
            <a:lvl4pPr marL="0" indent="0" algn="ctr">
              <a:spcBef>
                <a:spcPts val="0"/>
              </a:spcBef>
              <a:buSzTx/>
              <a:buNone/>
              <a:defRPr sz="4600"/>
            </a:lvl4pPr>
            <a:lvl5pPr marL="0" indent="0" algn="ctr">
              <a:spcBef>
                <a:spcPts val="0"/>
              </a:spcBef>
              <a:buSzTx/>
              <a:buNone/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Image"/>
          <p:cNvSpPr/>
          <p:nvPr>
            <p:ph type="pic" sz="quarter" idx="21"/>
          </p:nvPr>
        </p:nvSpPr>
        <p:spPr>
          <a:xfrm>
            <a:off x="13067109" y="2268140"/>
            <a:ext cx="5929313" cy="8899794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3940968" y="1982390"/>
            <a:ext cx="8251032" cy="4643439"/>
          </a:xfrm>
          <a:prstGeom prst="rect">
            <a:avLst/>
          </a:prstGeom>
        </p:spPr>
        <p:txBody>
          <a:bodyPr anchor="b"/>
          <a:lstStyle>
            <a:lvl1pPr>
              <a:defRPr sz="9800"/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sz="quarter" idx="1"/>
          </p:nvPr>
        </p:nvSpPr>
        <p:spPr>
          <a:xfrm>
            <a:off x="3940968" y="6732984"/>
            <a:ext cx="8251032" cy="4643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600"/>
            </a:lvl1pPr>
            <a:lvl2pPr marL="0" indent="0" algn="ctr">
              <a:spcBef>
                <a:spcPts val="0"/>
              </a:spcBef>
              <a:buSzTx/>
              <a:buNone/>
              <a:defRPr sz="4600"/>
            </a:lvl2pPr>
            <a:lvl3pPr marL="0" indent="0" algn="ctr">
              <a:spcBef>
                <a:spcPts val="0"/>
              </a:spcBef>
              <a:buSzTx/>
              <a:buNone/>
              <a:defRPr sz="4600"/>
            </a:lvl3pPr>
            <a:lvl4pPr marL="0" indent="0" algn="ctr">
              <a:spcBef>
                <a:spcPts val="0"/>
              </a:spcBef>
              <a:buSzTx/>
              <a:buNone/>
              <a:defRPr sz="4600"/>
            </a:lvl4pPr>
            <a:lvl5pPr marL="0" indent="0" algn="ctr">
              <a:spcBef>
                <a:spcPts val="0"/>
              </a:spcBef>
              <a:buSzTx/>
              <a:buNone/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mage"/>
          <p:cNvSpPr/>
          <p:nvPr>
            <p:ph type="pic" sz="quarter" idx="21"/>
          </p:nvPr>
        </p:nvSpPr>
        <p:spPr>
          <a:xfrm>
            <a:off x="13138546" y="3571875"/>
            <a:ext cx="5768579" cy="8658535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833937" y="3893343"/>
            <a:ext cx="7090173" cy="8036720"/>
          </a:xfrm>
          <a:prstGeom prst="rect">
            <a:avLst/>
          </a:prstGeom>
        </p:spPr>
        <p:txBody>
          <a:bodyPr/>
          <a:lstStyle>
            <a:lvl1pPr marL="997603" indent="-680103">
              <a:spcBef>
                <a:spcPts val="3800"/>
              </a:spcBef>
              <a:defRPr sz="4400"/>
            </a:lvl1pPr>
            <a:lvl2pPr marL="1442103" indent="-680103">
              <a:spcBef>
                <a:spcPts val="3800"/>
              </a:spcBef>
              <a:defRPr sz="4400"/>
            </a:lvl2pPr>
            <a:lvl3pPr marL="1886603" indent="-680103">
              <a:spcBef>
                <a:spcPts val="3800"/>
              </a:spcBef>
              <a:defRPr sz="4400"/>
            </a:lvl3pPr>
            <a:lvl4pPr marL="2331103" indent="-680103">
              <a:spcBef>
                <a:spcPts val="3800"/>
              </a:spcBef>
              <a:defRPr sz="4400"/>
            </a:lvl4pPr>
            <a:lvl5pPr marL="2775603" indent="-680103">
              <a:spcBef>
                <a:spcPts val="3800"/>
              </a:spcBef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4833937" y="3893343"/>
            <a:ext cx="7090173" cy="8036720"/>
          </a:xfrm>
          <a:prstGeom prst="rect">
            <a:avLst/>
          </a:prstGeom>
        </p:spPr>
        <p:txBody>
          <a:bodyPr/>
          <a:lstStyle>
            <a:lvl1pPr marL="997603" indent="-680103">
              <a:spcBef>
                <a:spcPts val="3800"/>
              </a:spcBef>
              <a:defRPr sz="4400"/>
            </a:lvl1pPr>
            <a:lvl2pPr marL="1442103" indent="-680103">
              <a:spcBef>
                <a:spcPts val="3800"/>
              </a:spcBef>
              <a:defRPr sz="4400"/>
            </a:lvl2pPr>
            <a:lvl3pPr marL="1886603" indent="-680103">
              <a:spcBef>
                <a:spcPts val="3800"/>
              </a:spcBef>
              <a:defRPr sz="4400"/>
            </a:lvl3pPr>
            <a:lvl4pPr marL="2331103" indent="-680103">
              <a:spcBef>
                <a:spcPts val="3800"/>
              </a:spcBef>
              <a:defRPr sz="4400"/>
            </a:lvl4pPr>
            <a:lvl5pPr marL="2775603" indent="-680103">
              <a:spcBef>
                <a:spcPts val="3800"/>
              </a:spcBef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13977937" y="3893343"/>
            <a:ext cx="5572126" cy="8036720"/>
          </a:xfrm>
          <a:prstGeom prst="rect">
            <a:avLst/>
          </a:prstGeom>
        </p:spPr>
        <p:txBody>
          <a:bodyPr/>
          <a:lstStyle>
            <a:lvl1pPr marL="997603" indent="-680103">
              <a:spcBef>
                <a:spcPts val="3800"/>
              </a:spcBef>
              <a:defRPr sz="4400"/>
            </a:lvl1pPr>
            <a:lvl2pPr marL="1442103" indent="-680103">
              <a:spcBef>
                <a:spcPts val="3800"/>
              </a:spcBef>
              <a:defRPr sz="4400"/>
            </a:lvl2pPr>
            <a:lvl3pPr marL="1886603" indent="-680103">
              <a:spcBef>
                <a:spcPts val="3800"/>
              </a:spcBef>
              <a:defRPr sz="4400"/>
            </a:lvl3pPr>
            <a:lvl4pPr marL="2331103" indent="-680103">
              <a:spcBef>
                <a:spcPts val="3800"/>
              </a:spcBef>
              <a:defRPr sz="4400"/>
            </a:lvl4pPr>
            <a:lvl5pPr marL="2775603" indent="-680103">
              <a:spcBef>
                <a:spcPts val="3800"/>
              </a:spcBef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0937" y="216942"/>
            <a:ext cx="1322102" cy="180379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5" name="Group"/>
          <p:cNvGrpSpPr/>
          <p:nvPr/>
        </p:nvGrpSpPr>
        <p:grpSpPr>
          <a:xfrm rot="10800000">
            <a:off x="5530453" y="1875234"/>
            <a:ext cx="14662547" cy="107157"/>
            <a:chOff x="0" y="0"/>
            <a:chExt cx="14662546" cy="107156"/>
          </a:xfrm>
        </p:grpSpPr>
        <p:sp>
          <p:nvSpPr>
            <p:cNvPr id="63" name="Rectangle"/>
            <p:cNvSpPr/>
            <p:nvPr/>
          </p:nvSpPr>
          <p:spPr>
            <a:xfrm>
              <a:off x="0" y="0"/>
              <a:ext cx="5179219" cy="107157"/>
            </a:xfrm>
            <a:prstGeom prst="rect">
              <a:avLst/>
            </a:prstGeom>
            <a:gradFill flip="none" rotWithShape="1">
              <a:gsLst>
                <a:gs pos="0">
                  <a:srgbClr val="6E8DB5"/>
                </a:gs>
                <a:gs pos="100000">
                  <a:srgbClr val="FFFFFF">
                    <a:alpha val="0"/>
                  </a:srgbClr>
                </a:gs>
              </a:gsLst>
              <a:lin ang="10860000" scaled="0"/>
            </a:gra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64" name="Rectangle"/>
            <p:cNvSpPr/>
            <p:nvPr/>
          </p:nvSpPr>
          <p:spPr>
            <a:xfrm>
              <a:off x="5179218" y="0"/>
              <a:ext cx="9483329" cy="107157"/>
            </a:xfrm>
            <a:prstGeom prst="rect">
              <a:avLst/>
            </a:prstGeom>
            <a:solidFill>
              <a:srgbClr val="6E8DB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37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66" name="Title Text"/>
          <p:cNvSpPr txBox="1"/>
          <p:nvPr>
            <p:ph type="title"/>
          </p:nvPr>
        </p:nvSpPr>
        <p:spPr>
          <a:xfrm>
            <a:off x="4833937" y="0"/>
            <a:ext cx="14716126" cy="180379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4833937" y="3893343"/>
            <a:ext cx="14716126" cy="803672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0937" y="216942"/>
            <a:ext cx="1322102" cy="180379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3" name="Group"/>
          <p:cNvGrpSpPr/>
          <p:nvPr/>
        </p:nvGrpSpPr>
        <p:grpSpPr>
          <a:xfrm rot="10800000">
            <a:off x="5530453" y="1875234"/>
            <a:ext cx="14662547" cy="107157"/>
            <a:chOff x="0" y="0"/>
            <a:chExt cx="14662546" cy="107156"/>
          </a:xfrm>
        </p:grpSpPr>
        <p:sp>
          <p:nvSpPr>
            <p:cNvPr id="71" name="Rectangle"/>
            <p:cNvSpPr/>
            <p:nvPr/>
          </p:nvSpPr>
          <p:spPr>
            <a:xfrm>
              <a:off x="0" y="0"/>
              <a:ext cx="5179219" cy="107157"/>
            </a:xfrm>
            <a:prstGeom prst="rect">
              <a:avLst/>
            </a:prstGeom>
            <a:gradFill flip="none" rotWithShape="1">
              <a:gsLst>
                <a:gs pos="0">
                  <a:srgbClr val="6E8DB5"/>
                </a:gs>
                <a:gs pos="100000">
                  <a:srgbClr val="FFFFFF">
                    <a:alpha val="0"/>
                  </a:srgbClr>
                </a:gs>
              </a:gsLst>
              <a:lin ang="10860000" scaled="0"/>
            </a:gra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72" name="Rectangle"/>
            <p:cNvSpPr/>
            <p:nvPr/>
          </p:nvSpPr>
          <p:spPr>
            <a:xfrm>
              <a:off x="5179218" y="0"/>
              <a:ext cx="9483329" cy="107157"/>
            </a:xfrm>
            <a:prstGeom prst="rect">
              <a:avLst/>
            </a:prstGeom>
            <a:solidFill>
              <a:srgbClr val="6E8DB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37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74" name="Title Text"/>
          <p:cNvSpPr txBox="1"/>
          <p:nvPr>
            <p:ph type="title"/>
          </p:nvPr>
        </p:nvSpPr>
        <p:spPr>
          <a:xfrm>
            <a:off x="4833937" y="0"/>
            <a:ext cx="14716126" cy="180379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833937" y="3893343"/>
            <a:ext cx="14716126" cy="803672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"/>
          <p:cNvSpPr/>
          <p:nvPr/>
        </p:nvSpPr>
        <p:spPr>
          <a:xfrm>
            <a:off x="4816078" y="321468"/>
            <a:ext cx="482204" cy="392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83" name="droppedImage.pdf" descr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3078" y="553640"/>
            <a:ext cx="1625204" cy="1347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9683" y="1819405"/>
            <a:ext cx="16930687" cy="109408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itle Text"/>
          <p:cNvSpPr txBox="1"/>
          <p:nvPr>
            <p:ph type="title"/>
          </p:nvPr>
        </p:nvSpPr>
        <p:spPr>
          <a:xfrm>
            <a:off x="4833937" y="0"/>
            <a:ext cx="14716126" cy="180379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half" idx="1"/>
          </p:nvPr>
        </p:nvSpPr>
        <p:spPr>
          <a:xfrm>
            <a:off x="4833937" y="3893343"/>
            <a:ext cx="14716126" cy="803672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"/>
          <p:cNvSpPr/>
          <p:nvPr/>
        </p:nvSpPr>
        <p:spPr>
          <a:xfrm>
            <a:off x="4816078" y="321468"/>
            <a:ext cx="482204" cy="392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90" name="droppedImage.pdf" descr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3078" y="553640"/>
            <a:ext cx="1625204" cy="1347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9683" y="1819405"/>
            <a:ext cx="16930687" cy="109408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Title Text"/>
          <p:cNvSpPr txBox="1"/>
          <p:nvPr>
            <p:ph type="title"/>
          </p:nvPr>
        </p:nvSpPr>
        <p:spPr>
          <a:xfrm>
            <a:off x="4833937" y="0"/>
            <a:ext cx="14716126" cy="180379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half" idx="1"/>
          </p:nvPr>
        </p:nvSpPr>
        <p:spPr>
          <a:xfrm>
            <a:off x="4833937" y="3893343"/>
            <a:ext cx="14716126" cy="803672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/>
          <p:cNvSpPr/>
          <p:nvPr/>
        </p:nvSpPr>
        <p:spPr>
          <a:xfrm>
            <a:off x="4816078" y="321468"/>
            <a:ext cx="482204" cy="392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1" name="Title Text"/>
          <p:cNvSpPr txBox="1"/>
          <p:nvPr>
            <p:ph type="title"/>
          </p:nvPr>
        </p:nvSpPr>
        <p:spPr>
          <a:xfrm>
            <a:off x="4833937" y="0"/>
            <a:ext cx="14716126" cy="1803797"/>
          </a:xfrm>
          <a:prstGeom prst="rect">
            <a:avLst/>
          </a:prstGeom>
        </p:spPr>
        <p:txBody>
          <a:bodyPr/>
          <a:lstStyle>
            <a:lvl1pPr>
              <a:defRPr sz="9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xfrm>
            <a:off x="4833937" y="3893343"/>
            <a:ext cx="14716126" cy="803672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38757" y="12905184"/>
            <a:ext cx="619027" cy="60077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" name="Line"/>
          <p:cNvSpPr/>
          <p:nvPr/>
        </p:nvSpPr>
        <p:spPr>
          <a:xfrm>
            <a:off x="1003300" y="1854200"/>
            <a:ext cx="22302128" cy="0"/>
          </a:xfrm>
          <a:prstGeom prst="line">
            <a:avLst/>
          </a:prstGeom>
          <a:ln w="38100">
            <a:solidFill>
              <a:schemeClr val="accent4">
                <a:alpha val="4617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"/>
          <p:cNvSpPr/>
          <p:nvPr/>
        </p:nvSpPr>
        <p:spPr>
          <a:xfrm>
            <a:off x="4816078" y="321468"/>
            <a:ext cx="482204" cy="392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97" name="droppedImage.pdf" descr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3078" y="553640"/>
            <a:ext cx="1625204" cy="1347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9683" y="1819405"/>
            <a:ext cx="16930687" cy="109408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Title Text"/>
          <p:cNvSpPr txBox="1"/>
          <p:nvPr>
            <p:ph type="title"/>
          </p:nvPr>
        </p:nvSpPr>
        <p:spPr>
          <a:xfrm>
            <a:off x="4833937" y="0"/>
            <a:ext cx="14716126" cy="180379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half" idx="1"/>
          </p:nvPr>
        </p:nvSpPr>
        <p:spPr>
          <a:xfrm>
            <a:off x="4833937" y="3893343"/>
            <a:ext cx="14716126" cy="803672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"/>
          <p:cNvSpPr/>
          <p:nvPr/>
        </p:nvSpPr>
        <p:spPr>
          <a:xfrm>
            <a:off x="4816078" y="321468"/>
            <a:ext cx="482204" cy="392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104" name="droppedImage.pdf" descr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3078" y="553640"/>
            <a:ext cx="1625204" cy="1347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9683" y="1819405"/>
            <a:ext cx="16930687" cy="109408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itle Text"/>
          <p:cNvSpPr txBox="1"/>
          <p:nvPr>
            <p:ph type="title"/>
          </p:nvPr>
        </p:nvSpPr>
        <p:spPr>
          <a:xfrm>
            <a:off x="4833937" y="0"/>
            <a:ext cx="14716126" cy="180379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half" idx="1"/>
          </p:nvPr>
        </p:nvSpPr>
        <p:spPr>
          <a:xfrm>
            <a:off x="4833937" y="3893343"/>
            <a:ext cx="14716126" cy="803672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"/>
          <p:cNvSpPr/>
          <p:nvPr/>
        </p:nvSpPr>
        <p:spPr>
          <a:xfrm>
            <a:off x="4816078" y="321468"/>
            <a:ext cx="482204" cy="392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111" name="droppedImage.pdf" descr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3078" y="553640"/>
            <a:ext cx="1625204" cy="1347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9683" y="1819405"/>
            <a:ext cx="16930687" cy="10940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itle Text"/>
          <p:cNvSpPr txBox="1"/>
          <p:nvPr>
            <p:ph type="title"/>
          </p:nvPr>
        </p:nvSpPr>
        <p:spPr>
          <a:xfrm>
            <a:off x="4833937" y="0"/>
            <a:ext cx="14716126" cy="180379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4" name="Body Level One…"/>
          <p:cNvSpPr txBox="1"/>
          <p:nvPr>
            <p:ph type="body" sz="half" idx="1"/>
          </p:nvPr>
        </p:nvSpPr>
        <p:spPr>
          <a:xfrm>
            <a:off x="4833937" y="3893343"/>
            <a:ext cx="14716126" cy="803672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"/>
          <p:cNvSpPr/>
          <p:nvPr/>
        </p:nvSpPr>
        <p:spPr>
          <a:xfrm>
            <a:off x="4816078" y="321468"/>
            <a:ext cx="482204" cy="392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118" name="droppedImage.pdf" descr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3078" y="553640"/>
            <a:ext cx="1625204" cy="1347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9683" y="1819405"/>
            <a:ext cx="16930687" cy="109408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itle Text"/>
          <p:cNvSpPr txBox="1"/>
          <p:nvPr>
            <p:ph type="title"/>
          </p:nvPr>
        </p:nvSpPr>
        <p:spPr>
          <a:xfrm>
            <a:off x="4833937" y="0"/>
            <a:ext cx="14716126" cy="180379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half" idx="1"/>
          </p:nvPr>
        </p:nvSpPr>
        <p:spPr>
          <a:xfrm>
            <a:off x="4833937" y="3893343"/>
            <a:ext cx="14716126" cy="803672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"/>
          <p:cNvSpPr/>
          <p:nvPr/>
        </p:nvSpPr>
        <p:spPr>
          <a:xfrm>
            <a:off x="4816078" y="321468"/>
            <a:ext cx="482204" cy="392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125" name="droppedImage.pdf" descr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6078" y="553640"/>
            <a:ext cx="1625204" cy="1347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983" y="1819405"/>
            <a:ext cx="22348763" cy="14442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itle Text"/>
          <p:cNvSpPr txBox="1"/>
          <p:nvPr>
            <p:ph type="title"/>
          </p:nvPr>
        </p:nvSpPr>
        <p:spPr>
          <a:xfrm>
            <a:off x="4833937" y="0"/>
            <a:ext cx="14716126" cy="180379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sz="half" idx="1"/>
          </p:nvPr>
        </p:nvSpPr>
        <p:spPr>
          <a:xfrm>
            <a:off x="4833937" y="3893343"/>
            <a:ext cx="14716126" cy="803672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spcBef>
                <a:spcPts val="2400"/>
              </a:spcBef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half" idx="1"/>
          </p:nvPr>
        </p:nvSpPr>
        <p:spPr>
          <a:xfrm>
            <a:off x="4833937" y="3893343"/>
            <a:ext cx="14716126" cy="8036720"/>
          </a:xfrm>
          <a:prstGeom prst="rect">
            <a:avLst/>
          </a:prstGeom>
        </p:spPr>
        <p:txBody>
          <a:bodyPr numCol="2" spcCol="735806" anchor="t"/>
          <a:lstStyle>
            <a:lvl1pPr marL="997603" indent="-680103">
              <a:spcBef>
                <a:spcPts val="3800"/>
              </a:spcBef>
              <a:defRPr sz="4400"/>
            </a:lvl1pPr>
            <a:lvl2pPr marL="1442103" indent="-680103">
              <a:spcBef>
                <a:spcPts val="3800"/>
              </a:spcBef>
              <a:defRPr sz="4400"/>
            </a:lvl2pPr>
            <a:lvl3pPr marL="1886603" indent="-680103">
              <a:spcBef>
                <a:spcPts val="3800"/>
              </a:spcBef>
              <a:defRPr sz="4400"/>
            </a:lvl3pPr>
            <a:lvl4pPr marL="2331103" indent="-680103">
              <a:spcBef>
                <a:spcPts val="3800"/>
              </a:spcBef>
              <a:defRPr sz="4400"/>
            </a:lvl4pPr>
            <a:lvl5pPr marL="2775603" indent="-680103">
              <a:spcBef>
                <a:spcPts val="3800"/>
              </a:spcBef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38757" y="12892484"/>
            <a:ext cx="619027" cy="60077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xfrm>
            <a:off x="4833937" y="4179093"/>
            <a:ext cx="14716126" cy="535781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mage"/>
          <p:cNvSpPr/>
          <p:nvPr>
            <p:ph type="pic" sz="half" idx="21"/>
          </p:nvPr>
        </p:nvSpPr>
        <p:spPr>
          <a:xfrm>
            <a:off x="6477000" y="2303859"/>
            <a:ext cx="11430000" cy="7090603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4833937" y="10358437"/>
            <a:ext cx="14716126" cy="23931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mage"/>
          <p:cNvSpPr/>
          <p:nvPr>
            <p:ph type="pic" sz="half" idx="21"/>
          </p:nvPr>
        </p:nvSpPr>
        <p:spPr>
          <a:xfrm>
            <a:off x="6477000" y="2303859"/>
            <a:ext cx="11430000" cy="7090603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36" name="Title Text"/>
          <p:cNvSpPr txBox="1"/>
          <p:nvPr>
            <p:ph type="title"/>
          </p:nvPr>
        </p:nvSpPr>
        <p:spPr>
          <a:xfrm>
            <a:off x="4833937" y="10358437"/>
            <a:ext cx="14716126" cy="23931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4833937" y="1785937"/>
            <a:ext cx="14716126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8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8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8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8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8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8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8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8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8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1106714" marR="0" indent="-789214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551214" marR="0" indent="-789214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995714" marR="0" indent="-789214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440214" marR="0" indent="-789214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884714" marR="0" indent="-789214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240314" marR="0" indent="-789214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595914" marR="0" indent="-789214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951514" marR="0" indent="-789214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307114" marR="0" indent="-789214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25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42.png"/><Relationship Id="rId6" Type="http://schemas.openxmlformats.org/officeDocument/2006/relationships/image" Target="../media/image2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4.png"/><Relationship Id="rId4" Type="http://schemas.openxmlformats.org/officeDocument/2006/relationships/image" Target="../media/image5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tif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59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Frank_Rosenblatt" TargetMode="External"/><Relationship Id="rId3" Type="http://schemas.openxmlformats.org/officeDocument/2006/relationships/hyperlink" Target="https://en.wikipedia.org/wiki/Cornell_Aeronautical_Laboratory" TargetMode="External"/><Relationship Id="rId4" Type="http://schemas.openxmlformats.org/officeDocument/2006/relationships/hyperlink" Target="https://en.wikipedia.org/wiki/Potentiometer" TargetMode="External"/><Relationship Id="rId5" Type="http://schemas.openxmlformats.org/officeDocument/2006/relationships/image" Target="../media/image3.tif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76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Binary Classification"/>
          <p:cNvSpPr txBox="1"/>
          <p:nvPr>
            <p:ph type="ctrTitle"/>
          </p:nvPr>
        </p:nvSpPr>
        <p:spPr>
          <a:xfrm>
            <a:off x="2524307" y="-77607"/>
            <a:ext cx="19269580" cy="4276670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pPr/>
            <a:r>
              <a:t>Binary Classification</a:t>
            </a:r>
          </a:p>
        </p:txBody>
      </p:sp>
      <p:sp>
        <p:nvSpPr>
          <p:cNvPr id="134" name="Alan Ritter"/>
          <p:cNvSpPr txBox="1"/>
          <p:nvPr>
            <p:ph type="subTitle" sz="quarter" idx="1"/>
          </p:nvPr>
        </p:nvSpPr>
        <p:spPr>
          <a:xfrm>
            <a:off x="279976" y="9951486"/>
            <a:ext cx="23758243" cy="1903202"/>
          </a:xfrm>
          <a:prstGeom prst="rect">
            <a:avLst/>
          </a:prstGeom>
        </p:spPr>
        <p:txBody>
          <a:bodyPr/>
          <a:lstStyle>
            <a:lvl1pPr>
              <a:defRPr sz="8800"/>
            </a:lvl1pPr>
          </a:lstStyle>
          <a:p>
            <a:pPr/>
            <a:r>
              <a:t>Alan Ritter</a:t>
            </a:r>
          </a:p>
        </p:txBody>
      </p:sp>
      <p:sp>
        <p:nvSpPr>
          <p:cNvPr id="135" name="(many slides from Greg Durrett and Vivek Srikumar)"/>
          <p:cNvSpPr txBox="1"/>
          <p:nvPr/>
        </p:nvSpPr>
        <p:spPr>
          <a:xfrm>
            <a:off x="6572644" y="11589256"/>
            <a:ext cx="11172907" cy="73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100"/>
            </a:lvl1pPr>
          </a:lstStyle>
          <a:p>
            <a:pPr/>
            <a:r>
              <a:t>(many slides from Greg Durrett and Vivek Srikumar)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Naive Bayes"/>
          <p:cNvSpPr txBox="1"/>
          <p:nvPr>
            <p:ph type="ctrTitle"/>
          </p:nvPr>
        </p:nvSpPr>
        <p:spPr>
          <a:xfrm>
            <a:off x="2557210" y="3208365"/>
            <a:ext cx="19269580" cy="4276670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pPr/>
            <a:r>
              <a:t>Naive Bayes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Naive Bayes"/>
          <p:cNvSpPr txBox="1"/>
          <p:nvPr>
            <p:ph type="title"/>
          </p:nvPr>
        </p:nvSpPr>
        <p:spPr>
          <a:xfrm>
            <a:off x="4451163" y="-142875"/>
            <a:ext cx="15481674" cy="2339579"/>
          </a:xfrm>
          <a:prstGeom prst="rect">
            <a:avLst/>
          </a:prstGeom>
        </p:spPr>
        <p:txBody>
          <a:bodyPr/>
          <a:lstStyle/>
          <a:p>
            <a:pPr/>
            <a:r>
              <a:t>Naive Bayes</a:t>
            </a:r>
          </a:p>
        </p:txBody>
      </p:sp>
      <p:sp>
        <p:nvSpPr>
          <p:cNvPr id="351" name="Data point                                , label"/>
          <p:cNvSpPr txBox="1"/>
          <p:nvPr/>
        </p:nvSpPr>
        <p:spPr>
          <a:xfrm>
            <a:off x="930217" y="2035011"/>
            <a:ext cx="2150756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Data point                                , label </a:t>
            </a:r>
          </a:p>
        </p:txBody>
      </p:sp>
      <p:pic>
        <p:nvPicPr>
          <p:cNvPr id="35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9827" y="5876994"/>
            <a:ext cx="7119738" cy="18169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69229" y="8369859"/>
            <a:ext cx="4228157" cy="734470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constant: irrelevant for finding the max"/>
          <p:cNvSpPr txBox="1"/>
          <p:nvPr/>
        </p:nvSpPr>
        <p:spPr>
          <a:xfrm>
            <a:off x="9861565" y="7015810"/>
            <a:ext cx="6664528" cy="1809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constant: irrelevant for finding the max</a:t>
            </a:r>
          </a:p>
        </p:txBody>
      </p:sp>
      <p:pic>
        <p:nvPicPr>
          <p:cNvPr id="35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00220" y="9877335"/>
            <a:ext cx="5514338" cy="1922252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Bayes’ Rule"/>
          <p:cNvSpPr txBox="1"/>
          <p:nvPr/>
        </p:nvSpPr>
        <p:spPr>
          <a:xfrm>
            <a:off x="9861565" y="5892671"/>
            <a:ext cx="6664528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Bayes’ Rule</a:t>
            </a:r>
          </a:p>
        </p:txBody>
      </p:sp>
      <p:sp>
        <p:nvSpPr>
          <p:cNvPr id="357" name="“Naive” assumption:"/>
          <p:cNvSpPr txBox="1"/>
          <p:nvPr/>
        </p:nvSpPr>
        <p:spPr>
          <a:xfrm>
            <a:off x="9861565" y="9186462"/>
            <a:ext cx="6664528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“Naive” assumption: </a:t>
            </a:r>
          </a:p>
        </p:txBody>
      </p:sp>
      <p:pic>
        <p:nvPicPr>
          <p:cNvPr id="358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09558" y="2194944"/>
            <a:ext cx="4775362" cy="764885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Line"/>
          <p:cNvSpPr/>
          <p:nvPr/>
        </p:nvSpPr>
        <p:spPr>
          <a:xfrm>
            <a:off x="7539247" y="7372022"/>
            <a:ext cx="2111615" cy="32410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36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999190" y="2231252"/>
            <a:ext cx="3042828" cy="760708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Formulate a probabilistic model that places a distribution"/>
          <p:cNvSpPr txBox="1"/>
          <p:nvPr/>
        </p:nvSpPr>
        <p:spPr>
          <a:xfrm>
            <a:off x="930217" y="3239419"/>
            <a:ext cx="2150756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Formulate a probabilistic model that places a distribution </a:t>
            </a:r>
          </a:p>
        </p:txBody>
      </p:sp>
      <p:sp>
        <p:nvSpPr>
          <p:cNvPr id="362" name="Line"/>
          <p:cNvSpPr/>
          <p:nvPr/>
        </p:nvSpPr>
        <p:spPr>
          <a:xfrm flipV="1">
            <a:off x="7283647" y="9611137"/>
            <a:ext cx="2339464" cy="561320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63" name="linear model!"/>
          <p:cNvSpPr txBox="1"/>
          <p:nvPr/>
        </p:nvSpPr>
        <p:spPr>
          <a:xfrm>
            <a:off x="19367411" y="10526381"/>
            <a:ext cx="4632041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linear model!</a:t>
            </a:r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60126" y="4724555"/>
            <a:ext cx="2067481" cy="757394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Circle"/>
          <p:cNvSpPr/>
          <p:nvPr/>
        </p:nvSpPr>
        <p:spPr>
          <a:xfrm>
            <a:off x="20500976" y="8140780"/>
            <a:ext cx="1277802" cy="1277802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36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0936283" y="6574207"/>
            <a:ext cx="407187" cy="542915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Circle"/>
          <p:cNvSpPr/>
          <p:nvPr/>
        </p:nvSpPr>
        <p:spPr>
          <a:xfrm>
            <a:off x="20468894" y="6108227"/>
            <a:ext cx="1277802" cy="1277802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68" name="Line"/>
          <p:cNvSpPr/>
          <p:nvPr/>
        </p:nvSpPr>
        <p:spPr>
          <a:xfrm>
            <a:off x="21122575" y="7368881"/>
            <a:ext cx="1" cy="790737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69" name="Rectangle"/>
          <p:cNvSpPr/>
          <p:nvPr/>
        </p:nvSpPr>
        <p:spPr>
          <a:xfrm>
            <a:off x="20383500" y="7950200"/>
            <a:ext cx="1798638" cy="1769964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70" name="n"/>
          <p:cNvSpPr txBox="1"/>
          <p:nvPr/>
        </p:nvSpPr>
        <p:spPr>
          <a:xfrm>
            <a:off x="21620457" y="8920920"/>
            <a:ext cx="495127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i="1"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n</a:t>
            </a:r>
          </a:p>
        </p:txBody>
      </p:sp>
      <p:pic>
        <p:nvPicPr>
          <p:cNvPr id="371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826015" y="8555632"/>
            <a:ext cx="713026" cy="540917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Compute              , predict                               to classify"/>
          <p:cNvSpPr txBox="1"/>
          <p:nvPr/>
        </p:nvSpPr>
        <p:spPr>
          <a:xfrm>
            <a:off x="930217" y="4509419"/>
            <a:ext cx="2150756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Compute              , predict                               to classify</a:t>
            </a:r>
          </a:p>
        </p:txBody>
      </p:sp>
      <p:pic>
        <p:nvPicPr>
          <p:cNvPr id="373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8873813" y="3440338"/>
            <a:ext cx="2219400" cy="7674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9222961" y="4704765"/>
            <a:ext cx="4751637" cy="849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08278" y="11511061"/>
            <a:ext cx="22980186" cy="20838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9" grpId="17"/>
      <p:bldP build="whole" bldLvl="1" animBg="1" rev="0" advAuto="0" spid="356" grpId="7"/>
      <p:bldP build="whole" bldLvl="1" animBg="1" rev="0" advAuto="0" spid="372" grpId="4"/>
      <p:bldP build="whole" bldLvl="1" animBg="1" rev="0" advAuto="0" spid="363" grpId="22"/>
      <p:bldP build="whole" bldLvl="1" animBg="1" rev="0" advAuto="0" spid="365" grpId="18"/>
      <p:bldP build="whole" bldLvl="1" animBg="1" rev="0" advAuto="0" spid="357" grpId="12"/>
      <p:bldP build="whole" bldLvl="1" animBg="1" rev="0" advAuto="0" spid="359" grpId="9"/>
      <p:bldP build="whole" bldLvl="1" animBg="1" rev="0" advAuto="0" spid="371" grpId="19"/>
      <p:bldP build="whole" bldLvl="1" animBg="1" rev="0" advAuto="0" spid="354" grpId="8"/>
      <p:bldP build="whole" bldLvl="1" animBg="1" rev="0" advAuto="0" spid="362" grpId="13"/>
      <p:bldP build="whole" bldLvl="1" animBg="1" rev="0" advAuto="0" spid="355" grpId="11"/>
      <p:bldP build="whole" bldLvl="1" animBg="1" rev="0" advAuto="0" spid="367" grpId="14"/>
      <p:bldP build="whole" bldLvl="1" animBg="1" rev="0" advAuto="0" spid="373" grpId="2"/>
      <p:bldP build="whole" bldLvl="1" animBg="1" rev="0" advAuto="0" spid="353" grpId="10"/>
      <p:bldP build="whole" bldLvl="1" animBg="1" rev="0" advAuto="0" spid="374" grpId="5"/>
      <p:bldP build="whole" bldLvl="1" animBg="1" rev="0" advAuto="0" spid="366" grpId="15"/>
      <p:bldP build="whole" bldLvl="1" animBg="1" rev="0" advAuto="0" spid="370" grpId="20"/>
      <p:bldP build="whole" bldLvl="1" animBg="1" rev="0" advAuto="0" spid="352" grpId="6"/>
      <p:bldP build="whole" bldLvl="1" animBg="1" rev="0" advAuto="0" spid="368" grpId="16"/>
      <p:bldP build="whole" bldLvl="1" animBg="1" rev="0" advAuto="0" spid="364" grpId="3"/>
      <p:bldP build="whole" bldLvl="1" animBg="1" rev="0" advAuto="0" spid="361" grpId="1"/>
      <p:bldP build="whole" bldLvl="1" animBg="1" rev="0" advAuto="0" spid="375" grpId="2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Naive Bayes Example"/>
          <p:cNvSpPr txBox="1"/>
          <p:nvPr>
            <p:ph type="title"/>
          </p:nvPr>
        </p:nvSpPr>
        <p:spPr>
          <a:xfrm>
            <a:off x="3425426" y="-142875"/>
            <a:ext cx="18555025" cy="2339579"/>
          </a:xfrm>
          <a:prstGeom prst="rect">
            <a:avLst/>
          </a:prstGeom>
        </p:spPr>
        <p:txBody>
          <a:bodyPr/>
          <a:lstStyle/>
          <a:p>
            <a:pPr/>
            <a:r>
              <a:t>Naive Bayes Example</a:t>
            </a:r>
          </a:p>
        </p:txBody>
      </p:sp>
      <p:pic>
        <p:nvPicPr>
          <p:cNvPr id="3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70757" y="3074166"/>
            <a:ext cx="3031088" cy="795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12784" y="2569036"/>
            <a:ext cx="292809" cy="1805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556374" y="2569036"/>
            <a:ext cx="292809" cy="1805653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it was great"/>
          <p:cNvSpPr txBox="1"/>
          <p:nvPr/>
        </p:nvSpPr>
        <p:spPr>
          <a:xfrm>
            <a:off x="1666246" y="2981325"/>
            <a:ext cx="3614032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i="1"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it was great</a:t>
            </a:r>
          </a:p>
        </p:txBody>
      </p:sp>
      <p:sp>
        <p:nvSpPr>
          <p:cNvPr id="384" name="Line"/>
          <p:cNvSpPr/>
          <p:nvPr/>
        </p:nvSpPr>
        <p:spPr>
          <a:xfrm>
            <a:off x="5407635" y="3471862"/>
            <a:ext cx="165218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38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3687" y="9177961"/>
            <a:ext cx="7747255" cy="1922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23580" t="0" r="0" b="0"/>
          <a:stretch>
            <a:fillRect/>
          </a:stretch>
        </p:blipFill>
        <p:spPr>
          <a:xfrm>
            <a:off x="498443" y="11123524"/>
            <a:ext cx="17561264" cy="2083894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Rounded Rectangle"/>
          <p:cNvSpPr/>
          <p:nvPr/>
        </p:nvSpPr>
        <p:spPr>
          <a:xfrm>
            <a:off x="186117" y="8976378"/>
            <a:ext cx="18326534" cy="4551692"/>
          </a:xfrm>
          <a:prstGeom prst="roundRect">
            <a:avLst>
              <a:gd name="adj" fmla="val 6445"/>
            </a:avLst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Maximum Likelihood Estimation"/>
          <p:cNvSpPr txBox="1"/>
          <p:nvPr>
            <p:ph type="title"/>
          </p:nvPr>
        </p:nvSpPr>
        <p:spPr>
          <a:xfrm>
            <a:off x="4225506" y="-142875"/>
            <a:ext cx="16197560" cy="2339579"/>
          </a:xfrm>
          <a:prstGeom prst="rect">
            <a:avLst/>
          </a:prstGeom>
        </p:spPr>
        <p:txBody>
          <a:bodyPr/>
          <a:lstStyle/>
          <a:p>
            <a:pPr/>
            <a:r>
              <a:t>Maximum Likelihood Estimation</a:t>
            </a:r>
          </a:p>
        </p:txBody>
      </p:sp>
      <p:sp>
        <p:nvSpPr>
          <p:cNvPr id="392" name="Data points              provided (j indexes over examples)"/>
          <p:cNvSpPr txBox="1"/>
          <p:nvPr/>
        </p:nvSpPr>
        <p:spPr>
          <a:xfrm>
            <a:off x="930217" y="2289011"/>
            <a:ext cx="22788139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Data points              provided (</a:t>
            </a:r>
            <a:r>
              <a:rPr i="1"/>
              <a:t>j</a:t>
            </a:r>
            <a:r>
              <a:t> indexes over examples)</a:t>
            </a:r>
          </a:p>
        </p:txBody>
      </p:sp>
      <p:sp>
        <p:nvSpPr>
          <p:cNvPr id="393" name="Find values of                              that maximize data likelihood (generative):"/>
          <p:cNvSpPr txBox="1"/>
          <p:nvPr/>
        </p:nvSpPr>
        <p:spPr>
          <a:xfrm>
            <a:off x="930217" y="3620419"/>
            <a:ext cx="23374382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Find values of                              that maximize data likelihood (generative):</a:t>
            </a:r>
          </a:p>
        </p:txBody>
      </p:sp>
      <p:pic>
        <p:nvPicPr>
          <p:cNvPr id="39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27095" y="3814090"/>
            <a:ext cx="4534432" cy="776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21883" y="2500761"/>
            <a:ext cx="2023600" cy="725442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Line"/>
          <p:cNvSpPr/>
          <p:nvPr/>
        </p:nvSpPr>
        <p:spPr>
          <a:xfrm flipH="1">
            <a:off x="7104455" y="7273776"/>
            <a:ext cx="167607" cy="569710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97" name="data points (j)"/>
          <p:cNvSpPr txBox="1"/>
          <p:nvPr/>
        </p:nvSpPr>
        <p:spPr>
          <a:xfrm>
            <a:off x="5756808" y="7748785"/>
            <a:ext cx="4399289" cy="894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data points (</a:t>
            </a:r>
            <a:r>
              <a:rPr i="1"/>
              <a:t>j</a:t>
            </a:r>
            <a:r>
              <a:t>)</a:t>
            </a:r>
          </a:p>
        </p:txBody>
      </p:sp>
      <p:sp>
        <p:nvSpPr>
          <p:cNvPr id="398" name="Line"/>
          <p:cNvSpPr/>
          <p:nvPr/>
        </p:nvSpPr>
        <p:spPr>
          <a:xfrm>
            <a:off x="10899941" y="7230585"/>
            <a:ext cx="205050" cy="571066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99" name="features (i)"/>
          <p:cNvSpPr txBox="1"/>
          <p:nvPr/>
        </p:nvSpPr>
        <p:spPr>
          <a:xfrm>
            <a:off x="10495845" y="7748785"/>
            <a:ext cx="3825037" cy="894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features (</a:t>
            </a:r>
            <a:r>
              <a:rPr i="1"/>
              <a:t>i</a:t>
            </a:r>
            <a:r>
              <a:t>)</a:t>
            </a:r>
          </a:p>
        </p:txBody>
      </p:sp>
      <p:pic>
        <p:nvPicPr>
          <p:cNvPr id="40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21275" y="4921250"/>
            <a:ext cx="12371849" cy="2200762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Line"/>
          <p:cNvSpPr/>
          <p:nvPr/>
        </p:nvSpPr>
        <p:spPr>
          <a:xfrm>
            <a:off x="3048858" y="7302814"/>
            <a:ext cx="2658598" cy="66767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02" name="ith feature of jth example"/>
          <p:cNvSpPr txBox="1"/>
          <p:nvPr/>
        </p:nvSpPr>
        <p:spPr>
          <a:xfrm>
            <a:off x="14660632" y="7748785"/>
            <a:ext cx="8494791" cy="894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 i="1">
                <a:latin typeface="+mj-lt"/>
                <a:ea typeface="+mj-ea"/>
                <a:cs typeface="+mj-cs"/>
                <a:sym typeface="Calibri"/>
              </a:defRPr>
            </a:pPr>
            <a:r>
              <a:t>i</a:t>
            </a:r>
            <a:r>
              <a:rPr i="0"/>
              <a:t>th feature of </a:t>
            </a:r>
            <a:r>
              <a:t>j</a:t>
            </a:r>
            <a:r>
              <a:rPr i="0"/>
              <a:t>th example</a:t>
            </a:r>
          </a:p>
        </p:txBody>
      </p:sp>
      <p:sp>
        <p:nvSpPr>
          <p:cNvPr id="403" name="Line"/>
          <p:cNvSpPr/>
          <p:nvPr/>
        </p:nvSpPr>
        <p:spPr>
          <a:xfrm>
            <a:off x="12816347" y="6583066"/>
            <a:ext cx="1659151" cy="1343289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2" grpId="1"/>
      <p:bldP build="whole" bldLvl="1" animBg="1" rev="0" advAuto="0" spid="399" grpId="9"/>
      <p:bldP build="whole" bldLvl="1" animBg="1" rev="0" advAuto="0" spid="397" grpId="8"/>
      <p:bldP build="whole" bldLvl="1" animBg="1" rev="0" advAuto="0" spid="394" grpId="4"/>
      <p:bldP build="whole" bldLvl="1" animBg="1" rev="0" advAuto="0" spid="403" grpId="12"/>
      <p:bldP build="whole" bldLvl="1" animBg="1" rev="0" advAuto="0" spid="393" grpId="3"/>
      <p:bldP build="whole" bldLvl="1" animBg="1" rev="0" advAuto="0" spid="398" grpId="6"/>
      <p:bldP build="whole" bldLvl="1" animBg="1" rev="0" advAuto="0" spid="395" grpId="2"/>
      <p:bldP build="whole" bldLvl="1" animBg="1" rev="0" advAuto="0" spid="402" grpId="11"/>
      <p:bldP build="whole" bldLvl="1" animBg="1" rev="0" advAuto="0" spid="400" grpId="5"/>
      <p:bldP build="whole" bldLvl="1" animBg="1" rev="0" advAuto="0" spid="396" grpId="7"/>
      <p:bldP build="whole" bldLvl="1" animBg="1" rev="0" advAuto="0" spid="401" grpId="1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Maximum Likelihood Estimation"/>
          <p:cNvSpPr txBox="1"/>
          <p:nvPr>
            <p:ph type="title"/>
          </p:nvPr>
        </p:nvSpPr>
        <p:spPr>
          <a:xfrm>
            <a:off x="4225506" y="-142875"/>
            <a:ext cx="16197560" cy="2339579"/>
          </a:xfrm>
          <a:prstGeom prst="rect">
            <a:avLst/>
          </a:prstGeom>
        </p:spPr>
        <p:txBody>
          <a:bodyPr/>
          <a:lstStyle/>
          <a:p>
            <a:pPr/>
            <a:r>
              <a:t>Maximum Likelihood Estimation</a:t>
            </a:r>
          </a:p>
        </p:txBody>
      </p:sp>
      <p:sp>
        <p:nvSpPr>
          <p:cNvPr id="408" name="Imagine a coin flip which is heads with probability p"/>
          <p:cNvSpPr txBox="1"/>
          <p:nvPr/>
        </p:nvSpPr>
        <p:spPr>
          <a:xfrm>
            <a:off x="930217" y="2162011"/>
            <a:ext cx="16959457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Imagine a coin flip which is heads with probability </a:t>
            </a:r>
            <a:r>
              <a:rPr i="1"/>
              <a:t>p</a:t>
            </a:r>
          </a:p>
        </p:txBody>
      </p:sp>
      <p:pic>
        <p:nvPicPr>
          <p:cNvPr id="40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8784" y="7617116"/>
            <a:ext cx="12356069" cy="2401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Image" descr="Imag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821621" y="9410033"/>
            <a:ext cx="2544712" cy="3372661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Line"/>
          <p:cNvSpPr/>
          <p:nvPr/>
        </p:nvSpPr>
        <p:spPr>
          <a:xfrm flipV="1">
            <a:off x="18825040" y="7973266"/>
            <a:ext cx="1" cy="549774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12" name="Line"/>
          <p:cNvSpPr/>
          <p:nvPr/>
        </p:nvSpPr>
        <p:spPr>
          <a:xfrm flipH="1">
            <a:off x="17295617" y="9414166"/>
            <a:ext cx="450634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13" name="log likelihood"/>
          <p:cNvSpPr txBox="1"/>
          <p:nvPr/>
        </p:nvSpPr>
        <p:spPr>
          <a:xfrm>
            <a:off x="17470401" y="6778604"/>
            <a:ext cx="4506340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log likelihood</a:t>
            </a:r>
          </a:p>
        </p:txBody>
      </p:sp>
      <p:sp>
        <p:nvSpPr>
          <p:cNvPr id="414" name="p"/>
          <p:cNvSpPr txBox="1"/>
          <p:nvPr/>
        </p:nvSpPr>
        <p:spPr>
          <a:xfrm>
            <a:off x="21979735" y="8853424"/>
            <a:ext cx="2373271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i="1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415" name="0"/>
          <p:cNvSpPr txBox="1"/>
          <p:nvPr/>
        </p:nvSpPr>
        <p:spPr>
          <a:xfrm>
            <a:off x="18235152" y="9445514"/>
            <a:ext cx="2373270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16" name="1"/>
          <p:cNvSpPr txBox="1"/>
          <p:nvPr/>
        </p:nvSpPr>
        <p:spPr>
          <a:xfrm>
            <a:off x="21090619" y="9445514"/>
            <a:ext cx="784171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17" name="P(H) = 0.75"/>
          <p:cNvSpPr txBox="1"/>
          <p:nvPr/>
        </p:nvSpPr>
        <p:spPr>
          <a:xfrm>
            <a:off x="19421363" y="8150041"/>
            <a:ext cx="352346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pPr>
            <a:r>
              <a:rPr i="1"/>
              <a:t>P</a:t>
            </a:r>
            <a:r>
              <a:t>(H) = 0.75</a:t>
            </a:r>
          </a:p>
        </p:txBody>
      </p:sp>
      <p:sp>
        <p:nvSpPr>
          <p:cNvPr id="418" name="Line"/>
          <p:cNvSpPr/>
          <p:nvPr/>
        </p:nvSpPr>
        <p:spPr>
          <a:xfrm flipV="1">
            <a:off x="20768155" y="8967983"/>
            <a:ext cx="1" cy="178742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19" name="Maximum likelihood parameters for binomial/multinomial = read counts off of the data + normalize"/>
          <p:cNvSpPr txBox="1"/>
          <p:nvPr/>
        </p:nvSpPr>
        <p:spPr>
          <a:xfrm>
            <a:off x="1010340" y="10723329"/>
            <a:ext cx="16799212" cy="1809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Maximum likelihood parameters for binomial/multinomial = read counts off of the data + normalize</a:t>
            </a:r>
          </a:p>
        </p:txBody>
      </p:sp>
      <p:sp>
        <p:nvSpPr>
          <p:cNvPr id="420" name="Observe (H, H, H, T) and maximize likelihood:"/>
          <p:cNvSpPr txBox="1"/>
          <p:nvPr/>
        </p:nvSpPr>
        <p:spPr>
          <a:xfrm>
            <a:off x="923029" y="4100743"/>
            <a:ext cx="14119338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Observe (H, H, H, T) and maximize likelihood:</a:t>
            </a:r>
          </a:p>
        </p:txBody>
      </p:sp>
      <p:pic>
        <p:nvPicPr>
          <p:cNvPr id="42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446995" y="3628895"/>
            <a:ext cx="6679586" cy="20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Easier: maximize log likelihood"/>
          <p:cNvSpPr txBox="1"/>
          <p:nvPr/>
        </p:nvSpPr>
        <p:spPr>
          <a:xfrm>
            <a:off x="923029" y="6402526"/>
            <a:ext cx="14578749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Easier: maximize </a:t>
            </a:r>
            <a:r>
              <a:rPr i="1"/>
              <a:t>log</a:t>
            </a:r>
            <a:r>
              <a:t> likelihood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7" grpId="13"/>
      <p:bldP build="whole" bldLvl="1" animBg="1" rev="0" advAuto="0" spid="421" grpId="3"/>
      <p:bldP build="whole" bldLvl="1" animBg="1" rev="0" advAuto="0" spid="420" grpId="2"/>
      <p:bldP build="whole" bldLvl="1" animBg="1" rev="0" advAuto="0" spid="413" grpId="6"/>
      <p:bldP build="whole" bldLvl="1" animBg="1" rev="0" advAuto="0" spid="410" grpId="8"/>
      <p:bldP build="whole" bldLvl="1" animBg="1" rev="0" advAuto="0" spid="411" grpId="12"/>
      <p:bldP build="whole" bldLvl="1" animBg="1" rev="0" advAuto="0" spid="418" grpId="14"/>
      <p:bldP build="whole" bldLvl="1" animBg="1" rev="0" advAuto="0" spid="415" grpId="10"/>
      <p:bldP build="whole" bldLvl="1" animBg="1" rev="0" advAuto="0" spid="409" grpId="5"/>
      <p:bldP build="whole" bldLvl="1" animBg="1" rev="0" advAuto="0" spid="422" grpId="4"/>
      <p:bldP build="whole" bldLvl="1" animBg="1" rev="0" advAuto="0" spid="419" grpId="15"/>
      <p:bldP build="whole" bldLvl="1" animBg="1" rev="0" advAuto="0" spid="412" grpId="9"/>
      <p:bldP build="whole" bldLvl="1" animBg="1" rev="0" advAuto="0" spid="416" grpId="11"/>
      <p:bldP build="whole" bldLvl="1" animBg="1" rev="0" advAuto="0" spid="414" grpId="7"/>
      <p:bldP build="whole" bldLvl="1" animBg="1" rev="0" advAuto="0" spid="40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Maximum Likelihood Estimation"/>
          <p:cNvSpPr txBox="1"/>
          <p:nvPr>
            <p:ph type="title"/>
          </p:nvPr>
        </p:nvSpPr>
        <p:spPr>
          <a:xfrm>
            <a:off x="4225506" y="-142875"/>
            <a:ext cx="16197560" cy="2339579"/>
          </a:xfrm>
          <a:prstGeom prst="rect">
            <a:avLst/>
          </a:prstGeom>
        </p:spPr>
        <p:txBody>
          <a:bodyPr/>
          <a:lstStyle/>
          <a:p>
            <a:pPr/>
            <a:r>
              <a:t>Maximum Likelihood Estimation</a:t>
            </a:r>
          </a:p>
        </p:txBody>
      </p:sp>
      <p:sp>
        <p:nvSpPr>
          <p:cNvPr id="427" name="Data points              provided (j indexes over examples)"/>
          <p:cNvSpPr txBox="1"/>
          <p:nvPr/>
        </p:nvSpPr>
        <p:spPr>
          <a:xfrm>
            <a:off x="930217" y="2289011"/>
            <a:ext cx="22788139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Data points              provided (</a:t>
            </a:r>
            <a:r>
              <a:rPr i="1"/>
              <a:t>j</a:t>
            </a:r>
            <a:r>
              <a:t> indexes over examples)</a:t>
            </a:r>
          </a:p>
        </p:txBody>
      </p:sp>
      <p:sp>
        <p:nvSpPr>
          <p:cNvPr id="428" name="Find values of                              that maximize data likelihood (generative):"/>
          <p:cNvSpPr txBox="1"/>
          <p:nvPr/>
        </p:nvSpPr>
        <p:spPr>
          <a:xfrm>
            <a:off x="930217" y="3620419"/>
            <a:ext cx="23374382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Find values of                              that maximize data likelihood (generative):</a:t>
            </a:r>
          </a:p>
        </p:txBody>
      </p:sp>
      <p:pic>
        <p:nvPicPr>
          <p:cNvPr id="4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27095" y="3814090"/>
            <a:ext cx="4534432" cy="776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21883" y="2500761"/>
            <a:ext cx="2023600" cy="725442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Line"/>
          <p:cNvSpPr/>
          <p:nvPr/>
        </p:nvSpPr>
        <p:spPr>
          <a:xfrm flipH="1">
            <a:off x="7104455" y="7273776"/>
            <a:ext cx="167607" cy="569710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32" name="data points (j)"/>
          <p:cNvSpPr txBox="1"/>
          <p:nvPr/>
        </p:nvSpPr>
        <p:spPr>
          <a:xfrm>
            <a:off x="5756808" y="7748785"/>
            <a:ext cx="4399289" cy="894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data points (</a:t>
            </a:r>
            <a:r>
              <a:rPr i="1"/>
              <a:t>j</a:t>
            </a:r>
            <a:r>
              <a:t>)</a:t>
            </a:r>
          </a:p>
        </p:txBody>
      </p:sp>
      <p:sp>
        <p:nvSpPr>
          <p:cNvPr id="433" name="Line"/>
          <p:cNvSpPr/>
          <p:nvPr/>
        </p:nvSpPr>
        <p:spPr>
          <a:xfrm>
            <a:off x="10899941" y="7230585"/>
            <a:ext cx="205050" cy="571066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34" name="features (i)"/>
          <p:cNvSpPr txBox="1"/>
          <p:nvPr/>
        </p:nvSpPr>
        <p:spPr>
          <a:xfrm>
            <a:off x="10495845" y="7748785"/>
            <a:ext cx="3825037" cy="894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features (</a:t>
            </a:r>
            <a:r>
              <a:rPr i="1"/>
              <a:t>i</a:t>
            </a:r>
            <a:r>
              <a:t>)</a:t>
            </a:r>
          </a:p>
        </p:txBody>
      </p:sp>
      <p:pic>
        <p:nvPicPr>
          <p:cNvPr id="43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21275" y="4921250"/>
            <a:ext cx="12371849" cy="2200762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Equivalent to maximizing logarithm of data likelihood:"/>
          <p:cNvSpPr txBox="1"/>
          <p:nvPr/>
        </p:nvSpPr>
        <p:spPr>
          <a:xfrm>
            <a:off x="930217" y="9089268"/>
            <a:ext cx="2150756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Equivalent to maximizing logarithm of data likelihood:</a:t>
            </a:r>
          </a:p>
        </p:txBody>
      </p:sp>
      <p:pic>
        <p:nvPicPr>
          <p:cNvPr id="43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06877" y="10500679"/>
            <a:ext cx="16760350" cy="2249576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Line"/>
          <p:cNvSpPr/>
          <p:nvPr/>
        </p:nvSpPr>
        <p:spPr>
          <a:xfrm>
            <a:off x="3048858" y="7302814"/>
            <a:ext cx="2658598" cy="66767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39" name="ith feature of jth example"/>
          <p:cNvSpPr txBox="1"/>
          <p:nvPr/>
        </p:nvSpPr>
        <p:spPr>
          <a:xfrm>
            <a:off x="14660632" y="7748785"/>
            <a:ext cx="8494791" cy="894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 i="1">
                <a:latin typeface="+mj-lt"/>
                <a:ea typeface="+mj-ea"/>
                <a:cs typeface="+mj-cs"/>
                <a:sym typeface="Calibri"/>
              </a:defRPr>
            </a:pPr>
            <a:r>
              <a:t>i</a:t>
            </a:r>
            <a:r>
              <a:rPr i="0"/>
              <a:t>th feature of </a:t>
            </a:r>
            <a:r>
              <a:t>j</a:t>
            </a:r>
            <a:r>
              <a:rPr i="0"/>
              <a:t>th example</a:t>
            </a:r>
          </a:p>
        </p:txBody>
      </p:sp>
      <p:sp>
        <p:nvSpPr>
          <p:cNvPr id="440" name="Line"/>
          <p:cNvSpPr/>
          <p:nvPr/>
        </p:nvSpPr>
        <p:spPr>
          <a:xfrm>
            <a:off x="12816347" y="6583066"/>
            <a:ext cx="1659151" cy="1343289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Rounded Rectangle"/>
          <p:cNvSpPr/>
          <p:nvPr/>
        </p:nvSpPr>
        <p:spPr>
          <a:xfrm>
            <a:off x="1247476" y="9501049"/>
            <a:ext cx="1583711" cy="929854"/>
          </a:xfrm>
          <a:prstGeom prst="roundRect">
            <a:avLst>
              <a:gd name="adj" fmla="val 20487"/>
            </a:avLst>
          </a:prstGeom>
          <a:solidFill>
            <a:srgbClr val="B1DD8C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45" name="Rounded Rectangle"/>
          <p:cNvSpPr/>
          <p:nvPr/>
        </p:nvSpPr>
        <p:spPr>
          <a:xfrm>
            <a:off x="4485628" y="4399214"/>
            <a:ext cx="1583711" cy="929853"/>
          </a:xfrm>
          <a:prstGeom prst="roundRect">
            <a:avLst>
              <a:gd name="adj" fmla="val 20487"/>
            </a:avLst>
          </a:prstGeom>
          <a:solidFill>
            <a:srgbClr val="B1DD8C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46" name="Rounded Rectangle"/>
          <p:cNvSpPr/>
          <p:nvPr/>
        </p:nvSpPr>
        <p:spPr>
          <a:xfrm>
            <a:off x="5213270" y="2246812"/>
            <a:ext cx="1583711" cy="929853"/>
          </a:xfrm>
          <a:prstGeom prst="roundRect">
            <a:avLst>
              <a:gd name="adj" fmla="val 20487"/>
            </a:avLst>
          </a:prstGeom>
          <a:solidFill>
            <a:srgbClr val="B1DD8C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47" name="Maximum Likelihood for Naive Bayes"/>
          <p:cNvSpPr txBox="1"/>
          <p:nvPr>
            <p:ph type="title"/>
          </p:nvPr>
        </p:nvSpPr>
        <p:spPr>
          <a:xfrm>
            <a:off x="3425426" y="-142875"/>
            <a:ext cx="18555025" cy="2339579"/>
          </a:xfrm>
          <a:prstGeom prst="rect">
            <a:avLst/>
          </a:prstGeom>
        </p:spPr>
        <p:txBody>
          <a:bodyPr/>
          <a:lstStyle/>
          <a:p>
            <a:pPr/>
            <a:r>
              <a:t>Maximum Likelihood for Naive Bayes</a:t>
            </a:r>
          </a:p>
        </p:txBody>
      </p:sp>
      <p:sp>
        <p:nvSpPr>
          <p:cNvPr id="448" name="Rounded Rectangle"/>
          <p:cNvSpPr/>
          <p:nvPr/>
        </p:nvSpPr>
        <p:spPr>
          <a:xfrm>
            <a:off x="13097783" y="6505943"/>
            <a:ext cx="1075334" cy="919255"/>
          </a:xfrm>
          <a:prstGeom prst="roundRect">
            <a:avLst>
              <a:gd name="adj" fmla="val 15000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49" name="—"/>
          <p:cNvSpPr txBox="1"/>
          <p:nvPr/>
        </p:nvSpPr>
        <p:spPr>
          <a:xfrm>
            <a:off x="13111280" y="6333150"/>
            <a:ext cx="1075334" cy="116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8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—</a:t>
            </a:r>
          </a:p>
        </p:txBody>
      </p:sp>
      <p:sp>
        <p:nvSpPr>
          <p:cNvPr id="450" name="Rounded Rectangle"/>
          <p:cNvSpPr/>
          <p:nvPr/>
        </p:nvSpPr>
        <p:spPr>
          <a:xfrm>
            <a:off x="13121809" y="2337452"/>
            <a:ext cx="1023796" cy="910921"/>
          </a:xfrm>
          <a:prstGeom prst="roundRect">
            <a:avLst>
              <a:gd name="adj" fmla="val 15137"/>
            </a:avLst>
          </a:prstGeom>
          <a:solidFill>
            <a:srgbClr val="74A7F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51" name="+"/>
          <p:cNvSpPr txBox="1"/>
          <p:nvPr/>
        </p:nvSpPr>
        <p:spPr>
          <a:xfrm>
            <a:off x="13320954" y="2135336"/>
            <a:ext cx="661591" cy="116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8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52" name="this movie was great! would watch again"/>
          <p:cNvSpPr txBox="1"/>
          <p:nvPr/>
        </p:nvSpPr>
        <p:spPr>
          <a:xfrm>
            <a:off x="1135981" y="2214619"/>
            <a:ext cx="12162432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i="1"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this movie was great! would watch again</a:t>
            </a:r>
          </a:p>
        </p:txBody>
      </p:sp>
      <p:sp>
        <p:nvSpPr>
          <p:cNvPr id="453" name="that film was awful, I’ll never watch again"/>
          <p:cNvSpPr txBox="1"/>
          <p:nvPr/>
        </p:nvSpPr>
        <p:spPr>
          <a:xfrm>
            <a:off x="1132058" y="6420961"/>
            <a:ext cx="12162432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i="1"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that film was awful, I’ll never watch again</a:t>
            </a:r>
          </a:p>
        </p:txBody>
      </p:sp>
      <p:sp>
        <p:nvSpPr>
          <p:cNvPr id="454" name="Rounded Rectangle"/>
          <p:cNvSpPr/>
          <p:nvPr/>
        </p:nvSpPr>
        <p:spPr>
          <a:xfrm>
            <a:off x="13090349" y="7513360"/>
            <a:ext cx="1075334" cy="919256"/>
          </a:xfrm>
          <a:prstGeom prst="roundRect">
            <a:avLst>
              <a:gd name="adj" fmla="val 15000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55" name="—"/>
          <p:cNvSpPr txBox="1"/>
          <p:nvPr/>
        </p:nvSpPr>
        <p:spPr>
          <a:xfrm>
            <a:off x="13103846" y="7340568"/>
            <a:ext cx="1075334" cy="116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8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—</a:t>
            </a:r>
          </a:p>
        </p:txBody>
      </p:sp>
      <p:sp>
        <p:nvSpPr>
          <p:cNvPr id="456" name="I didn’t really like that movie"/>
          <p:cNvSpPr txBox="1"/>
          <p:nvPr/>
        </p:nvSpPr>
        <p:spPr>
          <a:xfrm>
            <a:off x="1238925" y="7415679"/>
            <a:ext cx="12162433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i="1"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 didn’t really like that movie</a:t>
            </a:r>
          </a:p>
        </p:txBody>
      </p:sp>
      <p:sp>
        <p:nvSpPr>
          <p:cNvPr id="457" name="dry and a bit distasteful, it misses the mark"/>
          <p:cNvSpPr txBox="1"/>
          <p:nvPr/>
        </p:nvSpPr>
        <p:spPr>
          <a:xfrm>
            <a:off x="1238925" y="8442338"/>
            <a:ext cx="12162433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i="1"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dry and a bit distasteful, it misses the mark</a:t>
            </a:r>
          </a:p>
        </p:txBody>
      </p:sp>
      <p:sp>
        <p:nvSpPr>
          <p:cNvPr id="458" name="Rounded Rectangle"/>
          <p:cNvSpPr/>
          <p:nvPr/>
        </p:nvSpPr>
        <p:spPr>
          <a:xfrm>
            <a:off x="13090351" y="8529360"/>
            <a:ext cx="1075334" cy="919256"/>
          </a:xfrm>
          <a:prstGeom prst="roundRect">
            <a:avLst>
              <a:gd name="adj" fmla="val 15000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59" name="—"/>
          <p:cNvSpPr txBox="1"/>
          <p:nvPr/>
        </p:nvSpPr>
        <p:spPr>
          <a:xfrm>
            <a:off x="13103848" y="8356568"/>
            <a:ext cx="1075334" cy="116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8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—</a:t>
            </a:r>
          </a:p>
        </p:txBody>
      </p:sp>
      <p:sp>
        <p:nvSpPr>
          <p:cNvPr id="460" name="great potential but ended up being a flop"/>
          <p:cNvSpPr txBox="1"/>
          <p:nvPr/>
        </p:nvSpPr>
        <p:spPr>
          <a:xfrm>
            <a:off x="1238925" y="9458338"/>
            <a:ext cx="12162433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i="1"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great potential but ended up being a flop</a:t>
            </a:r>
          </a:p>
        </p:txBody>
      </p:sp>
      <p:sp>
        <p:nvSpPr>
          <p:cNvPr id="461" name="Rounded Rectangle"/>
          <p:cNvSpPr/>
          <p:nvPr/>
        </p:nvSpPr>
        <p:spPr>
          <a:xfrm>
            <a:off x="13090351" y="9545359"/>
            <a:ext cx="1075334" cy="919256"/>
          </a:xfrm>
          <a:prstGeom prst="roundRect">
            <a:avLst>
              <a:gd name="adj" fmla="val 15000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62" name="—"/>
          <p:cNvSpPr txBox="1"/>
          <p:nvPr/>
        </p:nvSpPr>
        <p:spPr>
          <a:xfrm>
            <a:off x="13103848" y="9372567"/>
            <a:ext cx="1075334" cy="116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8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—</a:t>
            </a:r>
          </a:p>
        </p:txBody>
      </p:sp>
      <p:sp>
        <p:nvSpPr>
          <p:cNvPr id="463" name="Rounded Rectangle"/>
          <p:cNvSpPr/>
          <p:nvPr/>
        </p:nvSpPr>
        <p:spPr>
          <a:xfrm>
            <a:off x="13115272" y="3298806"/>
            <a:ext cx="1023796" cy="910922"/>
          </a:xfrm>
          <a:prstGeom prst="roundRect">
            <a:avLst>
              <a:gd name="adj" fmla="val 15137"/>
            </a:avLst>
          </a:prstGeom>
          <a:solidFill>
            <a:srgbClr val="74A7F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64" name="+"/>
          <p:cNvSpPr txBox="1"/>
          <p:nvPr/>
        </p:nvSpPr>
        <p:spPr>
          <a:xfrm>
            <a:off x="13314416" y="3096690"/>
            <a:ext cx="661592" cy="116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8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65" name="I liked it well enough for an action flick"/>
          <p:cNvSpPr txBox="1"/>
          <p:nvPr/>
        </p:nvSpPr>
        <p:spPr>
          <a:xfrm>
            <a:off x="1129443" y="3302973"/>
            <a:ext cx="12162432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i="1"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 liked it well enough for an action flick</a:t>
            </a:r>
          </a:p>
        </p:txBody>
      </p:sp>
      <p:sp>
        <p:nvSpPr>
          <p:cNvPr id="466" name="I expected a great film and left happy"/>
          <p:cNvSpPr txBox="1"/>
          <p:nvPr/>
        </p:nvSpPr>
        <p:spPr>
          <a:xfrm>
            <a:off x="1135981" y="4324140"/>
            <a:ext cx="12162432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i="1"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 expected a great film and left happy</a:t>
            </a:r>
          </a:p>
        </p:txBody>
      </p:sp>
      <p:sp>
        <p:nvSpPr>
          <p:cNvPr id="467" name="Rounded Rectangle"/>
          <p:cNvSpPr/>
          <p:nvPr/>
        </p:nvSpPr>
        <p:spPr>
          <a:xfrm>
            <a:off x="13115272" y="4264006"/>
            <a:ext cx="1023796" cy="910922"/>
          </a:xfrm>
          <a:prstGeom prst="roundRect">
            <a:avLst>
              <a:gd name="adj" fmla="val 15137"/>
            </a:avLst>
          </a:prstGeom>
          <a:solidFill>
            <a:srgbClr val="74A7F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68" name="+"/>
          <p:cNvSpPr txBox="1"/>
          <p:nvPr/>
        </p:nvSpPr>
        <p:spPr>
          <a:xfrm>
            <a:off x="13314416" y="4061890"/>
            <a:ext cx="661592" cy="116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8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69" name="Rounded Rectangle"/>
          <p:cNvSpPr/>
          <p:nvPr/>
        </p:nvSpPr>
        <p:spPr>
          <a:xfrm>
            <a:off x="13115272" y="5241906"/>
            <a:ext cx="1023796" cy="910922"/>
          </a:xfrm>
          <a:prstGeom prst="roundRect">
            <a:avLst>
              <a:gd name="adj" fmla="val 15137"/>
            </a:avLst>
          </a:prstGeom>
          <a:solidFill>
            <a:srgbClr val="74A7F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70" name="+"/>
          <p:cNvSpPr txBox="1"/>
          <p:nvPr/>
        </p:nvSpPr>
        <p:spPr>
          <a:xfrm>
            <a:off x="13314416" y="5039790"/>
            <a:ext cx="661592" cy="116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8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71" name="brilliant directing and stunning visuals"/>
          <p:cNvSpPr txBox="1"/>
          <p:nvPr/>
        </p:nvSpPr>
        <p:spPr>
          <a:xfrm>
            <a:off x="1135981" y="5241906"/>
            <a:ext cx="12162432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i="1"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brilliant directing and stunning visuals</a:t>
            </a:r>
          </a:p>
        </p:txBody>
      </p:sp>
      <p:pic>
        <p:nvPicPr>
          <p:cNvPr id="47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05578" y="5615338"/>
            <a:ext cx="4368016" cy="1330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3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0" r="12763" b="0"/>
          <a:stretch>
            <a:fillRect/>
          </a:stretch>
        </p:blipFill>
        <p:spPr>
          <a:xfrm>
            <a:off x="15105578" y="7335911"/>
            <a:ext cx="3810496" cy="1330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223808" y="2287724"/>
            <a:ext cx="2842441" cy="1374776"/>
          </a:xfrm>
          <a:prstGeom prst="rect">
            <a:avLst/>
          </a:prstGeom>
          <a:ln w="12700">
            <a:miter lim="400000"/>
          </a:ln>
        </p:spPr>
      </p:pic>
      <p:sp>
        <p:nvSpPr>
          <p:cNvPr id="475" name="Rounded Rectangle"/>
          <p:cNvSpPr/>
          <p:nvPr/>
        </p:nvSpPr>
        <p:spPr>
          <a:xfrm>
            <a:off x="873976" y="2131955"/>
            <a:ext cx="13736902" cy="8565546"/>
          </a:xfrm>
          <a:prstGeom prst="roundRect">
            <a:avLst>
              <a:gd name="adj" fmla="val 5095"/>
            </a:avLst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47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237705" y="3966267"/>
            <a:ext cx="2863931" cy="1385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69530" y="11450705"/>
            <a:ext cx="3031088" cy="795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429182" y="11180285"/>
            <a:ext cx="4133293" cy="6020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9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386910" y="12131463"/>
            <a:ext cx="4227323" cy="6157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004727" y="11009572"/>
            <a:ext cx="292809" cy="1805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1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4651383" y="11055670"/>
            <a:ext cx="292809" cy="1805652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="/>
          <p:cNvSpPr txBox="1"/>
          <p:nvPr/>
        </p:nvSpPr>
        <p:spPr>
          <a:xfrm>
            <a:off x="15155594" y="11494837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83" name="1/4"/>
          <p:cNvSpPr txBox="1"/>
          <p:nvPr/>
        </p:nvSpPr>
        <p:spPr>
          <a:xfrm>
            <a:off x="16034511" y="11035431"/>
            <a:ext cx="1080071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1/4</a:t>
            </a:r>
          </a:p>
        </p:txBody>
      </p:sp>
      <p:sp>
        <p:nvSpPr>
          <p:cNvPr id="484" name="1/8"/>
          <p:cNvSpPr txBox="1"/>
          <p:nvPr/>
        </p:nvSpPr>
        <p:spPr>
          <a:xfrm>
            <a:off x="16034511" y="11997852"/>
            <a:ext cx="1080071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1/8</a:t>
            </a:r>
          </a:p>
        </p:txBody>
      </p:sp>
      <p:pic>
        <p:nvPicPr>
          <p:cNvPr id="485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709941" y="11063219"/>
            <a:ext cx="292810" cy="1805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7156050" y="11062987"/>
            <a:ext cx="292809" cy="1805652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="/>
          <p:cNvSpPr txBox="1"/>
          <p:nvPr/>
        </p:nvSpPr>
        <p:spPr>
          <a:xfrm>
            <a:off x="17645600" y="11548436"/>
            <a:ext cx="484486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88" name="2/3"/>
          <p:cNvSpPr txBox="1"/>
          <p:nvPr/>
        </p:nvSpPr>
        <p:spPr>
          <a:xfrm>
            <a:off x="18486417" y="11089030"/>
            <a:ext cx="1080071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2/3</a:t>
            </a:r>
          </a:p>
        </p:txBody>
      </p:sp>
      <p:sp>
        <p:nvSpPr>
          <p:cNvPr id="489" name="1/3"/>
          <p:cNvSpPr txBox="1"/>
          <p:nvPr/>
        </p:nvSpPr>
        <p:spPr>
          <a:xfrm>
            <a:off x="18486417" y="12051449"/>
            <a:ext cx="1080071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1/3</a:t>
            </a:r>
          </a:p>
        </p:txBody>
      </p:sp>
      <p:pic>
        <p:nvPicPr>
          <p:cNvPr id="490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8161848" y="11116817"/>
            <a:ext cx="292809" cy="1805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491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9607956" y="11116585"/>
            <a:ext cx="292809" cy="1805652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it was great"/>
          <p:cNvSpPr txBox="1"/>
          <p:nvPr/>
        </p:nvSpPr>
        <p:spPr>
          <a:xfrm>
            <a:off x="1238925" y="11370564"/>
            <a:ext cx="3614032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i="1"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it was great</a:t>
            </a:r>
          </a:p>
        </p:txBody>
      </p:sp>
      <p:sp>
        <p:nvSpPr>
          <p:cNvPr id="493" name="Line"/>
          <p:cNvSpPr/>
          <p:nvPr/>
        </p:nvSpPr>
        <p:spPr>
          <a:xfrm>
            <a:off x="4713238" y="11872250"/>
            <a:ext cx="1652184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494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87478" t="0" r="0" b="0"/>
          <a:stretch>
            <a:fillRect/>
          </a:stretch>
        </p:blipFill>
        <p:spPr>
          <a:xfrm>
            <a:off x="18926637" y="7335911"/>
            <a:ext cx="546957" cy="13301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0" grpId="16"/>
      <p:bldP build="whole" bldLvl="1" animBg="1" rev="0" advAuto="0" spid="481" grpId="12"/>
      <p:bldP build="whole" bldLvl="1" animBg="1" rev="0" advAuto="0" spid="476" grpId="2"/>
      <p:bldP build="whole" bldLvl="1" animBg="1" rev="0" advAuto="0" spid="482" grpId="19"/>
      <p:bldP build="whole" bldLvl="1" animBg="1" rev="0" advAuto="0" spid="494" grpId="5"/>
      <p:bldP build="whole" bldLvl="1" animBg="1" rev="0" advAuto="0" spid="478" grpId="8"/>
      <p:bldP build="whole" bldLvl="1" animBg="1" rev="0" advAuto="0" spid="486" grpId="13"/>
      <p:bldP build="whole" bldLvl="1" animBg="1" rev="0" advAuto="0" spid="480" grpId="7"/>
      <p:bldP build="whole" bldLvl="1" animBg="1" rev="0" advAuto="0" spid="473" grpId="4"/>
      <p:bldP build="whole" bldLvl="1" animBg="1" rev="0" advAuto="0" spid="472" grpId="3"/>
      <p:bldP build="whole" bldLvl="1" animBg="1" rev="0" advAuto="0" spid="488" grpId="18"/>
      <p:bldP build="whole" bldLvl="1" animBg="1" rev="0" advAuto="0" spid="492" grpId="6"/>
      <p:bldP build="whole" bldLvl="1" animBg="1" rev="0" advAuto="0" spid="483" grpId="17"/>
      <p:bldP build="whole" bldLvl="1" animBg="1" rev="0" advAuto="0" spid="485" grpId="14"/>
      <p:bldP build="whole" bldLvl="1" animBg="1" rev="0" advAuto="0" spid="477" grpId="9"/>
      <p:bldP build="whole" bldLvl="1" animBg="1" rev="0" advAuto="0" spid="491" grpId="15"/>
      <p:bldP build="whole" bldLvl="1" animBg="1" rev="0" advAuto="0" spid="489" grpId="22"/>
      <p:bldP build="whole" bldLvl="1" animBg="1" rev="0" advAuto="0" spid="474" grpId="1"/>
      <p:bldP build="whole" bldLvl="1" animBg="1" rev="0" advAuto="0" spid="493" grpId="10"/>
      <p:bldP build="whole" bldLvl="1" animBg="1" rev="0" advAuto="0" spid="487" grpId="20"/>
      <p:bldP build="whole" bldLvl="1" animBg="1" rev="0" advAuto="0" spid="479" grpId="11"/>
      <p:bldP build="whole" bldLvl="1" animBg="1" rev="0" advAuto="0" spid="484" grpId="2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Naive Bayes: Summary"/>
          <p:cNvSpPr txBox="1"/>
          <p:nvPr>
            <p:ph type="title"/>
          </p:nvPr>
        </p:nvSpPr>
        <p:spPr>
          <a:xfrm>
            <a:off x="4451163" y="-142875"/>
            <a:ext cx="15481674" cy="2339579"/>
          </a:xfrm>
          <a:prstGeom prst="rect">
            <a:avLst/>
          </a:prstGeom>
        </p:spPr>
        <p:txBody>
          <a:bodyPr/>
          <a:lstStyle/>
          <a:p>
            <a:pPr/>
            <a:r>
              <a:t>Naive Bayes: Summary</a:t>
            </a:r>
          </a:p>
        </p:txBody>
      </p:sp>
      <p:sp>
        <p:nvSpPr>
          <p:cNvPr id="499" name="Model"/>
          <p:cNvSpPr txBox="1"/>
          <p:nvPr/>
        </p:nvSpPr>
        <p:spPr>
          <a:xfrm>
            <a:off x="930217" y="2416011"/>
            <a:ext cx="825392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500" name="Circle"/>
          <p:cNvSpPr/>
          <p:nvPr/>
        </p:nvSpPr>
        <p:spPr>
          <a:xfrm>
            <a:off x="16227907" y="4341213"/>
            <a:ext cx="1277802" cy="1277802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50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63213" y="2774639"/>
            <a:ext cx="407187" cy="542916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Circle"/>
          <p:cNvSpPr/>
          <p:nvPr/>
        </p:nvSpPr>
        <p:spPr>
          <a:xfrm>
            <a:off x="16195825" y="2308659"/>
            <a:ext cx="1277802" cy="1277802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503" name="Line"/>
          <p:cNvSpPr/>
          <p:nvPr/>
        </p:nvSpPr>
        <p:spPr>
          <a:xfrm>
            <a:off x="16849506" y="3569314"/>
            <a:ext cx="1" cy="790736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504" name="Rectangle"/>
          <p:cNvSpPr/>
          <p:nvPr/>
        </p:nvSpPr>
        <p:spPr>
          <a:xfrm>
            <a:off x="16110430" y="4150632"/>
            <a:ext cx="1798639" cy="1769964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505" name="n"/>
          <p:cNvSpPr txBox="1"/>
          <p:nvPr/>
        </p:nvSpPr>
        <p:spPr>
          <a:xfrm>
            <a:off x="17347387" y="5121353"/>
            <a:ext cx="495128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i="1"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n</a:t>
            </a:r>
          </a:p>
        </p:txBody>
      </p:sp>
      <p:pic>
        <p:nvPicPr>
          <p:cNvPr id="50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552946" y="4756065"/>
            <a:ext cx="713026" cy="540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88340" y="3571009"/>
            <a:ext cx="8791482" cy="2149029"/>
          </a:xfrm>
          <a:prstGeom prst="rect">
            <a:avLst/>
          </a:prstGeom>
          <a:ln w="12700">
            <a:miter lim="400000"/>
          </a:ln>
        </p:spPr>
      </p:pic>
      <p:sp>
        <p:nvSpPr>
          <p:cNvPr id="508" name="Learning: maximize                 by reading counts off the data"/>
          <p:cNvSpPr txBox="1"/>
          <p:nvPr/>
        </p:nvSpPr>
        <p:spPr>
          <a:xfrm>
            <a:off x="930217" y="12411457"/>
            <a:ext cx="2150756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Learning: maximize                 by reading counts off the data</a:t>
            </a:r>
          </a:p>
        </p:txBody>
      </p:sp>
      <p:sp>
        <p:nvSpPr>
          <p:cNvPr id="509" name="Inference"/>
          <p:cNvSpPr txBox="1"/>
          <p:nvPr/>
        </p:nvSpPr>
        <p:spPr>
          <a:xfrm>
            <a:off x="930217" y="5893796"/>
            <a:ext cx="2150756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Inference</a:t>
            </a:r>
          </a:p>
        </p:txBody>
      </p:sp>
      <p:pic>
        <p:nvPicPr>
          <p:cNvPr id="51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531879" y="12621430"/>
            <a:ext cx="2353564" cy="813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04204" y="6558569"/>
            <a:ext cx="19259979" cy="2294359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Alternatively:"/>
          <p:cNvSpPr txBox="1"/>
          <p:nvPr/>
        </p:nvSpPr>
        <p:spPr>
          <a:xfrm>
            <a:off x="930217" y="8843226"/>
            <a:ext cx="5008763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Alternatively:</a:t>
            </a:r>
          </a:p>
        </p:txBody>
      </p:sp>
      <p:pic>
        <p:nvPicPr>
          <p:cNvPr id="51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808845" y="9142845"/>
            <a:ext cx="11891628" cy="76653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255927" y="10315073"/>
            <a:ext cx="12997464" cy="1900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8" grpId="6"/>
      <p:bldP build="whole" bldLvl="1" animBg="1" rev="0" advAuto="0" spid="510" grpId="7"/>
      <p:bldP build="whole" bldLvl="1" animBg="1" rev="0" advAuto="0" spid="513" grpId="4"/>
      <p:bldP build="whole" bldLvl="1" animBg="1" rev="0" advAuto="0" spid="511" grpId="2"/>
      <p:bldP build="whole" bldLvl="1" animBg="1" rev="0" advAuto="0" spid="509" grpId="1"/>
      <p:bldP build="whole" bldLvl="1" animBg="1" rev="0" advAuto="0" spid="512" grpId="3"/>
      <p:bldP build="whole" bldLvl="1" animBg="1" rev="0" advAuto="0" spid="514" grpId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Rounded Rectangle"/>
          <p:cNvSpPr/>
          <p:nvPr/>
        </p:nvSpPr>
        <p:spPr>
          <a:xfrm>
            <a:off x="20272063" y="2647587"/>
            <a:ext cx="1975004" cy="910921"/>
          </a:xfrm>
          <a:prstGeom prst="roundRect">
            <a:avLst>
              <a:gd name="adj" fmla="val 15137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519" name="Rounded Rectangle"/>
          <p:cNvSpPr/>
          <p:nvPr/>
        </p:nvSpPr>
        <p:spPr>
          <a:xfrm>
            <a:off x="15224334" y="2647587"/>
            <a:ext cx="2596998" cy="910921"/>
          </a:xfrm>
          <a:prstGeom prst="roundRect">
            <a:avLst>
              <a:gd name="adj" fmla="val 15137"/>
            </a:avLst>
          </a:prstGeom>
          <a:solidFill>
            <a:srgbClr val="74A7F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520" name="Rounded Rectangle"/>
          <p:cNvSpPr/>
          <p:nvPr/>
        </p:nvSpPr>
        <p:spPr>
          <a:xfrm>
            <a:off x="7058359" y="2635402"/>
            <a:ext cx="2475771" cy="910921"/>
          </a:xfrm>
          <a:prstGeom prst="roundRect">
            <a:avLst>
              <a:gd name="adj" fmla="val 15137"/>
            </a:avLst>
          </a:prstGeom>
          <a:solidFill>
            <a:srgbClr val="74A7F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521" name="Rounded Rectangle"/>
          <p:cNvSpPr/>
          <p:nvPr/>
        </p:nvSpPr>
        <p:spPr>
          <a:xfrm>
            <a:off x="4367434" y="2635402"/>
            <a:ext cx="2520944" cy="910921"/>
          </a:xfrm>
          <a:prstGeom prst="roundRect">
            <a:avLst>
              <a:gd name="adj" fmla="val 15137"/>
            </a:avLst>
          </a:prstGeom>
          <a:solidFill>
            <a:srgbClr val="74A7F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522" name="Problems with Naive Bayes"/>
          <p:cNvSpPr txBox="1"/>
          <p:nvPr>
            <p:ph type="title"/>
          </p:nvPr>
        </p:nvSpPr>
        <p:spPr>
          <a:xfrm>
            <a:off x="4451163" y="-142875"/>
            <a:ext cx="15481674" cy="2339579"/>
          </a:xfrm>
          <a:prstGeom prst="rect">
            <a:avLst/>
          </a:prstGeom>
        </p:spPr>
        <p:txBody>
          <a:bodyPr/>
          <a:lstStyle/>
          <a:p>
            <a:pPr/>
            <a:r>
              <a:t>Problems with Naive Bayes</a:t>
            </a:r>
          </a:p>
        </p:txBody>
      </p:sp>
      <p:sp>
        <p:nvSpPr>
          <p:cNvPr id="523" name="Naive Bayes is naive, but another problem is that it’s generative: spends capacity modeling P(x,y), when what we care about is P(y|x)"/>
          <p:cNvSpPr txBox="1"/>
          <p:nvPr/>
        </p:nvSpPr>
        <p:spPr>
          <a:xfrm>
            <a:off x="718622" y="9878127"/>
            <a:ext cx="21977893" cy="1809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Naive Bayes is naive, but another problem is that it’s </a:t>
            </a:r>
            <a:r>
              <a:rPr i="1"/>
              <a:t>generative</a:t>
            </a:r>
            <a:r>
              <a:t>: spends capacity modeling P(x,y), when what we care about is P(y|x)</a:t>
            </a:r>
          </a:p>
        </p:txBody>
      </p:sp>
      <p:sp>
        <p:nvSpPr>
          <p:cNvPr id="524" name="Correlated features compound: beautiful and gorgeous are not independent!"/>
          <p:cNvSpPr txBox="1"/>
          <p:nvPr/>
        </p:nvSpPr>
        <p:spPr>
          <a:xfrm>
            <a:off x="676217" y="8831763"/>
            <a:ext cx="23706653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Correlated features compound: </a:t>
            </a:r>
            <a:r>
              <a:rPr i="1"/>
              <a:t>beautiful</a:t>
            </a:r>
            <a:r>
              <a:t> and </a:t>
            </a:r>
            <a:r>
              <a:rPr i="1"/>
              <a:t>gorgeous</a:t>
            </a:r>
            <a:r>
              <a:t> are not independent!</a:t>
            </a:r>
          </a:p>
        </p:txBody>
      </p:sp>
      <p:sp>
        <p:nvSpPr>
          <p:cNvPr id="525" name="the film was beautiful, stunning cinematography and gorgeous sets, but boring"/>
          <p:cNvSpPr txBox="1"/>
          <p:nvPr/>
        </p:nvSpPr>
        <p:spPr>
          <a:xfrm>
            <a:off x="932283" y="2625210"/>
            <a:ext cx="22519433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i="1"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the film was beautiful, stunning cinematography and gorgeous sets, but boring</a:t>
            </a:r>
          </a:p>
        </p:txBody>
      </p:sp>
      <p:sp>
        <p:nvSpPr>
          <p:cNvPr id="526" name="Rounded Rectangle"/>
          <p:cNvSpPr/>
          <p:nvPr/>
        </p:nvSpPr>
        <p:spPr>
          <a:xfrm>
            <a:off x="22770216" y="2682034"/>
            <a:ext cx="1075334" cy="919256"/>
          </a:xfrm>
          <a:prstGeom prst="roundRect">
            <a:avLst>
              <a:gd name="adj" fmla="val 15000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527" name="—"/>
          <p:cNvSpPr txBox="1"/>
          <p:nvPr/>
        </p:nvSpPr>
        <p:spPr>
          <a:xfrm>
            <a:off x="22783713" y="2509242"/>
            <a:ext cx="1075333" cy="116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8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—</a:t>
            </a:r>
          </a:p>
        </p:txBody>
      </p:sp>
      <p:pic>
        <p:nvPicPr>
          <p:cNvPr id="5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2498" y="4205091"/>
            <a:ext cx="7116409" cy="82801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6572" y="5356556"/>
            <a:ext cx="6683426" cy="8062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9673" y="6455299"/>
            <a:ext cx="7116408" cy="858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3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342421" y="4246832"/>
            <a:ext cx="6882244" cy="757867"/>
          </a:xfrm>
          <a:prstGeom prst="rect">
            <a:avLst/>
          </a:prstGeom>
          <a:ln w="12700">
            <a:miter lim="400000"/>
          </a:ln>
        </p:spPr>
      </p:pic>
      <p:pic>
        <p:nvPicPr>
          <p:cNvPr id="53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299488" y="5370173"/>
            <a:ext cx="6806175" cy="7790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305803" y="6474364"/>
            <a:ext cx="6916805" cy="791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53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91649" y="7551847"/>
            <a:ext cx="5979287" cy="791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535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55351" y="7533683"/>
            <a:ext cx="6645869" cy="828011"/>
          </a:xfrm>
          <a:prstGeom prst="rect">
            <a:avLst/>
          </a:prstGeom>
          <a:ln w="12700">
            <a:miter lim="400000"/>
          </a:ln>
        </p:spPr>
      </p:pic>
      <p:sp>
        <p:nvSpPr>
          <p:cNvPr id="536" name="Discriminative models model P(y|x) directly (SVMs, most neural networks, …)"/>
          <p:cNvSpPr txBox="1"/>
          <p:nvPr/>
        </p:nvSpPr>
        <p:spPr>
          <a:xfrm>
            <a:off x="718622" y="11867160"/>
            <a:ext cx="23847422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Discriminative models model P(y|x) directly (SVMs, most neural networks, …)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4" grpId="1"/>
      <p:bldP build="whole" bldLvl="1" animBg="1" rev="0" advAuto="0" spid="536" grpId="3"/>
      <p:bldP build="whole" bldLvl="1" animBg="1" rev="0" advAuto="0" spid="523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Rounded Rectangle"/>
          <p:cNvSpPr/>
          <p:nvPr/>
        </p:nvSpPr>
        <p:spPr>
          <a:xfrm>
            <a:off x="14794107" y="6706802"/>
            <a:ext cx="2527447" cy="919255"/>
          </a:xfrm>
          <a:prstGeom prst="roundRect">
            <a:avLst>
              <a:gd name="adj" fmla="val 15000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541" name="Rounded Rectangle"/>
          <p:cNvSpPr/>
          <p:nvPr/>
        </p:nvSpPr>
        <p:spPr>
          <a:xfrm>
            <a:off x="15810107" y="5055802"/>
            <a:ext cx="2956646" cy="919256"/>
          </a:xfrm>
          <a:prstGeom prst="roundRect">
            <a:avLst>
              <a:gd name="adj" fmla="val 15000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542" name="Rounded Rectangle"/>
          <p:cNvSpPr/>
          <p:nvPr/>
        </p:nvSpPr>
        <p:spPr>
          <a:xfrm>
            <a:off x="18731109" y="5055802"/>
            <a:ext cx="1786521" cy="919256"/>
          </a:xfrm>
          <a:prstGeom prst="roundRect">
            <a:avLst>
              <a:gd name="adj" fmla="val 15000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543" name="Rounded Rectangle"/>
          <p:cNvSpPr/>
          <p:nvPr/>
        </p:nvSpPr>
        <p:spPr>
          <a:xfrm>
            <a:off x="18096109" y="4166802"/>
            <a:ext cx="2372209" cy="919256"/>
          </a:xfrm>
          <a:prstGeom prst="roundRect">
            <a:avLst>
              <a:gd name="adj" fmla="val 15000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544" name="Problems with Naive Bayes"/>
          <p:cNvSpPr txBox="1"/>
          <p:nvPr>
            <p:ph type="title"/>
          </p:nvPr>
        </p:nvSpPr>
        <p:spPr>
          <a:xfrm>
            <a:off x="4451163" y="-142875"/>
            <a:ext cx="15481674" cy="2339579"/>
          </a:xfrm>
          <a:prstGeom prst="rect">
            <a:avLst/>
          </a:prstGeom>
        </p:spPr>
        <p:txBody>
          <a:bodyPr/>
          <a:lstStyle/>
          <a:p>
            <a:pPr/>
            <a:r>
              <a:t>Problems with Naive Bayes</a:t>
            </a:r>
          </a:p>
        </p:txBody>
      </p:sp>
      <p:sp>
        <p:nvSpPr>
          <p:cNvPr id="545" name="Features are correlated"/>
          <p:cNvSpPr txBox="1"/>
          <p:nvPr/>
        </p:nvSpPr>
        <p:spPr>
          <a:xfrm>
            <a:off x="930217" y="2416011"/>
            <a:ext cx="2150756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Features are correlated</a:t>
            </a:r>
          </a:p>
        </p:txBody>
      </p:sp>
      <p:sp>
        <p:nvSpPr>
          <p:cNvPr id="546" name="Rounded Rectangle"/>
          <p:cNvSpPr/>
          <p:nvPr/>
        </p:nvSpPr>
        <p:spPr>
          <a:xfrm>
            <a:off x="14555341" y="2276147"/>
            <a:ext cx="6699877" cy="6185541"/>
          </a:xfrm>
          <a:prstGeom prst="roundRect">
            <a:avLst>
              <a:gd name="adj" fmla="val 838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547" name="Hi, in order to close on the house we need you to transfer the requested funds to the escrow account."/>
          <p:cNvSpPr txBox="1"/>
          <p:nvPr/>
        </p:nvSpPr>
        <p:spPr>
          <a:xfrm>
            <a:off x="14823681" y="2526244"/>
            <a:ext cx="5818542" cy="479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Hi, in order to close on the house we need you to transfer the requested funds to the escrow account.</a:t>
            </a:r>
          </a:p>
        </p:txBody>
      </p:sp>
      <p:sp>
        <p:nvSpPr>
          <p:cNvPr id="548" name="Rounded Rectangle"/>
          <p:cNvSpPr/>
          <p:nvPr/>
        </p:nvSpPr>
        <p:spPr>
          <a:xfrm>
            <a:off x="21529437" y="3932657"/>
            <a:ext cx="1783600" cy="919256"/>
          </a:xfrm>
          <a:prstGeom prst="roundRect">
            <a:avLst>
              <a:gd name="adj" fmla="val 15000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549" name="Spam"/>
          <p:cNvSpPr txBox="1"/>
          <p:nvPr/>
        </p:nvSpPr>
        <p:spPr>
          <a:xfrm>
            <a:off x="21568336" y="3993674"/>
            <a:ext cx="1649860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Spam</a:t>
            </a:r>
          </a:p>
        </p:txBody>
      </p:sp>
      <p:sp>
        <p:nvSpPr>
          <p:cNvPr id="550" name="Rounded Rectangle"/>
          <p:cNvSpPr/>
          <p:nvPr/>
        </p:nvSpPr>
        <p:spPr>
          <a:xfrm>
            <a:off x="21790735" y="5184304"/>
            <a:ext cx="1249970" cy="919255"/>
          </a:xfrm>
          <a:prstGeom prst="roundRect">
            <a:avLst>
              <a:gd name="adj" fmla="val 15000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551" name="???"/>
          <p:cNvSpPr txBox="1"/>
          <p:nvPr/>
        </p:nvSpPr>
        <p:spPr>
          <a:xfrm>
            <a:off x="21766131" y="5245320"/>
            <a:ext cx="1073623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???</a:t>
            </a:r>
          </a:p>
        </p:txBody>
      </p:sp>
      <p:sp>
        <p:nvSpPr>
          <p:cNvPr id="552" name="Solution: better model, algorithms that explicitly minimize loss rather than maximizing data likelihood"/>
          <p:cNvSpPr txBox="1"/>
          <p:nvPr/>
        </p:nvSpPr>
        <p:spPr>
          <a:xfrm>
            <a:off x="932283" y="11497137"/>
            <a:ext cx="21977892" cy="1809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Solution: better model, algorithms that explicitly minimize loss rather than maximizing data likelihood</a:t>
            </a:r>
          </a:p>
        </p:txBody>
      </p:sp>
      <p:sp>
        <p:nvSpPr>
          <p:cNvPr id="553" name="This one sentence will make the probability of spam very high!"/>
          <p:cNvSpPr txBox="1"/>
          <p:nvPr/>
        </p:nvSpPr>
        <p:spPr>
          <a:xfrm>
            <a:off x="930217" y="7867322"/>
            <a:ext cx="11174141" cy="1809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This one sentence will make the probability of spam very high!</a:t>
            </a:r>
          </a:p>
        </p:txBody>
      </p:sp>
      <p:sp>
        <p:nvSpPr>
          <p:cNvPr id="554" name="Bad independence assumption in NB: these words are not independent!"/>
          <p:cNvSpPr txBox="1"/>
          <p:nvPr/>
        </p:nvSpPr>
        <p:spPr>
          <a:xfrm>
            <a:off x="932283" y="10126729"/>
            <a:ext cx="22519434" cy="894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Bad independence assumption in NB: these words are not independent!</a:t>
            </a:r>
          </a:p>
        </p:txBody>
      </p:sp>
      <p:sp>
        <p:nvSpPr>
          <p:cNvPr id="555" name="Rounded Rectangle"/>
          <p:cNvSpPr/>
          <p:nvPr/>
        </p:nvSpPr>
        <p:spPr>
          <a:xfrm>
            <a:off x="21550534" y="2657017"/>
            <a:ext cx="1524348" cy="919256"/>
          </a:xfrm>
          <a:prstGeom prst="roundRect">
            <a:avLst>
              <a:gd name="adj" fmla="val 15000"/>
            </a:avLst>
          </a:prstGeom>
          <a:solidFill>
            <a:srgbClr val="74A7F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556" name="Ham"/>
          <p:cNvSpPr txBox="1"/>
          <p:nvPr/>
        </p:nvSpPr>
        <p:spPr>
          <a:xfrm>
            <a:off x="21589432" y="2718033"/>
            <a:ext cx="1410917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Ham</a:t>
            </a:r>
          </a:p>
        </p:txBody>
      </p:sp>
      <p:pic>
        <p:nvPicPr>
          <p:cNvPr id="55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9473" y="3649498"/>
            <a:ext cx="7367921" cy="1688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34362" y="5766328"/>
            <a:ext cx="7544410" cy="1611600"/>
          </a:xfrm>
          <a:prstGeom prst="rect">
            <a:avLst/>
          </a:prstGeom>
          <a:ln w="12700">
            <a:miter lim="400000"/>
          </a:ln>
        </p:spPr>
      </p:pic>
      <p:sp>
        <p:nvSpPr>
          <p:cNvPr id="559" name="Rounded Rectangle"/>
          <p:cNvSpPr/>
          <p:nvPr/>
        </p:nvSpPr>
        <p:spPr>
          <a:xfrm>
            <a:off x="17163956" y="8632973"/>
            <a:ext cx="1524349" cy="919255"/>
          </a:xfrm>
          <a:prstGeom prst="roundRect">
            <a:avLst>
              <a:gd name="adj" fmla="val 15000"/>
            </a:avLst>
          </a:prstGeom>
          <a:solidFill>
            <a:srgbClr val="74A7F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560" name="Ham"/>
          <p:cNvSpPr txBox="1"/>
          <p:nvPr/>
        </p:nvSpPr>
        <p:spPr>
          <a:xfrm>
            <a:off x="17202855" y="8693988"/>
            <a:ext cx="141091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Ham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5" grpId="1"/>
      <p:bldP build="whole" bldLvl="1" animBg="1" rev="0" advAuto="0" spid="557" grpId="2"/>
      <p:bldP build="whole" bldLvl="1" animBg="1" rev="0" advAuto="0" spid="553" grpId="4"/>
      <p:bldP build="whole" bldLvl="1" animBg="1" rev="0" advAuto="0" spid="558" grpId="3"/>
      <p:bldP build="whole" bldLvl="1" animBg="1" rev="0" advAuto="0" spid="554" grpId="5"/>
      <p:bldP build="whole" bldLvl="1" animBg="1" rev="0" advAuto="0" spid="552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dministrivia"/>
          <p:cNvSpPr txBox="1"/>
          <p:nvPr>
            <p:ph type="title"/>
          </p:nvPr>
        </p:nvSpPr>
        <p:spPr>
          <a:xfrm>
            <a:off x="4833937" y="-142875"/>
            <a:ext cx="14716126" cy="2339579"/>
          </a:xfrm>
          <a:prstGeom prst="rect">
            <a:avLst/>
          </a:prstGeom>
        </p:spPr>
        <p:txBody>
          <a:bodyPr/>
          <a:lstStyle/>
          <a:p>
            <a:pPr/>
            <a:r>
              <a:t>Administrivia</a:t>
            </a:r>
          </a:p>
        </p:txBody>
      </p:sp>
      <p:sp>
        <p:nvSpPr>
          <p:cNvPr id="138" name="Readings on course website…"/>
          <p:cNvSpPr txBox="1"/>
          <p:nvPr/>
        </p:nvSpPr>
        <p:spPr>
          <a:xfrm>
            <a:off x="935562" y="2690607"/>
            <a:ext cx="22119669" cy="2342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33400" indent="-533400" algn="l">
              <a:spcBef>
                <a:spcPts val="42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Readings on course website</a:t>
            </a:r>
          </a:p>
          <a:p>
            <a:pPr marL="533400" indent="-533400" algn="l">
              <a:spcBef>
                <a:spcPts val="42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Homework 1 is due August 30.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enerative vs. Discriminative Models"/>
          <p:cNvSpPr txBox="1"/>
          <p:nvPr>
            <p:ph type="title"/>
          </p:nvPr>
        </p:nvSpPr>
        <p:spPr>
          <a:xfrm>
            <a:off x="2696778" y="-142875"/>
            <a:ext cx="19249108" cy="2339579"/>
          </a:xfrm>
          <a:prstGeom prst="rect">
            <a:avLst/>
          </a:prstGeom>
        </p:spPr>
        <p:txBody>
          <a:bodyPr/>
          <a:lstStyle/>
          <a:p>
            <a:pPr/>
            <a:r>
              <a:t>Generative vs. Discriminative Models</a:t>
            </a:r>
          </a:p>
        </p:txBody>
      </p:sp>
      <p:sp>
        <p:nvSpPr>
          <p:cNvPr id="565" name="Generative models:…"/>
          <p:cNvSpPr txBox="1"/>
          <p:nvPr/>
        </p:nvSpPr>
        <p:spPr>
          <a:xfrm>
            <a:off x="930217" y="2416011"/>
            <a:ext cx="21507566" cy="493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Generative models:</a:t>
            </a:r>
          </a:p>
          <a:p>
            <a:pPr lvl="1" marL="9779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Bayes nets / graphical models</a:t>
            </a:r>
          </a:p>
          <a:p>
            <a:pPr lvl="1" marL="9779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Some of the model capacity goes to explaining the distribution of </a:t>
            </a:r>
            <a:r>
              <a:rPr i="1"/>
              <a:t>x</a:t>
            </a:r>
            <a:r>
              <a:t>; prediction uses Bayes rule post-hoc</a:t>
            </a:r>
          </a:p>
          <a:p>
            <a:pPr lvl="1" marL="9779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Can sample new instances (</a:t>
            </a:r>
            <a:r>
              <a:rPr i="1"/>
              <a:t>x, y</a:t>
            </a:r>
            <a:r>
              <a:t>)</a:t>
            </a:r>
          </a:p>
        </p:txBody>
      </p:sp>
      <p:pic>
        <p:nvPicPr>
          <p:cNvPr id="56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77809" y="2626406"/>
            <a:ext cx="2311220" cy="79920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78453" y="7920217"/>
            <a:ext cx="2174782" cy="796703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Discriminative models:…"/>
          <p:cNvSpPr txBox="1"/>
          <p:nvPr/>
        </p:nvSpPr>
        <p:spPr>
          <a:xfrm>
            <a:off x="993717" y="7750011"/>
            <a:ext cx="21507566" cy="2977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Discriminative models:</a:t>
            </a:r>
          </a:p>
          <a:p>
            <a:pPr lvl="1" marL="9779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SVMs, logistic regression, CRFs, most neural networks</a:t>
            </a:r>
          </a:p>
          <a:p>
            <a:pPr lvl="1" marL="9779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Model is trained to be good at prediction, but doesn’t model </a:t>
            </a:r>
            <a:r>
              <a:rPr i="1"/>
              <a:t>x</a:t>
            </a:r>
          </a:p>
        </p:txBody>
      </p:sp>
      <p:sp>
        <p:nvSpPr>
          <p:cNvPr id="569" name="We’ll come back to this distinction throughout this class"/>
          <p:cNvSpPr txBox="1"/>
          <p:nvPr/>
        </p:nvSpPr>
        <p:spPr>
          <a:xfrm>
            <a:off x="993717" y="10950411"/>
            <a:ext cx="2150756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We’ll come back to this distinction throughout this class</a:t>
            </a:r>
          </a:p>
        </p:txBody>
      </p:sp>
      <p:sp>
        <p:nvSpPr>
          <p:cNvPr id="570" name="Break!"/>
          <p:cNvSpPr txBox="1"/>
          <p:nvPr/>
        </p:nvSpPr>
        <p:spPr>
          <a:xfrm>
            <a:off x="2696778" y="11495082"/>
            <a:ext cx="19249108" cy="2339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9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Break!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8" grpId="3"/>
      <p:bldP build="whole" bldLvl="1" animBg="1" rev="0" advAuto="0" spid="569" grpId="5"/>
      <p:bldP build="whole" bldLvl="1" animBg="1" rev="0" advAuto="0" spid="566" grpId="2"/>
      <p:bldP build="whole" bldLvl="1" animBg="1" rev="0" advAuto="0" spid="570" grpId="6"/>
      <p:bldP build="whole" bldLvl="1" animBg="1" rev="0" advAuto="0" spid="567" grpId="4"/>
      <p:bldP build="whole" bldLvl="1" animBg="1" rev="0" advAuto="0" spid="56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enerative vs. Discriminative Models"/>
          <p:cNvSpPr txBox="1"/>
          <p:nvPr>
            <p:ph type="title"/>
          </p:nvPr>
        </p:nvSpPr>
        <p:spPr>
          <a:xfrm>
            <a:off x="2696778" y="-142875"/>
            <a:ext cx="19249108" cy="2339579"/>
          </a:xfrm>
          <a:prstGeom prst="rect">
            <a:avLst/>
          </a:prstGeom>
        </p:spPr>
        <p:txBody>
          <a:bodyPr/>
          <a:lstStyle/>
          <a:p>
            <a:pPr/>
            <a:r>
              <a:t>Generative vs. Discriminative Models</a:t>
            </a:r>
          </a:p>
        </p:txBody>
      </p:sp>
      <p:sp>
        <p:nvSpPr>
          <p:cNvPr id="575" name="Generative models:…"/>
          <p:cNvSpPr txBox="1"/>
          <p:nvPr/>
        </p:nvSpPr>
        <p:spPr>
          <a:xfrm>
            <a:off x="930217" y="2416011"/>
            <a:ext cx="21507566" cy="3891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Generative models:</a:t>
            </a:r>
          </a:p>
          <a:p>
            <a:pPr lvl="1" marL="9779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Bayes nets / graphical models / Naive Bayes</a:t>
            </a:r>
          </a:p>
          <a:p>
            <a:pPr lvl="1" marL="9779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Some of the model capacity goes to explaining the distribution of </a:t>
            </a:r>
            <a:r>
              <a:rPr i="1"/>
              <a:t>x</a:t>
            </a:r>
            <a:r>
              <a:t>; prediction uses Bayes rule post-hoc</a:t>
            </a:r>
          </a:p>
        </p:txBody>
      </p:sp>
      <p:pic>
        <p:nvPicPr>
          <p:cNvPr id="5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77809" y="2626406"/>
            <a:ext cx="2311220" cy="79920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78453" y="6777217"/>
            <a:ext cx="2174782" cy="796703"/>
          </a:xfrm>
          <a:prstGeom prst="rect">
            <a:avLst/>
          </a:prstGeom>
          <a:ln w="12700">
            <a:miter lim="400000"/>
          </a:ln>
        </p:spPr>
      </p:pic>
      <p:sp>
        <p:nvSpPr>
          <p:cNvPr id="578" name="Discriminative models:…"/>
          <p:cNvSpPr txBox="1"/>
          <p:nvPr/>
        </p:nvSpPr>
        <p:spPr>
          <a:xfrm>
            <a:off x="993717" y="6607011"/>
            <a:ext cx="21507566" cy="2977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Discriminative models:</a:t>
            </a:r>
          </a:p>
          <a:p>
            <a:pPr lvl="1" marL="9779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SVMs, logistic regression, CRFs, most neural networks</a:t>
            </a:r>
          </a:p>
          <a:p>
            <a:pPr lvl="1" marL="9779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Model is trained to be good at prediction, but doesn’t model </a:t>
            </a:r>
            <a:r>
              <a:rPr i="1"/>
              <a:t>x</a:t>
            </a:r>
          </a:p>
        </p:txBody>
      </p:sp>
      <p:sp>
        <p:nvSpPr>
          <p:cNvPr id="579" name="We’ll come back to this distinction throughout this class"/>
          <p:cNvSpPr txBox="1"/>
          <p:nvPr/>
        </p:nvSpPr>
        <p:spPr>
          <a:xfrm>
            <a:off x="993717" y="10696411"/>
            <a:ext cx="2150756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We’ll come back to this distinction throughout this class</a:t>
            </a:r>
          </a:p>
        </p:txBody>
      </p:sp>
      <p:sp>
        <p:nvSpPr>
          <p:cNvPr id="580" name="Break!"/>
          <p:cNvSpPr txBox="1"/>
          <p:nvPr/>
        </p:nvSpPr>
        <p:spPr>
          <a:xfrm>
            <a:off x="2696778" y="11241082"/>
            <a:ext cx="19249108" cy="2339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9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Break!</a:t>
            </a:r>
          </a:p>
        </p:txBody>
      </p:sp>
      <p:sp>
        <p:nvSpPr>
          <p:cNvPr id="581" name="Up next: discriminative classifiers"/>
          <p:cNvSpPr txBox="1"/>
          <p:nvPr/>
        </p:nvSpPr>
        <p:spPr>
          <a:xfrm>
            <a:off x="993717" y="9680411"/>
            <a:ext cx="2150756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Up next: discriminative classifiers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7" grpId="4"/>
      <p:bldP build="whole" bldLvl="1" animBg="1" rev="0" advAuto="0" spid="578" grpId="3"/>
      <p:bldP build="whole" bldLvl="1" animBg="1" rev="0" advAuto="0" spid="579" grpId="5"/>
      <p:bldP build="whole" bldLvl="1" animBg="1" rev="0" advAuto="0" spid="576" grpId="2"/>
      <p:bldP build="whole" bldLvl="1" animBg="1" rev="0" advAuto="0" spid="581" grpId="7"/>
      <p:bldP build="whole" bldLvl="1" animBg="1" rev="0" advAuto="0" spid="580" grpId="6"/>
      <p:bldP build="whole" bldLvl="1" animBg="1" rev="0" advAuto="0" spid="57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Homework 1 Demo (Numpy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Homework 1 Demo (Numpy)</a:t>
            </a:r>
          </a:p>
        </p:txBody>
      </p:sp>
      <p:sp>
        <p:nvSpPr>
          <p:cNvPr id="586" name="Slide Number"/>
          <p:cNvSpPr txBox="1"/>
          <p:nvPr>
            <p:ph type="sldNum" sz="quarter" idx="2"/>
          </p:nvPr>
        </p:nvSpPr>
        <p:spPr>
          <a:xfrm>
            <a:off x="11997382" y="13019484"/>
            <a:ext cx="371377" cy="498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Logistic Regression"/>
          <p:cNvSpPr txBox="1"/>
          <p:nvPr>
            <p:ph type="ctrTitle"/>
          </p:nvPr>
        </p:nvSpPr>
        <p:spPr>
          <a:xfrm>
            <a:off x="2557210" y="3208365"/>
            <a:ext cx="19269580" cy="4276670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pPr/>
            <a:r>
              <a:t>Logistic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Logistic Regression"/>
          <p:cNvSpPr txBox="1"/>
          <p:nvPr>
            <p:ph type="title"/>
          </p:nvPr>
        </p:nvSpPr>
        <p:spPr>
          <a:xfrm>
            <a:off x="4451163" y="-142875"/>
            <a:ext cx="15481674" cy="2339579"/>
          </a:xfrm>
          <a:prstGeom prst="rect">
            <a:avLst/>
          </a:prstGeom>
        </p:spPr>
        <p:txBody>
          <a:bodyPr/>
          <a:lstStyle/>
          <a:p>
            <a:pPr/>
            <a:r>
              <a:t>Logistic Regression</a:t>
            </a:r>
          </a:p>
        </p:txBody>
      </p:sp>
      <p:pic>
        <p:nvPicPr>
          <p:cNvPr id="5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51000" y="2142393"/>
            <a:ext cx="8597411" cy="5731607"/>
          </a:xfrm>
          <a:prstGeom prst="rect">
            <a:avLst/>
          </a:prstGeom>
          <a:ln w="12700">
            <a:miter lim="400000"/>
          </a:ln>
        </p:spPr>
      </p:pic>
      <p:sp>
        <p:nvSpPr>
          <p:cNvPr id="592" name="To learn weights: maximize discriminative log likelihood of data P(y|x)"/>
          <p:cNvSpPr txBox="1"/>
          <p:nvPr/>
        </p:nvSpPr>
        <p:spPr>
          <a:xfrm>
            <a:off x="932283" y="7899076"/>
            <a:ext cx="22617830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To learn weights: maximize discriminative log likelihood of data P(y|x)</a:t>
            </a:r>
          </a:p>
        </p:txBody>
      </p:sp>
      <p:pic>
        <p:nvPicPr>
          <p:cNvPr id="59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48927" y="2895637"/>
            <a:ext cx="10124615" cy="979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59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35914" y="4326603"/>
            <a:ext cx="12646480" cy="2135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31880" y="9422349"/>
            <a:ext cx="12646480" cy="925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6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91996" y="10584072"/>
            <a:ext cx="14609630" cy="2476595"/>
          </a:xfrm>
          <a:prstGeom prst="rect">
            <a:avLst/>
          </a:prstGeom>
          <a:ln w="12700">
            <a:miter lim="400000"/>
          </a:ln>
        </p:spPr>
      </p:pic>
      <p:sp>
        <p:nvSpPr>
          <p:cNvPr id="597" name="sum over features"/>
          <p:cNvSpPr txBox="1"/>
          <p:nvPr/>
        </p:nvSpPr>
        <p:spPr>
          <a:xfrm>
            <a:off x="979160" y="12562933"/>
            <a:ext cx="5850388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sum over features</a:t>
            </a:r>
          </a:p>
        </p:txBody>
      </p:sp>
      <p:sp>
        <p:nvSpPr>
          <p:cNvPr id="598" name="Line"/>
          <p:cNvSpPr/>
          <p:nvPr/>
        </p:nvSpPr>
        <p:spPr>
          <a:xfrm flipV="1">
            <a:off x="6542517" y="12448225"/>
            <a:ext cx="1059261" cy="426626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1" grpId="2"/>
      <p:bldP build="whole" bldLvl="1" animBg="1" rev="0" advAuto="0" spid="598" grpId="8"/>
      <p:bldP build="whole" bldLvl="1" animBg="1" rev="0" advAuto="0" spid="593" grpId="1"/>
      <p:bldP build="whole" bldLvl="1" animBg="1" rev="0" advAuto="0" spid="595" grpId="5"/>
      <p:bldP build="whole" bldLvl="1" animBg="1" rev="0" advAuto="0" spid="594" grpId="3"/>
      <p:bldP build="whole" bldLvl="1" animBg="1" rev="0" advAuto="0" spid="597" grpId="7"/>
      <p:bldP build="whole" bldLvl="1" animBg="1" rev="0" advAuto="0" spid="596" grpId="6"/>
      <p:bldP build="whole" bldLvl="1" animBg="1" rev="0" advAuto="0" spid="592" grpId="4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Logistic Regression"/>
          <p:cNvSpPr txBox="1"/>
          <p:nvPr>
            <p:ph type="title"/>
          </p:nvPr>
        </p:nvSpPr>
        <p:spPr>
          <a:xfrm>
            <a:off x="4451163" y="-142875"/>
            <a:ext cx="15481674" cy="2339579"/>
          </a:xfrm>
          <a:prstGeom prst="rect">
            <a:avLst/>
          </a:prstGeom>
        </p:spPr>
        <p:txBody>
          <a:bodyPr/>
          <a:lstStyle/>
          <a:p>
            <a:pPr/>
            <a:r>
              <a:t>Logistic Regression</a:t>
            </a:r>
          </a:p>
        </p:txBody>
      </p:sp>
      <p:pic>
        <p:nvPicPr>
          <p:cNvPr id="60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7030" y="5167314"/>
            <a:ext cx="3748504" cy="1544610"/>
          </a:xfrm>
          <a:prstGeom prst="rect">
            <a:avLst/>
          </a:prstGeom>
          <a:ln w="12700">
            <a:miter lim="400000"/>
          </a:ln>
        </p:spPr>
      </p:pic>
      <p:sp>
        <p:nvSpPr>
          <p:cNvPr id="604" name="Rectangle"/>
          <p:cNvSpPr/>
          <p:nvPr/>
        </p:nvSpPr>
        <p:spPr>
          <a:xfrm>
            <a:off x="5279430" y="5072744"/>
            <a:ext cx="978095" cy="1759150"/>
          </a:xfrm>
          <a:prstGeom prst="rect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605" name="Line"/>
          <p:cNvSpPr/>
          <p:nvPr/>
        </p:nvSpPr>
        <p:spPr>
          <a:xfrm flipV="1">
            <a:off x="6272022" y="4371590"/>
            <a:ext cx="5604775" cy="698380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60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60144" y="4942782"/>
            <a:ext cx="9909706" cy="1849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0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87371" y="7082538"/>
            <a:ext cx="14787464" cy="1784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81222" y="9172572"/>
            <a:ext cx="13942528" cy="1991791"/>
          </a:xfrm>
          <a:prstGeom prst="rect">
            <a:avLst/>
          </a:prstGeom>
          <a:ln w="12700">
            <a:miter lim="400000"/>
          </a:ln>
        </p:spPr>
      </p:pic>
      <p:sp>
        <p:nvSpPr>
          <p:cNvPr id="609" name="deriv…"/>
          <p:cNvSpPr txBox="1"/>
          <p:nvPr/>
        </p:nvSpPr>
        <p:spPr>
          <a:xfrm>
            <a:off x="21623449" y="7082538"/>
            <a:ext cx="1921038" cy="159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 sz="5200">
                <a:latin typeface="+mj-lt"/>
                <a:ea typeface="+mj-ea"/>
                <a:cs typeface="+mj-cs"/>
                <a:sym typeface="Calibri"/>
              </a:defRPr>
            </a:pPr>
            <a:r>
              <a:t>deriv</a:t>
            </a:r>
          </a:p>
          <a:p>
            <a:pPr algn="l">
              <a:defRPr sz="5200">
                <a:latin typeface="+mj-lt"/>
                <a:ea typeface="+mj-ea"/>
                <a:cs typeface="+mj-cs"/>
                <a:sym typeface="Calibri"/>
              </a:defRPr>
            </a:pPr>
            <a:r>
              <a:t>of log</a:t>
            </a:r>
          </a:p>
        </p:txBody>
      </p:sp>
      <p:sp>
        <p:nvSpPr>
          <p:cNvPr id="610" name="deriv…"/>
          <p:cNvSpPr txBox="1"/>
          <p:nvPr/>
        </p:nvSpPr>
        <p:spPr>
          <a:xfrm>
            <a:off x="21723742" y="9284230"/>
            <a:ext cx="4895279" cy="159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 sz="5200">
                <a:latin typeface="+mj-lt"/>
                <a:ea typeface="+mj-ea"/>
                <a:cs typeface="+mj-cs"/>
                <a:sym typeface="Calibri"/>
              </a:defRPr>
            </a:pPr>
            <a:r>
              <a:t>deriv</a:t>
            </a:r>
          </a:p>
          <a:p>
            <a:pPr algn="l">
              <a:defRPr sz="5200">
                <a:latin typeface="+mj-lt"/>
                <a:ea typeface="+mj-ea"/>
                <a:cs typeface="+mj-cs"/>
                <a:sym typeface="Calibri"/>
              </a:defRPr>
            </a:pPr>
            <a:r>
              <a:t>of exp</a:t>
            </a:r>
          </a:p>
        </p:txBody>
      </p:sp>
      <p:pic>
        <p:nvPicPr>
          <p:cNvPr id="61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730777" y="11618914"/>
            <a:ext cx="8382980" cy="1519624"/>
          </a:xfrm>
          <a:prstGeom prst="rect">
            <a:avLst/>
          </a:prstGeom>
          <a:ln w="12700">
            <a:miter lim="400000"/>
          </a:ln>
        </p:spPr>
      </p:pic>
      <p:sp>
        <p:nvSpPr>
          <p:cNvPr id="612" name="Rectangle"/>
          <p:cNvSpPr/>
          <p:nvPr/>
        </p:nvSpPr>
        <p:spPr>
          <a:xfrm>
            <a:off x="11882163" y="2287667"/>
            <a:ext cx="2781900" cy="2089238"/>
          </a:xfrm>
          <a:prstGeom prst="rect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613" name="Rectangle"/>
          <p:cNvSpPr/>
          <p:nvPr/>
        </p:nvSpPr>
        <p:spPr>
          <a:xfrm>
            <a:off x="9539563" y="4884006"/>
            <a:ext cx="5358901" cy="1940991"/>
          </a:xfrm>
          <a:prstGeom prst="rect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614" name="Rectangle"/>
          <p:cNvSpPr/>
          <p:nvPr/>
        </p:nvSpPr>
        <p:spPr>
          <a:xfrm>
            <a:off x="6808854" y="8016260"/>
            <a:ext cx="5358901" cy="804459"/>
          </a:xfrm>
          <a:prstGeom prst="rect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615" name="Rectangle"/>
          <p:cNvSpPr/>
          <p:nvPr/>
        </p:nvSpPr>
        <p:spPr>
          <a:xfrm>
            <a:off x="13832941" y="7040781"/>
            <a:ext cx="5278674" cy="1940990"/>
          </a:xfrm>
          <a:prstGeom prst="rect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616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462668" y="12097897"/>
            <a:ext cx="7031470" cy="706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61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35696" y="2286897"/>
            <a:ext cx="22524096" cy="2087693"/>
          </a:xfrm>
          <a:prstGeom prst="rect">
            <a:avLst/>
          </a:prstGeom>
          <a:ln w="12700">
            <a:miter lim="400000"/>
          </a:ln>
        </p:spPr>
      </p:pic>
      <p:sp>
        <p:nvSpPr>
          <p:cNvPr id="618" name="Rectangle"/>
          <p:cNvSpPr/>
          <p:nvPr/>
        </p:nvSpPr>
        <p:spPr>
          <a:xfrm>
            <a:off x="4422179" y="4464783"/>
            <a:ext cx="19403389" cy="7003985"/>
          </a:xfrm>
          <a:prstGeom prst="rect">
            <a:avLst/>
          </a:prstGeom>
          <a:solidFill>
            <a:srgbClr val="FFFFFF">
              <a:alpha val="74837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8" grpId="14"/>
      <p:bldP build="whole" bldLvl="1" animBg="1" rev="0" advAuto="0" spid="608" grpId="12"/>
      <p:bldP build="whole" bldLvl="1" animBg="1" rev="0" advAuto="0" spid="604" grpId="6"/>
      <p:bldP build="whole" bldLvl="1" animBg="1" rev="0" advAuto="0" spid="615" grpId="9"/>
      <p:bldP build="whole" bldLvl="1" animBg="1" rev="0" advAuto="0" spid="607" grpId="7"/>
      <p:bldP build="whole" bldLvl="1" animBg="1" rev="0" advAuto="0" spid="613" grpId="8"/>
      <p:bldP build="whole" bldLvl="1" animBg="1" rev="0" advAuto="0" spid="616" grpId="16"/>
      <p:bldP build="whole" bldLvl="1" animBg="1" rev="0" advAuto="0" spid="610" grpId="13"/>
      <p:bldP build="whole" bldLvl="1" animBg="1" rev="0" advAuto="0" spid="603" grpId="2"/>
      <p:bldP build="whole" bldLvl="1" animBg="1" rev="0" advAuto="0" spid="617" grpId="1"/>
      <p:bldP build="whole" bldLvl="1" animBg="1" rev="0" advAuto="0" spid="605" grpId="5"/>
      <p:bldP build="whole" bldLvl="1" animBg="1" rev="0" advAuto="0" spid="612" grpId="4"/>
      <p:bldP build="whole" bldLvl="1" animBg="1" rev="0" advAuto="0" spid="611" grpId="15"/>
      <p:bldP build="whole" bldLvl="1" animBg="1" rev="0" advAuto="0" spid="609" grpId="10"/>
      <p:bldP build="whole" bldLvl="1" animBg="1" rev="0" advAuto="0" spid="606" grpId="3"/>
      <p:bldP build="whole" bldLvl="1" animBg="1" rev="0" advAuto="0" spid="614" grpId="1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Logistic Regression"/>
          <p:cNvSpPr txBox="1"/>
          <p:nvPr>
            <p:ph type="title"/>
          </p:nvPr>
        </p:nvSpPr>
        <p:spPr>
          <a:xfrm>
            <a:off x="4451163" y="-142875"/>
            <a:ext cx="15481674" cy="2339579"/>
          </a:xfrm>
          <a:prstGeom prst="rect">
            <a:avLst/>
          </a:prstGeom>
        </p:spPr>
        <p:txBody>
          <a:bodyPr/>
          <a:lstStyle/>
          <a:p>
            <a:pPr/>
            <a:r>
              <a:t>Logistic Regression</a:t>
            </a:r>
          </a:p>
        </p:txBody>
      </p:sp>
      <p:sp>
        <p:nvSpPr>
          <p:cNvPr id="623" name="If P(+) is close to 1, make very little update…"/>
          <p:cNvSpPr txBox="1"/>
          <p:nvPr/>
        </p:nvSpPr>
        <p:spPr>
          <a:xfrm>
            <a:off x="2433338" y="4900169"/>
            <a:ext cx="19872586" cy="1936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If P(+) is close to 1, make very little update</a:t>
            </a:r>
          </a:p>
          <a:p>
            <a: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Otherwise make </a:t>
            </a:r>
            <a:r>
              <a:rPr i="1"/>
              <a:t>w</a:t>
            </a:r>
            <a:r>
              <a:rPr baseline="-5999" i="1"/>
              <a:t>i</a:t>
            </a:r>
            <a:r>
              <a:t> look more like </a:t>
            </a:r>
            <a:r>
              <a:rPr i="1"/>
              <a:t>x</a:t>
            </a:r>
            <a:r>
              <a:rPr baseline="-5999" i="1"/>
              <a:t>ji</a:t>
            </a:r>
            <a:r>
              <a:t>, which will increase P(+)</a:t>
            </a:r>
          </a:p>
        </p:txBody>
      </p:sp>
      <p:sp>
        <p:nvSpPr>
          <p:cNvPr id="624" name="Gradient of wi on positive example"/>
          <p:cNvSpPr txBox="1"/>
          <p:nvPr/>
        </p:nvSpPr>
        <p:spPr>
          <a:xfrm>
            <a:off x="932283" y="3519031"/>
            <a:ext cx="1519208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Gradient of </a:t>
            </a:r>
            <a:r>
              <a:rPr i="1"/>
              <a:t>w</a:t>
            </a:r>
            <a:r>
              <a:rPr baseline="-5999" i="1"/>
              <a:t>i</a:t>
            </a:r>
            <a:r>
              <a:rPr i="1"/>
              <a:t> </a:t>
            </a:r>
            <a:r>
              <a:t>on positive example</a:t>
            </a:r>
          </a:p>
        </p:txBody>
      </p:sp>
      <p:sp>
        <p:nvSpPr>
          <p:cNvPr id="625" name="Gradient of wi on negative example"/>
          <p:cNvSpPr txBox="1"/>
          <p:nvPr/>
        </p:nvSpPr>
        <p:spPr>
          <a:xfrm>
            <a:off x="1032575" y="7575035"/>
            <a:ext cx="1519208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Gradient of </a:t>
            </a:r>
            <a:r>
              <a:rPr i="1"/>
              <a:t>w</a:t>
            </a:r>
            <a:r>
              <a:rPr baseline="-5999" i="1"/>
              <a:t>i</a:t>
            </a:r>
            <a:r>
              <a:rPr i="1"/>
              <a:t> </a:t>
            </a:r>
            <a:r>
              <a:t>on negative example</a:t>
            </a:r>
          </a:p>
        </p:txBody>
      </p:sp>
      <p:sp>
        <p:nvSpPr>
          <p:cNvPr id="626" name="If P(+) is close to 0, make very little update…"/>
          <p:cNvSpPr txBox="1"/>
          <p:nvPr/>
        </p:nvSpPr>
        <p:spPr>
          <a:xfrm>
            <a:off x="2306338" y="9060563"/>
            <a:ext cx="20752892" cy="1936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If P(+) is close to 0, make very little update</a:t>
            </a:r>
          </a:p>
          <a:p>
            <a: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Otherwise make </a:t>
            </a:r>
            <a:r>
              <a:rPr i="1"/>
              <a:t>w</a:t>
            </a:r>
            <a:r>
              <a:rPr baseline="-5999" i="1"/>
              <a:t>i</a:t>
            </a:r>
            <a:r>
              <a:t> look less like </a:t>
            </a:r>
            <a:r>
              <a:rPr i="1"/>
              <a:t>x</a:t>
            </a:r>
            <a:r>
              <a:rPr baseline="-5999" i="1"/>
              <a:t>ji</a:t>
            </a:r>
            <a:r>
              <a:t>, which will decrease P(+)</a:t>
            </a:r>
          </a:p>
        </p:txBody>
      </p:sp>
      <p:pic>
        <p:nvPicPr>
          <p:cNvPr id="6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65414" y="11655164"/>
            <a:ext cx="7450229" cy="842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63784" y="7749643"/>
            <a:ext cx="7940012" cy="874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2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92479" y="3646534"/>
            <a:ext cx="8893304" cy="859913"/>
          </a:xfrm>
          <a:prstGeom prst="rect">
            <a:avLst/>
          </a:prstGeom>
          <a:ln w="12700">
            <a:miter lim="400000"/>
          </a:ln>
        </p:spPr>
      </p:pic>
      <p:sp>
        <p:nvSpPr>
          <p:cNvPr id="630" name="Can combine these gradients as"/>
          <p:cNvSpPr txBox="1"/>
          <p:nvPr/>
        </p:nvSpPr>
        <p:spPr>
          <a:xfrm>
            <a:off x="1032575" y="11495440"/>
            <a:ext cx="23412693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Can combine these gradients as</a:t>
            </a:r>
          </a:p>
        </p:txBody>
      </p:sp>
      <p:sp>
        <p:nvSpPr>
          <p:cNvPr id="631" name="Recall that yj = 1 for positive instances, yj = 0 for negative instances."/>
          <p:cNvSpPr txBox="1"/>
          <p:nvPr/>
        </p:nvSpPr>
        <p:spPr>
          <a:xfrm>
            <a:off x="924717" y="2270976"/>
            <a:ext cx="20878698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Recall that </a:t>
            </a:r>
            <a:r>
              <a:rPr i="1"/>
              <a:t>y</a:t>
            </a:r>
            <a:r>
              <a:rPr baseline="-5999" i="1"/>
              <a:t>j</a:t>
            </a:r>
            <a:r>
              <a:t> = 1 for positive instances, </a:t>
            </a:r>
            <a:r>
              <a:rPr i="1"/>
              <a:t>y</a:t>
            </a:r>
            <a:r>
              <a:rPr baseline="-5999" i="1"/>
              <a:t>j</a:t>
            </a:r>
            <a:r>
              <a:t> = 0 for negative instances. </a:t>
            </a:r>
          </a:p>
        </p:txBody>
      </p:sp>
      <p:sp>
        <p:nvSpPr>
          <p:cNvPr id="632" name="Rectangle"/>
          <p:cNvSpPr/>
          <p:nvPr/>
        </p:nvSpPr>
        <p:spPr>
          <a:xfrm>
            <a:off x="14334585" y="3632526"/>
            <a:ext cx="799385" cy="8693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633" name="1"/>
          <p:cNvSpPr txBox="1"/>
          <p:nvPr/>
        </p:nvSpPr>
        <p:spPr>
          <a:xfrm>
            <a:off x="14321094" y="3544854"/>
            <a:ext cx="565238" cy="9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5" grpId="2"/>
      <p:bldP build="whole" bldLvl="1" animBg="1" rev="0" advAuto="0" spid="628" grpId="3"/>
      <p:bldP build="whole" bldLvl="1" animBg="1" rev="0" advAuto="0" spid="623" grpId="1"/>
      <p:bldP build="whole" bldLvl="1" animBg="1" rev="0" advAuto="0" spid="627" grpId="5"/>
      <p:bldP build="whole" bldLvl="1" animBg="1" rev="0" advAuto="0" spid="626" grpId="4"/>
      <p:bldP build="whole" bldLvl="1" animBg="1" rev="0" advAuto="0" spid="630" grpId="6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Regularization"/>
          <p:cNvSpPr txBox="1"/>
          <p:nvPr>
            <p:ph type="title"/>
          </p:nvPr>
        </p:nvSpPr>
        <p:spPr>
          <a:xfrm>
            <a:off x="4451163" y="-142875"/>
            <a:ext cx="15481674" cy="2339579"/>
          </a:xfrm>
          <a:prstGeom prst="rect">
            <a:avLst/>
          </a:prstGeom>
        </p:spPr>
        <p:txBody>
          <a:bodyPr/>
          <a:lstStyle/>
          <a:p>
            <a:pPr/>
            <a:r>
              <a:t>Regularization</a:t>
            </a:r>
          </a:p>
        </p:txBody>
      </p:sp>
      <p:sp>
        <p:nvSpPr>
          <p:cNvPr id="638" name="Regularizing an objective can mean many things, including an L2-norm penalty to the weights:"/>
          <p:cNvSpPr txBox="1"/>
          <p:nvPr/>
        </p:nvSpPr>
        <p:spPr>
          <a:xfrm>
            <a:off x="1065841" y="2322924"/>
            <a:ext cx="21165365" cy="1809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Regularizing an objective can mean many things, including an L2-norm penalty to the weights:</a:t>
            </a:r>
          </a:p>
        </p:txBody>
      </p:sp>
      <p:pic>
        <p:nvPicPr>
          <p:cNvPr id="6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8501" y="4368700"/>
            <a:ext cx="7513646" cy="2339579"/>
          </a:xfrm>
          <a:prstGeom prst="rect">
            <a:avLst/>
          </a:prstGeom>
          <a:ln w="12700">
            <a:miter lim="400000"/>
          </a:ln>
        </p:spPr>
      </p:pic>
      <p:sp>
        <p:nvSpPr>
          <p:cNvPr id="640" name="Keeping weights small can prevent overfitting"/>
          <p:cNvSpPr txBox="1"/>
          <p:nvPr/>
        </p:nvSpPr>
        <p:spPr>
          <a:xfrm>
            <a:off x="1065841" y="6912702"/>
            <a:ext cx="21257798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Keeping weights small can prevent overfitting</a:t>
            </a:r>
          </a:p>
        </p:txBody>
      </p:sp>
      <p:sp>
        <p:nvSpPr>
          <p:cNvPr id="641" name="For most of the NLP models we build, explicit regularization isn’t necessary"/>
          <p:cNvSpPr txBox="1"/>
          <p:nvPr/>
        </p:nvSpPr>
        <p:spPr>
          <a:xfrm>
            <a:off x="1065841" y="8079627"/>
            <a:ext cx="2337781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For most of the NLP models we build, explicit regularization isn’t necessary</a:t>
            </a:r>
          </a:p>
        </p:txBody>
      </p:sp>
      <p:sp>
        <p:nvSpPr>
          <p:cNvPr id="642" name="Early stopping"/>
          <p:cNvSpPr txBox="1"/>
          <p:nvPr/>
        </p:nvSpPr>
        <p:spPr>
          <a:xfrm>
            <a:off x="1750648" y="9301045"/>
            <a:ext cx="4899609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Early stopping</a:t>
            </a:r>
          </a:p>
        </p:txBody>
      </p:sp>
      <p:sp>
        <p:nvSpPr>
          <p:cNvPr id="643" name="For neural networks: dropout and gradient clipping"/>
          <p:cNvSpPr txBox="1"/>
          <p:nvPr/>
        </p:nvSpPr>
        <p:spPr>
          <a:xfrm>
            <a:off x="1750648" y="11665462"/>
            <a:ext cx="15913722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For neural networks: dropout and gradient clipping</a:t>
            </a:r>
          </a:p>
        </p:txBody>
      </p:sp>
      <p:sp>
        <p:nvSpPr>
          <p:cNvPr id="644" name="Large numbers of sparse features are hard to overfit in a really bad way"/>
          <p:cNvSpPr txBox="1"/>
          <p:nvPr/>
        </p:nvSpPr>
        <p:spPr>
          <a:xfrm>
            <a:off x="1750648" y="10473880"/>
            <a:ext cx="21915861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Large numbers of sparse features are hard to overfit in a really bad way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0" grpId="3"/>
      <p:bldP build="whole" bldLvl="1" animBg="1" rev="0" advAuto="0" spid="644" grpId="6"/>
      <p:bldP build="whole" bldLvl="1" animBg="1" rev="0" advAuto="0" spid="639" grpId="2"/>
      <p:bldP build="whole" bldLvl="1" animBg="1" rev="0" advAuto="0" spid="638" grpId="1"/>
      <p:bldP build="whole" bldLvl="1" animBg="1" rev="0" advAuto="0" spid="643" grpId="7"/>
      <p:bldP build="whole" bldLvl="1" animBg="1" rev="0" advAuto="0" spid="642" grpId="5"/>
      <p:bldP build="whole" bldLvl="1" animBg="1" rev="0" advAuto="0" spid="641" grpId="4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Regularization"/>
          <p:cNvSpPr txBox="1"/>
          <p:nvPr>
            <p:ph type="title"/>
          </p:nvPr>
        </p:nvSpPr>
        <p:spPr>
          <a:xfrm>
            <a:off x="4451163" y="-142875"/>
            <a:ext cx="15481674" cy="2339579"/>
          </a:xfrm>
          <a:prstGeom prst="rect">
            <a:avLst/>
          </a:prstGeom>
        </p:spPr>
        <p:txBody>
          <a:bodyPr/>
          <a:lstStyle/>
          <a:p>
            <a:pPr/>
            <a:r>
              <a:t>Regularization</a:t>
            </a:r>
          </a:p>
        </p:txBody>
      </p:sp>
      <p:sp>
        <p:nvSpPr>
          <p:cNvPr id="647" name="Can end up making extreme updates to fit the training data"/>
          <p:cNvSpPr txBox="1"/>
          <p:nvPr/>
        </p:nvSpPr>
        <p:spPr>
          <a:xfrm>
            <a:off x="932283" y="2884031"/>
            <a:ext cx="19218355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Can end up making extreme updates to fit the training data</a:t>
            </a:r>
          </a:p>
        </p:txBody>
      </p:sp>
      <p:sp>
        <p:nvSpPr>
          <p:cNvPr id="648" name="wfunds = +1000"/>
          <p:cNvSpPr txBox="1"/>
          <p:nvPr/>
        </p:nvSpPr>
        <p:spPr>
          <a:xfrm>
            <a:off x="1788128" y="4633323"/>
            <a:ext cx="4469194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w</a:t>
            </a:r>
            <a:r>
              <a:rPr baseline="-5999"/>
              <a:t>funds</a:t>
            </a:r>
            <a:r>
              <a:t> = +1000</a:t>
            </a:r>
            <a:r>
              <a:rPr baseline="-5999"/>
              <a:t> </a:t>
            </a:r>
          </a:p>
        </p:txBody>
      </p:sp>
      <p:sp>
        <p:nvSpPr>
          <p:cNvPr id="649" name="wtransfer = -900"/>
          <p:cNvSpPr txBox="1"/>
          <p:nvPr/>
        </p:nvSpPr>
        <p:spPr>
          <a:xfrm>
            <a:off x="1788128" y="5855333"/>
            <a:ext cx="4287082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w</a:t>
            </a:r>
            <a:r>
              <a:rPr baseline="-5999"/>
              <a:t>transfer</a:t>
            </a:r>
            <a:r>
              <a:t> = -900</a:t>
            </a:r>
          </a:p>
        </p:txBody>
      </p:sp>
      <p:sp>
        <p:nvSpPr>
          <p:cNvPr id="650" name="wsend = +742"/>
          <p:cNvSpPr txBox="1"/>
          <p:nvPr/>
        </p:nvSpPr>
        <p:spPr>
          <a:xfrm>
            <a:off x="1788128" y="7077343"/>
            <a:ext cx="3821312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w</a:t>
            </a:r>
            <a:r>
              <a:rPr baseline="-5999"/>
              <a:t>send</a:t>
            </a:r>
            <a:r>
              <a:t> = +742</a:t>
            </a:r>
          </a:p>
        </p:txBody>
      </p:sp>
      <p:sp>
        <p:nvSpPr>
          <p:cNvPr id="651" name="wthe = +203"/>
          <p:cNvSpPr txBox="1"/>
          <p:nvPr/>
        </p:nvSpPr>
        <p:spPr>
          <a:xfrm>
            <a:off x="1788128" y="8299353"/>
            <a:ext cx="353573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w</a:t>
            </a:r>
            <a:r>
              <a:rPr baseline="-5999"/>
              <a:t>the</a:t>
            </a:r>
            <a:r>
              <a:t> = +203</a:t>
            </a:r>
          </a:p>
        </p:txBody>
      </p:sp>
      <p:sp>
        <p:nvSpPr>
          <p:cNvPr id="652" name="All examples have P(correct) &gt; 0.999, but classifier does crazy things on new examples"/>
          <p:cNvSpPr txBox="1"/>
          <p:nvPr/>
        </p:nvSpPr>
        <p:spPr>
          <a:xfrm>
            <a:off x="932283" y="10208977"/>
            <a:ext cx="19218355" cy="1809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All examples have P(correct) &gt; 0.999, but classifier does crazy things on new examples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1" grpId="5"/>
      <p:bldP build="whole" bldLvl="1" animBg="1" rev="0" advAuto="0" spid="647" grpId="1"/>
      <p:bldP build="whole" bldLvl="1" animBg="1" rev="0" advAuto="0" spid="652" grpId="6"/>
      <p:bldP build="whole" bldLvl="1" animBg="1" rev="0" advAuto="0" spid="648" grpId="2"/>
      <p:bldP build="whole" bldLvl="1" animBg="1" rev="0" advAuto="0" spid="649" grpId="3"/>
      <p:bldP build="whole" bldLvl="1" animBg="1" rev="0" advAuto="0" spid="650" grpId="4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Regularization"/>
          <p:cNvSpPr txBox="1"/>
          <p:nvPr>
            <p:ph type="title"/>
          </p:nvPr>
        </p:nvSpPr>
        <p:spPr>
          <a:xfrm>
            <a:off x="4451163" y="-142875"/>
            <a:ext cx="15481674" cy="2339579"/>
          </a:xfrm>
          <a:prstGeom prst="rect">
            <a:avLst/>
          </a:prstGeom>
        </p:spPr>
        <p:txBody>
          <a:bodyPr/>
          <a:lstStyle/>
          <a:p>
            <a:pPr/>
            <a:r>
              <a:t>Regularization</a:t>
            </a:r>
          </a:p>
        </p:txBody>
      </p:sp>
      <p:sp>
        <p:nvSpPr>
          <p:cNvPr id="655" name="Can end up making extreme updates to fit the training data"/>
          <p:cNvSpPr txBox="1"/>
          <p:nvPr/>
        </p:nvSpPr>
        <p:spPr>
          <a:xfrm>
            <a:off x="932283" y="2884031"/>
            <a:ext cx="19218355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Can end up making extreme updates to fit the training data</a:t>
            </a:r>
          </a:p>
        </p:txBody>
      </p:sp>
      <p:sp>
        <p:nvSpPr>
          <p:cNvPr id="656" name="Rather than optimizing likelihood alone, impose a penalty on the norm of the weight vector (can also view as a Gaussian prior)"/>
          <p:cNvSpPr txBox="1"/>
          <p:nvPr/>
        </p:nvSpPr>
        <p:spPr>
          <a:xfrm>
            <a:off x="932283" y="4498299"/>
            <a:ext cx="17105746" cy="2723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Rather than optimizing likelihood alone, impose a penalty on the norm of the weight vector (can also view as a Gaussian prior)</a:t>
            </a:r>
          </a:p>
        </p:txBody>
      </p:sp>
      <p:pic>
        <p:nvPicPr>
          <p:cNvPr id="6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96588" y="3175000"/>
            <a:ext cx="2835576" cy="9316889"/>
          </a:xfrm>
          <a:prstGeom prst="rect">
            <a:avLst/>
          </a:prstGeom>
          <a:ln w="12700">
            <a:miter lim="400000"/>
          </a:ln>
        </p:spPr>
      </p:pic>
      <p:sp>
        <p:nvSpPr>
          <p:cNvPr id="658" name="Maximize"/>
          <p:cNvSpPr txBox="1"/>
          <p:nvPr/>
        </p:nvSpPr>
        <p:spPr>
          <a:xfrm>
            <a:off x="959010" y="7921051"/>
            <a:ext cx="3551214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Maximize</a:t>
            </a:r>
          </a:p>
        </p:txBody>
      </p:sp>
      <p:pic>
        <p:nvPicPr>
          <p:cNvPr id="6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1671" y="9255626"/>
            <a:ext cx="7513646" cy="2339579"/>
          </a:xfrm>
          <a:prstGeom prst="rect">
            <a:avLst/>
          </a:prstGeom>
          <a:ln w="12700">
            <a:miter lim="400000"/>
          </a:ln>
        </p:spPr>
      </p:pic>
      <p:sp>
        <p:nvSpPr>
          <p:cNvPr id="660" name="Line"/>
          <p:cNvSpPr/>
          <p:nvPr/>
        </p:nvSpPr>
        <p:spPr>
          <a:xfrm flipV="1">
            <a:off x="14264897" y="8017288"/>
            <a:ext cx="1" cy="558977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661" name="Line"/>
          <p:cNvSpPr/>
          <p:nvPr/>
        </p:nvSpPr>
        <p:spPr>
          <a:xfrm>
            <a:off x="11087388" y="11128097"/>
            <a:ext cx="787901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672" name="Connection Line"/>
          <p:cNvSpPr/>
          <p:nvPr/>
        </p:nvSpPr>
        <p:spPr>
          <a:xfrm>
            <a:off x="13065765" y="8185798"/>
            <a:ext cx="5328924" cy="1538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57" fill="norm" stroke="1" extrusionOk="0">
                <a:moveTo>
                  <a:pt x="0" y="512"/>
                </a:moveTo>
                <a:cubicBezTo>
                  <a:pt x="7988" y="-1943"/>
                  <a:pt x="15188" y="4439"/>
                  <a:pt x="21600" y="19657"/>
                </a:cubicBezTo>
              </a:path>
            </a:pathLst>
          </a:cu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63" name="Line"/>
          <p:cNvSpPr/>
          <p:nvPr/>
        </p:nvSpPr>
        <p:spPr>
          <a:xfrm flipV="1">
            <a:off x="14320172" y="7680404"/>
            <a:ext cx="1334269" cy="34851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673" name="Connection Line"/>
          <p:cNvSpPr/>
          <p:nvPr/>
        </p:nvSpPr>
        <p:spPr>
          <a:xfrm>
            <a:off x="12684765" y="9074798"/>
            <a:ext cx="5328924" cy="1538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57" fill="norm" stroke="1" extrusionOk="0">
                <a:moveTo>
                  <a:pt x="0" y="512"/>
                </a:moveTo>
                <a:cubicBezTo>
                  <a:pt x="7988" y="-1943"/>
                  <a:pt x="15188" y="4439"/>
                  <a:pt x="21600" y="19657"/>
                </a:cubicBezTo>
              </a:path>
            </a:pathLst>
          </a:cu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65" name="Line"/>
          <p:cNvSpPr/>
          <p:nvPr/>
        </p:nvSpPr>
        <p:spPr>
          <a:xfrm flipH="1">
            <a:off x="14902073" y="7713754"/>
            <a:ext cx="746941" cy="15286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666" name="Line"/>
          <p:cNvSpPr/>
          <p:nvPr/>
        </p:nvSpPr>
        <p:spPr>
          <a:xfrm flipH="1">
            <a:off x="14323478" y="7713441"/>
            <a:ext cx="1324805" cy="14027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667" name="Rectangle"/>
          <p:cNvSpPr/>
          <p:nvPr/>
        </p:nvSpPr>
        <p:spPr>
          <a:xfrm>
            <a:off x="19969880" y="9481322"/>
            <a:ext cx="3582187" cy="36853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668" name="w1"/>
          <p:cNvSpPr txBox="1"/>
          <p:nvPr/>
        </p:nvSpPr>
        <p:spPr>
          <a:xfrm>
            <a:off x="19152517" y="10650259"/>
            <a:ext cx="1546403" cy="894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w</a:t>
            </a:r>
            <a:r>
              <a:rPr baseline="-5999"/>
              <a:t>1</a:t>
            </a:r>
          </a:p>
        </p:txBody>
      </p:sp>
      <p:sp>
        <p:nvSpPr>
          <p:cNvPr id="669" name="w2"/>
          <p:cNvSpPr txBox="1"/>
          <p:nvPr/>
        </p:nvSpPr>
        <p:spPr>
          <a:xfrm>
            <a:off x="13491697" y="6887464"/>
            <a:ext cx="1035203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w</a:t>
            </a:r>
            <a:r>
              <a:rPr baseline="-5999"/>
              <a:t>2</a:t>
            </a:r>
          </a:p>
        </p:txBody>
      </p:sp>
      <p:pic>
        <p:nvPicPr>
          <p:cNvPr id="67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56823" y="7129815"/>
            <a:ext cx="657959" cy="779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7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377926" y="8531884"/>
            <a:ext cx="609184" cy="6962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0" grpId="11"/>
      <p:bldP build="whole" bldLvl="1" animBg="1" rev="0" advAuto="0" spid="673" grpId="8"/>
      <p:bldP build="whole" bldLvl="1" animBg="1" rev="0" advAuto="0" spid="663" grpId="9"/>
      <p:bldP build="whole" bldLvl="1" animBg="1" rev="0" advAuto="0" spid="658" grpId="2"/>
      <p:bldP build="whole" bldLvl="1" animBg="1" rev="0" advAuto="0" spid="669" grpId="6"/>
      <p:bldP build="whole" bldLvl="1" animBg="1" rev="0" advAuto="0" spid="665" grpId="13"/>
      <p:bldP build="whole" bldLvl="1" animBg="1" rev="0" advAuto="0" spid="657" grpId="4"/>
      <p:bldP build="whole" bldLvl="1" animBg="1" rev="0" advAuto="0" spid="666" grpId="16"/>
      <p:bldP build="whole" bldLvl="1" animBg="1" rev="0" advAuto="0" spid="672" grpId="7"/>
      <p:bldP build="whole" bldLvl="1" animBg="1" rev="0" advAuto="0" spid="656" grpId="1"/>
      <p:bldP build="whole" bldLvl="1" animBg="1" rev="0" advAuto="0" spid="659" grpId="3"/>
      <p:bldP build="whole" bldLvl="1" animBg="1" rev="0" advAuto="0" spid="667" grpId="5"/>
      <p:bldP build="whole" bldLvl="1" animBg="1" rev="0" advAuto="0" spid="668" grpId="10"/>
      <p:bldP build="whole" bldLvl="1" animBg="1" rev="0" advAuto="0" spid="661" grpId="12"/>
      <p:bldP build="whole" bldLvl="1" animBg="1" rev="0" advAuto="0" spid="671" grpId="14"/>
      <p:bldP build="whole" bldLvl="1" animBg="1" rev="0" advAuto="0" spid="670" grpId="1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his Lecture"/>
          <p:cNvSpPr txBox="1"/>
          <p:nvPr>
            <p:ph type="title"/>
          </p:nvPr>
        </p:nvSpPr>
        <p:spPr>
          <a:xfrm>
            <a:off x="4833937" y="-142875"/>
            <a:ext cx="14716126" cy="2339579"/>
          </a:xfrm>
          <a:prstGeom prst="rect">
            <a:avLst/>
          </a:prstGeom>
        </p:spPr>
        <p:txBody>
          <a:bodyPr/>
          <a:lstStyle/>
          <a:p>
            <a:pPr/>
            <a:r>
              <a:t>This Lecture</a:t>
            </a:r>
          </a:p>
        </p:txBody>
      </p:sp>
      <p:sp>
        <p:nvSpPr>
          <p:cNvPr id="141" name="Linear classification fundamentals"/>
          <p:cNvSpPr txBox="1"/>
          <p:nvPr/>
        </p:nvSpPr>
        <p:spPr>
          <a:xfrm>
            <a:off x="981343" y="2589124"/>
            <a:ext cx="10790970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Linear classification fundamentals</a:t>
            </a:r>
          </a:p>
        </p:txBody>
      </p:sp>
      <p:sp>
        <p:nvSpPr>
          <p:cNvPr id="142" name="Three discriminative models: logistic regression, perceptron, SVM"/>
          <p:cNvSpPr txBox="1"/>
          <p:nvPr/>
        </p:nvSpPr>
        <p:spPr>
          <a:xfrm>
            <a:off x="981343" y="6627593"/>
            <a:ext cx="2021966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Three discriminative models: logistic regression, perceptron, SVM</a:t>
            </a:r>
          </a:p>
        </p:txBody>
      </p:sp>
      <p:sp>
        <p:nvSpPr>
          <p:cNvPr id="143" name="Naive Bayes, maximum likelihood in generative models"/>
          <p:cNvSpPr txBox="1"/>
          <p:nvPr/>
        </p:nvSpPr>
        <p:spPr>
          <a:xfrm>
            <a:off x="981343" y="4557624"/>
            <a:ext cx="17065378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Naive Bayes, maximum likelihood in generative models</a:t>
            </a:r>
          </a:p>
        </p:txBody>
      </p:sp>
      <p:sp>
        <p:nvSpPr>
          <p:cNvPr id="144" name="Different motivations but very similar update rules / inference!"/>
          <p:cNvSpPr txBox="1"/>
          <p:nvPr/>
        </p:nvSpPr>
        <p:spPr>
          <a:xfrm>
            <a:off x="1669202" y="7761185"/>
            <a:ext cx="19398184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Different motivations but very similar update rules / inference!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Logistic Regression: Summary"/>
          <p:cNvSpPr txBox="1"/>
          <p:nvPr>
            <p:ph type="title"/>
          </p:nvPr>
        </p:nvSpPr>
        <p:spPr>
          <a:xfrm>
            <a:off x="4451163" y="-142875"/>
            <a:ext cx="15481674" cy="2339579"/>
          </a:xfrm>
          <a:prstGeom prst="rect">
            <a:avLst/>
          </a:prstGeom>
        </p:spPr>
        <p:txBody>
          <a:bodyPr/>
          <a:lstStyle/>
          <a:p>
            <a:pPr/>
            <a:r>
              <a:t>Logistic Regression: Summary</a:t>
            </a:r>
          </a:p>
        </p:txBody>
      </p:sp>
      <p:sp>
        <p:nvSpPr>
          <p:cNvPr id="676" name="Model"/>
          <p:cNvSpPr txBox="1"/>
          <p:nvPr/>
        </p:nvSpPr>
        <p:spPr>
          <a:xfrm>
            <a:off x="930217" y="2416011"/>
            <a:ext cx="825392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677" name="Learning: gradient ascent on the (regularized) discriminative log-likelihood"/>
          <p:cNvSpPr txBox="1"/>
          <p:nvPr/>
        </p:nvSpPr>
        <p:spPr>
          <a:xfrm>
            <a:off x="930217" y="10506457"/>
            <a:ext cx="21507566" cy="1809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Learning: gradient ascent on the (regularized) discriminative log-likelihood</a:t>
            </a:r>
          </a:p>
        </p:txBody>
      </p:sp>
      <p:sp>
        <p:nvSpPr>
          <p:cNvPr id="678" name="Inference"/>
          <p:cNvSpPr txBox="1"/>
          <p:nvPr/>
        </p:nvSpPr>
        <p:spPr>
          <a:xfrm>
            <a:off x="930217" y="6274796"/>
            <a:ext cx="2150756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Inference</a:t>
            </a:r>
          </a:p>
        </p:txBody>
      </p:sp>
      <p:pic>
        <p:nvPicPr>
          <p:cNvPr id="6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0472" y="7859491"/>
            <a:ext cx="4840314" cy="865078"/>
          </a:xfrm>
          <a:prstGeom prst="rect">
            <a:avLst/>
          </a:prstGeom>
          <a:ln w="12700">
            <a:miter lim="400000"/>
          </a:ln>
        </p:spPr>
      </p:pic>
      <p:sp>
        <p:nvSpPr>
          <p:cNvPr id="680" name="fundamentally same as Naive Bayes"/>
          <p:cNvSpPr txBox="1"/>
          <p:nvPr/>
        </p:nvSpPr>
        <p:spPr>
          <a:xfrm>
            <a:off x="7179292" y="7669687"/>
            <a:ext cx="10802467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fundamentally same as Naive Bayes</a:t>
            </a:r>
          </a:p>
        </p:txBody>
      </p:sp>
      <p:pic>
        <p:nvPicPr>
          <p:cNvPr id="68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0883" y="9180835"/>
            <a:ext cx="9438708" cy="869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5914" y="3818603"/>
            <a:ext cx="12646480" cy="2135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1" grpId="4"/>
      <p:bldP build="whole" bldLvl="1" animBg="1" rev="0" advAuto="0" spid="679" grpId="2"/>
      <p:bldP build="whole" bldLvl="1" animBg="1" rev="0" advAuto="0" spid="680" grpId="3"/>
      <p:bldP build="whole" bldLvl="1" animBg="1" rev="0" advAuto="0" spid="678" grpId="1"/>
      <p:bldP build="whole" bldLvl="1" animBg="1" rev="0" advAuto="0" spid="677" grpId="5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erceptron/SVM"/>
          <p:cNvSpPr txBox="1"/>
          <p:nvPr>
            <p:ph type="ctrTitle"/>
          </p:nvPr>
        </p:nvSpPr>
        <p:spPr>
          <a:xfrm>
            <a:off x="2557210" y="3208365"/>
            <a:ext cx="19269580" cy="4276670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pPr/>
            <a:r>
              <a:t>Perceptron/SVM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erceptron"/>
          <p:cNvSpPr txBox="1"/>
          <p:nvPr>
            <p:ph type="title"/>
          </p:nvPr>
        </p:nvSpPr>
        <p:spPr>
          <a:xfrm>
            <a:off x="4451163" y="-142875"/>
            <a:ext cx="15481674" cy="2339579"/>
          </a:xfrm>
          <a:prstGeom prst="rect">
            <a:avLst/>
          </a:prstGeom>
        </p:spPr>
        <p:txBody>
          <a:bodyPr/>
          <a:lstStyle/>
          <a:p>
            <a:pPr/>
            <a:r>
              <a:t>Perceptron</a:t>
            </a:r>
          </a:p>
        </p:txBody>
      </p:sp>
      <p:sp>
        <p:nvSpPr>
          <p:cNvPr id="687" name="Invented in 1958…"/>
          <p:cNvSpPr txBox="1"/>
          <p:nvPr>
            <p:ph type="body" idx="1"/>
          </p:nvPr>
        </p:nvSpPr>
        <p:spPr>
          <a:xfrm>
            <a:off x="789603" y="2778713"/>
            <a:ext cx="13540205" cy="990749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342899" indent="-342899" defTabSz="914400">
              <a:spcBef>
                <a:spcPts val="700"/>
              </a:spcBef>
              <a:buSzPct val="100000"/>
              <a:defRPr sz="5000">
                <a:latin typeface="Arial"/>
                <a:ea typeface="Arial"/>
                <a:cs typeface="Arial"/>
                <a:sym typeface="Arial"/>
              </a:defRPr>
            </a:pPr>
            <a:r>
              <a:t>Invented </a:t>
            </a:r>
            <a:r>
              <a:rPr>
                <a:solidFill>
                  <a:srgbClr val="202122"/>
                </a:solidFill>
              </a:rPr>
              <a:t>in 1958 </a:t>
            </a:r>
            <a:endParaRPr>
              <a:solidFill>
                <a:srgbClr val="202122"/>
              </a:solidFill>
            </a:endParaRPr>
          </a:p>
          <a:p>
            <a:pPr lvl="1" marL="783771" indent="-326571" defTabSz="914400">
              <a:spcBef>
                <a:spcPts val="700"/>
              </a:spcBef>
              <a:buSzPct val="100000"/>
              <a:defRPr sz="5000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202122"/>
                </a:solidFill>
              </a:rPr>
              <a:t>By 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Frank Rosenblatt</a:t>
            </a:r>
            <a:endParaRPr>
              <a:solidFill>
                <a:srgbClr val="202122"/>
              </a:solidFill>
            </a:endParaRPr>
          </a:p>
          <a:p>
            <a:pPr lvl="1" marL="783771" indent="-326571" defTabSz="914400">
              <a:spcBef>
                <a:spcPts val="700"/>
              </a:spcBef>
              <a:buSzPct val="100000"/>
              <a:defRPr sz="5000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202122"/>
                </a:solidFill>
              </a:rPr>
              <a:t>At the 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3" invalidUrl="" action="" tgtFrame="" tooltip="" history="1" highlightClick="0" endSnd="0"/>
              </a:rPr>
              <a:t>Cornell Aeronautical Laboratory</a:t>
            </a:r>
            <a:r>
              <a:rPr>
                <a:solidFill>
                  <a:srgbClr val="202122"/>
                </a:solidFill>
              </a:rPr>
              <a:t> </a:t>
            </a:r>
            <a:endParaRPr>
              <a:solidFill>
                <a:srgbClr val="202122"/>
              </a:solidFill>
            </a:endParaRPr>
          </a:p>
          <a:p>
            <a:pPr marL="342899" indent="-342899" defTabSz="914400">
              <a:spcBef>
                <a:spcPts val="700"/>
              </a:spcBef>
              <a:buSzPct val="100000"/>
              <a:defRPr sz="5000"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202122"/>
              </a:solidFill>
            </a:endParaRPr>
          </a:p>
          <a:p>
            <a:pPr marL="342899" indent="-342899" defTabSz="914400">
              <a:spcBef>
                <a:spcPts val="700"/>
              </a:spcBef>
              <a:buSzPct val="100000"/>
              <a:defRPr sz="5000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202122"/>
                </a:solidFill>
              </a:rPr>
              <a:t>Implemented in custom-built hardware</a:t>
            </a:r>
            <a:endParaRPr>
              <a:solidFill>
                <a:srgbClr val="202122"/>
              </a:solidFill>
            </a:endParaRPr>
          </a:p>
          <a:p>
            <a:pPr marL="342899" indent="-342899" defTabSz="914400">
              <a:spcBef>
                <a:spcPts val="700"/>
              </a:spcBef>
              <a:buSzPct val="100000"/>
              <a:defRPr sz="5000"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202122"/>
              </a:solidFill>
            </a:endParaRPr>
          </a:p>
          <a:p>
            <a:pPr marL="342899" indent="-342899" defTabSz="914400">
              <a:spcBef>
                <a:spcPts val="700"/>
              </a:spcBef>
              <a:buSzPct val="100000"/>
              <a:defRPr sz="5000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202122"/>
                </a:solidFill>
              </a:rPr>
              <a:t>Connected to a camera with 20×20 cadmium sulfide photocells to make a 400-pixel image. </a:t>
            </a:r>
            <a:endParaRPr>
              <a:solidFill>
                <a:srgbClr val="202122"/>
              </a:solidFill>
            </a:endParaRPr>
          </a:p>
          <a:p>
            <a:pPr marL="342899" indent="-342899" defTabSz="914400">
              <a:spcBef>
                <a:spcPts val="700"/>
              </a:spcBef>
              <a:buSzPct val="100000"/>
              <a:defRPr sz="5000"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202122"/>
              </a:solidFill>
            </a:endParaRPr>
          </a:p>
          <a:p>
            <a:pPr marL="342899" indent="-342899" defTabSz="914400">
              <a:spcBef>
                <a:spcPts val="700"/>
              </a:spcBef>
              <a:buSzPct val="100000"/>
              <a:defRPr sz="5000">
                <a:latin typeface="Arial"/>
                <a:ea typeface="Arial"/>
                <a:cs typeface="Arial"/>
                <a:sym typeface="Arial"/>
              </a:defRPr>
            </a:pPr>
            <a:r>
              <a:t>Weights were encoded in </a:t>
            </a:r>
            <a:r>
              <a:rPr>
                <a:solidFill>
                  <a:srgbClr val="0645AD"/>
                </a:solidFill>
                <a:hlinkClick r:id="rId4" invalidUrl="" action="" tgtFrame="" tooltip="" history="1" highlightClick="0" endSnd="0"/>
              </a:rPr>
              <a:t>potentiometers</a:t>
            </a:r>
            <a:r>
              <a:t>, and weight updates during learning were performed by electric motors.</a:t>
            </a:r>
          </a:p>
        </p:txBody>
      </p:sp>
      <p:pic>
        <p:nvPicPr>
          <p:cNvPr id="68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280319" y="2985317"/>
            <a:ext cx="8076974" cy="8956468"/>
          </a:xfrm>
          <a:prstGeom prst="rect">
            <a:avLst/>
          </a:prstGeom>
          <a:ln w="12700">
            <a:miter lim="400000"/>
          </a:ln>
        </p:spPr>
      </p:pic>
      <p:sp>
        <p:nvSpPr>
          <p:cNvPr id="689" name="Source: Wikipedia"/>
          <p:cNvSpPr txBox="1"/>
          <p:nvPr/>
        </p:nvSpPr>
        <p:spPr>
          <a:xfrm>
            <a:off x="19891127" y="12730398"/>
            <a:ext cx="4198155" cy="64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Source: Wikipedia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erceptron"/>
          <p:cNvSpPr txBox="1"/>
          <p:nvPr>
            <p:ph type="title"/>
          </p:nvPr>
        </p:nvSpPr>
        <p:spPr>
          <a:xfrm>
            <a:off x="4451163" y="-142875"/>
            <a:ext cx="15481674" cy="2339579"/>
          </a:xfrm>
          <a:prstGeom prst="rect">
            <a:avLst/>
          </a:prstGeom>
        </p:spPr>
        <p:txBody>
          <a:bodyPr/>
          <a:lstStyle/>
          <a:p>
            <a:pPr/>
            <a:r>
              <a:t>Perceptron</a:t>
            </a:r>
          </a:p>
        </p:txBody>
      </p:sp>
      <p:sp>
        <p:nvSpPr>
          <p:cNvPr id="692" name="Simple error-driven learning approach similar to logistic regression"/>
          <p:cNvSpPr txBox="1"/>
          <p:nvPr/>
        </p:nvSpPr>
        <p:spPr>
          <a:xfrm>
            <a:off x="932283" y="2884031"/>
            <a:ext cx="20572720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Simple error-driven learning approach similar to logistic regression</a:t>
            </a:r>
          </a:p>
        </p:txBody>
      </p:sp>
      <p:sp>
        <p:nvSpPr>
          <p:cNvPr id="693" name="Decision rule:"/>
          <p:cNvSpPr txBox="1"/>
          <p:nvPr/>
        </p:nvSpPr>
        <p:spPr>
          <a:xfrm>
            <a:off x="932283" y="5148262"/>
            <a:ext cx="6591557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Decision rule:</a:t>
            </a:r>
          </a:p>
        </p:txBody>
      </p:sp>
      <p:sp>
        <p:nvSpPr>
          <p:cNvPr id="694" name="Guaranteed to eventually separate the data if the data are separable"/>
          <p:cNvSpPr txBox="1"/>
          <p:nvPr/>
        </p:nvSpPr>
        <p:spPr>
          <a:xfrm>
            <a:off x="932283" y="9699859"/>
            <a:ext cx="22085662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Guaranteed to eventually separate the data if the data are separable</a:t>
            </a:r>
          </a:p>
        </p:txBody>
      </p:sp>
      <p:sp>
        <p:nvSpPr>
          <p:cNvPr id="695" name="If incorrect: if positive,"/>
          <p:cNvSpPr txBox="1"/>
          <p:nvPr/>
        </p:nvSpPr>
        <p:spPr>
          <a:xfrm>
            <a:off x="1868004" y="6479263"/>
            <a:ext cx="8136075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If incorrect: if positive, </a:t>
            </a:r>
          </a:p>
        </p:txBody>
      </p:sp>
      <p:sp>
        <p:nvSpPr>
          <p:cNvPr id="696" name="if negative,"/>
          <p:cNvSpPr txBox="1"/>
          <p:nvPr/>
        </p:nvSpPr>
        <p:spPr>
          <a:xfrm>
            <a:off x="6037298" y="7734641"/>
            <a:ext cx="4890168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if negative, </a:t>
            </a:r>
          </a:p>
        </p:txBody>
      </p:sp>
      <p:pic>
        <p:nvPicPr>
          <p:cNvPr id="6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09204" y="6834515"/>
            <a:ext cx="3498227" cy="508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69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62940" y="8091206"/>
            <a:ext cx="3571970" cy="41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9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39600" y="7830656"/>
            <a:ext cx="7213240" cy="782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0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647738" y="6673508"/>
            <a:ext cx="8462005" cy="728127"/>
          </a:xfrm>
          <a:prstGeom prst="rect">
            <a:avLst/>
          </a:prstGeom>
          <a:ln w="12700">
            <a:miter lim="400000"/>
          </a:ln>
        </p:spPr>
      </p:pic>
      <p:sp>
        <p:nvSpPr>
          <p:cNvPr id="701" name="Rectangle"/>
          <p:cNvSpPr/>
          <p:nvPr/>
        </p:nvSpPr>
        <p:spPr>
          <a:xfrm>
            <a:off x="14250082" y="5151554"/>
            <a:ext cx="9238034" cy="4058959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02" name="Logistic Regression"/>
          <p:cNvSpPr txBox="1"/>
          <p:nvPr/>
        </p:nvSpPr>
        <p:spPr>
          <a:xfrm>
            <a:off x="15692590" y="5274848"/>
            <a:ext cx="5772151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Logistic Regression</a:t>
            </a:r>
          </a:p>
        </p:txBody>
      </p:sp>
      <p:pic>
        <p:nvPicPr>
          <p:cNvPr id="70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33431" y="5145078"/>
            <a:ext cx="3326652" cy="8624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0" grpId="9"/>
      <p:bldP build="whole" bldLvl="1" animBg="1" rev="0" advAuto="0" spid="699" grpId="10"/>
      <p:bldP build="whole" bldLvl="1" animBg="1" rev="0" advAuto="0" spid="693" grpId="1"/>
      <p:bldP build="whole" bldLvl="1" animBg="1" rev="0" advAuto="0" spid="702" grpId="8"/>
      <p:bldP build="whole" bldLvl="1" animBg="1" rev="0" advAuto="0" spid="694" grpId="11"/>
      <p:bldP build="whole" bldLvl="1" animBg="1" rev="0" advAuto="0" spid="696" grpId="5"/>
      <p:bldP build="whole" bldLvl="1" animBg="1" rev="0" advAuto="0" spid="697" grpId="4"/>
      <p:bldP build="whole" bldLvl="1" animBg="1" rev="0" advAuto="0" spid="701" grpId="7"/>
      <p:bldP build="whole" bldLvl="1" animBg="1" rev="0" advAuto="0" spid="695" grpId="3"/>
      <p:bldP build="whole" bldLvl="1" animBg="1" rev="0" advAuto="0" spid="698" grpId="6"/>
      <p:bldP build="whole" bldLvl="1" animBg="1" rev="0" advAuto="0" spid="703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upport Vector Machines"/>
          <p:cNvSpPr txBox="1"/>
          <p:nvPr>
            <p:ph type="title"/>
          </p:nvPr>
        </p:nvSpPr>
        <p:spPr>
          <a:xfrm>
            <a:off x="4451163" y="-142875"/>
            <a:ext cx="15481674" cy="2339579"/>
          </a:xfrm>
          <a:prstGeom prst="rect">
            <a:avLst/>
          </a:prstGeom>
        </p:spPr>
        <p:txBody>
          <a:bodyPr/>
          <a:lstStyle/>
          <a:p>
            <a:pPr/>
            <a:r>
              <a:t>Support Vector Machines</a:t>
            </a:r>
          </a:p>
        </p:txBody>
      </p:sp>
      <p:sp>
        <p:nvSpPr>
          <p:cNvPr id="706" name="Many separating hyperplanes — is there a best one?"/>
          <p:cNvSpPr txBox="1"/>
          <p:nvPr/>
        </p:nvSpPr>
        <p:spPr>
          <a:xfrm>
            <a:off x="932283" y="2884031"/>
            <a:ext cx="20572720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Many separating hyperplanes — is there a best one?</a:t>
            </a:r>
          </a:p>
        </p:txBody>
      </p:sp>
      <p:sp>
        <p:nvSpPr>
          <p:cNvPr id="707" name="Line"/>
          <p:cNvSpPr/>
          <p:nvPr/>
        </p:nvSpPr>
        <p:spPr>
          <a:xfrm flipV="1">
            <a:off x="9552914" y="4527036"/>
            <a:ext cx="1" cy="771416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08" name="Line"/>
          <p:cNvSpPr/>
          <p:nvPr/>
        </p:nvSpPr>
        <p:spPr>
          <a:xfrm>
            <a:off x="4126352" y="8384116"/>
            <a:ext cx="108531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09" name="+"/>
          <p:cNvSpPr txBox="1"/>
          <p:nvPr/>
        </p:nvSpPr>
        <p:spPr>
          <a:xfrm>
            <a:off x="11713793" y="5488383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710" name="+"/>
          <p:cNvSpPr txBox="1"/>
          <p:nvPr/>
        </p:nvSpPr>
        <p:spPr>
          <a:xfrm>
            <a:off x="11586793" y="5869383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711" name="+"/>
          <p:cNvSpPr txBox="1"/>
          <p:nvPr/>
        </p:nvSpPr>
        <p:spPr>
          <a:xfrm>
            <a:off x="11967793" y="6250384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712" name="+"/>
          <p:cNvSpPr txBox="1"/>
          <p:nvPr/>
        </p:nvSpPr>
        <p:spPr>
          <a:xfrm>
            <a:off x="12475793" y="5996383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713" name="+"/>
          <p:cNvSpPr txBox="1"/>
          <p:nvPr/>
        </p:nvSpPr>
        <p:spPr>
          <a:xfrm>
            <a:off x="12983793" y="6504384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714" name="+"/>
          <p:cNvSpPr txBox="1"/>
          <p:nvPr/>
        </p:nvSpPr>
        <p:spPr>
          <a:xfrm>
            <a:off x="13491793" y="6123384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715" name="+"/>
          <p:cNvSpPr txBox="1"/>
          <p:nvPr/>
        </p:nvSpPr>
        <p:spPr>
          <a:xfrm>
            <a:off x="12983793" y="5615383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716" name="+"/>
          <p:cNvSpPr txBox="1"/>
          <p:nvPr/>
        </p:nvSpPr>
        <p:spPr>
          <a:xfrm>
            <a:off x="12602793" y="5234383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717" name="-"/>
          <p:cNvSpPr txBox="1"/>
          <p:nvPr/>
        </p:nvSpPr>
        <p:spPr>
          <a:xfrm>
            <a:off x="10245990" y="864641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718" name="-"/>
          <p:cNvSpPr txBox="1"/>
          <p:nvPr/>
        </p:nvSpPr>
        <p:spPr>
          <a:xfrm>
            <a:off x="10626990" y="890041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719" name="-"/>
          <p:cNvSpPr txBox="1"/>
          <p:nvPr/>
        </p:nvSpPr>
        <p:spPr>
          <a:xfrm>
            <a:off x="11134990" y="864641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720" name="-"/>
          <p:cNvSpPr txBox="1"/>
          <p:nvPr/>
        </p:nvSpPr>
        <p:spPr>
          <a:xfrm>
            <a:off x="11642990" y="915441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721" name="-"/>
          <p:cNvSpPr txBox="1"/>
          <p:nvPr/>
        </p:nvSpPr>
        <p:spPr>
          <a:xfrm>
            <a:off x="11388990" y="966241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722" name="-"/>
          <p:cNvSpPr txBox="1"/>
          <p:nvPr/>
        </p:nvSpPr>
        <p:spPr>
          <a:xfrm>
            <a:off x="11007990" y="940841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723" name="-"/>
          <p:cNvSpPr txBox="1"/>
          <p:nvPr/>
        </p:nvSpPr>
        <p:spPr>
          <a:xfrm>
            <a:off x="10626990" y="991641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724" name="-"/>
          <p:cNvSpPr txBox="1"/>
          <p:nvPr/>
        </p:nvSpPr>
        <p:spPr>
          <a:xfrm>
            <a:off x="10499990" y="953541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725" name="-"/>
          <p:cNvSpPr txBox="1"/>
          <p:nvPr/>
        </p:nvSpPr>
        <p:spPr>
          <a:xfrm>
            <a:off x="10118990" y="915441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726" name="Line"/>
          <p:cNvSpPr/>
          <p:nvPr/>
        </p:nvSpPr>
        <p:spPr>
          <a:xfrm flipH="1" flipV="1">
            <a:off x="7238809" y="7041031"/>
            <a:ext cx="6880119" cy="3293122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27" name="Line"/>
          <p:cNvSpPr/>
          <p:nvPr/>
        </p:nvSpPr>
        <p:spPr>
          <a:xfrm flipH="1" flipV="1">
            <a:off x="10650839" y="4459001"/>
            <a:ext cx="2309123" cy="706911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28" name="Line"/>
          <p:cNvSpPr/>
          <p:nvPr/>
        </p:nvSpPr>
        <p:spPr>
          <a:xfrm flipH="1" flipV="1">
            <a:off x="6538643" y="5764469"/>
            <a:ext cx="10533515" cy="3539020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upport Vector Machines"/>
          <p:cNvSpPr txBox="1"/>
          <p:nvPr>
            <p:ph type="title"/>
          </p:nvPr>
        </p:nvSpPr>
        <p:spPr>
          <a:xfrm>
            <a:off x="4451163" y="-142875"/>
            <a:ext cx="15481674" cy="2339579"/>
          </a:xfrm>
          <a:prstGeom prst="rect">
            <a:avLst/>
          </a:prstGeom>
        </p:spPr>
        <p:txBody>
          <a:bodyPr/>
          <a:lstStyle/>
          <a:p>
            <a:pPr/>
            <a:r>
              <a:t>Support Vector Machines</a:t>
            </a:r>
          </a:p>
        </p:txBody>
      </p:sp>
      <p:sp>
        <p:nvSpPr>
          <p:cNvPr id="731" name="Many separating hyperplanes — is there a best one?"/>
          <p:cNvSpPr txBox="1"/>
          <p:nvPr/>
        </p:nvSpPr>
        <p:spPr>
          <a:xfrm>
            <a:off x="932283" y="2884031"/>
            <a:ext cx="20572720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Many separating hyperplanes — is there a best one?</a:t>
            </a:r>
          </a:p>
        </p:txBody>
      </p:sp>
      <p:sp>
        <p:nvSpPr>
          <p:cNvPr id="732" name="Line"/>
          <p:cNvSpPr/>
          <p:nvPr/>
        </p:nvSpPr>
        <p:spPr>
          <a:xfrm flipV="1">
            <a:off x="9552914" y="4527036"/>
            <a:ext cx="1" cy="771416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33" name="Line"/>
          <p:cNvSpPr/>
          <p:nvPr/>
        </p:nvSpPr>
        <p:spPr>
          <a:xfrm>
            <a:off x="4126352" y="8384116"/>
            <a:ext cx="108531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34" name="+"/>
          <p:cNvSpPr txBox="1"/>
          <p:nvPr/>
        </p:nvSpPr>
        <p:spPr>
          <a:xfrm>
            <a:off x="11713793" y="5488383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735" name="+"/>
          <p:cNvSpPr txBox="1"/>
          <p:nvPr/>
        </p:nvSpPr>
        <p:spPr>
          <a:xfrm>
            <a:off x="11586793" y="5869383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736" name="+"/>
          <p:cNvSpPr txBox="1"/>
          <p:nvPr/>
        </p:nvSpPr>
        <p:spPr>
          <a:xfrm>
            <a:off x="11904293" y="6313884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737" name="+"/>
          <p:cNvSpPr txBox="1"/>
          <p:nvPr/>
        </p:nvSpPr>
        <p:spPr>
          <a:xfrm>
            <a:off x="12475793" y="5996383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738" name="+"/>
          <p:cNvSpPr txBox="1"/>
          <p:nvPr/>
        </p:nvSpPr>
        <p:spPr>
          <a:xfrm>
            <a:off x="12615493" y="6631384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739" name="+"/>
          <p:cNvSpPr txBox="1"/>
          <p:nvPr/>
        </p:nvSpPr>
        <p:spPr>
          <a:xfrm>
            <a:off x="13491793" y="6123384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740" name="+"/>
          <p:cNvSpPr txBox="1"/>
          <p:nvPr/>
        </p:nvSpPr>
        <p:spPr>
          <a:xfrm>
            <a:off x="12983793" y="5615383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741" name="+"/>
          <p:cNvSpPr txBox="1"/>
          <p:nvPr/>
        </p:nvSpPr>
        <p:spPr>
          <a:xfrm>
            <a:off x="12602793" y="5234383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742" name="-"/>
          <p:cNvSpPr txBox="1"/>
          <p:nvPr/>
        </p:nvSpPr>
        <p:spPr>
          <a:xfrm>
            <a:off x="10245990" y="864641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743" name="-"/>
          <p:cNvSpPr txBox="1"/>
          <p:nvPr/>
        </p:nvSpPr>
        <p:spPr>
          <a:xfrm>
            <a:off x="10626990" y="890041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744" name="-"/>
          <p:cNvSpPr txBox="1"/>
          <p:nvPr/>
        </p:nvSpPr>
        <p:spPr>
          <a:xfrm>
            <a:off x="11160390" y="862101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745" name="-"/>
          <p:cNvSpPr txBox="1"/>
          <p:nvPr/>
        </p:nvSpPr>
        <p:spPr>
          <a:xfrm>
            <a:off x="11642990" y="915441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746" name="-"/>
          <p:cNvSpPr txBox="1"/>
          <p:nvPr/>
        </p:nvSpPr>
        <p:spPr>
          <a:xfrm>
            <a:off x="11388990" y="966241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747" name="-"/>
          <p:cNvSpPr txBox="1"/>
          <p:nvPr/>
        </p:nvSpPr>
        <p:spPr>
          <a:xfrm>
            <a:off x="11007990" y="940841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748" name="-"/>
          <p:cNvSpPr txBox="1"/>
          <p:nvPr/>
        </p:nvSpPr>
        <p:spPr>
          <a:xfrm>
            <a:off x="10626990" y="991641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749" name="-"/>
          <p:cNvSpPr txBox="1"/>
          <p:nvPr/>
        </p:nvSpPr>
        <p:spPr>
          <a:xfrm>
            <a:off x="10499990" y="953541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750" name="-"/>
          <p:cNvSpPr txBox="1"/>
          <p:nvPr/>
        </p:nvSpPr>
        <p:spPr>
          <a:xfrm>
            <a:off x="10118990" y="915441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751" name="Line"/>
          <p:cNvSpPr/>
          <p:nvPr/>
        </p:nvSpPr>
        <p:spPr>
          <a:xfrm flipH="1" flipV="1">
            <a:off x="7389543" y="4799269"/>
            <a:ext cx="10148985" cy="428380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52" name="Line"/>
          <p:cNvSpPr/>
          <p:nvPr/>
        </p:nvSpPr>
        <p:spPr>
          <a:xfrm flipH="1" flipV="1">
            <a:off x="6119543" y="6831269"/>
            <a:ext cx="10148985" cy="428380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53" name="Line"/>
          <p:cNvSpPr/>
          <p:nvPr/>
        </p:nvSpPr>
        <p:spPr>
          <a:xfrm flipH="1" flipV="1">
            <a:off x="6741843" y="5827969"/>
            <a:ext cx="10148985" cy="4283805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54" name="Line"/>
          <p:cNvSpPr/>
          <p:nvPr/>
        </p:nvSpPr>
        <p:spPr>
          <a:xfrm flipH="1">
            <a:off x="15245543" y="8330748"/>
            <a:ext cx="392440" cy="1024868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55" name="Line"/>
          <p:cNvSpPr/>
          <p:nvPr/>
        </p:nvSpPr>
        <p:spPr>
          <a:xfrm flipH="1">
            <a:off x="14813743" y="9410248"/>
            <a:ext cx="392440" cy="1024868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56" name="margin"/>
          <p:cNvSpPr txBox="1"/>
          <p:nvPr/>
        </p:nvSpPr>
        <p:spPr>
          <a:xfrm>
            <a:off x="15572906" y="8706887"/>
            <a:ext cx="2846518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margin</a:t>
            </a:r>
          </a:p>
        </p:txBody>
      </p:sp>
      <p:sp>
        <p:nvSpPr>
          <p:cNvPr id="757" name="Circle"/>
          <p:cNvSpPr/>
          <p:nvPr/>
        </p:nvSpPr>
        <p:spPr>
          <a:xfrm>
            <a:off x="11163300" y="8905775"/>
            <a:ext cx="327918" cy="32395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58" name="Circle"/>
          <p:cNvSpPr/>
          <p:nvPr/>
        </p:nvSpPr>
        <p:spPr>
          <a:xfrm>
            <a:off x="11963400" y="6594375"/>
            <a:ext cx="327918" cy="32395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59" name="Circle"/>
          <p:cNvSpPr/>
          <p:nvPr/>
        </p:nvSpPr>
        <p:spPr>
          <a:xfrm>
            <a:off x="12687300" y="6911875"/>
            <a:ext cx="327918" cy="32395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upport Vector Machines"/>
          <p:cNvSpPr txBox="1"/>
          <p:nvPr>
            <p:ph type="title"/>
          </p:nvPr>
        </p:nvSpPr>
        <p:spPr>
          <a:xfrm>
            <a:off x="4451163" y="-142875"/>
            <a:ext cx="15481674" cy="2339579"/>
          </a:xfrm>
          <a:prstGeom prst="rect">
            <a:avLst/>
          </a:prstGeom>
        </p:spPr>
        <p:txBody>
          <a:bodyPr/>
          <a:lstStyle/>
          <a:p>
            <a:pPr/>
            <a:r>
              <a:t>Support Vector Machines</a:t>
            </a:r>
          </a:p>
        </p:txBody>
      </p:sp>
      <p:sp>
        <p:nvSpPr>
          <p:cNvPr id="762" name="Constraint formulation: find w via following quadratic program:"/>
          <p:cNvSpPr txBox="1"/>
          <p:nvPr/>
        </p:nvSpPr>
        <p:spPr>
          <a:xfrm>
            <a:off x="932283" y="2249031"/>
            <a:ext cx="23600377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Constraint formulation: find </a:t>
            </a:r>
            <a:r>
              <a:rPr i="1"/>
              <a:t>w </a:t>
            </a:r>
            <a:r>
              <a:t>via following quadratic program:</a:t>
            </a:r>
          </a:p>
        </p:txBody>
      </p:sp>
      <p:sp>
        <p:nvSpPr>
          <p:cNvPr id="763" name="Minimize"/>
          <p:cNvSpPr txBox="1"/>
          <p:nvPr/>
        </p:nvSpPr>
        <p:spPr>
          <a:xfrm>
            <a:off x="1440283" y="3811264"/>
            <a:ext cx="3007493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Minimize</a:t>
            </a:r>
          </a:p>
        </p:txBody>
      </p:sp>
      <p:sp>
        <p:nvSpPr>
          <p:cNvPr id="764" name="s.t."/>
          <p:cNvSpPr txBox="1"/>
          <p:nvPr/>
        </p:nvSpPr>
        <p:spPr>
          <a:xfrm>
            <a:off x="1567283" y="5138129"/>
            <a:ext cx="1034368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s.t.</a:t>
            </a:r>
          </a:p>
        </p:txBody>
      </p:sp>
      <p:sp>
        <p:nvSpPr>
          <p:cNvPr id="765" name="As a single constraint:"/>
          <p:cNvSpPr txBox="1"/>
          <p:nvPr/>
        </p:nvSpPr>
        <p:spPr>
          <a:xfrm>
            <a:off x="1133424" y="7955317"/>
            <a:ext cx="20572721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As a single constraint:</a:t>
            </a:r>
          </a:p>
        </p:txBody>
      </p:sp>
      <p:sp>
        <p:nvSpPr>
          <p:cNvPr id="766" name="minimizing norm with fixed margin &lt;=&gt; maximizing margin"/>
          <p:cNvSpPr txBox="1"/>
          <p:nvPr/>
        </p:nvSpPr>
        <p:spPr>
          <a:xfrm>
            <a:off x="14905518" y="4166372"/>
            <a:ext cx="7197033" cy="2723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minimizing norm with fixed margin &lt;=&gt; maximizing margin</a:t>
            </a:r>
          </a:p>
        </p:txBody>
      </p:sp>
      <p:sp>
        <p:nvSpPr>
          <p:cNvPr id="767" name="Rectangle"/>
          <p:cNvSpPr/>
          <p:nvPr/>
        </p:nvSpPr>
        <p:spPr>
          <a:xfrm>
            <a:off x="1221731" y="3696517"/>
            <a:ext cx="12196908" cy="4185056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76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50501" y="3898538"/>
            <a:ext cx="1652077" cy="940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76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04269" y="5165161"/>
            <a:ext cx="9157303" cy="2456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77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55601" y="9244202"/>
            <a:ext cx="8356890" cy="970194"/>
          </a:xfrm>
          <a:prstGeom prst="rect">
            <a:avLst/>
          </a:prstGeom>
          <a:ln w="12700">
            <a:miter lim="400000"/>
          </a:ln>
        </p:spPr>
      </p:pic>
      <p:sp>
        <p:nvSpPr>
          <p:cNvPr id="771" name="Generally no solution (data is generally non-separable) — need slack!"/>
          <p:cNvSpPr txBox="1"/>
          <p:nvPr/>
        </p:nvSpPr>
        <p:spPr>
          <a:xfrm>
            <a:off x="932283" y="10972906"/>
            <a:ext cx="22106945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Generally no solution (data is generally non-separable) — need slack!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2" grpId="1"/>
      <p:bldP build="whole" bldLvl="1" animBg="1" rev="0" advAuto="0" spid="768" grpId="4"/>
      <p:bldP build="whole" bldLvl="1" animBg="1" rev="0" advAuto="0" spid="769" grpId="7"/>
      <p:bldP build="whole" bldLvl="1" animBg="1" rev="0" advAuto="0" spid="767" grpId="2"/>
      <p:bldP build="whole" bldLvl="1" animBg="1" rev="0" advAuto="0" spid="764" grpId="6"/>
      <p:bldP build="whole" bldLvl="1" animBg="1" rev="0" advAuto="0" spid="763" grpId="3"/>
      <p:bldP build="whole" bldLvl="1" animBg="1" rev="0" advAuto="0" spid="766" grpId="5"/>
      <p:bldP build="whole" bldLvl="1" animBg="1" rev="0" advAuto="0" spid="765" grpId="8"/>
      <p:bldP build="whole" bldLvl="1" animBg="1" rev="0" advAuto="0" spid="770" grpId="9"/>
      <p:bldP build="whole" bldLvl="1" animBg="1" rev="0" advAuto="0" spid="771" grpId="1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N-Slack SVMs"/>
          <p:cNvSpPr txBox="1"/>
          <p:nvPr>
            <p:ph type="title"/>
          </p:nvPr>
        </p:nvSpPr>
        <p:spPr>
          <a:xfrm>
            <a:off x="4451163" y="-142875"/>
            <a:ext cx="15481674" cy="2339579"/>
          </a:xfrm>
          <a:prstGeom prst="rect">
            <a:avLst/>
          </a:prstGeom>
        </p:spPr>
        <p:txBody>
          <a:bodyPr/>
          <a:lstStyle/>
          <a:p>
            <a:pPr/>
            <a:r>
              <a:t>N-Slack SVMs</a:t>
            </a:r>
          </a:p>
        </p:txBody>
      </p:sp>
      <p:sp>
        <p:nvSpPr>
          <p:cNvPr id="776" name="Minimize"/>
          <p:cNvSpPr txBox="1"/>
          <p:nvPr/>
        </p:nvSpPr>
        <p:spPr>
          <a:xfrm>
            <a:off x="1186283" y="2985764"/>
            <a:ext cx="3300964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Minimize</a:t>
            </a:r>
          </a:p>
        </p:txBody>
      </p:sp>
      <p:sp>
        <p:nvSpPr>
          <p:cNvPr id="777" name="s.t."/>
          <p:cNvSpPr txBox="1"/>
          <p:nvPr/>
        </p:nvSpPr>
        <p:spPr>
          <a:xfrm>
            <a:off x="1313283" y="5120363"/>
            <a:ext cx="1171453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s.t.</a:t>
            </a:r>
          </a:p>
        </p:txBody>
      </p:sp>
      <p:sp>
        <p:nvSpPr>
          <p:cNvPr id="778" name="Rectangle"/>
          <p:cNvSpPr/>
          <p:nvPr/>
        </p:nvSpPr>
        <p:spPr>
          <a:xfrm>
            <a:off x="967731" y="2257101"/>
            <a:ext cx="17837542" cy="4346054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77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0369" y="5309538"/>
            <a:ext cx="9242166" cy="899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347961" y="5422482"/>
            <a:ext cx="3652824" cy="860857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The      are a “fudge factor” to make all constraints satisfied"/>
          <p:cNvSpPr txBox="1"/>
          <p:nvPr/>
        </p:nvSpPr>
        <p:spPr>
          <a:xfrm>
            <a:off x="932283" y="6994213"/>
            <a:ext cx="20572720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The      are a “fudge factor” to make all constraints satisfied</a:t>
            </a:r>
          </a:p>
        </p:txBody>
      </p:sp>
      <p:pic>
        <p:nvPicPr>
          <p:cNvPr id="78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20388" y="7178977"/>
            <a:ext cx="529121" cy="752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78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93595" y="2436299"/>
            <a:ext cx="5731050" cy="2625680"/>
          </a:xfrm>
          <a:prstGeom prst="rect">
            <a:avLst/>
          </a:prstGeom>
          <a:ln w="12700">
            <a:miter lim="400000"/>
          </a:ln>
        </p:spPr>
      </p:pic>
      <p:sp>
        <p:nvSpPr>
          <p:cNvPr id="784" name="Take the gradient of the objective:"/>
          <p:cNvSpPr txBox="1"/>
          <p:nvPr/>
        </p:nvSpPr>
        <p:spPr>
          <a:xfrm>
            <a:off x="905575" y="8364966"/>
            <a:ext cx="16175575" cy="894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Take the gradient of the objective:</a:t>
            </a:r>
          </a:p>
        </p:txBody>
      </p:sp>
      <p:pic>
        <p:nvPicPr>
          <p:cNvPr id="785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1313" y="9479590"/>
            <a:ext cx="6364160" cy="1718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86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08659" y="9511662"/>
            <a:ext cx="9520132" cy="16477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8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526082" y="11238283"/>
            <a:ext cx="10911937" cy="860857"/>
          </a:xfrm>
          <a:prstGeom prst="rect">
            <a:avLst/>
          </a:prstGeom>
          <a:ln w="12700">
            <a:miter lim="400000"/>
          </a:ln>
        </p:spPr>
      </p:pic>
      <p:sp>
        <p:nvSpPr>
          <p:cNvPr id="788" name="Looks like the perceptron! But updates more frequently"/>
          <p:cNvSpPr txBox="1"/>
          <p:nvPr/>
        </p:nvSpPr>
        <p:spPr>
          <a:xfrm>
            <a:off x="905575" y="12454290"/>
            <a:ext cx="21454070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Looks like the perceptron! But updates more frequently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0" grpId="6"/>
      <p:bldP build="whole" bldLvl="1" animBg="1" rev="0" advAuto="0" spid="786" grpId="11"/>
      <p:bldP build="whole" bldLvl="1" animBg="1" rev="0" advAuto="0" spid="779" grpId="5"/>
      <p:bldP build="whole" bldLvl="1" animBg="1" rev="0" advAuto="0" spid="776" grpId="3"/>
      <p:bldP build="whole" bldLvl="1" animBg="1" rev="0" advAuto="0" spid="787" grpId="12"/>
      <p:bldP build="whole" bldLvl="1" animBg="1" rev="0" advAuto="0" spid="784" grpId="9"/>
      <p:bldP build="whole" bldLvl="1" animBg="1" rev="0" advAuto="0" spid="777" grpId="4"/>
      <p:bldP build="whole" bldLvl="1" animBg="1" rev="0" advAuto="0" spid="778" grpId="1"/>
      <p:bldP build="whole" bldLvl="1" animBg="1" rev="0" advAuto="0" spid="781" grpId="7"/>
      <p:bldP build="whole" bldLvl="1" animBg="1" rev="0" advAuto="0" spid="785" grpId="10"/>
      <p:bldP build="whole" bldLvl="1" animBg="1" rev="0" advAuto="0" spid="783" grpId="2"/>
      <p:bldP build="whole" bldLvl="1" animBg="1" rev="0" advAuto="0" spid="782" grpId="8"/>
      <p:bldP build="whole" bldLvl="1" animBg="1" rev="0" advAuto="0" spid="788" grpId="13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radients on Positive Examples"/>
          <p:cNvSpPr txBox="1"/>
          <p:nvPr>
            <p:ph type="title"/>
          </p:nvPr>
        </p:nvSpPr>
        <p:spPr>
          <a:xfrm>
            <a:off x="4451163" y="-142875"/>
            <a:ext cx="15481674" cy="2339579"/>
          </a:xfrm>
          <a:prstGeom prst="rect">
            <a:avLst/>
          </a:prstGeom>
        </p:spPr>
        <p:txBody>
          <a:bodyPr/>
          <a:lstStyle/>
          <a:p>
            <a:pPr/>
            <a:r>
              <a:t>Gradients on Positive Examples</a:t>
            </a:r>
          </a:p>
        </p:txBody>
      </p:sp>
      <p:sp>
        <p:nvSpPr>
          <p:cNvPr id="793" name="Rectangle"/>
          <p:cNvSpPr/>
          <p:nvPr/>
        </p:nvSpPr>
        <p:spPr>
          <a:xfrm>
            <a:off x="928157" y="2220261"/>
            <a:ext cx="8493500" cy="2564522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94" name="Logistic regression"/>
          <p:cNvSpPr txBox="1"/>
          <p:nvPr/>
        </p:nvSpPr>
        <p:spPr>
          <a:xfrm>
            <a:off x="1079407" y="2384973"/>
            <a:ext cx="1070980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Logistic regression</a:t>
            </a:r>
          </a:p>
        </p:txBody>
      </p:sp>
      <p:sp>
        <p:nvSpPr>
          <p:cNvPr id="795" name="Rectangle"/>
          <p:cNvSpPr/>
          <p:nvPr/>
        </p:nvSpPr>
        <p:spPr>
          <a:xfrm>
            <a:off x="927636" y="4935580"/>
            <a:ext cx="8458076" cy="2664118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96" name="Perceptron"/>
          <p:cNvSpPr txBox="1"/>
          <p:nvPr/>
        </p:nvSpPr>
        <p:spPr>
          <a:xfrm>
            <a:off x="1057299" y="5203881"/>
            <a:ext cx="3462723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Perceptron</a:t>
            </a:r>
          </a:p>
        </p:txBody>
      </p:sp>
      <p:pic>
        <p:nvPicPr>
          <p:cNvPr id="797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50411" t="0" r="0" b="0"/>
          <a:stretch>
            <a:fillRect/>
          </a:stretch>
        </p:blipFill>
        <p:spPr>
          <a:xfrm>
            <a:off x="1010268" y="3443647"/>
            <a:ext cx="6562310" cy="863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79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8911" y="6458670"/>
            <a:ext cx="6563337" cy="833440"/>
          </a:xfrm>
          <a:prstGeom prst="rect">
            <a:avLst/>
          </a:prstGeom>
          <a:ln w="12700">
            <a:miter lim="400000"/>
          </a:ln>
        </p:spPr>
      </p:pic>
      <p:sp>
        <p:nvSpPr>
          <p:cNvPr id="799" name="SVM (ignoring regularizer)"/>
          <p:cNvSpPr txBox="1"/>
          <p:nvPr/>
        </p:nvSpPr>
        <p:spPr>
          <a:xfrm>
            <a:off x="1112253" y="7915567"/>
            <a:ext cx="9109546" cy="894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SVM (ignoring regularizer)</a:t>
            </a:r>
          </a:p>
        </p:txBody>
      </p:sp>
      <p:sp>
        <p:nvSpPr>
          <p:cNvPr id="800" name="Rectangle"/>
          <p:cNvSpPr/>
          <p:nvPr/>
        </p:nvSpPr>
        <p:spPr>
          <a:xfrm>
            <a:off x="921585" y="7704180"/>
            <a:ext cx="8464128" cy="2746894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801" name="simple.1.png" descr="simple.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77977" y="2918609"/>
            <a:ext cx="12299069" cy="8199381"/>
          </a:xfrm>
          <a:prstGeom prst="rect">
            <a:avLst/>
          </a:prstGeom>
          <a:ln w="12700">
            <a:miter lim="400000"/>
          </a:ln>
        </p:spPr>
      </p:pic>
      <p:sp>
        <p:nvSpPr>
          <p:cNvPr id="802" name="Hinge (SVM)"/>
          <p:cNvSpPr txBox="1"/>
          <p:nvPr/>
        </p:nvSpPr>
        <p:spPr>
          <a:xfrm>
            <a:off x="14075010" y="3840601"/>
            <a:ext cx="3518067" cy="835324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Hinge (SVM)</a:t>
            </a:r>
          </a:p>
        </p:txBody>
      </p:sp>
      <p:sp>
        <p:nvSpPr>
          <p:cNvPr id="803" name="Logistic"/>
          <p:cNvSpPr txBox="1"/>
          <p:nvPr/>
        </p:nvSpPr>
        <p:spPr>
          <a:xfrm>
            <a:off x="19329513" y="8722464"/>
            <a:ext cx="2228071" cy="835324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Logistic</a:t>
            </a:r>
          </a:p>
        </p:txBody>
      </p:sp>
      <p:sp>
        <p:nvSpPr>
          <p:cNvPr id="804" name="Perceptron"/>
          <p:cNvSpPr txBox="1"/>
          <p:nvPr/>
        </p:nvSpPr>
        <p:spPr>
          <a:xfrm>
            <a:off x="12265030" y="9467118"/>
            <a:ext cx="3207905" cy="835323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Perceptron</a:t>
            </a:r>
          </a:p>
        </p:txBody>
      </p:sp>
      <p:sp>
        <p:nvSpPr>
          <p:cNvPr id="805" name="Line"/>
          <p:cNvSpPr/>
          <p:nvPr/>
        </p:nvSpPr>
        <p:spPr>
          <a:xfrm flipV="1">
            <a:off x="13415735" y="4389014"/>
            <a:ext cx="627144" cy="411499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06" name="Line"/>
          <p:cNvSpPr/>
          <p:nvPr/>
        </p:nvSpPr>
        <p:spPr>
          <a:xfrm flipH="1">
            <a:off x="15466252" y="9270209"/>
            <a:ext cx="488733" cy="35311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07" name="Line"/>
          <p:cNvSpPr/>
          <p:nvPr/>
        </p:nvSpPr>
        <p:spPr>
          <a:xfrm flipV="1">
            <a:off x="18864332" y="9280795"/>
            <a:ext cx="451667" cy="517078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08" name="0-1"/>
          <p:cNvSpPr txBox="1"/>
          <p:nvPr/>
        </p:nvSpPr>
        <p:spPr>
          <a:xfrm>
            <a:off x="10594600" y="8819209"/>
            <a:ext cx="1080026" cy="835324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0-1</a:t>
            </a:r>
          </a:p>
        </p:txBody>
      </p:sp>
      <p:sp>
        <p:nvSpPr>
          <p:cNvPr id="809" name="Line"/>
          <p:cNvSpPr/>
          <p:nvPr/>
        </p:nvSpPr>
        <p:spPr>
          <a:xfrm flipH="1">
            <a:off x="11688926" y="8650502"/>
            <a:ext cx="458583" cy="405587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10" name="Loss"/>
          <p:cNvSpPr txBox="1"/>
          <p:nvPr/>
        </p:nvSpPr>
        <p:spPr>
          <a:xfrm rot="16200000">
            <a:off x="8702656" y="5396693"/>
            <a:ext cx="3518067" cy="10388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sz="7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Loss</a:t>
            </a:r>
          </a:p>
        </p:txBody>
      </p:sp>
      <p:pic>
        <p:nvPicPr>
          <p:cNvPr id="81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517045" y="9495817"/>
            <a:ext cx="1447471" cy="682379"/>
          </a:xfrm>
          <a:prstGeom prst="rect">
            <a:avLst/>
          </a:prstGeom>
          <a:ln w="12700">
            <a:miter lim="400000"/>
          </a:ln>
        </p:spPr>
      </p:pic>
      <p:sp>
        <p:nvSpPr>
          <p:cNvPr id="812" name="*gradients are for maximizing things, which is why they are flipped"/>
          <p:cNvSpPr txBox="1"/>
          <p:nvPr/>
        </p:nvSpPr>
        <p:spPr>
          <a:xfrm>
            <a:off x="676809" y="11820903"/>
            <a:ext cx="8009201" cy="1275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sz="4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*gradients are for maximizing things, which is why they are flipped</a:t>
            </a:r>
          </a:p>
        </p:txBody>
      </p:sp>
      <p:pic>
        <p:nvPicPr>
          <p:cNvPr id="81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94696" y="9130247"/>
            <a:ext cx="6797725" cy="863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1" grpId="3"/>
      <p:bldP build="whole" bldLvl="1" animBg="1" rev="0" advAuto="0" spid="809" grpId="11"/>
      <p:bldP build="whole" bldLvl="1" animBg="1" rev="0" advAuto="0" spid="802" grpId="4"/>
      <p:bldP build="whole" bldLvl="1" animBg="1" rev="0" advAuto="0" spid="810" grpId="2"/>
      <p:bldP build="whole" bldLvl="1" animBg="1" rev="0" advAuto="0" spid="807" grpId="9"/>
      <p:bldP build="whole" bldLvl="1" animBg="1" rev="0" advAuto="0" spid="808" grpId="10"/>
      <p:bldP build="whole" bldLvl="1" animBg="1" rev="0" advAuto="0" spid="805" grpId="5"/>
      <p:bldP build="whole" bldLvl="1" animBg="1" rev="0" advAuto="0" spid="804" grpId="7"/>
      <p:bldP build="whole" bldLvl="1" animBg="1" rev="0" advAuto="0" spid="801" grpId="1"/>
      <p:bldP build="whole" bldLvl="1" animBg="1" rev="0" advAuto="0" spid="806" grpId="6"/>
      <p:bldP build="whole" bldLvl="1" animBg="1" rev="0" advAuto="0" spid="812" grpId="12"/>
      <p:bldP build="whole" bldLvl="1" animBg="1" rev="0" advAuto="0" spid="803" grpId="8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Comparing Gradient Updates (Reference)"/>
          <p:cNvSpPr txBox="1"/>
          <p:nvPr>
            <p:ph type="title"/>
          </p:nvPr>
        </p:nvSpPr>
        <p:spPr>
          <a:xfrm>
            <a:off x="2800163" y="-269875"/>
            <a:ext cx="20178240" cy="2339579"/>
          </a:xfrm>
          <a:prstGeom prst="rect">
            <a:avLst/>
          </a:prstGeom>
        </p:spPr>
        <p:txBody>
          <a:bodyPr/>
          <a:lstStyle/>
          <a:p>
            <a:pPr/>
            <a:r>
              <a:t>Comparing Gradient Updates (Reference)</a:t>
            </a:r>
          </a:p>
        </p:txBody>
      </p:sp>
      <p:sp>
        <p:nvSpPr>
          <p:cNvPr id="818" name="Rectangle"/>
          <p:cNvSpPr/>
          <p:nvPr/>
        </p:nvSpPr>
        <p:spPr>
          <a:xfrm>
            <a:off x="1243501" y="2220261"/>
            <a:ext cx="16846353" cy="2805621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8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5248" y="3847975"/>
            <a:ext cx="6059045" cy="803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82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81579" y="3731271"/>
            <a:ext cx="6945569" cy="920234"/>
          </a:xfrm>
          <a:prstGeom prst="rect">
            <a:avLst/>
          </a:prstGeom>
          <a:ln w="12700">
            <a:miter lim="400000"/>
          </a:ln>
        </p:spPr>
      </p:pic>
      <p:sp>
        <p:nvSpPr>
          <p:cNvPr id="821" name="Rectangle"/>
          <p:cNvSpPr/>
          <p:nvPr/>
        </p:nvSpPr>
        <p:spPr>
          <a:xfrm>
            <a:off x="1243501" y="5261377"/>
            <a:ext cx="16846353" cy="3603020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22" name="Perceptron"/>
          <p:cNvSpPr txBox="1"/>
          <p:nvPr/>
        </p:nvSpPr>
        <p:spPr>
          <a:xfrm>
            <a:off x="1500747" y="5552602"/>
            <a:ext cx="3462723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Perceptron</a:t>
            </a:r>
          </a:p>
        </p:txBody>
      </p:sp>
      <p:sp>
        <p:nvSpPr>
          <p:cNvPr id="823" name="if classified incorrectly"/>
          <p:cNvSpPr txBox="1"/>
          <p:nvPr/>
        </p:nvSpPr>
        <p:spPr>
          <a:xfrm>
            <a:off x="4847398" y="6589503"/>
            <a:ext cx="6785336" cy="894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if classified incorrectly</a:t>
            </a:r>
          </a:p>
        </p:txBody>
      </p:sp>
      <p:sp>
        <p:nvSpPr>
          <p:cNvPr id="824" name="0 else"/>
          <p:cNvSpPr txBox="1"/>
          <p:nvPr/>
        </p:nvSpPr>
        <p:spPr>
          <a:xfrm>
            <a:off x="1644171" y="7732187"/>
            <a:ext cx="1885579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0 else</a:t>
            </a:r>
          </a:p>
        </p:txBody>
      </p:sp>
      <p:sp>
        <p:nvSpPr>
          <p:cNvPr id="825" name="Rectangle"/>
          <p:cNvSpPr/>
          <p:nvPr/>
        </p:nvSpPr>
        <p:spPr>
          <a:xfrm>
            <a:off x="1243501" y="9071377"/>
            <a:ext cx="16846351" cy="3638002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26" name="SVM"/>
          <p:cNvSpPr txBox="1"/>
          <p:nvPr/>
        </p:nvSpPr>
        <p:spPr>
          <a:xfrm>
            <a:off x="1627747" y="9362602"/>
            <a:ext cx="1536701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SVM</a:t>
            </a:r>
          </a:p>
        </p:txBody>
      </p:sp>
      <p:sp>
        <p:nvSpPr>
          <p:cNvPr id="827" name="if not classified correctly with margin of 1"/>
          <p:cNvSpPr txBox="1"/>
          <p:nvPr/>
        </p:nvSpPr>
        <p:spPr>
          <a:xfrm>
            <a:off x="5126993" y="10363495"/>
            <a:ext cx="12490749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if not classified correctly with margin of 1</a:t>
            </a:r>
          </a:p>
        </p:txBody>
      </p:sp>
      <p:sp>
        <p:nvSpPr>
          <p:cNvPr id="828" name="0 else"/>
          <p:cNvSpPr txBox="1"/>
          <p:nvPr/>
        </p:nvSpPr>
        <p:spPr>
          <a:xfrm>
            <a:off x="1720371" y="11491387"/>
            <a:ext cx="1885579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0 else</a:t>
            </a:r>
          </a:p>
        </p:txBody>
      </p:sp>
      <p:pic>
        <p:nvPicPr>
          <p:cNvPr id="82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53510" y="6745143"/>
            <a:ext cx="2758592" cy="713762"/>
          </a:xfrm>
          <a:prstGeom prst="rect">
            <a:avLst/>
          </a:prstGeom>
          <a:ln w="12700">
            <a:miter lim="400000"/>
          </a:ln>
        </p:spPr>
      </p:pic>
      <p:pic>
        <p:nvPicPr>
          <p:cNvPr id="83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37493" y="10435915"/>
            <a:ext cx="2898127" cy="749866"/>
          </a:xfrm>
          <a:prstGeom prst="rect">
            <a:avLst/>
          </a:prstGeom>
          <a:ln w="12700">
            <a:miter lim="400000"/>
          </a:ln>
        </p:spPr>
      </p:pic>
      <p:sp>
        <p:nvSpPr>
          <p:cNvPr id="831" name="="/>
          <p:cNvSpPr txBox="1"/>
          <p:nvPr/>
        </p:nvSpPr>
        <p:spPr>
          <a:xfrm>
            <a:off x="7921104" y="3769435"/>
            <a:ext cx="522438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832" name="y = 1 for pos,…"/>
          <p:cNvSpPr txBox="1"/>
          <p:nvPr/>
        </p:nvSpPr>
        <p:spPr>
          <a:xfrm>
            <a:off x="18808913" y="2505137"/>
            <a:ext cx="3993234" cy="1936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i="1"/>
              <a:t>y</a:t>
            </a:r>
            <a:r>
              <a:t> = 1 for pos,</a:t>
            </a:r>
          </a:p>
          <a:p>
            <a: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0 for neg</a:t>
            </a:r>
          </a:p>
        </p:txBody>
      </p:sp>
      <p:sp>
        <p:nvSpPr>
          <p:cNvPr id="833" name="Logistic regression (unregularized)"/>
          <p:cNvSpPr txBox="1"/>
          <p:nvPr/>
        </p:nvSpPr>
        <p:spPr>
          <a:xfrm>
            <a:off x="1612807" y="2486573"/>
            <a:ext cx="1070980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Logistic regression (unregularized)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lassification"/>
          <p:cNvSpPr txBox="1"/>
          <p:nvPr>
            <p:ph type="ctrTitle"/>
          </p:nvPr>
        </p:nvSpPr>
        <p:spPr>
          <a:xfrm>
            <a:off x="2557210" y="3208365"/>
            <a:ext cx="19269580" cy="4276670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pPr/>
            <a:r>
              <a:t>Classification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Loss Functions"/>
          <p:cNvSpPr txBox="1"/>
          <p:nvPr>
            <p:ph type="title"/>
          </p:nvPr>
        </p:nvSpPr>
        <p:spPr>
          <a:xfrm>
            <a:off x="4451163" y="-142875"/>
            <a:ext cx="15481674" cy="2339579"/>
          </a:xfrm>
          <a:prstGeom prst="rect">
            <a:avLst/>
          </a:prstGeom>
        </p:spPr>
        <p:txBody>
          <a:bodyPr/>
          <a:lstStyle/>
          <a:p>
            <a:pPr/>
            <a:r>
              <a:t>Loss Functions</a:t>
            </a:r>
          </a:p>
        </p:txBody>
      </p:sp>
      <p:pic>
        <p:nvPicPr>
          <p:cNvPr id="838" name="simple.1.png" descr="simple.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7943" y="2060371"/>
            <a:ext cx="17195743" cy="11463830"/>
          </a:xfrm>
          <a:prstGeom prst="rect">
            <a:avLst/>
          </a:prstGeom>
          <a:ln w="12700">
            <a:miter lim="400000"/>
          </a:ln>
        </p:spPr>
      </p:pic>
      <p:sp>
        <p:nvSpPr>
          <p:cNvPr id="839" name="Hinge (SVM)"/>
          <p:cNvSpPr txBox="1"/>
          <p:nvPr/>
        </p:nvSpPr>
        <p:spPr>
          <a:xfrm>
            <a:off x="9939650" y="5484812"/>
            <a:ext cx="3518067" cy="835324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Hinge (SVM)</a:t>
            </a:r>
          </a:p>
        </p:txBody>
      </p:sp>
      <p:sp>
        <p:nvSpPr>
          <p:cNvPr id="840" name="Logistic"/>
          <p:cNvSpPr txBox="1"/>
          <p:nvPr/>
        </p:nvSpPr>
        <p:spPr>
          <a:xfrm>
            <a:off x="16083153" y="10747675"/>
            <a:ext cx="2228071" cy="835324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Logistic</a:t>
            </a:r>
          </a:p>
        </p:txBody>
      </p:sp>
      <p:sp>
        <p:nvSpPr>
          <p:cNvPr id="841" name="Perceptron"/>
          <p:cNvSpPr txBox="1"/>
          <p:nvPr/>
        </p:nvSpPr>
        <p:spPr>
          <a:xfrm>
            <a:off x="7850271" y="11733629"/>
            <a:ext cx="3207904" cy="835324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Perceptron</a:t>
            </a:r>
          </a:p>
        </p:txBody>
      </p:sp>
      <p:sp>
        <p:nvSpPr>
          <p:cNvPr id="842" name="Line"/>
          <p:cNvSpPr/>
          <p:nvPr/>
        </p:nvSpPr>
        <p:spPr>
          <a:xfrm flipV="1">
            <a:off x="9280376" y="6033225"/>
            <a:ext cx="627144" cy="411499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43" name="Line"/>
          <p:cNvSpPr/>
          <p:nvPr/>
        </p:nvSpPr>
        <p:spPr>
          <a:xfrm flipH="1">
            <a:off x="11051493" y="11536720"/>
            <a:ext cx="488733" cy="35311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44" name="Line"/>
          <p:cNvSpPr/>
          <p:nvPr/>
        </p:nvSpPr>
        <p:spPr>
          <a:xfrm flipV="1">
            <a:off x="15617972" y="11306006"/>
            <a:ext cx="451667" cy="517077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45" name="0-1 (ideal)"/>
          <p:cNvSpPr txBox="1"/>
          <p:nvPr/>
        </p:nvSpPr>
        <p:spPr>
          <a:xfrm>
            <a:off x="5680490" y="10336421"/>
            <a:ext cx="2963677" cy="835323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0-1 (ideal)</a:t>
            </a:r>
          </a:p>
        </p:txBody>
      </p:sp>
      <p:sp>
        <p:nvSpPr>
          <p:cNvPr id="846" name="Line"/>
          <p:cNvSpPr/>
          <p:nvPr/>
        </p:nvSpPr>
        <p:spPr>
          <a:xfrm flipH="1">
            <a:off x="8696567" y="10167713"/>
            <a:ext cx="458583" cy="405587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47" name="Loss"/>
          <p:cNvSpPr txBox="1"/>
          <p:nvPr/>
        </p:nvSpPr>
        <p:spPr>
          <a:xfrm rot="16200000">
            <a:off x="1715912" y="6057113"/>
            <a:ext cx="3518067" cy="10388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sz="7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Loss</a:t>
            </a:r>
          </a:p>
        </p:txBody>
      </p:sp>
      <p:pic>
        <p:nvPicPr>
          <p:cNvPr id="84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13685" y="11902027"/>
            <a:ext cx="1447471" cy="682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5" grpId="7"/>
      <p:bldP build="whole" bldLvl="1" animBg="1" rev="0" advAuto="0" spid="839" grpId="1"/>
      <p:bldP build="whole" bldLvl="1" animBg="1" rev="0" advAuto="0" spid="840" grpId="5"/>
      <p:bldP build="whole" bldLvl="1" animBg="1" rev="0" advAuto="0" spid="844" grpId="6"/>
      <p:bldP build="whole" bldLvl="1" animBg="1" rev="0" advAuto="0" spid="843" grpId="3"/>
      <p:bldP build="whole" bldLvl="1" animBg="1" rev="0" advAuto="0" spid="841" grpId="4"/>
      <p:bldP build="whole" bldLvl="1" animBg="1" rev="0" advAuto="0" spid="842" grpId="2"/>
      <p:bldP build="whole" bldLvl="1" animBg="1" rev="0" advAuto="0" spid="846" grpId="8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Optimization — next time…"/>
          <p:cNvSpPr txBox="1"/>
          <p:nvPr>
            <p:ph type="title"/>
          </p:nvPr>
        </p:nvSpPr>
        <p:spPr>
          <a:xfrm>
            <a:off x="4833937" y="127000"/>
            <a:ext cx="14716126" cy="1803797"/>
          </a:xfrm>
          <a:prstGeom prst="rect">
            <a:avLst/>
          </a:prstGeom>
        </p:spPr>
        <p:txBody>
          <a:bodyPr/>
          <a:lstStyle/>
          <a:p>
            <a:pPr/>
            <a:r>
              <a:t>Optimization — next time…</a:t>
            </a:r>
          </a:p>
        </p:txBody>
      </p:sp>
      <p:sp>
        <p:nvSpPr>
          <p:cNvPr id="851" name="Range of techniques from simple gradient descent (works pretty well) to more complex methods (can work better)"/>
          <p:cNvSpPr txBox="1"/>
          <p:nvPr/>
        </p:nvSpPr>
        <p:spPr>
          <a:xfrm>
            <a:off x="905575" y="2841009"/>
            <a:ext cx="21454070" cy="1809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Range of techniques from simple gradient descent (works pretty well) to more complex methods (can work better)</a:t>
            </a:r>
          </a:p>
        </p:txBody>
      </p:sp>
      <p:sp>
        <p:nvSpPr>
          <p:cNvPr id="852" name="Most methods boil down to: take a gradient and a step size, apply the gradient update times step size, incorporate estimated curvature information to make the update more effective"/>
          <p:cNvSpPr txBox="1"/>
          <p:nvPr/>
        </p:nvSpPr>
        <p:spPr>
          <a:xfrm>
            <a:off x="905575" y="5434012"/>
            <a:ext cx="21454070" cy="2723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Most methods boil down to: take a gradient and a step size, apply the gradient update times step size, incorporate estimated curvature information to make the update more effective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Optimization — next time…"/>
          <p:cNvSpPr txBox="1"/>
          <p:nvPr>
            <p:ph type="title"/>
          </p:nvPr>
        </p:nvSpPr>
        <p:spPr>
          <a:xfrm>
            <a:off x="4833937" y="127000"/>
            <a:ext cx="14716126" cy="1803797"/>
          </a:xfrm>
          <a:prstGeom prst="rect">
            <a:avLst/>
          </a:prstGeom>
        </p:spPr>
        <p:txBody>
          <a:bodyPr/>
          <a:lstStyle/>
          <a:p>
            <a:pPr/>
            <a:r>
              <a:t>Optimization — next time…</a:t>
            </a:r>
          </a:p>
        </p:txBody>
      </p:sp>
      <p:sp>
        <p:nvSpPr>
          <p:cNvPr id="855" name="Stochastic gradient descent"/>
          <p:cNvSpPr txBox="1"/>
          <p:nvPr/>
        </p:nvSpPr>
        <p:spPr>
          <a:xfrm>
            <a:off x="905575" y="6831192"/>
            <a:ext cx="21454070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Stochastic gradient descent</a:t>
            </a:r>
          </a:p>
        </p:txBody>
      </p:sp>
      <p:sp>
        <p:nvSpPr>
          <p:cNvPr id="856" name="Newton’s method, Quasi-Newton methods (LBFGS)"/>
          <p:cNvSpPr txBox="1"/>
          <p:nvPr/>
        </p:nvSpPr>
        <p:spPr>
          <a:xfrm>
            <a:off x="905575" y="8863192"/>
            <a:ext cx="21454070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Newton’s method, Quasi-Newton methods (LBFGS)</a:t>
            </a:r>
          </a:p>
        </p:txBody>
      </p:sp>
      <p:sp>
        <p:nvSpPr>
          <p:cNvPr id="857" name="Adagrad, Adadelta, etc."/>
          <p:cNvSpPr txBox="1"/>
          <p:nvPr/>
        </p:nvSpPr>
        <p:spPr>
          <a:xfrm>
            <a:off x="905575" y="10895192"/>
            <a:ext cx="21454070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Adagrad, Adadelta,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Adagrad"/>
          <p:cNvSpPr txBox="1"/>
          <p:nvPr>
            <p:ph type="title"/>
          </p:nvPr>
        </p:nvSpPr>
        <p:spPr>
          <a:xfrm>
            <a:off x="4833937" y="127000"/>
            <a:ext cx="14716126" cy="1803797"/>
          </a:xfrm>
          <a:prstGeom prst="rect">
            <a:avLst/>
          </a:prstGeom>
        </p:spPr>
        <p:txBody>
          <a:bodyPr/>
          <a:lstStyle/>
          <a:p>
            <a:pPr/>
            <a:r>
              <a:t>Adagrad</a:t>
            </a:r>
          </a:p>
        </p:txBody>
      </p:sp>
      <p:sp>
        <p:nvSpPr>
          <p:cNvPr id="860" name="Haven’t talked about optimization at all"/>
          <p:cNvSpPr txBox="1"/>
          <p:nvPr/>
        </p:nvSpPr>
        <p:spPr>
          <a:xfrm>
            <a:off x="905575" y="2677114"/>
            <a:ext cx="21454070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Haven’t talked about optimization at all</a:t>
            </a:r>
          </a:p>
        </p:txBody>
      </p:sp>
      <p:sp>
        <p:nvSpPr>
          <p:cNvPr id="861" name="Stochastic gradient descent"/>
          <p:cNvSpPr txBox="1"/>
          <p:nvPr/>
        </p:nvSpPr>
        <p:spPr>
          <a:xfrm>
            <a:off x="905575" y="5148262"/>
            <a:ext cx="21454070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Stochastic gradient descent</a:t>
            </a:r>
          </a:p>
        </p:txBody>
      </p:sp>
      <p:sp>
        <p:nvSpPr>
          <p:cNvPr id="862" name="Newton’s method, Quasi-Newton methods (LBFGS)"/>
          <p:cNvSpPr txBox="1"/>
          <p:nvPr/>
        </p:nvSpPr>
        <p:spPr>
          <a:xfrm>
            <a:off x="905575" y="7180262"/>
            <a:ext cx="21454070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Newton’s method, Quasi-Newton methods (LBFGS)</a:t>
            </a:r>
          </a:p>
        </p:txBody>
      </p:sp>
      <p:sp>
        <p:nvSpPr>
          <p:cNvPr id="863" name="Adagrad, Adadelta, etc."/>
          <p:cNvSpPr txBox="1"/>
          <p:nvPr/>
        </p:nvSpPr>
        <p:spPr>
          <a:xfrm>
            <a:off x="905575" y="9212262"/>
            <a:ext cx="21454070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Adagrad, Adadelta,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Rounded Rectangle"/>
          <p:cNvSpPr/>
          <p:nvPr/>
        </p:nvSpPr>
        <p:spPr>
          <a:xfrm>
            <a:off x="9313029" y="5715186"/>
            <a:ext cx="1023796" cy="919255"/>
          </a:xfrm>
          <a:prstGeom prst="roundRect">
            <a:avLst>
              <a:gd name="adj" fmla="val 15000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66" name="Rounded Rectangle"/>
          <p:cNvSpPr/>
          <p:nvPr/>
        </p:nvSpPr>
        <p:spPr>
          <a:xfrm>
            <a:off x="17029334" y="4264772"/>
            <a:ext cx="1431876" cy="910921"/>
          </a:xfrm>
          <a:prstGeom prst="roundRect">
            <a:avLst>
              <a:gd name="adj" fmla="val 15137"/>
            </a:avLst>
          </a:prstGeom>
          <a:solidFill>
            <a:srgbClr val="74A7F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67" name="Rounded Rectangle"/>
          <p:cNvSpPr/>
          <p:nvPr/>
        </p:nvSpPr>
        <p:spPr>
          <a:xfrm>
            <a:off x="11916529" y="4264772"/>
            <a:ext cx="3549509" cy="919256"/>
          </a:xfrm>
          <a:prstGeom prst="roundRect">
            <a:avLst>
              <a:gd name="adj" fmla="val 15000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68" name="Rounded Rectangle"/>
          <p:cNvSpPr/>
          <p:nvPr/>
        </p:nvSpPr>
        <p:spPr>
          <a:xfrm>
            <a:off x="9198729" y="4264772"/>
            <a:ext cx="1551541" cy="919256"/>
          </a:xfrm>
          <a:prstGeom prst="roundRect">
            <a:avLst>
              <a:gd name="adj" fmla="val 15000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69" name="Rounded Rectangle"/>
          <p:cNvSpPr/>
          <p:nvPr/>
        </p:nvSpPr>
        <p:spPr>
          <a:xfrm>
            <a:off x="12889134" y="2935030"/>
            <a:ext cx="3406032" cy="910921"/>
          </a:xfrm>
          <a:prstGeom prst="roundRect">
            <a:avLst>
              <a:gd name="adj" fmla="val 15137"/>
            </a:avLst>
          </a:prstGeom>
          <a:solidFill>
            <a:srgbClr val="74A7F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70" name="Rounded Rectangle"/>
          <p:cNvSpPr/>
          <p:nvPr/>
        </p:nvSpPr>
        <p:spPr>
          <a:xfrm>
            <a:off x="9358534" y="2912653"/>
            <a:ext cx="1516907" cy="910921"/>
          </a:xfrm>
          <a:prstGeom prst="roundRect">
            <a:avLst>
              <a:gd name="adj" fmla="val 15137"/>
            </a:avLst>
          </a:prstGeom>
          <a:solidFill>
            <a:srgbClr val="74A7F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71" name="Sentiment Analysis"/>
          <p:cNvSpPr txBox="1"/>
          <p:nvPr>
            <p:ph type="title"/>
          </p:nvPr>
        </p:nvSpPr>
        <p:spPr>
          <a:xfrm>
            <a:off x="4833937" y="127000"/>
            <a:ext cx="14716126" cy="1803797"/>
          </a:xfrm>
          <a:prstGeom prst="rect">
            <a:avLst/>
          </a:prstGeom>
        </p:spPr>
        <p:txBody>
          <a:bodyPr/>
          <a:lstStyle/>
          <a:p>
            <a:pPr/>
            <a:r>
              <a:t>Sentiment Analysis</a:t>
            </a:r>
          </a:p>
        </p:txBody>
      </p:sp>
      <p:sp>
        <p:nvSpPr>
          <p:cNvPr id="872" name="Bo Pang, Lillian Lee, Shivakumar Vaithyanathan (2002)"/>
          <p:cNvSpPr txBox="1"/>
          <p:nvPr/>
        </p:nvSpPr>
        <p:spPr>
          <a:xfrm>
            <a:off x="13347104" y="12865968"/>
            <a:ext cx="10706560" cy="63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38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Bo Pang, Lillian Lee, Shivakumar Vaithyanathan (2002)</a:t>
            </a:r>
          </a:p>
        </p:txBody>
      </p:sp>
      <p:sp>
        <p:nvSpPr>
          <p:cNvPr id="873" name="the movie was gross and overwrought, but I liked it"/>
          <p:cNvSpPr txBox="1"/>
          <p:nvPr/>
        </p:nvSpPr>
        <p:spPr>
          <a:xfrm>
            <a:off x="5182741" y="4246562"/>
            <a:ext cx="14018517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i="1"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the movie was gross and overwrought, but I liked it</a:t>
            </a:r>
          </a:p>
        </p:txBody>
      </p:sp>
      <p:sp>
        <p:nvSpPr>
          <p:cNvPr id="874" name="this movie was great! would watch again"/>
          <p:cNvSpPr txBox="1"/>
          <p:nvPr/>
        </p:nvSpPr>
        <p:spPr>
          <a:xfrm>
            <a:off x="5183205" y="2912653"/>
            <a:ext cx="12162432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i="1"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this movie was great! would watch again</a:t>
            </a:r>
          </a:p>
        </p:txBody>
      </p:sp>
      <p:sp>
        <p:nvSpPr>
          <p:cNvPr id="875" name="Bag-of-words doesn’t seem sufficient (discourse structure, negation)"/>
          <p:cNvSpPr txBox="1"/>
          <p:nvPr/>
        </p:nvSpPr>
        <p:spPr>
          <a:xfrm>
            <a:off x="905575" y="7362261"/>
            <a:ext cx="2178323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Bag-of-words doesn’t seem sufficient (discourse structure, negation)</a:t>
            </a:r>
          </a:p>
        </p:txBody>
      </p:sp>
      <p:sp>
        <p:nvSpPr>
          <p:cNvPr id="876" name="Rounded Rectangle"/>
          <p:cNvSpPr/>
          <p:nvPr/>
        </p:nvSpPr>
        <p:spPr>
          <a:xfrm>
            <a:off x="13270134" y="5719353"/>
            <a:ext cx="2828182" cy="910921"/>
          </a:xfrm>
          <a:prstGeom prst="roundRect">
            <a:avLst>
              <a:gd name="adj" fmla="val 15137"/>
            </a:avLst>
          </a:prstGeom>
          <a:solidFill>
            <a:srgbClr val="74A7F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77" name="this movie was not really very enjoyable"/>
          <p:cNvSpPr txBox="1"/>
          <p:nvPr/>
        </p:nvSpPr>
        <p:spPr>
          <a:xfrm>
            <a:off x="5157805" y="5719353"/>
            <a:ext cx="12162432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i="1"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this movie was not really very enjoyable</a:t>
            </a:r>
          </a:p>
        </p:txBody>
      </p:sp>
      <p:sp>
        <p:nvSpPr>
          <p:cNvPr id="878" name="There are some ways around this: extract bigram feature for “not X” for all X following the not"/>
          <p:cNvSpPr txBox="1"/>
          <p:nvPr/>
        </p:nvSpPr>
        <p:spPr>
          <a:xfrm>
            <a:off x="905575" y="8719780"/>
            <a:ext cx="22572848" cy="1809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There are some ways around this: extract bigram feature for “</a:t>
            </a:r>
            <a:r>
              <a:rPr i="1"/>
              <a:t>not</a:t>
            </a:r>
            <a:r>
              <a:t> X” for all X following the </a:t>
            </a:r>
            <a:r>
              <a:rPr i="1"/>
              <a:t>not</a:t>
            </a:r>
          </a:p>
        </p:txBody>
      </p:sp>
      <p:sp>
        <p:nvSpPr>
          <p:cNvPr id="879" name="Rounded Rectangle"/>
          <p:cNvSpPr/>
          <p:nvPr/>
        </p:nvSpPr>
        <p:spPr>
          <a:xfrm>
            <a:off x="19453962" y="2910622"/>
            <a:ext cx="1023796" cy="910921"/>
          </a:xfrm>
          <a:prstGeom prst="roundRect">
            <a:avLst>
              <a:gd name="adj" fmla="val 15137"/>
            </a:avLst>
          </a:prstGeom>
          <a:solidFill>
            <a:srgbClr val="74A7F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80" name="+"/>
          <p:cNvSpPr txBox="1"/>
          <p:nvPr/>
        </p:nvSpPr>
        <p:spPr>
          <a:xfrm>
            <a:off x="19653107" y="2708507"/>
            <a:ext cx="661591" cy="116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8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881" name="Rounded Rectangle"/>
          <p:cNvSpPr/>
          <p:nvPr/>
        </p:nvSpPr>
        <p:spPr>
          <a:xfrm>
            <a:off x="19472005" y="4262742"/>
            <a:ext cx="1023796" cy="910921"/>
          </a:xfrm>
          <a:prstGeom prst="roundRect">
            <a:avLst>
              <a:gd name="adj" fmla="val 15137"/>
            </a:avLst>
          </a:prstGeom>
          <a:solidFill>
            <a:srgbClr val="74A7F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82" name="+"/>
          <p:cNvSpPr txBox="1"/>
          <p:nvPr/>
        </p:nvSpPr>
        <p:spPr>
          <a:xfrm>
            <a:off x="19671149" y="4060626"/>
            <a:ext cx="661592" cy="116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8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883" name="Rounded Rectangle"/>
          <p:cNvSpPr/>
          <p:nvPr/>
        </p:nvSpPr>
        <p:spPr>
          <a:xfrm>
            <a:off x="19439487" y="5741510"/>
            <a:ext cx="1075334" cy="919256"/>
          </a:xfrm>
          <a:prstGeom prst="roundRect">
            <a:avLst>
              <a:gd name="adj" fmla="val 15000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84" name="—"/>
          <p:cNvSpPr txBox="1"/>
          <p:nvPr/>
        </p:nvSpPr>
        <p:spPr>
          <a:xfrm>
            <a:off x="19452984" y="5568717"/>
            <a:ext cx="1075334" cy="116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8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—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75" grpId="12"/>
      <p:bldP build="whole" bldLvl="1" animBg="1" rev="0" advAuto="0" spid="865" grpId="5"/>
      <p:bldP build="whole" bldLvl="1" animBg="1" rev="0" advAuto="0" spid="873" grpId="1"/>
      <p:bldP build="whole" bldLvl="1" animBg="1" rev="0" advAuto="0" spid="867" grpId="3"/>
      <p:bldP build="whole" bldLvl="1" animBg="1" rev="0" advAuto="0" spid="876" grpId="7"/>
      <p:bldP build="whole" bldLvl="1" animBg="1" rev="0" advAuto="0" spid="881" grpId="8"/>
      <p:bldP build="whole" bldLvl="1" animBg="1" rev="0" advAuto="0" spid="878" grpId="13"/>
      <p:bldP build="whole" bldLvl="1" animBg="1" rev="0" advAuto="0" spid="883" grpId="10"/>
      <p:bldP build="whole" bldLvl="1" animBg="1" rev="0" advAuto="0" spid="882" grpId="9"/>
      <p:bldP build="whole" bldLvl="1" animBg="1" rev="0" advAuto="0" spid="868" grpId="2"/>
      <p:bldP build="whole" bldLvl="1" animBg="1" rev="0" advAuto="0" spid="877" grpId="6"/>
      <p:bldP build="whole" bldLvl="1" animBg="1" rev="0" advAuto="0" spid="884" grpId="11"/>
      <p:bldP build="whole" bldLvl="1" animBg="1" rev="0" advAuto="0" spid="866" grpId="4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entiment Analysis"/>
          <p:cNvSpPr txBox="1"/>
          <p:nvPr>
            <p:ph type="title"/>
          </p:nvPr>
        </p:nvSpPr>
        <p:spPr>
          <a:xfrm>
            <a:off x="4833937" y="127000"/>
            <a:ext cx="14716126" cy="1803797"/>
          </a:xfrm>
          <a:prstGeom prst="rect">
            <a:avLst/>
          </a:prstGeom>
        </p:spPr>
        <p:txBody>
          <a:bodyPr/>
          <a:lstStyle/>
          <a:p>
            <a:pPr/>
            <a:r>
              <a:t>Sentiment Analysis</a:t>
            </a:r>
          </a:p>
        </p:txBody>
      </p:sp>
      <p:sp>
        <p:nvSpPr>
          <p:cNvPr id="887" name="Simple feature sets can do pretty well!"/>
          <p:cNvSpPr txBox="1"/>
          <p:nvPr/>
        </p:nvSpPr>
        <p:spPr>
          <a:xfrm>
            <a:off x="718622" y="10447344"/>
            <a:ext cx="21454070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Simple feature sets can do pretty well! </a:t>
            </a:r>
          </a:p>
        </p:txBody>
      </p:sp>
      <p:sp>
        <p:nvSpPr>
          <p:cNvPr id="888" name="Bo Pang, Lillian Lee, Shivakumar Vaithyanathan (2002)"/>
          <p:cNvSpPr txBox="1"/>
          <p:nvPr/>
        </p:nvSpPr>
        <p:spPr>
          <a:xfrm>
            <a:off x="13347104" y="12865968"/>
            <a:ext cx="10706560" cy="63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38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Bo Pang, Lillian Lee, Shivakumar Vaithyanathan (2002)</a:t>
            </a:r>
          </a:p>
        </p:txBody>
      </p:sp>
      <p:pic>
        <p:nvPicPr>
          <p:cNvPr id="8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8100" y="2197100"/>
            <a:ext cx="19106631" cy="7841680"/>
          </a:xfrm>
          <a:prstGeom prst="rect">
            <a:avLst/>
          </a:prstGeom>
          <a:ln w="12700">
            <a:miter lim="400000"/>
          </a:ln>
        </p:spPr>
      </p:pic>
      <p:sp>
        <p:nvSpPr>
          <p:cNvPr id="890" name="Rectangle"/>
          <p:cNvSpPr/>
          <p:nvPr/>
        </p:nvSpPr>
        <p:spPr>
          <a:xfrm>
            <a:off x="4610100" y="5472211"/>
            <a:ext cx="16793865" cy="784325"/>
          </a:xfrm>
          <a:prstGeom prst="rect">
            <a:avLst/>
          </a:prstGeom>
          <a:ln w="88900">
            <a:solidFill>
              <a:schemeClr val="accent4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91" name="Rectangle"/>
          <p:cNvSpPr/>
          <p:nvPr/>
        </p:nvSpPr>
        <p:spPr>
          <a:xfrm>
            <a:off x="4610100" y="4799111"/>
            <a:ext cx="16793865" cy="676276"/>
          </a:xfrm>
          <a:prstGeom prst="rect">
            <a:avLst/>
          </a:prstGeom>
          <a:ln w="88900">
            <a:solidFill>
              <a:schemeClr val="accent4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0" grpId="3"/>
      <p:bldP build="whole" bldLvl="1" animBg="1" rev="0" advAuto="0" spid="889" grpId="1"/>
      <p:bldP build="whole" bldLvl="1" animBg="1" rev="0" advAuto="0" spid="891" grpId="2"/>
      <p:bldP build="whole" bldLvl="1" animBg="1" rev="0" advAuto="0" spid="887" grpId="4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entiment Analysis"/>
          <p:cNvSpPr txBox="1"/>
          <p:nvPr>
            <p:ph type="title"/>
          </p:nvPr>
        </p:nvSpPr>
        <p:spPr>
          <a:xfrm>
            <a:off x="4833937" y="127000"/>
            <a:ext cx="14716126" cy="1803797"/>
          </a:xfrm>
          <a:prstGeom prst="rect">
            <a:avLst/>
          </a:prstGeom>
        </p:spPr>
        <p:txBody>
          <a:bodyPr/>
          <a:lstStyle/>
          <a:p>
            <a:pPr/>
            <a:r>
              <a:t>Sentiment Analysis</a:t>
            </a:r>
          </a:p>
        </p:txBody>
      </p:sp>
      <p:sp>
        <p:nvSpPr>
          <p:cNvPr id="894" name="Wang and Manning (2012)"/>
          <p:cNvSpPr txBox="1"/>
          <p:nvPr/>
        </p:nvSpPr>
        <p:spPr>
          <a:xfrm>
            <a:off x="18792831" y="12850503"/>
            <a:ext cx="5359078" cy="633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38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Wang and Manning (2012)</a:t>
            </a:r>
          </a:p>
        </p:txBody>
      </p:sp>
      <p:pic>
        <p:nvPicPr>
          <p:cNvPr id="89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33078" b="0"/>
          <a:stretch>
            <a:fillRect/>
          </a:stretch>
        </p:blipFill>
        <p:spPr>
          <a:xfrm>
            <a:off x="5003800" y="1952860"/>
            <a:ext cx="7615101" cy="10700967"/>
          </a:xfrm>
          <a:prstGeom prst="rect">
            <a:avLst/>
          </a:prstGeom>
          <a:ln w="12700">
            <a:miter lim="400000"/>
          </a:ln>
        </p:spPr>
      </p:pic>
      <p:sp>
        <p:nvSpPr>
          <p:cNvPr id="896" name="Rectangle"/>
          <p:cNvSpPr/>
          <p:nvPr/>
        </p:nvSpPr>
        <p:spPr>
          <a:xfrm>
            <a:off x="9211369" y="3494831"/>
            <a:ext cx="3115569" cy="676276"/>
          </a:xfrm>
          <a:prstGeom prst="rect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97" name="Rectangle"/>
          <p:cNvSpPr/>
          <p:nvPr/>
        </p:nvSpPr>
        <p:spPr>
          <a:xfrm>
            <a:off x="9236769" y="7622331"/>
            <a:ext cx="3115569" cy="676276"/>
          </a:xfrm>
          <a:prstGeom prst="rect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98" name="Before neural nets had taken off — results weren’t that great"/>
          <p:cNvSpPr txBox="1"/>
          <p:nvPr/>
        </p:nvSpPr>
        <p:spPr>
          <a:xfrm>
            <a:off x="14008915" y="9501931"/>
            <a:ext cx="9766883" cy="1809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Before neural nets had taken off — results weren’t that great</a:t>
            </a:r>
          </a:p>
        </p:txBody>
      </p:sp>
      <p:sp>
        <p:nvSpPr>
          <p:cNvPr id="899" name="Naive Bayes is doing well!"/>
          <p:cNvSpPr txBox="1"/>
          <p:nvPr/>
        </p:nvSpPr>
        <p:spPr>
          <a:xfrm>
            <a:off x="14062775" y="3456731"/>
            <a:ext cx="8793904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Naive Bayes is doing well!</a:t>
            </a:r>
          </a:p>
        </p:txBody>
      </p:sp>
      <p:sp>
        <p:nvSpPr>
          <p:cNvPr id="900" name="Line"/>
          <p:cNvSpPr/>
          <p:nvPr/>
        </p:nvSpPr>
        <p:spPr>
          <a:xfrm flipH="1" flipV="1">
            <a:off x="12613218" y="3942544"/>
            <a:ext cx="1160571" cy="4646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901" name="Line"/>
          <p:cNvSpPr/>
          <p:nvPr/>
        </p:nvSpPr>
        <p:spPr>
          <a:xfrm flipH="1" flipV="1">
            <a:off x="12625076" y="8035153"/>
            <a:ext cx="1192758" cy="1850819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902" name="Ng and Jordan (2002) — NB can be better for small data"/>
          <p:cNvSpPr txBox="1"/>
          <p:nvPr/>
        </p:nvSpPr>
        <p:spPr>
          <a:xfrm>
            <a:off x="14062775" y="5742731"/>
            <a:ext cx="8609508" cy="1809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Ng and Jordan (2002) — NB can be better for small data</a:t>
            </a:r>
          </a:p>
        </p:txBody>
      </p:sp>
      <p:sp>
        <p:nvSpPr>
          <p:cNvPr id="903" name="81.5    89.5"/>
          <p:cNvSpPr txBox="1"/>
          <p:nvPr/>
        </p:nvSpPr>
        <p:spPr>
          <a:xfrm>
            <a:off x="9157515" y="12504241"/>
            <a:ext cx="3223277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b="1"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81.5    89.5</a:t>
            </a:r>
          </a:p>
        </p:txBody>
      </p:sp>
      <p:sp>
        <p:nvSpPr>
          <p:cNvPr id="904" name="Rectangle"/>
          <p:cNvSpPr/>
          <p:nvPr/>
        </p:nvSpPr>
        <p:spPr>
          <a:xfrm>
            <a:off x="9110214" y="12504241"/>
            <a:ext cx="3377308" cy="935534"/>
          </a:xfrm>
          <a:prstGeom prst="rect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905" name="Kim (2014) CNNs"/>
          <p:cNvSpPr txBox="1"/>
          <p:nvPr/>
        </p:nvSpPr>
        <p:spPr>
          <a:xfrm>
            <a:off x="4399035" y="12605953"/>
            <a:ext cx="4394797" cy="757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b="1" sz="48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Kim (2014) CNNs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05" grpId="11"/>
      <p:bldP build="whole" bldLvl="1" animBg="1" rev="0" advAuto="0" spid="896" grpId="2"/>
      <p:bldP build="whole" bldLvl="1" animBg="1" rev="0" advAuto="0" spid="898" grpId="8"/>
      <p:bldP build="whole" bldLvl="1" animBg="1" rev="0" advAuto="0" spid="901" grpId="7"/>
      <p:bldP build="whole" bldLvl="1" animBg="1" rev="0" advAuto="0" spid="899" grpId="4"/>
      <p:bldP build="whole" bldLvl="1" animBg="1" rev="0" advAuto="0" spid="900" grpId="5"/>
      <p:bldP build="whole" bldLvl="1" animBg="1" rev="0" advAuto="0" spid="895" grpId="1"/>
      <p:bldP build="whole" bldLvl="1" animBg="1" rev="0" advAuto="0" spid="897" grpId="3"/>
      <p:bldP build="whole" bldLvl="1" animBg="1" rev="0" advAuto="0" spid="903" grpId="10"/>
      <p:bldP build="whole" bldLvl="1" animBg="1" rev="0" advAuto="0" spid="902" grpId="6"/>
      <p:bldP build="whole" bldLvl="1" animBg="1" rev="0" advAuto="0" spid="904" grpId="9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Recap"/>
          <p:cNvSpPr txBox="1"/>
          <p:nvPr>
            <p:ph type="title"/>
          </p:nvPr>
        </p:nvSpPr>
        <p:spPr>
          <a:xfrm>
            <a:off x="4451163" y="-142875"/>
            <a:ext cx="15481674" cy="2339579"/>
          </a:xfrm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908" name="Logistic regression:"/>
          <p:cNvSpPr txBox="1"/>
          <p:nvPr/>
        </p:nvSpPr>
        <p:spPr>
          <a:xfrm>
            <a:off x="905575" y="2550114"/>
            <a:ext cx="21454070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Logistic regression:</a:t>
            </a:r>
          </a:p>
        </p:txBody>
      </p:sp>
      <p:pic>
        <p:nvPicPr>
          <p:cNvPr id="90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40215" y="2305846"/>
            <a:ext cx="11707193" cy="1892283"/>
          </a:xfrm>
          <a:prstGeom prst="rect">
            <a:avLst/>
          </a:prstGeom>
          <a:ln w="12700">
            <a:miter lim="400000"/>
          </a:ln>
        </p:spPr>
      </p:pic>
      <p:sp>
        <p:nvSpPr>
          <p:cNvPr id="910" name="Gradient (unregularized):"/>
          <p:cNvSpPr txBox="1"/>
          <p:nvPr/>
        </p:nvSpPr>
        <p:spPr>
          <a:xfrm>
            <a:off x="1667575" y="6291262"/>
            <a:ext cx="7807209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Gradient (unregularized):</a:t>
            </a:r>
          </a:p>
        </p:txBody>
      </p:sp>
      <p:sp>
        <p:nvSpPr>
          <p:cNvPr id="911" name="SVM:"/>
          <p:cNvSpPr txBox="1"/>
          <p:nvPr/>
        </p:nvSpPr>
        <p:spPr>
          <a:xfrm>
            <a:off x="905575" y="7807914"/>
            <a:ext cx="21454070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SVM:</a:t>
            </a:r>
          </a:p>
        </p:txBody>
      </p:sp>
      <p:sp>
        <p:nvSpPr>
          <p:cNvPr id="912" name="Decision rule:"/>
          <p:cNvSpPr txBox="1"/>
          <p:nvPr/>
        </p:nvSpPr>
        <p:spPr>
          <a:xfrm>
            <a:off x="1667575" y="4513262"/>
            <a:ext cx="423336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Decision rule: </a:t>
            </a:r>
          </a:p>
        </p:txBody>
      </p:sp>
      <p:sp>
        <p:nvSpPr>
          <p:cNvPr id="913" name="Decision rule:"/>
          <p:cNvSpPr txBox="1"/>
          <p:nvPr/>
        </p:nvSpPr>
        <p:spPr>
          <a:xfrm>
            <a:off x="1667575" y="9161462"/>
            <a:ext cx="423336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Decision rule: </a:t>
            </a:r>
          </a:p>
        </p:txBody>
      </p:sp>
      <p:pic>
        <p:nvPicPr>
          <p:cNvPr id="91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28134" y="9207772"/>
            <a:ext cx="2948295" cy="829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22715" y="4727872"/>
            <a:ext cx="9438709" cy="869356"/>
          </a:xfrm>
          <a:prstGeom prst="rect">
            <a:avLst/>
          </a:prstGeom>
          <a:ln w="12700">
            <a:miter lim="400000"/>
          </a:ln>
        </p:spPr>
      </p:pic>
      <p:sp>
        <p:nvSpPr>
          <p:cNvPr id="916" name="(Sub)gradient (unregularized): 0 if correct with margin of 1, else"/>
          <p:cNvSpPr txBox="1"/>
          <p:nvPr/>
        </p:nvSpPr>
        <p:spPr>
          <a:xfrm>
            <a:off x="1667575" y="10848565"/>
            <a:ext cx="20675004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(Sub)gradient (unregularized): 0 if correct with margin of 1, else</a:t>
            </a:r>
          </a:p>
        </p:txBody>
      </p:sp>
      <p:pic>
        <p:nvPicPr>
          <p:cNvPr id="91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570045" y="6507388"/>
            <a:ext cx="5735957" cy="760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91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903717" y="11014785"/>
            <a:ext cx="3229844" cy="8298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10" grpId="5"/>
      <p:bldP build="whole" bldLvl="1" animBg="1" rev="0" advAuto="0" spid="908" grpId="2"/>
      <p:bldP build="whole" bldLvl="1" animBg="1" rev="0" advAuto="0" spid="917" grpId="6"/>
      <p:bldP build="whole" bldLvl="1" animBg="1" rev="0" advAuto="0" spid="912" grpId="3"/>
      <p:bldP build="whole" bldLvl="1" animBg="1" rev="0" advAuto="0" spid="914" grpId="9"/>
      <p:bldP build="whole" bldLvl="1" animBg="1" rev="0" advAuto="0" spid="915" grpId="4"/>
      <p:bldP build="whole" bldLvl="1" animBg="1" rev="0" advAuto="0" spid="911" grpId="7"/>
      <p:bldP build="whole" bldLvl="1" animBg="1" rev="0" advAuto="0" spid="909" grpId="1"/>
      <p:bldP build="whole" bldLvl="1" animBg="1" rev="0" advAuto="0" spid="913" grpId="8"/>
      <p:bldP build="whole" bldLvl="1" animBg="1" rev="0" advAuto="0" spid="916" grpId="10"/>
      <p:bldP build="whole" bldLvl="1" animBg="1" rev="0" advAuto="0" spid="918" grpId="1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Recap"/>
          <p:cNvSpPr txBox="1"/>
          <p:nvPr>
            <p:ph type="title"/>
          </p:nvPr>
        </p:nvSpPr>
        <p:spPr>
          <a:xfrm>
            <a:off x="4451163" y="-142875"/>
            <a:ext cx="15481674" cy="2339579"/>
          </a:xfrm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923" name="Logistic regression, SVM, and perceptron are closely related"/>
          <p:cNvSpPr txBox="1"/>
          <p:nvPr/>
        </p:nvSpPr>
        <p:spPr>
          <a:xfrm>
            <a:off x="905575" y="2677114"/>
            <a:ext cx="21454070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Logistic regression, SVM, and perceptron are closely related</a:t>
            </a:r>
          </a:p>
        </p:txBody>
      </p:sp>
      <p:sp>
        <p:nvSpPr>
          <p:cNvPr id="924" name="SVM and perceptron inference require taking maxes, logistic regression has a similar update but is “softer” due to its probabilistic nature"/>
          <p:cNvSpPr txBox="1"/>
          <p:nvPr/>
        </p:nvSpPr>
        <p:spPr>
          <a:xfrm>
            <a:off x="905575" y="5186679"/>
            <a:ext cx="22131252" cy="1809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SVM and perceptron inference require taking maxes, logistic regression has a similar update but is “softer” due to its probabilistic nature</a:t>
            </a:r>
          </a:p>
        </p:txBody>
      </p:sp>
      <p:sp>
        <p:nvSpPr>
          <p:cNvPr id="925" name="All gradient updates: “make it look more like the right thing and less like the wrong thing”"/>
          <p:cNvSpPr txBox="1"/>
          <p:nvPr/>
        </p:nvSpPr>
        <p:spPr>
          <a:xfrm>
            <a:off x="905575" y="8399228"/>
            <a:ext cx="21454070" cy="1809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All gradient updates: “make it look more like the right thing and less like the wrong thing”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23" grpId="1"/>
      <p:bldP build="whole" bldLvl="1" animBg="1" rev="0" advAuto="0" spid="924" grpId="2"/>
      <p:bldP build="whole" bldLvl="1" animBg="1" rev="0" advAuto="0" spid="925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lassification"/>
          <p:cNvSpPr txBox="1"/>
          <p:nvPr>
            <p:ph type="title"/>
          </p:nvPr>
        </p:nvSpPr>
        <p:spPr>
          <a:xfrm>
            <a:off x="4833937" y="-142875"/>
            <a:ext cx="14716126" cy="2339579"/>
          </a:xfrm>
          <a:prstGeom prst="rect">
            <a:avLst/>
          </a:prstGeom>
        </p:spPr>
        <p:txBody>
          <a:bodyPr/>
          <a:lstStyle/>
          <a:p>
            <a:pPr/>
            <a:r>
              <a:t>Classification</a:t>
            </a:r>
          </a:p>
        </p:txBody>
      </p:sp>
      <p:sp>
        <p:nvSpPr>
          <p:cNvPr id="149" name="Embed datapoint in a feature space"/>
          <p:cNvSpPr txBox="1"/>
          <p:nvPr/>
        </p:nvSpPr>
        <p:spPr>
          <a:xfrm>
            <a:off x="992466" y="4269556"/>
            <a:ext cx="22119669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Embed datapoint in a feature space</a:t>
            </a:r>
          </a:p>
        </p:txBody>
      </p:sp>
      <p:sp>
        <p:nvSpPr>
          <p:cNvPr id="150" name="Line"/>
          <p:cNvSpPr/>
          <p:nvPr/>
        </p:nvSpPr>
        <p:spPr>
          <a:xfrm flipV="1">
            <a:off x="17645304" y="5079985"/>
            <a:ext cx="1" cy="77141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51" name="Line"/>
          <p:cNvSpPr/>
          <p:nvPr/>
        </p:nvSpPr>
        <p:spPr>
          <a:xfrm>
            <a:off x="12218742" y="8937066"/>
            <a:ext cx="108531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52" name="+"/>
          <p:cNvSpPr txBox="1"/>
          <p:nvPr/>
        </p:nvSpPr>
        <p:spPr>
          <a:xfrm>
            <a:off x="19806183" y="6041333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53" name="+"/>
          <p:cNvSpPr txBox="1"/>
          <p:nvPr/>
        </p:nvSpPr>
        <p:spPr>
          <a:xfrm>
            <a:off x="19679183" y="6422334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54" name="+"/>
          <p:cNvSpPr txBox="1"/>
          <p:nvPr/>
        </p:nvSpPr>
        <p:spPr>
          <a:xfrm>
            <a:off x="20060183" y="6803334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55" name="+"/>
          <p:cNvSpPr txBox="1"/>
          <p:nvPr/>
        </p:nvSpPr>
        <p:spPr>
          <a:xfrm>
            <a:off x="20568183" y="6549334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56" name="+"/>
          <p:cNvSpPr txBox="1"/>
          <p:nvPr/>
        </p:nvSpPr>
        <p:spPr>
          <a:xfrm>
            <a:off x="21076183" y="7057334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57" name="+"/>
          <p:cNvSpPr txBox="1"/>
          <p:nvPr/>
        </p:nvSpPr>
        <p:spPr>
          <a:xfrm>
            <a:off x="21584183" y="6676334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58" name="+"/>
          <p:cNvSpPr txBox="1"/>
          <p:nvPr/>
        </p:nvSpPr>
        <p:spPr>
          <a:xfrm>
            <a:off x="21076183" y="6168334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59" name="+"/>
          <p:cNvSpPr txBox="1"/>
          <p:nvPr/>
        </p:nvSpPr>
        <p:spPr>
          <a:xfrm>
            <a:off x="20695183" y="5787333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60" name="-"/>
          <p:cNvSpPr txBox="1"/>
          <p:nvPr/>
        </p:nvSpPr>
        <p:spPr>
          <a:xfrm>
            <a:off x="18338379" y="919936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161" name="-"/>
          <p:cNvSpPr txBox="1"/>
          <p:nvPr/>
        </p:nvSpPr>
        <p:spPr>
          <a:xfrm>
            <a:off x="18719379" y="945336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162" name="-"/>
          <p:cNvSpPr txBox="1"/>
          <p:nvPr/>
        </p:nvSpPr>
        <p:spPr>
          <a:xfrm>
            <a:off x="19227379" y="919936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163" name="-"/>
          <p:cNvSpPr txBox="1"/>
          <p:nvPr/>
        </p:nvSpPr>
        <p:spPr>
          <a:xfrm>
            <a:off x="19735379" y="970736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164" name="-"/>
          <p:cNvSpPr txBox="1"/>
          <p:nvPr/>
        </p:nvSpPr>
        <p:spPr>
          <a:xfrm>
            <a:off x="19481379" y="1021536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165" name="-"/>
          <p:cNvSpPr txBox="1"/>
          <p:nvPr/>
        </p:nvSpPr>
        <p:spPr>
          <a:xfrm>
            <a:off x="19100379" y="996136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166" name="-"/>
          <p:cNvSpPr txBox="1"/>
          <p:nvPr/>
        </p:nvSpPr>
        <p:spPr>
          <a:xfrm>
            <a:off x="18719379" y="1046936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167" name="-"/>
          <p:cNvSpPr txBox="1"/>
          <p:nvPr/>
        </p:nvSpPr>
        <p:spPr>
          <a:xfrm>
            <a:off x="18592379" y="1008836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168" name="-"/>
          <p:cNvSpPr txBox="1"/>
          <p:nvPr/>
        </p:nvSpPr>
        <p:spPr>
          <a:xfrm>
            <a:off x="18211379" y="9707364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169" name="Line"/>
          <p:cNvSpPr/>
          <p:nvPr/>
        </p:nvSpPr>
        <p:spPr>
          <a:xfrm flipH="1" flipV="1">
            <a:off x="16050527" y="7087094"/>
            <a:ext cx="6880118" cy="3293122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70" name="Line"/>
          <p:cNvSpPr/>
          <p:nvPr/>
        </p:nvSpPr>
        <p:spPr>
          <a:xfrm flipV="1">
            <a:off x="18142588" y="7331159"/>
            <a:ext cx="396024" cy="747246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71" name="Linear decision rule:"/>
          <p:cNvSpPr txBox="1"/>
          <p:nvPr/>
        </p:nvSpPr>
        <p:spPr>
          <a:xfrm>
            <a:off x="967530" y="7049529"/>
            <a:ext cx="10672351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Linear decision rule: </a:t>
            </a:r>
          </a:p>
        </p:txBody>
      </p:sp>
      <p:sp>
        <p:nvSpPr>
          <p:cNvPr id="172" name="= [0.5, 1.6, 0.3]"/>
          <p:cNvSpPr txBox="1"/>
          <p:nvPr/>
        </p:nvSpPr>
        <p:spPr>
          <a:xfrm>
            <a:off x="1557250" y="10851130"/>
            <a:ext cx="5817668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pPr>
            <a:r>
              <a:rPr i="1"/>
              <a:t>           </a:t>
            </a:r>
            <a:r>
              <a:t>= [0.5, 1.6, 0.3]</a:t>
            </a:r>
          </a:p>
        </p:txBody>
      </p:sp>
      <p:sp>
        <p:nvSpPr>
          <p:cNvPr id="173" name="[0.5, 1.6, 0.3, 1]"/>
          <p:cNvSpPr txBox="1"/>
          <p:nvPr/>
        </p:nvSpPr>
        <p:spPr>
          <a:xfrm>
            <a:off x="3506902" y="12334592"/>
            <a:ext cx="4495255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pPr>
            <a:r>
              <a:t> [0.5, 1.6, 0.3, </a:t>
            </a:r>
            <a:r>
              <a:rPr b="1"/>
              <a:t>1</a:t>
            </a:r>
            <a:r>
              <a:t>]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4293" y="2833628"/>
            <a:ext cx="460526" cy="412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2193" y="2584402"/>
            <a:ext cx="2930809" cy="732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58873" y="4474343"/>
            <a:ext cx="3077480" cy="73462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Datapoint      with label"/>
          <p:cNvSpPr txBox="1"/>
          <p:nvPr/>
        </p:nvSpPr>
        <p:spPr>
          <a:xfrm>
            <a:off x="986362" y="2527095"/>
            <a:ext cx="7756092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Datapoint      with label </a:t>
            </a:r>
          </a:p>
        </p:txBody>
      </p:sp>
      <p:sp>
        <p:nvSpPr>
          <p:cNvPr id="178" name="but in this lecture           and     are interchangeable"/>
          <p:cNvSpPr txBox="1"/>
          <p:nvPr/>
        </p:nvSpPr>
        <p:spPr>
          <a:xfrm>
            <a:off x="1573494" y="5307583"/>
            <a:ext cx="22119670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but in this lecture           and     are interchangeable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66940" y="5572620"/>
            <a:ext cx="414112" cy="3705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47213" y="5369109"/>
            <a:ext cx="1385170" cy="788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36957" y="6970304"/>
            <a:ext cx="4834433" cy="832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97972" y="10898904"/>
            <a:ext cx="1385170" cy="788482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Can delete bias if we augment feature space:"/>
          <p:cNvSpPr txBox="1"/>
          <p:nvPr/>
        </p:nvSpPr>
        <p:spPr>
          <a:xfrm>
            <a:off x="967530" y="9715710"/>
            <a:ext cx="14587700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Can delete bias if we augment feature space: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804692" y="8135233"/>
            <a:ext cx="3665452" cy="83215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Line"/>
          <p:cNvSpPr/>
          <p:nvPr/>
        </p:nvSpPr>
        <p:spPr>
          <a:xfrm>
            <a:off x="5487846" y="11780216"/>
            <a:ext cx="1" cy="41205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after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after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ntr" nodeType="after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after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ntr" nodeType="after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after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ntr" nodeType="after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after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5"/>
      <p:bldP build="whole" bldLvl="1" animBg="1" rev="0" advAuto="0" spid="155" grpId="13"/>
      <p:bldP build="whole" bldLvl="1" animBg="1" rev="0" advAuto="0" spid="177" grpId="3"/>
      <p:bldP build="whole" bldLvl="1" animBg="1" rev="0" advAuto="0" spid="169" grpId="31"/>
      <p:bldP build="whole" bldLvl="1" animBg="1" rev="0" advAuto="0" spid="168" grpId="22"/>
      <p:bldP build="whole" bldLvl="1" animBg="1" rev="0" advAuto="0" spid="152" grpId="10"/>
      <p:bldP build="whole" bldLvl="1" animBg="1" rev="0" advAuto="0" spid="183" grpId="33"/>
      <p:bldP build="whole" bldLvl="1" animBg="1" rev="0" advAuto="0" spid="172" grpId="35"/>
      <p:bldP build="whole" bldLvl="1" animBg="1" rev="0" advAuto="0" spid="170" grpId="30"/>
      <p:bldP build="whole" bldLvl="1" animBg="1" rev="0" advAuto="0" spid="184" grpId="32"/>
      <p:bldP build="whole" bldLvl="1" animBg="1" rev="0" advAuto="0" spid="164" grpId="26"/>
      <p:bldP build="whole" bldLvl="1" animBg="1" rev="0" advAuto="0" spid="153" grpId="12"/>
      <p:bldP build="whole" bldLvl="1" animBg="1" rev="0" advAuto="0" spid="157" grpId="14"/>
      <p:bldP build="whole" bldLvl="1" animBg="1" rev="0" advAuto="0" spid="178" grpId="6"/>
      <p:bldP build="whole" bldLvl="1" animBg="1" rev="0" advAuto="0" spid="165" grpId="24"/>
      <p:bldP build="whole" bldLvl="1" animBg="1" rev="0" advAuto="0" spid="149" grpId="4"/>
      <p:bldP build="whole" bldLvl="1" animBg="1" rev="0" advAuto="0" spid="181" grpId="29"/>
      <p:bldP build="whole" bldLvl="1" animBg="1" rev="0" advAuto="0" spid="173" grpId="36"/>
      <p:bldP build="whole" bldLvl="1" animBg="1" rev="0" advAuto="0" spid="151" grpId="17"/>
      <p:bldP build="whole" bldLvl="1" animBg="1" rev="0" advAuto="0" spid="182" grpId="34"/>
      <p:bldP build="whole" bldLvl="1" animBg="1" rev="0" advAuto="0" spid="160" grpId="19"/>
      <p:bldP build="whole" bldLvl="1" animBg="1" rev="0" advAuto="0" spid="159" grpId="9"/>
      <p:bldP build="whole" bldLvl="1" animBg="1" rev="0" advAuto="0" spid="174" grpId="2"/>
      <p:bldP build="whole" bldLvl="1" animBg="1" rev="0" advAuto="0" spid="163" grpId="23"/>
      <p:bldP build="whole" bldLvl="1" animBg="1" rev="0" advAuto="0" spid="161" grpId="21"/>
      <p:bldP build="whole" bldLvl="1" animBg="1" rev="0" advAuto="0" spid="162" grpId="20"/>
      <p:bldP build="whole" bldLvl="1" animBg="1" rev="0" advAuto="0" spid="171" grpId="28"/>
      <p:bldP build="whole" bldLvl="1" animBg="1" rev="0" advAuto="0" spid="167" grpId="25"/>
      <p:bldP build="whole" bldLvl="1" animBg="1" rev="0" advAuto="0" spid="150" grpId="18"/>
      <p:bldP build="whole" bldLvl="1" animBg="1" rev="0" advAuto="0" spid="156" grpId="16"/>
      <p:bldP build="whole" bldLvl="1" animBg="1" rev="0" advAuto="0" spid="166" grpId="27"/>
      <p:bldP build="whole" bldLvl="1" animBg="1" rev="0" advAuto="0" spid="179" grpId="8"/>
      <p:bldP build="whole" bldLvl="1" animBg="1" rev="0" advAuto="0" spid="154" grpId="15"/>
      <p:bldP build="whole" bldLvl="1" animBg="1" rev="0" advAuto="0" spid="180" grpId="7"/>
      <p:bldP build="whole" bldLvl="1" animBg="1" rev="0" advAuto="0" spid="175" grpId="1"/>
      <p:bldP build="whole" bldLvl="1" animBg="1" rev="0" advAuto="0" spid="158" grpId="11"/>
      <p:bldP build="whole" bldLvl="1" animBg="1" rev="0" advAuto="0" spid="185" grpId="3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Linear functions are powerful!"/>
          <p:cNvSpPr txBox="1"/>
          <p:nvPr>
            <p:ph type="title"/>
          </p:nvPr>
        </p:nvSpPr>
        <p:spPr>
          <a:xfrm>
            <a:off x="4758666" y="-142875"/>
            <a:ext cx="14866668" cy="2339579"/>
          </a:xfrm>
          <a:prstGeom prst="rect">
            <a:avLst/>
          </a:prstGeom>
        </p:spPr>
        <p:txBody>
          <a:bodyPr/>
          <a:lstStyle/>
          <a:p>
            <a:pPr/>
            <a:r>
              <a:t>Linear functions are powerful!</a:t>
            </a:r>
          </a:p>
        </p:txBody>
      </p:sp>
      <p:sp>
        <p:nvSpPr>
          <p:cNvPr id="188" name="Line"/>
          <p:cNvSpPr/>
          <p:nvPr/>
        </p:nvSpPr>
        <p:spPr>
          <a:xfrm>
            <a:off x="1480045" y="7958579"/>
            <a:ext cx="94994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89" name="+"/>
          <p:cNvSpPr txBox="1"/>
          <p:nvPr/>
        </p:nvSpPr>
        <p:spPr>
          <a:xfrm>
            <a:off x="8596659" y="7268080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90" name="+"/>
          <p:cNvSpPr txBox="1"/>
          <p:nvPr/>
        </p:nvSpPr>
        <p:spPr>
          <a:xfrm>
            <a:off x="8088659" y="7268079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91" name="+"/>
          <p:cNvSpPr txBox="1"/>
          <p:nvPr/>
        </p:nvSpPr>
        <p:spPr>
          <a:xfrm>
            <a:off x="7580659" y="7268079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92" name="+"/>
          <p:cNvSpPr txBox="1"/>
          <p:nvPr/>
        </p:nvSpPr>
        <p:spPr>
          <a:xfrm>
            <a:off x="7072659" y="7268079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93" name="+"/>
          <p:cNvSpPr txBox="1"/>
          <p:nvPr/>
        </p:nvSpPr>
        <p:spPr>
          <a:xfrm>
            <a:off x="3770660" y="7268079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94" name="+"/>
          <p:cNvSpPr txBox="1"/>
          <p:nvPr/>
        </p:nvSpPr>
        <p:spPr>
          <a:xfrm>
            <a:off x="3389660" y="7268079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95" name="+"/>
          <p:cNvSpPr txBox="1"/>
          <p:nvPr/>
        </p:nvSpPr>
        <p:spPr>
          <a:xfrm>
            <a:off x="2881660" y="7268079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96" name="-"/>
          <p:cNvSpPr txBox="1"/>
          <p:nvPr/>
        </p:nvSpPr>
        <p:spPr>
          <a:xfrm>
            <a:off x="4659660" y="7268080"/>
            <a:ext cx="357759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197" name="-"/>
          <p:cNvSpPr txBox="1"/>
          <p:nvPr/>
        </p:nvSpPr>
        <p:spPr>
          <a:xfrm>
            <a:off x="5167660" y="7268079"/>
            <a:ext cx="357759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198" name="-"/>
          <p:cNvSpPr txBox="1"/>
          <p:nvPr/>
        </p:nvSpPr>
        <p:spPr>
          <a:xfrm>
            <a:off x="5675660" y="7268079"/>
            <a:ext cx="357759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199" name="-"/>
          <p:cNvSpPr txBox="1"/>
          <p:nvPr/>
        </p:nvSpPr>
        <p:spPr>
          <a:xfrm>
            <a:off x="6183660" y="7268079"/>
            <a:ext cx="357759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00" name="Line"/>
          <p:cNvSpPr/>
          <p:nvPr/>
        </p:nvSpPr>
        <p:spPr>
          <a:xfrm>
            <a:off x="12787659" y="7958579"/>
            <a:ext cx="94994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01" name="+"/>
          <p:cNvSpPr txBox="1"/>
          <p:nvPr/>
        </p:nvSpPr>
        <p:spPr>
          <a:xfrm>
            <a:off x="19904273" y="4601080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02" name="+"/>
          <p:cNvSpPr txBox="1"/>
          <p:nvPr/>
        </p:nvSpPr>
        <p:spPr>
          <a:xfrm>
            <a:off x="19396273" y="5744079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03" name="+"/>
          <p:cNvSpPr txBox="1"/>
          <p:nvPr/>
        </p:nvSpPr>
        <p:spPr>
          <a:xfrm>
            <a:off x="18888273" y="6506079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04" name="+"/>
          <p:cNvSpPr txBox="1"/>
          <p:nvPr/>
        </p:nvSpPr>
        <p:spPr>
          <a:xfrm>
            <a:off x="18380273" y="7014079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05" name="+"/>
          <p:cNvSpPr txBox="1"/>
          <p:nvPr/>
        </p:nvSpPr>
        <p:spPr>
          <a:xfrm>
            <a:off x="15078274" y="6379079"/>
            <a:ext cx="484487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06" name="+"/>
          <p:cNvSpPr txBox="1"/>
          <p:nvPr/>
        </p:nvSpPr>
        <p:spPr>
          <a:xfrm>
            <a:off x="14697274" y="5490079"/>
            <a:ext cx="484487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07" name="+"/>
          <p:cNvSpPr txBox="1"/>
          <p:nvPr/>
        </p:nvSpPr>
        <p:spPr>
          <a:xfrm>
            <a:off x="14189274" y="4728079"/>
            <a:ext cx="484487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08" name="-"/>
          <p:cNvSpPr txBox="1"/>
          <p:nvPr/>
        </p:nvSpPr>
        <p:spPr>
          <a:xfrm>
            <a:off x="15967274" y="6887080"/>
            <a:ext cx="357759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09" name="-"/>
          <p:cNvSpPr txBox="1"/>
          <p:nvPr/>
        </p:nvSpPr>
        <p:spPr>
          <a:xfrm>
            <a:off x="16475274" y="7141079"/>
            <a:ext cx="357759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10" name="-"/>
          <p:cNvSpPr txBox="1"/>
          <p:nvPr/>
        </p:nvSpPr>
        <p:spPr>
          <a:xfrm>
            <a:off x="16983274" y="7268079"/>
            <a:ext cx="357759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11" name="-"/>
          <p:cNvSpPr txBox="1"/>
          <p:nvPr/>
        </p:nvSpPr>
        <p:spPr>
          <a:xfrm>
            <a:off x="17491274" y="7268079"/>
            <a:ext cx="357759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12" name="Line"/>
          <p:cNvSpPr/>
          <p:nvPr/>
        </p:nvSpPr>
        <p:spPr>
          <a:xfrm flipV="1">
            <a:off x="17393127" y="3590502"/>
            <a:ext cx="1" cy="873615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13" name="x"/>
          <p:cNvSpPr txBox="1"/>
          <p:nvPr/>
        </p:nvSpPr>
        <p:spPr>
          <a:xfrm>
            <a:off x="11064766" y="7695879"/>
            <a:ext cx="474601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i="1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14" name="x2"/>
          <p:cNvSpPr txBox="1"/>
          <p:nvPr/>
        </p:nvSpPr>
        <p:spPr>
          <a:xfrm>
            <a:off x="16984792" y="2446249"/>
            <a:ext cx="723492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1000"/>
              </a:spcBef>
              <a:defRPr i="1">
                <a:latin typeface="+mj-lt"/>
                <a:ea typeface="+mj-ea"/>
                <a:cs typeface="+mj-cs"/>
                <a:sym typeface="Calibri"/>
              </a:defRPr>
            </a:pPr>
            <a:r>
              <a:t>x</a:t>
            </a:r>
            <a:r>
              <a:rPr baseline="31999"/>
              <a:t>2</a:t>
            </a:r>
          </a:p>
        </p:txBody>
      </p:sp>
      <p:sp>
        <p:nvSpPr>
          <p:cNvPr id="215" name="x"/>
          <p:cNvSpPr txBox="1"/>
          <p:nvPr/>
        </p:nvSpPr>
        <p:spPr>
          <a:xfrm>
            <a:off x="22560134" y="7511226"/>
            <a:ext cx="474602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i="1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16" name="Line"/>
          <p:cNvSpPr/>
          <p:nvPr/>
        </p:nvSpPr>
        <p:spPr>
          <a:xfrm flipH="1" flipV="1">
            <a:off x="13214095" y="6926849"/>
            <a:ext cx="9054281" cy="114118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after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after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ntr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14"/>
      <p:bldP build="whole" bldLvl="1" animBg="1" rev="0" advAuto="0" spid="193" grpId="3"/>
      <p:bldP build="whole" bldLvl="1" animBg="1" rev="0" advAuto="0" spid="198" grpId="5"/>
      <p:bldP build="whole" bldLvl="1" animBg="1" rev="0" advAuto="0" spid="202" grpId="21"/>
      <p:bldP build="whole" bldLvl="1" animBg="1" rev="0" advAuto="0" spid="191" grpId="8"/>
      <p:bldP build="whole" bldLvl="1" animBg="1" rev="0" advAuto="0" spid="216" grpId="29"/>
      <p:bldP build="whole" bldLvl="1" animBg="1" rev="0" advAuto="0" spid="201" grpId="18"/>
      <p:bldP build="whole" bldLvl="1" animBg="1" rev="0" advAuto="0" spid="208" grpId="24"/>
      <p:bldP build="whole" bldLvl="1" animBg="1" rev="0" advAuto="0" spid="195" grpId="1"/>
      <p:bldP build="whole" bldLvl="1" animBg="1" rev="0" advAuto="0" spid="205" grpId="22"/>
      <p:bldP build="whole" bldLvl="1" animBg="1" rev="0" advAuto="0" spid="196" grpId="10"/>
      <p:bldP build="whole" bldLvl="1" animBg="1" rev="0" advAuto="0" spid="206" grpId="20"/>
      <p:bldP build="whole" bldLvl="1" animBg="1" rev="0" advAuto="0" spid="197" grpId="4"/>
      <p:bldP build="whole" bldLvl="1" animBg="1" rev="0" advAuto="0" spid="209" grpId="26"/>
      <p:bldP build="whole" bldLvl="1" animBg="1" rev="0" advAuto="0" spid="200" grpId="15"/>
      <p:bldP build="whole" bldLvl="1" animBg="1" rev="0" advAuto="0" spid="188" grpId="12"/>
      <p:bldP build="whole" bldLvl="1" animBg="1" rev="0" advAuto="0" spid="211" grpId="28"/>
      <p:bldP build="whole" bldLvl="1" animBg="1" rev="0" advAuto="0" spid="212" grpId="17"/>
      <p:bldP build="whole" bldLvl="1" animBg="1" rev="0" advAuto="0" spid="210" grpId="27"/>
      <p:bldP build="whole" bldLvl="1" animBg="1" rev="0" advAuto="0" spid="190" grpId="9"/>
      <p:bldP build="whole" bldLvl="1" animBg="1" rev="0" advAuto="0" spid="194" grpId="2"/>
      <p:bldP build="whole" bldLvl="1" animBg="1" rev="0" advAuto="0" spid="203" grpId="23"/>
      <p:bldP build="whole" bldLvl="1" animBg="1" rev="0" advAuto="0" spid="189" grpId="11"/>
      <p:bldP build="whole" bldLvl="1" animBg="1" rev="0" advAuto="0" spid="192" grpId="7"/>
      <p:bldP build="whole" bldLvl="1" animBg="1" rev="0" advAuto="0" spid="204" grpId="25"/>
      <p:bldP build="whole" bldLvl="1" animBg="1" rev="0" advAuto="0" spid="213" grpId="13"/>
      <p:bldP build="whole" bldLvl="1" animBg="1" rev="0" advAuto="0" spid="207" grpId="19"/>
      <p:bldP build="whole" bldLvl="1" animBg="1" rev="0" advAuto="0" spid="199" grpId="6"/>
      <p:bldP build="whole" bldLvl="1" animBg="1" rev="0" advAuto="0" spid="215" grpId="16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ine"/>
          <p:cNvSpPr/>
          <p:nvPr/>
        </p:nvSpPr>
        <p:spPr>
          <a:xfrm flipV="1">
            <a:off x="6534960" y="2845909"/>
            <a:ext cx="1" cy="77141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19" name="Line"/>
          <p:cNvSpPr/>
          <p:nvPr/>
        </p:nvSpPr>
        <p:spPr>
          <a:xfrm>
            <a:off x="1108398" y="6702990"/>
            <a:ext cx="108531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20" name="+"/>
          <p:cNvSpPr txBox="1"/>
          <p:nvPr/>
        </p:nvSpPr>
        <p:spPr>
          <a:xfrm>
            <a:off x="8695839" y="3807257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21" name="+"/>
          <p:cNvSpPr txBox="1"/>
          <p:nvPr/>
        </p:nvSpPr>
        <p:spPr>
          <a:xfrm>
            <a:off x="8568839" y="4188258"/>
            <a:ext cx="484486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22" name="+"/>
          <p:cNvSpPr txBox="1"/>
          <p:nvPr/>
        </p:nvSpPr>
        <p:spPr>
          <a:xfrm>
            <a:off x="8949839" y="4569258"/>
            <a:ext cx="484486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23" name="+"/>
          <p:cNvSpPr txBox="1"/>
          <p:nvPr/>
        </p:nvSpPr>
        <p:spPr>
          <a:xfrm>
            <a:off x="9457839" y="4315258"/>
            <a:ext cx="484486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24" name="+"/>
          <p:cNvSpPr txBox="1"/>
          <p:nvPr/>
        </p:nvSpPr>
        <p:spPr>
          <a:xfrm>
            <a:off x="9965839" y="4823258"/>
            <a:ext cx="484486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25" name="+"/>
          <p:cNvSpPr txBox="1"/>
          <p:nvPr/>
        </p:nvSpPr>
        <p:spPr>
          <a:xfrm>
            <a:off x="10473839" y="4442258"/>
            <a:ext cx="484486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26" name="+"/>
          <p:cNvSpPr txBox="1"/>
          <p:nvPr/>
        </p:nvSpPr>
        <p:spPr>
          <a:xfrm>
            <a:off x="9965839" y="3934258"/>
            <a:ext cx="484486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27" name="+"/>
          <p:cNvSpPr txBox="1"/>
          <p:nvPr/>
        </p:nvSpPr>
        <p:spPr>
          <a:xfrm>
            <a:off x="9584839" y="3553257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28" name="-"/>
          <p:cNvSpPr txBox="1"/>
          <p:nvPr/>
        </p:nvSpPr>
        <p:spPr>
          <a:xfrm>
            <a:off x="7228036" y="6965288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29" name="-"/>
          <p:cNvSpPr txBox="1"/>
          <p:nvPr/>
        </p:nvSpPr>
        <p:spPr>
          <a:xfrm>
            <a:off x="7609036" y="7219288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30" name="-"/>
          <p:cNvSpPr txBox="1"/>
          <p:nvPr/>
        </p:nvSpPr>
        <p:spPr>
          <a:xfrm>
            <a:off x="8117036" y="6965288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31" name="-"/>
          <p:cNvSpPr txBox="1"/>
          <p:nvPr/>
        </p:nvSpPr>
        <p:spPr>
          <a:xfrm>
            <a:off x="8625036" y="7473288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32" name="-"/>
          <p:cNvSpPr txBox="1"/>
          <p:nvPr/>
        </p:nvSpPr>
        <p:spPr>
          <a:xfrm>
            <a:off x="8371036" y="7981288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33" name="-"/>
          <p:cNvSpPr txBox="1"/>
          <p:nvPr/>
        </p:nvSpPr>
        <p:spPr>
          <a:xfrm>
            <a:off x="7990036" y="7727288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34" name="-"/>
          <p:cNvSpPr txBox="1"/>
          <p:nvPr/>
        </p:nvSpPr>
        <p:spPr>
          <a:xfrm>
            <a:off x="7609036" y="8235288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35" name="-"/>
          <p:cNvSpPr txBox="1"/>
          <p:nvPr/>
        </p:nvSpPr>
        <p:spPr>
          <a:xfrm>
            <a:off x="7482036" y="7854288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36" name="-"/>
          <p:cNvSpPr txBox="1"/>
          <p:nvPr/>
        </p:nvSpPr>
        <p:spPr>
          <a:xfrm>
            <a:off x="7101036" y="7473288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37" name="+"/>
          <p:cNvSpPr txBox="1"/>
          <p:nvPr/>
        </p:nvSpPr>
        <p:spPr>
          <a:xfrm>
            <a:off x="3706399" y="7600288"/>
            <a:ext cx="484486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38" name="+"/>
          <p:cNvSpPr txBox="1"/>
          <p:nvPr/>
        </p:nvSpPr>
        <p:spPr>
          <a:xfrm>
            <a:off x="3579399" y="7981288"/>
            <a:ext cx="484486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39" name="+"/>
          <p:cNvSpPr txBox="1"/>
          <p:nvPr/>
        </p:nvSpPr>
        <p:spPr>
          <a:xfrm>
            <a:off x="3960399" y="8362288"/>
            <a:ext cx="484486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40" name="+"/>
          <p:cNvSpPr txBox="1"/>
          <p:nvPr/>
        </p:nvSpPr>
        <p:spPr>
          <a:xfrm>
            <a:off x="4468399" y="8108288"/>
            <a:ext cx="484486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41" name="+"/>
          <p:cNvSpPr txBox="1"/>
          <p:nvPr/>
        </p:nvSpPr>
        <p:spPr>
          <a:xfrm>
            <a:off x="4976399" y="8616288"/>
            <a:ext cx="484486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42" name="+"/>
          <p:cNvSpPr txBox="1"/>
          <p:nvPr/>
        </p:nvSpPr>
        <p:spPr>
          <a:xfrm>
            <a:off x="5484399" y="8235288"/>
            <a:ext cx="484486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43" name="+"/>
          <p:cNvSpPr txBox="1"/>
          <p:nvPr/>
        </p:nvSpPr>
        <p:spPr>
          <a:xfrm>
            <a:off x="4976399" y="7727288"/>
            <a:ext cx="484486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44" name="+"/>
          <p:cNvSpPr txBox="1"/>
          <p:nvPr/>
        </p:nvSpPr>
        <p:spPr>
          <a:xfrm>
            <a:off x="4595399" y="7346288"/>
            <a:ext cx="484486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45" name="-"/>
          <p:cNvSpPr txBox="1"/>
          <p:nvPr/>
        </p:nvSpPr>
        <p:spPr>
          <a:xfrm>
            <a:off x="2746352" y="3332381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46" name="-"/>
          <p:cNvSpPr txBox="1"/>
          <p:nvPr/>
        </p:nvSpPr>
        <p:spPr>
          <a:xfrm>
            <a:off x="3127352" y="3586381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47" name="-"/>
          <p:cNvSpPr txBox="1"/>
          <p:nvPr/>
        </p:nvSpPr>
        <p:spPr>
          <a:xfrm>
            <a:off x="3635352" y="3332381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48" name="-"/>
          <p:cNvSpPr txBox="1"/>
          <p:nvPr/>
        </p:nvSpPr>
        <p:spPr>
          <a:xfrm>
            <a:off x="4143351" y="3840381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49" name="-"/>
          <p:cNvSpPr txBox="1"/>
          <p:nvPr/>
        </p:nvSpPr>
        <p:spPr>
          <a:xfrm>
            <a:off x="3889352" y="4348381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50" name="-"/>
          <p:cNvSpPr txBox="1"/>
          <p:nvPr/>
        </p:nvSpPr>
        <p:spPr>
          <a:xfrm>
            <a:off x="3508352" y="4094381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51" name="-"/>
          <p:cNvSpPr txBox="1"/>
          <p:nvPr/>
        </p:nvSpPr>
        <p:spPr>
          <a:xfrm>
            <a:off x="3127352" y="4602381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52" name="-"/>
          <p:cNvSpPr txBox="1"/>
          <p:nvPr/>
        </p:nvSpPr>
        <p:spPr>
          <a:xfrm>
            <a:off x="3000352" y="4221381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53" name="-"/>
          <p:cNvSpPr txBox="1"/>
          <p:nvPr/>
        </p:nvSpPr>
        <p:spPr>
          <a:xfrm>
            <a:off x="2619352" y="3840381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54" name="???"/>
          <p:cNvSpPr txBox="1"/>
          <p:nvPr/>
        </p:nvSpPr>
        <p:spPr>
          <a:xfrm>
            <a:off x="5366919" y="3197367"/>
            <a:ext cx="1073622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???</a:t>
            </a:r>
          </a:p>
        </p:txBody>
      </p:sp>
      <p:sp>
        <p:nvSpPr>
          <p:cNvPr id="255" name="f(x) = [x1, x2, x12, x22, x1x2]"/>
          <p:cNvSpPr txBox="1"/>
          <p:nvPr/>
        </p:nvSpPr>
        <p:spPr>
          <a:xfrm>
            <a:off x="14163935" y="10455305"/>
            <a:ext cx="7861152" cy="90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defRPr sz="6000">
                <a:latin typeface="+mj-lt"/>
                <a:ea typeface="+mj-ea"/>
                <a:cs typeface="+mj-cs"/>
                <a:sym typeface="Calibri"/>
              </a:defRPr>
            </a:pPr>
            <a:r>
              <a:rPr i="1"/>
              <a:t>f</a:t>
            </a:r>
            <a:r>
              <a:t>(</a:t>
            </a:r>
            <a:r>
              <a:rPr i="1"/>
              <a:t>x</a:t>
            </a:r>
            <a:r>
              <a:t>) = [</a:t>
            </a:r>
            <a:r>
              <a:rPr i="1"/>
              <a:t>x</a:t>
            </a:r>
            <a:r>
              <a:rPr baseline="-5999" i="1"/>
              <a:t>1</a:t>
            </a:r>
            <a:r>
              <a:t>, </a:t>
            </a:r>
            <a:r>
              <a:rPr i="1"/>
              <a:t>x</a:t>
            </a:r>
            <a:r>
              <a:rPr baseline="-5999" i="1"/>
              <a:t>2</a:t>
            </a:r>
            <a:r>
              <a:t>, </a:t>
            </a:r>
            <a:r>
              <a:rPr i="1"/>
              <a:t>x</a:t>
            </a:r>
            <a:r>
              <a:rPr baseline="-5999" i="1"/>
              <a:t>1</a:t>
            </a:r>
            <a:r>
              <a:rPr baseline="31999" i="1"/>
              <a:t>2</a:t>
            </a:r>
            <a:r>
              <a:t>, </a:t>
            </a:r>
            <a:r>
              <a:rPr i="1"/>
              <a:t>x</a:t>
            </a:r>
            <a:r>
              <a:rPr baseline="-5999" i="1"/>
              <a:t>2</a:t>
            </a:r>
            <a:r>
              <a:rPr baseline="31999" i="1"/>
              <a:t>2</a:t>
            </a:r>
            <a:r>
              <a:t>, </a:t>
            </a:r>
            <a:r>
              <a:rPr i="1"/>
              <a:t>x</a:t>
            </a:r>
            <a:r>
              <a:rPr baseline="-5999" i="1"/>
              <a:t>1</a:t>
            </a:r>
            <a:r>
              <a:rPr i="1"/>
              <a:t>x</a:t>
            </a:r>
            <a:r>
              <a:rPr baseline="-5999" i="1"/>
              <a:t>2</a:t>
            </a:r>
            <a:r>
              <a:t>]</a:t>
            </a:r>
          </a:p>
        </p:txBody>
      </p:sp>
      <p:sp>
        <p:nvSpPr>
          <p:cNvPr id="256" name="x1"/>
          <p:cNvSpPr txBox="1"/>
          <p:nvPr/>
        </p:nvSpPr>
        <p:spPr>
          <a:xfrm>
            <a:off x="11766207" y="6720775"/>
            <a:ext cx="723492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1000"/>
              </a:spcBef>
              <a:defRPr i="1">
                <a:latin typeface="+mj-lt"/>
                <a:ea typeface="+mj-ea"/>
                <a:cs typeface="+mj-cs"/>
                <a:sym typeface="Calibri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257" name="x2"/>
          <p:cNvSpPr txBox="1"/>
          <p:nvPr/>
        </p:nvSpPr>
        <p:spPr>
          <a:xfrm>
            <a:off x="6146804" y="1949530"/>
            <a:ext cx="723491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1000"/>
              </a:spcBef>
              <a:defRPr i="1">
                <a:latin typeface="+mj-lt"/>
                <a:ea typeface="+mj-ea"/>
                <a:cs typeface="+mj-cs"/>
                <a:sym typeface="Calibri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258" name="Line"/>
          <p:cNvSpPr/>
          <p:nvPr/>
        </p:nvSpPr>
        <p:spPr>
          <a:xfrm flipV="1">
            <a:off x="18440858" y="2919494"/>
            <a:ext cx="1" cy="77141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59" name="Line"/>
          <p:cNvSpPr/>
          <p:nvPr/>
        </p:nvSpPr>
        <p:spPr>
          <a:xfrm>
            <a:off x="13014297" y="6776575"/>
            <a:ext cx="1085312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60" name="+"/>
          <p:cNvSpPr txBox="1"/>
          <p:nvPr/>
        </p:nvSpPr>
        <p:spPr>
          <a:xfrm>
            <a:off x="20601737" y="3880842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61" name="+"/>
          <p:cNvSpPr txBox="1"/>
          <p:nvPr/>
        </p:nvSpPr>
        <p:spPr>
          <a:xfrm>
            <a:off x="20474737" y="4261843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62" name="+"/>
          <p:cNvSpPr txBox="1"/>
          <p:nvPr/>
        </p:nvSpPr>
        <p:spPr>
          <a:xfrm>
            <a:off x="20855737" y="4642843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63" name="+"/>
          <p:cNvSpPr txBox="1"/>
          <p:nvPr/>
        </p:nvSpPr>
        <p:spPr>
          <a:xfrm>
            <a:off x="21363737" y="4388843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64" name="+"/>
          <p:cNvSpPr txBox="1"/>
          <p:nvPr/>
        </p:nvSpPr>
        <p:spPr>
          <a:xfrm>
            <a:off x="21871737" y="4896843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65" name="+"/>
          <p:cNvSpPr txBox="1"/>
          <p:nvPr/>
        </p:nvSpPr>
        <p:spPr>
          <a:xfrm>
            <a:off x="22379737" y="4515843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66" name="+"/>
          <p:cNvSpPr txBox="1"/>
          <p:nvPr/>
        </p:nvSpPr>
        <p:spPr>
          <a:xfrm>
            <a:off x="21871737" y="4007843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67" name="+"/>
          <p:cNvSpPr txBox="1"/>
          <p:nvPr/>
        </p:nvSpPr>
        <p:spPr>
          <a:xfrm>
            <a:off x="21490737" y="3626842"/>
            <a:ext cx="48448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68" name="-"/>
          <p:cNvSpPr txBox="1"/>
          <p:nvPr/>
        </p:nvSpPr>
        <p:spPr>
          <a:xfrm>
            <a:off x="19133934" y="7038872"/>
            <a:ext cx="357759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69" name="-"/>
          <p:cNvSpPr txBox="1"/>
          <p:nvPr/>
        </p:nvSpPr>
        <p:spPr>
          <a:xfrm>
            <a:off x="19514934" y="7292872"/>
            <a:ext cx="357759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70" name="-"/>
          <p:cNvSpPr txBox="1"/>
          <p:nvPr/>
        </p:nvSpPr>
        <p:spPr>
          <a:xfrm>
            <a:off x="20022934" y="7038872"/>
            <a:ext cx="357759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71" name="-"/>
          <p:cNvSpPr txBox="1"/>
          <p:nvPr/>
        </p:nvSpPr>
        <p:spPr>
          <a:xfrm>
            <a:off x="20530934" y="7546872"/>
            <a:ext cx="357759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72" name="-"/>
          <p:cNvSpPr txBox="1"/>
          <p:nvPr/>
        </p:nvSpPr>
        <p:spPr>
          <a:xfrm>
            <a:off x="20276934" y="8054872"/>
            <a:ext cx="357759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73" name="-"/>
          <p:cNvSpPr txBox="1"/>
          <p:nvPr/>
        </p:nvSpPr>
        <p:spPr>
          <a:xfrm>
            <a:off x="19895934" y="7800872"/>
            <a:ext cx="357759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74" name="-"/>
          <p:cNvSpPr txBox="1"/>
          <p:nvPr/>
        </p:nvSpPr>
        <p:spPr>
          <a:xfrm>
            <a:off x="19514934" y="8308872"/>
            <a:ext cx="357759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75" name="-"/>
          <p:cNvSpPr txBox="1"/>
          <p:nvPr/>
        </p:nvSpPr>
        <p:spPr>
          <a:xfrm>
            <a:off x="19387934" y="7927872"/>
            <a:ext cx="357759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76" name="-"/>
          <p:cNvSpPr txBox="1"/>
          <p:nvPr/>
        </p:nvSpPr>
        <p:spPr>
          <a:xfrm>
            <a:off x="19006934" y="7546872"/>
            <a:ext cx="357759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77" name="+"/>
          <p:cNvSpPr txBox="1"/>
          <p:nvPr/>
        </p:nvSpPr>
        <p:spPr>
          <a:xfrm>
            <a:off x="14723296" y="3070367"/>
            <a:ext cx="484486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78" name="+"/>
          <p:cNvSpPr txBox="1"/>
          <p:nvPr/>
        </p:nvSpPr>
        <p:spPr>
          <a:xfrm>
            <a:off x="14596296" y="3451367"/>
            <a:ext cx="484486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79" name="+"/>
          <p:cNvSpPr txBox="1"/>
          <p:nvPr/>
        </p:nvSpPr>
        <p:spPr>
          <a:xfrm>
            <a:off x="14977296" y="3832367"/>
            <a:ext cx="484486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80" name="+"/>
          <p:cNvSpPr txBox="1"/>
          <p:nvPr/>
        </p:nvSpPr>
        <p:spPr>
          <a:xfrm>
            <a:off x="15485296" y="3578367"/>
            <a:ext cx="484486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81" name="+"/>
          <p:cNvSpPr txBox="1"/>
          <p:nvPr/>
        </p:nvSpPr>
        <p:spPr>
          <a:xfrm>
            <a:off x="15993296" y="4086367"/>
            <a:ext cx="484486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82" name="+"/>
          <p:cNvSpPr txBox="1"/>
          <p:nvPr/>
        </p:nvSpPr>
        <p:spPr>
          <a:xfrm>
            <a:off x="16501296" y="3705367"/>
            <a:ext cx="484486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83" name="+"/>
          <p:cNvSpPr txBox="1"/>
          <p:nvPr/>
        </p:nvSpPr>
        <p:spPr>
          <a:xfrm>
            <a:off x="15993296" y="3197367"/>
            <a:ext cx="484486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84" name="+"/>
          <p:cNvSpPr txBox="1"/>
          <p:nvPr/>
        </p:nvSpPr>
        <p:spPr>
          <a:xfrm>
            <a:off x="15612296" y="2816367"/>
            <a:ext cx="484486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85" name="-"/>
          <p:cNvSpPr txBox="1"/>
          <p:nvPr/>
        </p:nvSpPr>
        <p:spPr>
          <a:xfrm>
            <a:off x="15214848" y="7106480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86" name="-"/>
          <p:cNvSpPr txBox="1"/>
          <p:nvPr/>
        </p:nvSpPr>
        <p:spPr>
          <a:xfrm>
            <a:off x="15595848" y="7360480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87" name="-"/>
          <p:cNvSpPr txBox="1"/>
          <p:nvPr/>
        </p:nvSpPr>
        <p:spPr>
          <a:xfrm>
            <a:off x="16103848" y="7106480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88" name="-"/>
          <p:cNvSpPr txBox="1"/>
          <p:nvPr/>
        </p:nvSpPr>
        <p:spPr>
          <a:xfrm>
            <a:off x="16611848" y="7614480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89" name="-"/>
          <p:cNvSpPr txBox="1"/>
          <p:nvPr/>
        </p:nvSpPr>
        <p:spPr>
          <a:xfrm>
            <a:off x="16357848" y="8122480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90" name="-"/>
          <p:cNvSpPr txBox="1"/>
          <p:nvPr/>
        </p:nvSpPr>
        <p:spPr>
          <a:xfrm>
            <a:off x="15976848" y="7868480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91" name="-"/>
          <p:cNvSpPr txBox="1"/>
          <p:nvPr/>
        </p:nvSpPr>
        <p:spPr>
          <a:xfrm>
            <a:off x="15595848" y="8376480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92" name="-"/>
          <p:cNvSpPr txBox="1"/>
          <p:nvPr/>
        </p:nvSpPr>
        <p:spPr>
          <a:xfrm>
            <a:off x="15468848" y="7995480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93" name="-"/>
          <p:cNvSpPr txBox="1"/>
          <p:nvPr/>
        </p:nvSpPr>
        <p:spPr>
          <a:xfrm>
            <a:off x="15087848" y="7614480"/>
            <a:ext cx="357759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94" name="x1x2"/>
          <p:cNvSpPr txBox="1"/>
          <p:nvPr/>
        </p:nvSpPr>
        <p:spPr>
          <a:xfrm>
            <a:off x="18052702" y="2023115"/>
            <a:ext cx="1291408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1000"/>
              </a:spcBef>
              <a:defRPr i="1">
                <a:latin typeface="+mj-lt"/>
                <a:ea typeface="+mj-ea"/>
                <a:cs typeface="+mj-cs"/>
                <a:sym typeface="Calibri"/>
              </a:defRPr>
            </a:pPr>
            <a:r>
              <a:t>x</a:t>
            </a:r>
            <a:r>
              <a:rPr baseline="-5999"/>
              <a:t>1</a:t>
            </a:r>
            <a:r>
              <a:t>x</a:t>
            </a:r>
            <a:r>
              <a:rPr baseline="-5999"/>
              <a:t>2</a:t>
            </a:r>
          </a:p>
        </p:txBody>
      </p:sp>
      <p:sp>
        <p:nvSpPr>
          <p:cNvPr id="295" name="x1"/>
          <p:cNvSpPr txBox="1"/>
          <p:nvPr/>
        </p:nvSpPr>
        <p:spPr>
          <a:xfrm>
            <a:off x="23615401" y="6720775"/>
            <a:ext cx="723492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1000"/>
              </a:spcBef>
              <a:defRPr i="1">
                <a:latin typeface="+mj-lt"/>
                <a:ea typeface="+mj-ea"/>
                <a:cs typeface="+mj-cs"/>
                <a:sym typeface="Calibri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296" name="f(x) = [x1, x2]"/>
          <p:cNvSpPr txBox="1"/>
          <p:nvPr/>
        </p:nvSpPr>
        <p:spPr>
          <a:xfrm>
            <a:off x="4806708" y="10416003"/>
            <a:ext cx="3909021" cy="90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defRPr sz="6000">
                <a:latin typeface="+mj-lt"/>
                <a:ea typeface="+mj-ea"/>
                <a:cs typeface="+mj-cs"/>
                <a:sym typeface="Calibri"/>
              </a:defRPr>
            </a:pPr>
            <a:r>
              <a:rPr i="1"/>
              <a:t>f</a:t>
            </a:r>
            <a:r>
              <a:t>(</a:t>
            </a:r>
            <a:r>
              <a:rPr i="1"/>
              <a:t>x</a:t>
            </a:r>
            <a:r>
              <a:t>) = [</a:t>
            </a:r>
            <a:r>
              <a:rPr i="1"/>
              <a:t>x</a:t>
            </a:r>
            <a:r>
              <a:rPr baseline="-5999" i="1"/>
              <a:t>1</a:t>
            </a:r>
            <a:r>
              <a:t>, </a:t>
            </a:r>
            <a:r>
              <a:rPr i="1"/>
              <a:t>x</a:t>
            </a:r>
            <a:r>
              <a:rPr baseline="-5999" i="1"/>
              <a:t>2</a:t>
            </a:r>
            <a:r>
              <a:t>]</a:t>
            </a:r>
          </a:p>
        </p:txBody>
      </p:sp>
      <p:sp>
        <p:nvSpPr>
          <p:cNvPr id="297" name="Linear functions are powerful!"/>
          <p:cNvSpPr txBox="1"/>
          <p:nvPr>
            <p:ph type="title"/>
          </p:nvPr>
        </p:nvSpPr>
        <p:spPr>
          <a:xfrm>
            <a:off x="4758666" y="-142875"/>
            <a:ext cx="14866668" cy="2339579"/>
          </a:xfrm>
          <a:prstGeom prst="rect">
            <a:avLst/>
          </a:prstGeom>
        </p:spPr>
        <p:txBody>
          <a:bodyPr/>
          <a:lstStyle/>
          <a:p>
            <a:pPr/>
            <a:r>
              <a:t>Linear functions are powerful!</a:t>
            </a:r>
          </a:p>
        </p:txBody>
      </p:sp>
      <p:sp>
        <p:nvSpPr>
          <p:cNvPr id="298" name="Line"/>
          <p:cNvSpPr/>
          <p:nvPr/>
        </p:nvSpPr>
        <p:spPr>
          <a:xfrm flipH="1" flipV="1">
            <a:off x="4577064" y="2484050"/>
            <a:ext cx="2700071" cy="778406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99" name="Line"/>
          <p:cNvSpPr/>
          <p:nvPr/>
        </p:nvSpPr>
        <p:spPr>
          <a:xfrm flipH="1" flipV="1">
            <a:off x="13844803" y="5265014"/>
            <a:ext cx="9521140" cy="1083907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00" name="“Kernel trick” does this for “free,” but  is too expensive to use in NLP applications, training is              instead of"/>
          <p:cNvSpPr txBox="1"/>
          <p:nvPr/>
        </p:nvSpPr>
        <p:spPr>
          <a:xfrm>
            <a:off x="859411" y="11509217"/>
            <a:ext cx="22155126" cy="1809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“Kernel trick” does this for “free,” but  is too expensive to use in NLP applications, training is              instead of</a:t>
            </a:r>
          </a:p>
        </p:txBody>
      </p:sp>
      <p:pic>
        <p:nvPicPr>
          <p:cNvPr id="3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6166" y="12489633"/>
            <a:ext cx="1855736" cy="845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16313" y="12555735"/>
            <a:ext cx="5617693" cy="739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after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after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ntr" nodeType="after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after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after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after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after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after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ntr" nodeType="after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after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ntr" nodeType="after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after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ntr" nodeType="after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after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entr" nodeType="after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ntr" nodeType="after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Class="entr" nodeType="after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8" grpId="33"/>
      <p:bldP build="whole" bldLvl="1" animBg="1" rev="0" advAuto="0" spid="262" grpId="22"/>
      <p:bldP build="whole" bldLvl="1" animBg="1" rev="0" advAuto="0" spid="279" grpId="15"/>
      <p:bldP build="whole" bldLvl="1" animBg="1" rev="0" advAuto="0" spid="267" grpId="13"/>
      <p:bldP build="whole" bldLvl="1" animBg="1" rev="0" advAuto="0" spid="300" grpId="44"/>
      <p:bldP build="whole" bldLvl="1" animBg="1" rev="0" advAuto="0" spid="263" grpId="20"/>
      <p:bldP build="whole" bldLvl="1" animBg="1" rev="0" advAuto="0" spid="295" grpId="7"/>
      <p:bldP build="whole" bldLvl="1" animBg="1" rev="0" advAuto="0" spid="290" grpId="35"/>
      <p:bldP build="whole" bldLvl="1" animBg="1" rev="0" advAuto="0" spid="285" grpId="26"/>
      <p:bldP build="whole" bldLvl="1" animBg="1" rev="0" advAuto="0" spid="284" grpId="8"/>
      <p:bldP build="whole" bldLvl="1" animBg="1" rev="0" advAuto="0" spid="278" grpId="11"/>
      <p:bldP build="whole" bldLvl="1" animBg="1" rev="0" advAuto="0" spid="269" grpId="28"/>
      <p:bldP build="whole" bldLvl="1" animBg="1" rev="0" advAuto="0" spid="271" grpId="31"/>
      <p:bldP build="whole" bldLvl="1" animBg="1" rev="0" advAuto="0" spid="261" grpId="19"/>
      <p:bldP build="whole" bldLvl="1" animBg="1" rev="0" advAuto="0" spid="291" grpId="41"/>
      <p:bldP build="whole" bldLvl="1" animBg="1" rev="0" advAuto="0" spid="294" grpId="4"/>
      <p:bldP build="whole" bldLvl="1" animBg="1" rev="0" advAuto="0" spid="259" grpId="5"/>
      <p:bldP build="whole" bldLvl="1" animBg="1" rev="0" advAuto="0" spid="276" grpId="30"/>
      <p:bldP build="whole" bldLvl="1" animBg="1" rev="0" advAuto="0" spid="301" grpId="43"/>
      <p:bldP build="whole" bldLvl="1" animBg="1" rev="0" advAuto="0" spid="302" grpId="45"/>
      <p:bldP build="whole" bldLvl="1" animBg="1" rev="0" advAuto="0" spid="292" grpId="37"/>
      <p:bldP build="whole" bldLvl="1" animBg="1" rev="0" advAuto="0" spid="265" grpId="21"/>
      <p:bldP build="whole" bldLvl="1" animBg="1" rev="0" advAuto="0" spid="277" grpId="9"/>
      <p:bldP build="whole" bldLvl="1" animBg="1" rev="0" advAuto="0" spid="281" grpId="18"/>
      <p:bldP build="whole" bldLvl="1" animBg="1" rev="0" advAuto="0" spid="289" grpId="39"/>
      <p:bldP build="whole" bldLvl="1" animBg="1" rev="0" advAuto="0" spid="255" grpId="3"/>
      <p:bldP build="whole" bldLvl="1" animBg="1" rev="0" advAuto="0" spid="286" grpId="29"/>
      <p:bldP build="whole" bldLvl="1" animBg="1" rev="0" advAuto="0" spid="260" grpId="16"/>
      <p:bldP build="whole" bldLvl="1" animBg="1" rev="0" advAuto="0" spid="293" grpId="32"/>
      <p:bldP build="whole" bldLvl="1" animBg="1" rev="0" advAuto="0" spid="282" grpId="14"/>
      <p:bldP build="whole" bldLvl="1" animBg="1" rev="0" advAuto="0" spid="283" grpId="10"/>
      <p:bldP build="whole" bldLvl="1" animBg="1" rev="0" advAuto="0" spid="270" grpId="25"/>
      <p:bldP build="whole" bldLvl="1" animBg="1" rev="0" advAuto="0" spid="268" grpId="24"/>
      <p:bldP build="whole" bldLvl="1" animBg="1" rev="0" advAuto="0" spid="299" grpId="42"/>
      <p:bldP build="whole" bldLvl="1" animBg="1" rev="0" advAuto="0" spid="275" grpId="36"/>
      <p:bldP build="whole" bldLvl="1" animBg="1" rev="0" advAuto="0" spid="280" grpId="12"/>
      <p:bldP build="whole" bldLvl="1" animBg="1" rev="0" advAuto="0" spid="254" grpId="1"/>
      <p:bldP build="whole" bldLvl="1" animBg="1" rev="0" advAuto="0" spid="266" grpId="17"/>
      <p:bldP build="whole" bldLvl="1" animBg="1" rev="0" advAuto="0" spid="287" grpId="27"/>
      <p:bldP build="whole" bldLvl="1" animBg="1" rev="0" advAuto="0" spid="274" grpId="40"/>
      <p:bldP build="whole" bldLvl="1" animBg="1" rev="0" advAuto="0" spid="273" grpId="34"/>
      <p:bldP build="whole" bldLvl="1" animBg="1" rev="0" advAuto="0" spid="258" grpId="6"/>
      <p:bldP build="whole" bldLvl="1" animBg="1" rev="0" advAuto="0" spid="272" grpId="38"/>
      <p:bldP build="whole" bldLvl="1" animBg="1" rev="0" advAuto="0" spid="298" grpId="2"/>
      <p:bldP build="whole" bldLvl="1" animBg="1" rev="0" advAuto="0" spid="264" grpId="2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lassification: Sentiment Analysis"/>
          <p:cNvSpPr txBox="1"/>
          <p:nvPr>
            <p:ph type="title"/>
          </p:nvPr>
        </p:nvSpPr>
        <p:spPr>
          <a:xfrm>
            <a:off x="3362100" y="-142875"/>
            <a:ext cx="17314062" cy="2339579"/>
          </a:xfrm>
          <a:prstGeom prst="rect">
            <a:avLst/>
          </a:prstGeom>
        </p:spPr>
        <p:txBody>
          <a:bodyPr/>
          <a:lstStyle/>
          <a:p>
            <a:pPr/>
            <a:r>
              <a:t>Classification: Sentiment Analysis</a:t>
            </a:r>
          </a:p>
        </p:txBody>
      </p:sp>
      <p:sp>
        <p:nvSpPr>
          <p:cNvPr id="305" name="Rounded Rectangle"/>
          <p:cNvSpPr/>
          <p:nvPr/>
        </p:nvSpPr>
        <p:spPr>
          <a:xfrm>
            <a:off x="13168534" y="3038779"/>
            <a:ext cx="3406032" cy="910921"/>
          </a:xfrm>
          <a:prstGeom prst="roundRect">
            <a:avLst>
              <a:gd name="adj" fmla="val 15137"/>
            </a:avLst>
          </a:prstGeom>
          <a:solidFill>
            <a:srgbClr val="74A7F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06" name="Rounded Rectangle"/>
          <p:cNvSpPr/>
          <p:nvPr/>
        </p:nvSpPr>
        <p:spPr>
          <a:xfrm>
            <a:off x="9566366" y="3016402"/>
            <a:ext cx="1588475" cy="910921"/>
          </a:xfrm>
          <a:prstGeom prst="roundRect">
            <a:avLst>
              <a:gd name="adj" fmla="val 15137"/>
            </a:avLst>
          </a:prstGeom>
          <a:solidFill>
            <a:srgbClr val="74A7F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07" name="this movie was great! would watch again"/>
          <p:cNvSpPr txBox="1"/>
          <p:nvPr/>
        </p:nvSpPr>
        <p:spPr>
          <a:xfrm>
            <a:off x="5462605" y="3016402"/>
            <a:ext cx="12162432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i="1"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this movie was great! would watch again</a:t>
            </a:r>
          </a:p>
        </p:txBody>
      </p:sp>
      <p:sp>
        <p:nvSpPr>
          <p:cNvPr id="308" name="Rounded Rectangle"/>
          <p:cNvSpPr/>
          <p:nvPr/>
        </p:nvSpPr>
        <p:spPr>
          <a:xfrm>
            <a:off x="9274929" y="4358435"/>
            <a:ext cx="1662992" cy="919255"/>
          </a:xfrm>
          <a:prstGeom prst="roundRect">
            <a:avLst>
              <a:gd name="adj" fmla="val 15000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09" name="Rounded Rectangle"/>
          <p:cNvSpPr/>
          <p:nvPr/>
        </p:nvSpPr>
        <p:spPr>
          <a:xfrm>
            <a:off x="17542629" y="4396783"/>
            <a:ext cx="2585400" cy="919255"/>
          </a:xfrm>
          <a:prstGeom prst="roundRect">
            <a:avLst>
              <a:gd name="adj" fmla="val 15000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10" name="Negative"/>
          <p:cNvSpPr txBox="1"/>
          <p:nvPr/>
        </p:nvSpPr>
        <p:spPr>
          <a:xfrm>
            <a:off x="17581526" y="4457799"/>
            <a:ext cx="2507606" cy="79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Negative</a:t>
            </a:r>
          </a:p>
        </p:txBody>
      </p:sp>
      <p:sp>
        <p:nvSpPr>
          <p:cNvPr id="311" name="Rounded Rectangle"/>
          <p:cNvSpPr/>
          <p:nvPr/>
        </p:nvSpPr>
        <p:spPr>
          <a:xfrm>
            <a:off x="17575434" y="3012235"/>
            <a:ext cx="2410372" cy="910921"/>
          </a:xfrm>
          <a:prstGeom prst="roundRect">
            <a:avLst>
              <a:gd name="adj" fmla="val 15137"/>
            </a:avLst>
          </a:prstGeom>
          <a:solidFill>
            <a:srgbClr val="74A7F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12" name="Positive"/>
          <p:cNvSpPr txBox="1"/>
          <p:nvPr/>
        </p:nvSpPr>
        <p:spPr>
          <a:xfrm>
            <a:off x="17614332" y="3073251"/>
            <a:ext cx="2229967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Positive</a:t>
            </a:r>
          </a:p>
        </p:txBody>
      </p:sp>
      <p:sp>
        <p:nvSpPr>
          <p:cNvPr id="313" name="Rounded Rectangle"/>
          <p:cNvSpPr/>
          <p:nvPr/>
        </p:nvSpPr>
        <p:spPr>
          <a:xfrm>
            <a:off x="13397134" y="4362602"/>
            <a:ext cx="3484917" cy="910921"/>
          </a:xfrm>
          <a:prstGeom prst="roundRect">
            <a:avLst>
              <a:gd name="adj" fmla="val 15137"/>
            </a:avLst>
          </a:prstGeom>
          <a:solidFill>
            <a:srgbClr val="74A7F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14" name="that film was awful, I’ll never watch again"/>
          <p:cNvSpPr txBox="1"/>
          <p:nvPr/>
        </p:nvSpPr>
        <p:spPr>
          <a:xfrm>
            <a:off x="5538805" y="4362602"/>
            <a:ext cx="12162432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i="1"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that film was awful, I’ll never watch again</a:t>
            </a:r>
          </a:p>
        </p:txBody>
      </p:sp>
      <p:sp>
        <p:nvSpPr>
          <p:cNvPr id="315" name="Surface cues can basically tell you what’s going on here: presence or absence of certain words (great, awful)"/>
          <p:cNvSpPr txBox="1"/>
          <p:nvPr/>
        </p:nvSpPr>
        <p:spPr>
          <a:xfrm>
            <a:off x="1090462" y="5782171"/>
            <a:ext cx="21507566" cy="1809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Surface cues can basically tell you what’s going on here: presence or absence of certain words (</a:t>
            </a:r>
            <a:r>
              <a:rPr i="1"/>
              <a:t>great</a:t>
            </a:r>
            <a:r>
              <a:t>, </a:t>
            </a:r>
            <a:r>
              <a:rPr i="1"/>
              <a:t>awful</a:t>
            </a:r>
            <a:r>
              <a:t>)</a:t>
            </a:r>
          </a:p>
        </p:txBody>
      </p:sp>
      <p:sp>
        <p:nvSpPr>
          <p:cNvPr id="316" name="Steps to classification:"/>
          <p:cNvSpPr txBox="1"/>
          <p:nvPr/>
        </p:nvSpPr>
        <p:spPr>
          <a:xfrm>
            <a:off x="1090462" y="8118971"/>
            <a:ext cx="2150756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Steps to classification:</a:t>
            </a:r>
          </a:p>
        </p:txBody>
      </p:sp>
      <p:sp>
        <p:nvSpPr>
          <p:cNvPr id="317" name="Turn examples like this into feature vectors"/>
          <p:cNvSpPr txBox="1"/>
          <p:nvPr/>
        </p:nvSpPr>
        <p:spPr>
          <a:xfrm>
            <a:off x="1751614" y="9340980"/>
            <a:ext cx="21507565" cy="894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Turn examples like this into feature vectors</a:t>
            </a:r>
          </a:p>
        </p:txBody>
      </p:sp>
      <p:sp>
        <p:nvSpPr>
          <p:cNvPr id="318" name="Pick a model / learning algorithm"/>
          <p:cNvSpPr txBox="1"/>
          <p:nvPr/>
        </p:nvSpPr>
        <p:spPr>
          <a:xfrm>
            <a:off x="1751614" y="10562990"/>
            <a:ext cx="21507565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Pick a model / learning algorithm</a:t>
            </a:r>
          </a:p>
        </p:txBody>
      </p:sp>
      <p:sp>
        <p:nvSpPr>
          <p:cNvPr id="319" name="Train weights on data to get our classifier"/>
          <p:cNvSpPr txBox="1"/>
          <p:nvPr/>
        </p:nvSpPr>
        <p:spPr>
          <a:xfrm>
            <a:off x="1751614" y="11785000"/>
            <a:ext cx="21507565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Train weights on data to get our classifier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8" grpId="14"/>
      <p:bldP build="whole" bldLvl="1" animBg="1" rev="0" advAuto="0" spid="317" grpId="13"/>
      <p:bldP build="whole" bldLvl="1" animBg="1" rev="0" advAuto="0" spid="305" grpId="5"/>
      <p:bldP build="whole" bldLvl="1" animBg="1" rev="0" advAuto="0" spid="312" grpId="3"/>
      <p:bldP build="whole" bldLvl="1" animBg="1" rev="0" advAuto="0" spid="308" grpId="9"/>
      <p:bldP build="whole" bldLvl="1" animBg="1" rev="0" advAuto="0" spid="319" grpId="15"/>
      <p:bldP build="whole" bldLvl="1" animBg="1" rev="0" advAuto="0" spid="307" grpId="1"/>
      <p:bldP build="whole" bldLvl="1" animBg="1" rev="0" advAuto="0" spid="315" grpId="11"/>
      <p:bldP build="whole" bldLvl="1" animBg="1" rev="0" advAuto="0" spid="313" grpId="10"/>
      <p:bldP build="whole" bldLvl="1" animBg="1" rev="0" advAuto="0" spid="311" grpId="2"/>
      <p:bldP build="whole" bldLvl="1" animBg="1" rev="0" advAuto="0" spid="316" grpId="12"/>
      <p:bldP build="whole" bldLvl="1" animBg="1" rev="0" advAuto="0" spid="310" grpId="8"/>
      <p:bldP build="whole" bldLvl="1" animBg="1" rev="0" advAuto="0" spid="306" grpId="4"/>
      <p:bldP build="whole" bldLvl="1" animBg="1" rev="0" advAuto="0" spid="314" grpId="6"/>
      <p:bldP build="whole" bldLvl="1" animBg="1" rev="0" advAuto="0" spid="309" grpId="7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ounded Rectangle"/>
          <p:cNvSpPr/>
          <p:nvPr/>
        </p:nvSpPr>
        <p:spPr>
          <a:xfrm>
            <a:off x="9566366" y="3016402"/>
            <a:ext cx="1588475" cy="910921"/>
          </a:xfrm>
          <a:prstGeom prst="roundRect">
            <a:avLst>
              <a:gd name="adj" fmla="val 15137"/>
            </a:avLst>
          </a:prstGeom>
          <a:solidFill>
            <a:srgbClr val="74A7F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22" name="Feature Representation"/>
          <p:cNvSpPr txBox="1"/>
          <p:nvPr>
            <p:ph type="title"/>
          </p:nvPr>
        </p:nvSpPr>
        <p:spPr>
          <a:xfrm>
            <a:off x="3362100" y="-142875"/>
            <a:ext cx="17314062" cy="2339579"/>
          </a:xfrm>
          <a:prstGeom prst="rect">
            <a:avLst/>
          </a:prstGeom>
        </p:spPr>
        <p:txBody>
          <a:bodyPr/>
          <a:lstStyle/>
          <a:p>
            <a:pPr/>
            <a:r>
              <a:t>Feature Representation</a:t>
            </a:r>
          </a:p>
        </p:txBody>
      </p:sp>
      <p:sp>
        <p:nvSpPr>
          <p:cNvPr id="323" name="Rounded Rectangle"/>
          <p:cNvSpPr/>
          <p:nvPr/>
        </p:nvSpPr>
        <p:spPr>
          <a:xfrm>
            <a:off x="13168534" y="3038779"/>
            <a:ext cx="3406032" cy="910921"/>
          </a:xfrm>
          <a:prstGeom prst="roundRect">
            <a:avLst>
              <a:gd name="adj" fmla="val 15137"/>
            </a:avLst>
          </a:prstGeom>
          <a:solidFill>
            <a:srgbClr val="74A7F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24" name="this movie was great! would watch again"/>
          <p:cNvSpPr txBox="1"/>
          <p:nvPr/>
        </p:nvSpPr>
        <p:spPr>
          <a:xfrm>
            <a:off x="5462605" y="3016402"/>
            <a:ext cx="12162432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spcBef>
                <a:spcPts val="1000"/>
              </a:spcBef>
              <a:defRPr i="1"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this movie was great! would watch again</a:t>
            </a:r>
          </a:p>
        </p:txBody>
      </p:sp>
      <p:sp>
        <p:nvSpPr>
          <p:cNvPr id="325" name="Rounded Rectangle"/>
          <p:cNvSpPr/>
          <p:nvPr/>
        </p:nvSpPr>
        <p:spPr>
          <a:xfrm>
            <a:off x="17575434" y="3012235"/>
            <a:ext cx="2410372" cy="910921"/>
          </a:xfrm>
          <a:prstGeom prst="roundRect">
            <a:avLst>
              <a:gd name="adj" fmla="val 15137"/>
            </a:avLst>
          </a:prstGeom>
          <a:solidFill>
            <a:srgbClr val="74A7F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26" name="Positive"/>
          <p:cNvSpPr txBox="1"/>
          <p:nvPr/>
        </p:nvSpPr>
        <p:spPr>
          <a:xfrm>
            <a:off x="17614332" y="3073251"/>
            <a:ext cx="2229967" cy="79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 sz="5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Positive</a:t>
            </a:r>
          </a:p>
        </p:txBody>
      </p:sp>
      <p:sp>
        <p:nvSpPr>
          <p:cNvPr id="327" name="Convert this example to a vector using bag-of-words features"/>
          <p:cNvSpPr txBox="1"/>
          <p:nvPr/>
        </p:nvSpPr>
        <p:spPr>
          <a:xfrm>
            <a:off x="947848" y="4283776"/>
            <a:ext cx="21507565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Convert this example to a vector using </a:t>
            </a:r>
            <a:r>
              <a:rPr i="1"/>
              <a:t>bag-of-words features</a:t>
            </a:r>
          </a:p>
        </p:txBody>
      </p:sp>
      <p:sp>
        <p:nvSpPr>
          <p:cNvPr id="328" name="Requires indexing the features (mapping them to axes)"/>
          <p:cNvSpPr txBox="1"/>
          <p:nvPr/>
        </p:nvSpPr>
        <p:spPr>
          <a:xfrm>
            <a:off x="947848" y="10077863"/>
            <a:ext cx="21507565" cy="894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Requires </a:t>
            </a:r>
            <a:r>
              <a:rPr i="1"/>
              <a:t>indexing</a:t>
            </a:r>
            <a:r>
              <a:t> the features (mapping them to axes)</a:t>
            </a:r>
          </a:p>
        </p:txBody>
      </p:sp>
      <p:sp>
        <p:nvSpPr>
          <p:cNvPr id="329" name="[contains the]   [contains a]   [contains was]  [contains movie]  [contains film]"/>
          <p:cNvSpPr txBox="1"/>
          <p:nvPr/>
        </p:nvSpPr>
        <p:spPr>
          <a:xfrm>
            <a:off x="678518" y="5691065"/>
            <a:ext cx="22951692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[contains </a:t>
            </a:r>
            <a:r>
              <a:rPr i="1"/>
              <a:t>the</a:t>
            </a:r>
            <a:r>
              <a:t>]   [contains </a:t>
            </a:r>
            <a:r>
              <a:rPr i="1"/>
              <a:t>a</a:t>
            </a:r>
            <a:r>
              <a:t>]   [contains </a:t>
            </a:r>
            <a:r>
              <a:rPr i="1"/>
              <a:t>was</a:t>
            </a:r>
            <a:r>
              <a:t>]  [contains </a:t>
            </a:r>
            <a:r>
              <a:rPr i="1"/>
              <a:t>movie</a:t>
            </a:r>
            <a:r>
              <a:t>]  [contains </a:t>
            </a:r>
            <a:r>
              <a:rPr i="1"/>
              <a:t>film</a:t>
            </a:r>
            <a:r>
              <a:t>]</a:t>
            </a:r>
          </a:p>
        </p:txBody>
      </p:sp>
      <p:sp>
        <p:nvSpPr>
          <p:cNvPr id="330" name="0"/>
          <p:cNvSpPr txBox="1"/>
          <p:nvPr/>
        </p:nvSpPr>
        <p:spPr>
          <a:xfrm>
            <a:off x="2488095" y="7696922"/>
            <a:ext cx="528911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31" name="0"/>
          <p:cNvSpPr txBox="1"/>
          <p:nvPr/>
        </p:nvSpPr>
        <p:spPr>
          <a:xfrm>
            <a:off x="6834889" y="7696922"/>
            <a:ext cx="528911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32" name="1"/>
          <p:cNvSpPr txBox="1"/>
          <p:nvPr/>
        </p:nvSpPr>
        <p:spPr>
          <a:xfrm>
            <a:off x="11181683" y="7696922"/>
            <a:ext cx="528911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3" name="1"/>
          <p:cNvSpPr txBox="1"/>
          <p:nvPr/>
        </p:nvSpPr>
        <p:spPr>
          <a:xfrm>
            <a:off x="16383119" y="7696922"/>
            <a:ext cx="528911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4" name="0"/>
          <p:cNvSpPr txBox="1"/>
          <p:nvPr/>
        </p:nvSpPr>
        <p:spPr>
          <a:xfrm>
            <a:off x="21130527" y="7696922"/>
            <a:ext cx="528911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35" name="More sophisticated feature mappings possible (tf-idf), as well as lots of other features: character n-grams, parts of speech, lemmas, …"/>
          <p:cNvSpPr txBox="1"/>
          <p:nvPr/>
        </p:nvSpPr>
        <p:spPr>
          <a:xfrm>
            <a:off x="947848" y="11220863"/>
            <a:ext cx="21507565" cy="1809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More sophisticated feature mappings possible (tf-idf), as well as lots of other features: character n-grams, parts of speech, lemmas, …</a:t>
            </a:r>
          </a:p>
        </p:txBody>
      </p:sp>
      <p:sp>
        <p:nvSpPr>
          <p:cNvPr id="336" name="position 0"/>
          <p:cNvSpPr txBox="1"/>
          <p:nvPr/>
        </p:nvSpPr>
        <p:spPr>
          <a:xfrm>
            <a:off x="1335540" y="6551447"/>
            <a:ext cx="3113845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>
                <a:solidFill>
                  <a:srgbClr val="A6AAA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position 0</a:t>
            </a:r>
          </a:p>
        </p:txBody>
      </p:sp>
      <p:sp>
        <p:nvSpPr>
          <p:cNvPr id="337" name="position 1"/>
          <p:cNvSpPr txBox="1"/>
          <p:nvPr/>
        </p:nvSpPr>
        <p:spPr>
          <a:xfrm>
            <a:off x="5641438" y="6551447"/>
            <a:ext cx="311384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>
                <a:solidFill>
                  <a:srgbClr val="A6AAA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position 1</a:t>
            </a:r>
          </a:p>
        </p:txBody>
      </p:sp>
      <p:sp>
        <p:nvSpPr>
          <p:cNvPr id="338" name="position 2"/>
          <p:cNvSpPr txBox="1"/>
          <p:nvPr/>
        </p:nvSpPr>
        <p:spPr>
          <a:xfrm>
            <a:off x="9986898" y="6551447"/>
            <a:ext cx="3113845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>
                <a:solidFill>
                  <a:srgbClr val="A6AAA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position 2</a:t>
            </a:r>
          </a:p>
        </p:txBody>
      </p:sp>
      <p:sp>
        <p:nvSpPr>
          <p:cNvPr id="339" name="position 3"/>
          <p:cNvSpPr txBox="1"/>
          <p:nvPr/>
        </p:nvSpPr>
        <p:spPr>
          <a:xfrm>
            <a:off x="15090652" y="6551447"/>
            <a:ext cx="3113845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>
                <a:solidFill>
                  <a:srgbClr val="A6AAA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position 3</a:t>
            </a:r>
          </a:p>
        </p:txBody>
      </p:sp>
      <p:sp>
        <p:nvSpPr>
          <p:cNvPr id="340" name="position 4"/>
          <p:cNvSpPr txBox="1"/>
          <p:nvPr/>
        </p:nvSpPr>
        <p:spPr>
          <a:xfrm>
            <a:off x="19838060" y="6519495"/>
            <a:ext cx="3113845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>
                <a:solidFill>
                  <a:srgbClr val="A6AAA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position 4</a:t>
            </a:r>
          </a:p>
        </p:txBody>
      </p:sp>
      <p:sp>
        <p:nvSpPr>
          <p:cNvPr id="341" name="Very large vector space (size of vocabulary), sparse features"/>
          <p:cNvSpPr txBox="1"/>
          <p:nvPr/>
        </p:nvSpPr>
        <p:spPr>
          <a:xfrm>
            <a:off x="947848" y="8955895"/>
            <a:ext cx="21507565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33400" indent="-533400" algn="l">
              <a:spcBef>
                <a:spcPts val="1000"/>
              </a:spcBef>
              <a:buClr>
                <a:schemeClr val="accent4">
                  <a:satOff val="1488"/>
                  <a:lumOff val="-7242"/>
                </a:schemeClr>
              </a:buClr>
              <a:buSzPct val="100000"/>
              <a:buChar char="‣"/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Very large vector space (size of vocabulary), sparse features</a:t>
            </a:r>
          </a:p>
        </p:txBody>
      </p:sp>
      <p:sp>
        <p:nvSpPr>
          <p:cNvPr id="342" name="…"/>
          <p:cNvSpPr txBox="1"/>
          <p:nvPr/>
        </p:nvSpPr>
        <p:spPr>
          <a:xfrm>
            <a:off x="23384777" y="7823922"/>
            <a:ext cx="814765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43" name="f(x) = ["/>
          <p:cNvSpPr txBox="1"/>
          <p:nvPr/>
        </p:nvSpPr>
        <p:spPr>
          <a:xfrm>
            <a:off x="531905" y="7642759"/>
            <a:ext cx="2071887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i="1"/>
              <a:t>f</a:t>
            </a:r>
            <a:r>
              <a:t>(</a:t>
            </a:r>
            <a:r>
              <a:rPr i="1"/>
              <a:t>x</a:t>
            </a:r>
            <a:r>
              <a:t>) = [</a:t>
            </a:r>
          </a:p>
        </p:txBody>
      </p:sp>
      <p:sp>
        <p:nvSpPr>
          <p:cNvPr id="344" name="…"/>
          <p:cNvSpPr txBox="1"/>
          <p:nvPr/>
        </p:nvSpPr>
        <p:spPr>
          <a:xfrm>
            <a:off x="23645314" y="5691065"/>
            <a:ext cx="814766" cy="89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spcBef>
                <a:spcPts val="1000"/>
              </a:spcBef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1" grpId="10"/>
      <p:bldP build="whole" bldLvl="1" animBg="1" rev="0" advAuto="0" spid="338" grpId="4"/>
      <p:bldP build="whole" bldLvl="1" animBg="1" rev="0" advAuto="0" spid="336" grpId="5"/>
      <p:bldP build="whole" bldLvl="1" animBg="1" rev="0" advAuto="0" spid="329" grpId="1"/>
      <p:bldP build="whole" bldLvl="1" animBg="1" rev="0" advAuto="0" spid="333" grpId="12"/>
      <p:bldP build="whole" bldLvl="1" animBg="1" rev="0" advAuto="0" spid="342" grpId="14"/>
      <p:bldP build="whole" bldLvl="1" animBg="1" rev="0" advAuto="0" spid="341" grpId="15"/>
      <p:bldP build="whole" bldLvl="1" animBg="1" rev="0" advAuto="0" spid="337" grpId="6"/>
      <p:bldP build="whole" bldLvl="1" animBg="1" rev="0" advAuto="0" spid="339" grpId="7"/>
      <p:bldP build="whole" bldLvl="1" animBg="1" rev="0" advAuto="0" spid="334" grpId="13"/>
      <p:bldP build="whole" bldLvl="1" animBg="1" rev="0" advAuto="0" spid="340" grpId="3"/>
      <p:bldP build="whole" bldLvl="1" animBg="1" rev="0" advAuto="0" spid="343" grpId="8"/>
      <p:bldP build="whole" bldLvl="1" animBg="1" rev="0" advAuto="0" spid="344" grpId="2"/>
      <p:bldP build="whole" bldLvl="1" animBg="1" rev="0" advAuto="0" spid="328" grpId="16"/>
      <p:bldP build="whole" bldLvl="1" animBg="1" rev="0" advAuto="0" spid="335" grpId="17"/>
      <p:bldP build="whole" bldLvl="1" animBg="1" rev="0" advAuto="0" spid="330" grpId="9"/>
      <p:bldP build="whole" bldLvl="1" animBg="1" rev="0" advAuto="0" spid="332" grpId="1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5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