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9090"/>
    <a:srgbClr val="A59A67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095DF-4841-4964-9F71-2C20D3D11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FE3115-F599-4B31-A3AF-23B288D48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F2CAE7-839F-42E7-B39C-DBCA5078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D77F-1897-431A-92F9-58384F12BAB8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4F9FB-A040-482F-94FB-6902B98C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202A0-F246-4511-81FE-C28F076C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A941-163A-4018-808C-F04050BD8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66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5D31D-5F5E-4BEB-BC10-19BB8091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47CFE-4973-4ED0-B03C-6ECC491DF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74B65-DB5D-498A-8708-653E8EFC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D77F-1897-431A-92F9-58384F12BAB8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19A13-DB85-4185-9636-363098B6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8B121-63F2-433B-8067-A9FB4C13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A941-163A-4018-808C-F04050BD8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9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DEE540-3979-4754-A89A-EA9C06D02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5B620B-64CB-4F0B-A8FF-BD17295A6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3173A-65CA-4D8B-86BD-2324E635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D77F-1897-431A-92F9-58384F12BAB8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8FF21-417B-4C61-A8E9-C7DC7D3C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B2890D-BCB0-4310-95B9-00A474CE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A941-163A-4018-808C-F04050BD8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5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07B70-729B-45B4-9236-A7276411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EA7260-DC21-44D1-BD58-D46FEB353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91AD5-9A84-438D-87F9-D7515BEB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D77F-1897-431A-92F9-58384F12BAB8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70EF9-5F1C-4AB1-BC08-35D5346F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44501-9321-4911-8A0C-4A1B5F25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A941-163A-4018-808C-F04050BD8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95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D8AEC-3612-4C51-BC4D-8E0BA431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8B9E47-EAE2-40D8-9E2B-0F5FF5A2F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819D38-7ABE-49FD-AE8D-C857A437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D77F-1897-431A-92F9-58384F12BAB8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F998C-1781-4E3D-83C3-EF6F6E91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43A66-5484-4D9A-BF5C-ADE20C74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A941-163A-4018-808C-F04050BD8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37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7C9E8-28A3-4BB9-A520-2F412E44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0316A-04FC-469F-A7C0-DAF5B097F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C1C83C-D459-4018-BF67-C2A7B99EC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D812F1-5912-410C-9158-45C064E0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D77F-1897-431A-92F9-58384F12BAB8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1114C9-8524-490A-B5A4-02A4610A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95051-8A0C-42A0-8891-8211A2E7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A941-163A-4018-808C-F04050BD8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50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2C12C-6356-47D0-BFC3-3E74C8A5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D4291A-53B5-4ED5-99ED-027550095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C4412E-2370-4399-8D2E-94821052C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D9443E-B35B-4F73-8387-8CAA8D9F1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2F79B5-CA6C-4963-A2B5-948D3476A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81772-6079-403F-BF80-73E20761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D77F-1897-431A-92F9-58384F12BAB8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0548C0-B267-44DB-A275-A10F8D4F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BC76AB-E9C1-4BC4-A7D0-8CA6E2EA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A941-163A-4018-808C-F04050BD8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9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B26E6-2DD0-4AB7-B1CA-B2E07498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D91FDC-08B8-4B9E-A5F7-2A281D89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D77F-1897-431A-92F9-58384F12BAB8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8AF9B4-CAF3-481C-A0EB-A60AC50F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DA20B5-A02A-4519-B669-5E28840C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A941-163A-4018-808C-F04050BD8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7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022740-CB80-4AD6-8BD2-088237B1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D77F-1897-431A-92F9-58384F12BAB8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C102B4-3891-49DC-B912-0BEF64AE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9772E2-0D3D-40C4-89F6-4AF18D73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A941-163A-4018-808C-F04050BD8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33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A64F6-DC45-42A2-BF22-033D5AA1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A2FDA-BC63-4E49-B57D-5EFE93079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18E905-1F10-49E7-90EF-E3EA8F1FC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6C00B0-FCE3-4AC3-9378-BECB8A20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D77F-1897-431A-92F9-58384F12BAB8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78504-7D89-451F-BF96-53E52745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6683F-F88B-49CB-B0A6-F6F07367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A941-163A-4018-808C-F04050BD8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63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EEBCE-ED11-40F9-8C0C-BE06C5C2B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3D0501-4DC1-455B-8490-C5F6352A2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837830-4CAF-46F3-8122-ABFA8F079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C0F115-655C-486F-A458-A4631707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D77F-1897-431A-92F9-58384F12BAB8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9AFCE7-1E24-478B-976D-D41DCD2D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EFBBC-6EA8-49B9-A0DA-32CD59A5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A941-163A-4018-808C-F04050BD8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2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B3017D-21C3-463B-8FD6-1C573623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9CD0E9-0CCC-4AD1-8DE8-B15410CD5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85437-9AC9-4D84-BF81-F6FD8FA80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AD77F-1897-431A-92F9-58384F12BAB8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EF733-2F3B-4245-8682-AB6004432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4EA89-D7FF-4568-82F5-8043149EB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CA941-163A-4018-808C-F04050BD8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4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63A1255-A9C2-42B1-A844-1B86204D4711}"/>
              </a:ext>
            </a:extLst>
          </p:cNvPr>
          <p:cNvSpPr txBox="1"/>
          <p:nvPr/>
        </p:nvSpPr>
        <p:spPr>
          <a:xfrm>
            <a:off x="1704109" y="2832563"/>
            <a:ext cx="8783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3D Room layout estimation</a:t>
            </a:r>
            <a:endParaRPr lang="ko-KR" altLang="en-US" sz="4000" spc="6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4B9614-C516-437E-B248-470542CA61FC}"/>
              </a:ext>
            </a:extLst>
          </p:cNvPr>
          <p:cNvSpPr txBox="1"/>
          <p:nvPr/>
        </p:nvSpPr>
        <p:spPr>
          <a:xfrm>
            <a:off x="4340524" y="6596390"/>
            <a:ext cx="3510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중간 진행 상황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21.10. 08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380C5-A7B2-4793-BD84-1DDB2DA6C5BA}"/>
              </a:ext>
            </a:extLst>
          </p:cNvPr>
          <p:cNvSpPr/>
          <p:nvPr/>
        </p:nvSpPr>
        <p:spPr>
          <a:xfrm>
            <a:off x="4518791" y="3737921"/>
            <a:ext cx="3154418" cy="500609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융합학부 길다영</a:t>
            </a:r>
          </a:p>
        </p:txBody>
      </p:sp>
    </p:spTree>
    <p:extLst>
      <p:ext uri="{BB962C8B-B14F-4D97-AF65-F5344CB8AC3E}">
        <p14:creationId xmlns:p14="http://schemas.microsoft.com/office/powerpoint/2010/main" val="280995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00228AD-780A-4B1F-A6D0-A0BD4EE75BBA}"/>
              </a:ext>
            </a:extLst>
          </p:cNvPr>
          <p:cNvSpPr/>
          <p:nvPr/>
        </p:nvSpPr>
        <p:spPr>
          <a:xfrm>
            <a:off x="4100620" y="3134554"/>
            <a:ext cx="3990760" cy="1107996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HoHoNet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E01B21A-11BE-42A5-826B-C16907C568DC}"/>
              </a:ext>
            </a:extLst>
          </p:cNvPr>
          <p:cNvCxnSpPr>
            <a:cxnSpLocks/>
          </p:cNvCxnSpPr>
          <p:nvPr/>
        </p:nvCxnSpPr>
        <p:spPr>
          <a:xfrm>
            <a:off x="4132887" y="2615450"/>
            <a:ext cx="125951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933B7A-1866-483F-8767-40A111B57589}"/>
              </a:ext>
            </a:extLst>
          </p:cNvPr>
          <p:cNvSpPr txBox="1"/>
          <p:nvPr/>
        </p:nvSpPr>
        <p:spPr>
          <a:xfrm>
            <a:off x="4058958" y="2246118"/>
            <a:ext cx="190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NUMBER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767460-8B38-4B58-B9BB-DD9843B47262}"/>
              </a:ext>
            </a:extLst>
          </p:cNvPr>
          <p:cNvSpPr txBox="1"/>
          <p:nvPr/>
        </p:nvSpPr>
        <p:spPr>
          <a:xfrm>
            <a:off x="4100620" y="6389142"/>
            <a:ext cx="3990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n w="0">
                  <a:noFill/>
                </a:ln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https://github.com/sunset1995/HoHoNet</a:t>
            </a:r>
          </a:p>
        </p:txBody>
      </p:sp>
    </p:spTree>
    <p:extLst>
      <p:ext uri="{BB962C8B-B14F-4D97-AF65-F5344CB8AC3E}">
        <p14:creationId xmlns:p14="http://schemas.microsoft.com/office/powerpoint/2010/main" val="65247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5E9F6B-2906-4F72-A05A-0B8E95233FB5}"/>
              </a:ext>
            </a:extLst>
          </p:cNvPr>
          <p:cNvSpPr/>
          <p:nvPr/>
        </p:nvSpPr>
        <p:spPr>
          <a:xfrm>
            <a:off x="0" y="0"/>
            <a:ext cx="12192000" cy="5607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3E9F94-90B1-4170-B717-C83FF9E1F8E0}"/>
              </a:ext>
            </a:extLst>
          </p:cNvPr>
          <p:cNvCxnSpPr/>
          <p:nvPr/>
        </p:nvCxnSpPr>
        <p:spPr>
          <a:xfrm>
            <a:off x="154193" y="442821"/>
            <a:ext cx="14406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88B7B5-E257-4301-B598-7A069CF6BAD8}"/>
              </a:ext>
            </a:extLst>
          </p:cNvPr>
          <p:cNvSpPr txBox="1"/>
          <p:nvPr/>
        </p:nvSpPr>
        <p:spPr>
          <a:xfrm>
            <a:off x="50004" y="46568"/>
            <a:ext cx="1669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</a:t>
            </a:r>
            <a:r>
              <a:rPr lang="en-US" altLang="ko-KR" sz="20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HoHoNet</a:t>
            </a:r>
            <a:endParaRPr lang="en-US" altLang="ko-KR" sz="20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9FABEBE-9CBA-4D60-BF94-C4E0E8D096D4}"/>
              </a:ext>
            </a:extLst>
          </p:cNvPr>
          <p:cNvSpPr txBox="1"/>
          <p:nvPr/>
        </p:nvSpPr>
        <p:spPr>
          <a:xfrm>
            <a:off x="409378" y="853830"/>
            <a:ext cx="11373243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잠재 수평 특징 표현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LHFeat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통해 ① 레이아웃 구조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② dense depth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 ③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semantic segmentation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모델링하기 위한 새로운 딥 러닝 프레임워크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레이아웃 재구성을 위한 새로운 방법을 설계하는 것이 아님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7F03413-8BEA-4137-8D90-F0CD8FA61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543" y="3718554"/>
            <a:ext cx="6078723" cy="2800251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9CB94DDC-BBC1-42B7-95F6-31A830D2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4" y="3999318"/>
            <a:ext cx="2751895" cy="129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68E58B14-99B0-423B-905E-5DB15B09C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648" y="4168066"/>
            <a:ext cx="2454010" cy="225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0352C0-CF8E-44FD-A019-6A4F951FE303}"/>
              </a:ext>
            </a:extLst>
          </p:cNvPr>
          <p:cNvSpPr/>
          <p:nvPr/>
        </p:nvSpPr>
        <p:spPr>
          <a:xfrm>
            <a:off x="312421" y="3804002"/>
            <a:ext cx="5372100" cy="2663479"/>
          </a:xfrm>
          <a:prstGeom prst="rect">
            <a:avLst/>
          </a:prstGeom>
          <a:noFill/>
          <a:ln w="1905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4C19F3-DBDA-463D-A271-101955C91FA6}"/>
              </a:ext>
            </a:extLst>
          </p:cNvPr>
          <p:cNvSpPr/>
          <p:nvPr/>
        </p:nvSpPr>
        <p:spPr>
          <a:xfrm>
            <a:off x="4198620" y="3611880"/>
            <a:ext cx="1295400" cy="39220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실행 결과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CD005B-0D36-4D6E-9D09-9174805D88C6}"/>
              </a:ext>
            </a:extLst>
          </p:cNvPr>
          <p:cNvSpPr txBox="1"/>
          <p:nvPr/>
        </p:nvSpPr>
        <p:spPr>
          <a:xfrm>
            <a:off x="420004" y="1754076"/>
            <a:ext cx="11373243" cy="1731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  <a:cs typeface="KoPubWorld돋움체 Medium" panose="00000600000000000000" pitchFamily="2" charset="-127"/>
              </a:rPr>
              <a:t>방법</a:t>
            </a:r>
            <a:endParaRPr lang="en-US" altLang="ko-KR" sz="1200" b="0" i="0" dirty="0">
              <a:solidFill>
                <a:srgbClr val="000000"/>
              </a:solidFill>
              <a:effectLst/>
              <a:latin typeface="KBIZ한마음고딕 H" panose="02020503020101020101" pitchFamily="18" charset="-127"/>
              <a:ea typeface="KBIZ한마음고딕 H" panose="02020503020101020101" pitchFamily="18" charset="-127"/>
              <a:cs typeface="KoPubWorld돋움체 Medium" panose="000006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고해상도 파노라마는 먼저 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backbone</a:t>
            </a:r>
            <a:r>
              <a:rPr lang="en-US" altLang="ko-KR" sz="1200" b="1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200" b="1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</a:t>
            </a:r>
            <a:r>
              <a:rPr lang="en-US" altLang="ko-KR" sz="1200" b="1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en-US" altLang="ko-KR" sz="1200" b="1" i="0" dirty="0" err="1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ResNet</a:t>
            </a:r>
            <a:r>
              <a:rPr lang="en-US" altLang="ko-KR" sz="1200" b="1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의해 처리</a:t>
            </a:r>
            <a:r>
              <a:rPr lang="ko-KR" altLang="en-US" sz="12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된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형상 피라미드는 제안된 </a:t>
            </a:r>
            <a:r>
              <a:rPr lang="en-US" altLang="ko-KR" sz="1200" b="1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EHC(Efficient Height Compression) </a:t>
            </a:r>
            <a:r>
              <a:rPr lang="ko-KR" altLang="en-US" sz="1200" b="1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모듈</a:t>
            </a:r>
            <a:r>
              <a:rPr lang="ko-KR" altLang="en-US" sz="1200" b="0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정교화를 </a:t>
            </a:r>
            <a:r>
              <a:rPr lang="ko-KR" altLang="en-US" sz="1200" b="1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위한 다중 헤드 자기 주의</a:t>
            </a:r>
            <a:r>
              <a:rPr lang="en-US" altLang="ko-KR" sz="1200" b="1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(MHSA) </a:t>
            </a:r>
            <a:r>
              <a:rPr lang="ko-KR" altLang="en-US" sz="1200" b="1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모듈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의해 압착 및 융합된다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</a:p>
          <a:p>
            <a:pPr marL="216000">
              <a:lnSpc>
                <a:spcPct val="150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결과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은 </a:t>
            </a:r>
            <a:r>
              <a:rPr lang="en-US" altLang="ko-KR" sz="12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compact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며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 이미지가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 3×512×1024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 경우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 256×1024),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전체 네트워크가 기존의 인코더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디코더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네트워크보다 훨씬 빠르게 조밀한 기능을 실행할 수 있다는 점에 유의한다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마지막으로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최종 예측을 산출하기 위해 </a:t>
            </a:r>
            <a:r>
              <a:rPr lang="en-US" altLang="ko-KR" sz="1200" b="1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1D </a:t>
            </a:r>
            <a:r>
              <a:rPr lang="ko-KR" altLang="en-US" sz="1200" b="1" i="0" dirty="0" err="1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컨볼루션</a:t>
            </a:r>
            <a:r>
              <a:rPr lang="ko-KR" altLang="en-US" sz="1200" b="1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레이어를 사용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DCT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주파수 영역에서 예측이 우수한 결과를 가져오기에 </a:t>
            </a:r>
            <a:r>
              <a:rPr lang="ko-KR" altLang="en-US" sz="1200" b="1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열의 예측에 </a:t>
            </a:r>
            <a:r>
              <a:rPr lang="en-US" altLang="ko-KR" sz="1200" b="1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IDCT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적용한다</a:t>
            </a:r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7B81CC4-2D9C-4D38-88AE-1805A0A67F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570"/>
          <a:stretch/>
        </p:blipFill>
        <p:spPr>
          <a:xfrm>
            <a:off x="10200442" y="3672361"/>
            <a:ext cx="1883323" cy="110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0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00228AD-780A-4B1F-A6D0-A0BD4EE75BBA}"/>
              </a:ext>
            </a:extLst>
          </p:cNvPr>
          <p:cNvSpPr/>
          <p:nvPr/>
        </p:nvSpPr>
        <p:spPr>
          <a:xfrm>
            <a:off x="4100620" y="3134554"/>
            <a:ext cx="3990760" cy="1107996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정리 및 추후 계획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E01B21A-11BE-42A5-826B-C16907C568DC}"/>
              </a:ext>
            </a:extLst>
          </p:cNvPr>
          <p:cNvCxnSpPr>
            <a:cxnSpLocks/>
          </p:cNvCxnSpPr>
          <p:nvPr/>
        </p:nvCxnSpPr>
        <p:spPr>
          <a:xfrm>
            <a:off x="4132887" y="2615450"/>
            <a:ext cx="125951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933B7A-1866-483F-8767-40A111B57589}"/>
              </a:ext>
            </a:extLst>
          </p:cNvPr>
          <p:cNvSpPr txBox="1"/>
          <p:nvPr/>
        </p:nvSpPr>
        <p:spPr>
          <a:xfrm>
            <a:off x="4058958" y="2246118"/>
            <a:ext cx="190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NUMBER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767460-8B38-4B58-B9BB-DD9843B47262}"/>
              </a:ext>
            </a:extLst>
          </p:cNvPr>
          <p:cNvSpPr txBox="1"/>
          <p:nvPr/>
        </p:nvSpPr>
        <p:spPr>
          <a:xfrm>
            <a:off x="4100620" y="6389142"/>
            <a:ext cx="3990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n w="0">
                  <a:noFill/>
                </a:ln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https://github.com/arittung/3D_Room_Reconstruction</a:t>
            </a:r>
          </a:p>
        </p:txBody>
      </p:sp>
    </p:spTree>
    <p:extLst>
      <p:ext uri="{BB962C8B-B14F-4D97-AF65-F5344CB8AC3E}">
        <p14:creationId xmlns:p14="http://schemas.microsoft.com/office/powerpoint/2010/main" val="297800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5E9F6B-2906-4F72-A05A-0B8E95233FB5}"/>
              </a:ext>
            </a:extLst>
          </p:cNvPr>
          <p:cNvSpPr/>
          <p:nvPr/>
        </p:nvSpPr>
        <p:spPr>
          <a:xfrm>
            <a:off x="0" y="0"/>
            <a:ext cx="12192000" cy="5607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3E9F94-90B1-4170-B717-C83FF9E1F8E0}"/>
              </a:ext>
            </a:extLst>
          </p:cNvPr>
          <p:cNvCxnSpPr/>
          <p:nvPr/>
        </p:nvCxnSpPr>
        <p:spPr>
          <a:xfrm>
            <a:off x="154192" y="442821"/>
            <a:ext cx="205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88B7B5-E257-4301-B598-7A069CF6BAD8}"/>
              </a:ext>
            </a:extLst>
          </p:cNvPr>
          <p:cNvSpPr txBox="1"/>
          <p:nvPr/>
        </p:nvSpPr>
        <p:spPr>
          <a:xfrm>
            <a:off x="50004" y="46568"/>
            <a:ext cx="2738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정리 및 추후 계획</a:t>
            </a:r>
            <a:endParaRPr lang="en-US" altLang="ko-KR" sz="20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4CE979-7144-4C19-B72A-65B921593FEE}"/>
              </a:ext>
            </a:extLst>
          </p:cNvPr>
          <p:cNvSpPr txBox="1"/>
          <p:nvPr/>
        </p:nvSpPr>
        <p:spPr>
          <a:xfrm>
            <a:off x="691669" y="1129916"/>
            <a:ext cx="11176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RoomNet</a:t>
            </a:r>
            <a:endParaRPr lang="ko-KR" altLang="en-US" sz="1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3C03BB-508B-4BA8-A012-52588D287788}"/>
              </a:ext>
            </a:extLst>
          </p:cNvPr>
          <p:cNvSpPr txBox="1"/>
          <p:nvPr/>
        </p:nvSpPr>
        <p:spPr>
          <a:xfrm>
            <a:off x="3739669" y="1129916"/>
            <a:ext cx="128016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LayoutNet</a:t>
            </a:r>
            <a:endParaRPr lang="ko-KR" altLang="en-US" sz="1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CA59D8-40F7-4159-A692-BE3FAB7EC1E2}"/>
              </a:ext>
            </a:extLst>
          </p:cNvPr>
          <p:cNvSpPr txBox="1"/>
          <p:nvPr/>
        </p:nvSpPr>
        <p:spPr>
          <a:xfrm>
            <a:off x="6950229" y="1111752"/>
            <a:ext cx="128016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HorizonNet</a:t>
            </a:r>
            <a:endParaRPr lang="ko-KR" altLang="en-US" sz="1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F7B4A5-FA79-4BCF-9777-8E8ECBE20760}"/>
              </a:ext>
            </a:extLst>
          </p:cNvPr>
          <p:cNvSpPr txBox="1"/>
          <p:nvPr/>
        </p:nvSpPr>
        <p:spPr>
          <a:xfrm>
            <a:off x="10160789" y="1129918"/>
            <a:ext cx="128016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HoHoNet</a:t>
            </a:r>
            <a:endParaRPr lang="ko-KR" altLang="en-US" sz="1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AF9A7E6-E06D-4C4E-A011-F8B60DBB652A}"/>
              </a:ext>
            </a:extLst>
          </p:cNvPr>
          <p:cNvSpPr/>
          <p:nvPr/>
        </p:nvSpPr>
        <p:spPr>
          <a:xfrm>
            <a:off x="2134389" y="1259840"/>
            <a:ext cx="1280160" cy="175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A6A6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36CC0D-878B-4A55-BDFB-997825B1D4D1}"/>
              </a:ext>
            </a:extLst>
          </p:cNvPr>
          <p:cNvSpPr txBox="1"/>
          <p:nvPr/>
        </p:nvSpPr>
        <p:spPr>
          <a:xfrm>
            <a:off x="794959" y="1993660"/>
            <a:ext cx="3144521" cy="3667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05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소실점을 기반으로 이미지를 정렬하고</a:t>
            </a:r>
            <a:r>
              <a:rPr lang="en-US" altLang="ko-KR" sz="105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다중 레이아웃 요소</a:t>
            </a:r>
            <a:r>
              <a:rPr lang="en-US" altLang="ko-KR" sz="105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05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모서리</a:t>
            </a:r>
            <a:r>
              <a:rPr lang="en-US" altLang="ko-KR" sz="105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경계</a:t>
            </a:r>
            <a:r>
              <a:rPr lang="en-US" altLang="ko-KR" sz="105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크기 및 변환</a:t>
            </a:r>
            <a:r>
              <a:rPr lang="en-US" altLang="ko-KR" sz="105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05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예측하고</a:t>
            </a:r>
            <a:r>
              <a:rPr lang="en-US" altLang="ko-KR" sz="105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결과 예측에 제한된 </a:t>
            </a:r>
            <a:r>
              <a:rPr lang="en-US" altLang="ko-KR" sz="105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Manhattan</a:t>
            </a:r>
            <a:r>
              <a:rPr lang="ko-KR" altLang="en-US" sz="105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layout</a:t>
            </a:r>
            <a:r>
              <a:rPr lang="ko-KR" altLang="en-US" sz="105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맞추기 때문에 개선을 보여준다</a:t>
            </a:r>
            <a:r>
              <a:rPr lang="en-US" altLang="ko-KR" sz="105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171450" indent="-1714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05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방의 일부 사진이 아닌 </a:t>
            </a:r>
            <a:r>
              <a:rPr lang="ko-KR" altLang="en-US" sz="1050" b="1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파노라마 영상에 적용</a:t>
            </a:r>
            <a:r>
              <a:rPr lang="ko-KR" altLang="en-US" sz="105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함</a:t>
            </a:r>
            <a:r>
              <a:rPr lang="en-US" altLang="ko-KR" sz="105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171450" indent="-1714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altLang="ko-KR" sz="1050" b="1" i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RoomNet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은 </a:t>
            </a:r>
            <a:r>
              <a:rPr lang="en-US" altLang="ko-KR" sz="1050" b="1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RNN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사용하여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2D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모서리 위치 예측을 세분화하지만 이러한 예측은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3D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입체 배치와 일치하지 않는다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en-US" altLang="ko-KR" sz="1050" b="1" i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LayoutNet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은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Encoder-decoder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구조와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skip connections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가진 </a:t>
            </a:r>
            <a:r>
              <a:rPr lang="en-US" altLang="ko-KR" sz="1050" b="1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CNN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사용함</a:t>
            </a:r>
            <a:endParaRPr lang="ko-KR" altLang="en-US" sz="105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D2F7CD3F-0A47-4DDC-9018-B1C166DE7A43}"/>
              </a:ext>
            </a:extLst>
          </p:cNvPr>
          <p:cNvSpPr/>
          <p:nvPr/>
        </p:nvSpPr>
        <p:spPr>
          <a:xfrm>
            <a:off x="5344949" y="1278004"/>
            <a:ext cx="1280160" cy="175077"/>
          </a:xfrm>
          <a:prstGeom prst="rightArrow">
            <a:avLst/>
          </a:prstGeom>
          <a:solidFill>
            <a:srgbClr val="9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52E6B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DAD89B1-F611-471C-ACB6-6F6BED860B10}"/>
              </a:ext>
            </a:extLst>
          </p:cNvPr>
          <p:cNvSpPr/>
          <p:nvPr/>
        </p:nvSpPr>
        <p:spPr>
          <a:xfrm>
            <a:off x="8555509" y="1273334"/>
            <a:ext cx="1280160" cy="175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0F5FF6-B656-4974-BA22-6460B0F43E75}"/>
              </a:ext>
            </a:extLst>
          </p:cNvPr>
          <p:cNvSpPr txBox="1"/>
          <p:nvPr/>
        </p:nvSpPr>
        <p:spPr>
          <a:xfrm>
            <a:off x="7738493" y="2022280"/>
            <a:ext cx="3926766" cy="3112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altLang="ko-KR" sz="10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Room layout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: </a:t>
            </a:r>
            <a:r>
              <a:rPr lang="en-US" altLang="ko-KR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Hohonet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은 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resnet34, </a:t>
            </a:r>
            <a:r>
              <a:rPr lang="en-US" altLang="ko-KR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horizonnet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은 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resnet50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171450" indent="-1714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altLang="ko-KR" sz="10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Semantic segmentation 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resnet101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171450" indent="-1714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altLang="ko-KR" sz="10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Depth estimation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: resnet50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71450" indent="-1714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HorizonNet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room layout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reconstruction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수행하는 반면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HoHoNet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은 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dense depth, semantic segmentation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모델링함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171450" indent="-1714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altLang="ko-KR" sz="1000" b="1" i="0" dirty="0" err="1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HorizonNet</a:t>
            </a:r>
            <a:r>
              <a:rPr lang="ko-KR" altLang="en-US" sz="1000" b="1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en-US" altLang="ko-KR" sz="1000" b="1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LSTM</a:t>
            </a:r>
            <a:r>
              <a:rPr lang="ko-KR" altLang="en-US" sz="10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0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=</a:t>
            </a:r>
            <a:r>
              <a:rPr lang="ko-KR" altLang="en-US" sz="10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000" b="1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HoHoNet</a:t>
            </a:r>
            <a:r>
              <a:rPr lang="ko-KR" altLang="en-US" sz="10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en-US" altLang="ko-KR" sz="1000" b="1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LHFeat</a:t>
            </a:r>
            <a:r>
              <a:rPr lang="ko-KR" altLang="en-US" sz="10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대한 </a:t>
            </a:r>
            <a:r>
              <a:rPr lang="en-US" altLang="ko-KR" sz="10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EHC(</a:t>
            </a:r>
            <a:r>
              <a:rPr lang="ko-KR" altLang="en-US" sz="10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효율 높이 압축</a:t>
            </a:r>
            <a:r>
              <a:rPr lang="en-US" altLang="ko-KR" sz="10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</a:t>
            </a:r>
            <a:r>
              <a:rPr lang="ko-KR" altLang="en-US" sz="10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모듈</a:t>
            </a:r>
          </a:p>
          <a:p>
            <a:pPr marL="171450" indent="-171450">
              <a:lnSpc>
                <a:spcPct val="250000"/>
              </a:lnSpc>
              <a:buFont typeface="Wingdings" panose="05000000000000000000" pitchFamily="2" charset="2"/>
              <a:buChar char="§"/>
            </a:pP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1EECD1-6360-4532-873A-289EBACE7A08}"/>
              </a:ext>
            </a:extLst>
          </p:cNvPr>
          <p:cNvSpPr txBox="1"/>
          <p:nvPr/>
        </p:nvSpPr>
        <p:spPr>
          <a:xfrm>
            <a:off x="4593972" y="2022280"/>
            <a:ext cx="3144521" cy="1639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altLang="ko-KR" sz="1050" b="0" i="0" dirty="0" err="1">
                <a:solidFill>
                  <a:srgbClr val="90909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LayoutNet</a:t>
            </a:r>
            <a:r>
              <a:rPr lang="ko-KR" altLang="en-US" sz="1050" b="0" i="0" dirty="0">
                <a:solidFill>
                  <a:srgbClr val="90909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은 </a:t>
            </a:r>
            <a:r>
              <a:rPr lang="en-US" altLang="ko-KR" sz="1050" b="0" i="0" dirty="0">
                <a:solidFill>
                  <a:srgbClr val="90909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Encoder-decoder </a:t>
            </a:r>
            <a:r>
              <a:rPr lang="ko-KR" altLang="en-US" sz="1050" b="0" i="0" dirty="0">
                <a:solidFill>
                  <a:srgbClr val="90909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구조와 </a:t>
            </a:r>
            <a:r>
              <a:rPr lang="en-US" altLang="ko-KR" sz="1050" b="0" i="0" dirty="0">
                <a:solidFill>
                  <a:srgbClr val="90909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skip connections</a:t>
            </a:r>
            <a:r>
              <a:rPr lang="ko-KR" altLang="en-US" sz="1050" b="0" i="0" dirty="0">
                <a:solidFill>
                  <a:srgbClr val="90909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가진 </a:t>
            </a:r>
            <a:r>
              <a:rPr lang="en-US" altLang="ko-KR" sz="1050" b="0" i="0" dirty="0">
                <a:solidFill>
                  <a:srgbClr val="90909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CNN </a:t>
            </a:r>
            <a:r>
              <a:rPr lang="ko-KR" altLang="en-US" sz="1050" b="0" i="0" dirty="0">
                <a:solidFill>
                  <a:srgbClr val="90909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사용함</a:t>
            </a:r>
            <a:endParaRPr lang="en-US" altLang="ko-KR" sz="1050" b="0" i="0" dirty="0">
              <a:solidFill>
                <a:srgbClr val="90909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71450" indent="-1714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altLang="ko-KR" sz="1050" dirty="0" err="1">
                <a:solidFill>
                  <a:srgbClr val="90909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HorizonNet</a:t>
            </a:r>
            <a:r>
              <a:rPr lang="ko-KR" altLang="en-US" sz="1050" dirty="0">
                <a:solidFill>
                  <a:srgbClr val="90909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은 </a:t>
            </a:r>
            <a:r>
              <a:rPr lang="en-US" altLang="ko-KR" sz="1050" dirty="0">
                <a:solidFill>
                  <a:srgbClr val="90909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ResNet50</a:t>
            </a:r>
            <a:r>
              <a:rPr lang="ko-KR" altLang="en-US" sz="1050" dirty="0">
                <a:solidFill>
                  <a:srgbClr val="90909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</a:t>
            </a:r>
            <a:r>
              <a:rPr lang="en-US" altLang="ko-KR" sz="1050" dirty="0">
                <a:solidFill>
                  <a:srgbClr val="90909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LSTM</a:t>
            </a:r>
            <a:r>
              <a:rPr lang="ko-KR" altLang="en-US" sz="1050" dirty="0">
                <a:solidFill>
                  <a:srgbClr val="90909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사용함</a:t>
            </a:r>
            <a:r>
              <a:rPr lang="en-US" altLang="ko-KR" sz="1050" dirty="0">
                <a:solidFill>
                  <a:srgbClr val="90909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171450" indent="-1714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050" dirty="0">
                <a:solidFill>
                  <a:srgbClr val="90909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즉</a:t>
            </a:r>
            <a:r>
              <a:rPr lang="en-US" altLang="ko-KR" sz="1050" dirty="0">
                <a:solidFill>
                  <a:srgbClr val="90909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1050" b="1" dirty="0">
                <a:solidFill>
                  <a:srgbClr val="90909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1D Layout </a:t>
            </a:r>
            <a:r>
              <a:rPr lang="ko-KR" altLang="en-US" sz="1050" b="1" dirty="0">
                <a:solidFill>
                  <a:srgbClr val="90909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추출 방법이 다르다</a:t>
            </a:r>
            <a:r>
              <a:rPr lang="en-US" altLang="ko-KR" sz="1050" b="1" dirty="0">
                <a:solidFill>
                  <a:srgbClr val="90909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050" b="1" dirty="0">
              <a:solidFill>
                <a:srgbClr val="90909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BAD1F8-83D1-4CAD-A78A-E1BB713CE932}"/>
              </a:ext>
            </a:extLst>
          </p:cNvPr>
          <p:cNvSpPr txBox="1"/>
          <p:nvPr/>
        </p:nvSpPr>
        <p:spPr>
          <a:xfrm>
            <a:off x="2280587" y="73489"/>
            <a:ext cx="159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491743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5E9F6B-2906-4F72-A05A-0B8E95233FB5}"/>
              </a:ext>
            </a:extLst>
          </p:cNvPr>
          <p:cNvSpPr/>
          <p:nvPr/>
        </p:nvSpPr>
        <p:spPr>
          <a:xfrm>
            <a:off x="0" y="0"/>
            <a:ext cx="12192000" cy="5607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3E9F94-90B1-4170-B717-C83FF9E1F8E0}"/>
              </a:ext>
            </a:extLst>
          </p:cNvPr>
          <p:cNvCxnSpPr/>
          <p:nvPr/>
        </p:nvCxnSpPr>
        <p:spPr>
          <a:xfrm>
            <a:off x="154192" y="442821"/>
            <a:ext cx="205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88B7B5-E257-4301-B598-7A069CF6BAD8}"/>
              </a:ext>
            </a:extLst>
          </p:cNvPr>
          <p:cNvSpPr txBox="1"/>
          <p:nvPr/>
        </p:nvSpPr>
        <p:spPr>
          <a:xfrm>
            <a:off x="50004" y="46568"/>
            <a:ext cx="2738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정리 및 추후 계획</a:t>
            </a:r>
            <a:endParaRPr lang="en-US" altLang="ko-KR" sz="20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BAD1F8-83D1-4CAD-A78A-E1BB713CE932}"/>
              </a:ext>
            </a:extLst>
          </p:cNvPr>
          <p:cNvSpPr txBox="1"/>
          <p:nvPr/>
        </p:nvSpPr>
        <p:spPr>
          <a:xfrm>
            <a:off x="2280587" y="73489"/>
            <a:ext cx="159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추후 계획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7EA0DA-E3B1-4B1B-94BA-38E30066E759}"/>
              </a:ext>
            </a:extLst>
          </p:cNvPr>
          <p:cNvSpPr txBox="1"/>
          <p:nvPr/>
        </p:nvSpPr>
        <p:spPr>
          <a:xfrm>
            <a:off x="355600" y="885780"/>
            <a:ext cx="11480800" cy="2142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전체적으로 특정 네트워크나 기술을 통해 어떤 결과가 나오는지는 이해했으나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네트워크 각 구조의 기능은 파악했으나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구체적인 작동원리를 이해하는데 시간이 오래 걸리고 있다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『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추가로 이해가 필요한 것들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』</a:t>
            </a:r>
          </a:p>
          <a:p>
            <a:pPr marL="742950" lvl="1" indent="-28575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1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RoomNet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11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LayoutNet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: </a:t>
            </a:r>
            <a:r>
              <a:rPr lang="ko-KR" altLang="en-US" sz="11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1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Encoder-Decoder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1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Based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1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Convolution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1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Neural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Network (CNN)의 이해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1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RoomNet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Architecture : MRED Architecture, iterative/recurrent Architecture</a:t>
            </a:r>
          </a:p>
          <a:p>
            <a:pPr marL="742950" lvl="1" indent="-28575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1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LayoutNet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: bottleneck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</a:t>
            </a:r>
          </a:p>
          <a:p>
            <a:pPr marL="742950" lvl="1" indent="-28575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1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HoHoNet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: 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역 이산 코사인 변환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(IDCT), Semantic segmentation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CF312-9DBF-43BD-8807-5933B807F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79" y="3837862"/>
            <a:ext cx="8440853" cy="257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6429DE-D453-42FB-BC9F-39DFA0308C80}"/>
              </a:ext>
            </a:extLst>
          </p:cNvPr>
          <p:cNvSpPr txBox="1"/>
          <p:nvPr/>
        </p:nvSpPr>
        <p:spPr>
          <a:xfrm>
            <a:off x="355600" y="3225519"/>
            <a:ext cx="610688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LayoutNet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실행 시 다음과 같은 오류 발생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→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해결해야 함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7984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5E9F6B-2906-4F72-A05A-0B8E95233FB5}"/>
              </a:ext>
            </a:extLst>
          </p:cNvPr>
          <p:cNvSpPr/>
          <p:nvPr/>
        </p:nvSpPr>
        <p:spPr>
          <a:xfrm>
            <a:off x="0" y="0"/>
            <a:ext cx="12192000" cy="5607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3E9F94-90B1-4170-B717-C83FF9E1F8E0}"/>
              </a:ext>
            </a:extLst>
          </p:cNvPr>
          <p:cNvCxnSpPr/>
          <p:nvPr/>
        </p:nvCxnSpPr>
        <p:spPr>
          <a:xfrm>
            <a:off x="154192" y="442821"/>
            <a:ext cx="205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88B7B5-E257-4301-B598-7A069CF6BAD8}"/>
              </a:ext>
            </a:extLst>
          </p:cNvPr>
          <p:cNvSpPr txBox="1"/>
          <p:nvPr/>
        </p:nvSpPr>
        <p:spPr>
          <a:xfrm>
            <a:off x="50004" y="46568"/>
            <a:ext cx="2738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정리 및 추후 계획</a:t>
            </a:r>
            <a:endParaRPr lang="en-US" altLang="ko-KR" sz="20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BAD1F8-83D1-4CAD-A78A-E1BB713CE932}"/>
              </a:ext>
            </a:extLst>
          </p:cNvPr>
          <p:cNvSpPr txBox="1"/>
          <p:nvPr/>
        </p:nvSpPr>
        <p:spPr>
          <a:xfrm>
            <a:off x="2280587" y="73489"/>
            <a:ext cx="159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추후 계획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CED0A6-B46E-4D95-933A-5E2D5DA6265C}"/>
              </a:ext>
            </a:extLst>
          </p:cNvPr>
          <p:cNvSpPr txBox="1"/>
          <p:nvPr/>
        </p:nvSpPr>
        <p:spPr>
          <a:xfrm>
            <a:off x="355600" y="3530893"/>
            <a:ext cx="11480800" cy="157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논문 계획</a:t>
            </a:r>
            <a:endParaRPr lang="en-US" altLang="ko-KR" sz="1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서론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필요성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주제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목표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제시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전체적인 내용 요약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본론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알고리즘 제시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– </a:t>
            </a:r>
            <a:r>
              <a:rPr lang="en-US" altLang="ko-KR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RoomNet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LayoutNet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HorizonNet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HoHoNet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각 네트워크에 대한 설명과 개선된 점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차이점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결론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연구 내용 요약 및 향후 연구 계획 제시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58B3AB-B27B-4B58-8A75-FBA8B578899F}"/>
              </a:ext>
            </a:extLst>
          </p:cNvPr>
          <p:cNvSpPr txBox="1"/>
          <p:nvPr/>
        </p:nvSpPr>
        <p:spPr>
          <a:xfrm>
            <a:off x="355600" y="1278634"/>
            <a:ext cx="11480800" cy="1215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계획</a:t>
            </a:r>
            <a:endParaRPr lang="en-US" altLang="ko-KR" sz="1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10.13(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까지 위의 이론 공부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+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코드 분석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 후 논문 작성시작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768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63A1255-A9C2-42B1-A844-1B86204D4711}"/>
              </a:ext>
            </a:extLst>
          </p:cNvPr>
          <p:cNvSpPr txBox="1"/>
          <p:nvPr/>
        </p:nvSpPr>
        <p:spPr>
          <a:xfrm>
            <a:off x="3275799" y="2787795"/>
            <a:ext cx="5654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THANKS</a:t>
            </a:r>
            <a:endParaRPr lang="ko-KR" altLang="en-US" sz="4000" spc="600" dirty="0">
              <a:solidFill>
                <a:schemeClr val="tx1">
                  <a:lumMod val="75000"/>
                  <a:lumOff val="25000"/>
                </a:schemeClr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9E0EF9-44F9-45A0-A96C-CEC1AB7DB7D9}"/>
              </a:ext>
            </a:extLst>
          </p:cNvPr>
          <p:cNvSpPr/>
          <p:nvPr/>
        </p:nvSpPr>
        <p:spPr>
          <a:xfrm>
            <a:off x="4518791" y="3737921"/>
            <a:ext cx="3154418" cy="500609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융합학부 길다영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FD98BF-822B-4FD0-BB37-B3965C11B880}"/>
              </a:ext>
            </a:extLst>
          </p:cNvPr>
          <p:cNvSpPr txBox="1"/>
          <p:nvPr/>
        </p:nvSpPr>
        <p:spPr>
          <a:xfrm>
            <a:off x="4347534" y="6596390"/>
            <a:ext cx="3510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중간 진행 상황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21.10. 08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72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63A1255-A9C2-42B1-A844-1B86204D4711}"/>
              </a:ext>
            </a:extLst>
          </p:cNvPr>
          <p:cNvSpPr txBox="1"/>
          <p:nvPr/>
        </p:nvSpPr>
        <p:spPr>
          <a:xfrm>
            <a:off x="4903997" y="1070408"/>
            <a:ext cx="2398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index</a:t>
            </a:r>
            <a:endParaRPr lang="ko-KR" altLang="en-US" sz="3600" spc="3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DEF2FFD-D4F6-4BFD-9F9F-D4E4C7975091}"/>
              </a:ext>
            </a:extLst>
          </p:cNvPr>
          <p:cNvCxnSpPr/>
          <p:nvPr/>
        </p:nvCxnSpPr>
        <p:spPr>
          <a:xfrm>
            <a:off x="5374257" y="1668436"/>
            <a:ext cx="144061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496065B-D40F-407E-82C8-7C530F6323CC}"/>
              </a:ext>
            </a:extLst>
          </p:cNvPr>
          <p:cNvSpPr/>
          <p:nvPr/>
        </p:nvSpPr>
        <p:spPr>
          <a:xfrm rot="10800000">
            <a:off x="2996355" y="2488485"/>
            <a:ext cx="211718" cy="19477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4E98AA0F-98EC-492C-A5F5-AF8B40C368DB}"/>
              </a:ext>
            </a:extLst>
          </p:cNvPr>
          <p:cNvSpPr/>
          <p:nvPr/>
        </p:nvSpPr>
        <p:spPr>
          <a:xfrm rot="10800000">
            <a:off x="5998736" y="2488485"/>
            <a:ext cx="211718" cy="19477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4E472588-9C7F-471C-9299-2ADC1B5DEC4A}"/>
              </a:ext>
            </a:extLst>
          </p:cNvPr>
          <p:cNvSpPr/>
          <p:nvPr/>
        </p:nvSpPr>
        <p:spPr>
          <a:xfrm rot="10800000">
            <a:off x="8981749" y="2488485"/>
            <a:ext cx="211718" cy="19477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79BDDEA9-1972-4FF5-A5D5-507CA7714B1A}"/>
              </a:ext>
            </a:extLst>
          </p:cNvPr>
          <p:cNvSpPr/>
          <p:nvPr/>
        </p:nvSpPr>
        <p:spPr>
          <a:xfrm rot="10800000">
            <a:off x="4656153" y="4351660"/>
            <a:ext cx="211718" cy="19477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248B92-EF17-44A6-8635-176AF538326D}"/>
              </a:ext>
            </a:extLst>
          </p:cNvPr>
          <p:cNvSpPr txBox="1"/>
          <p:nvPr/>
        </p:nvSpPr>
        <p:spPr>
          <a:xfrm>
            <a:off x="2267425" y="2909716"/>
            <a:ext cx="1669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RoomNet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2C7AC9-4A07-4725-8D8A-C2CF3812EE2F}"/>
              </a:ext>
            </a:extLst>
          </p:cNvPr>
          <p:cNvSpPr txBox="1"/>
          <p:nvPr/>
        </p:nvSpPr>
        <p:spPr>
          <a:xfrm>
            <a:off x="5269806" y="2909716"/>
            <a:ext cx="1669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LayoutNet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1AB90D-D046-4EFA-8AFA-FCFED9791ABD}"/>
              </a:ext>
            </a:extLst>
          </p:cNvPr>
          <p:cNvSpPr txBox="1"/>
          <p:nvPr/>
        </p:nvSpPr>
        <p:spPr>
          <a:xfrm>
            <a:off x="8150179" y="2909716"/>
            <a:ext cx="1874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HorizonNet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CE2BA6-6BE6-47C8-85F8-B1A0A954FE4A}"/>
              </a:ext>
            </a:extLst>
          </p:cNvPr>
          <p:cNvSpPr txBox="1"/>
          <p:nvPr/>
        </p:nvSpPr>
        <p:spPr>
          <a:xfrm>
            <a:off x="3927223" y="4772891"/>
            <a:ext cx="1669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HoHoNet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EA3BC37E-D27E-47CB-8167-20624DBFFD53}"/>
              </a:ext>
            </a:extLst>
          </p:cNvPr>
          <p:cNvSpPr/>
          <p:nvPr/>
        </p:nvSpPr>
        <p:spPr>
          <a:xfrm rot="10800000">
            <a:off x="7668317" y="4351660"/>
            <a:ext cx="211718" cy="19477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466B74-EB5E-4107-A1DA-B81DBC44BC93}"/>
              </a:ext>
            </a:extLst>
          </p:cNvPr>
          <p:cNvSpPr txBox="1"/>
          <p:nvPr/>
        </p:nvSpPr>
        <p:spPr>
          <a:xfrm>
            <a:off x="6595198" y="4757763"/>
            <a:ext cx="239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정리 및 추후 계획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023B04-823D-4600-BDBD-DBA8092F3411}"/>
              </a:ext>
            </a:extLst>
          </p:cNvPr>
          <p:cNvSpPr txBox="1"/>
          <p:nvPr/>
        </p:nvSpPr>
        <p:spPr>
          <a:xfrm>
            <a:off x="7045244" y="5205446"/>
            <a:ext cx="166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DCF285-605B-47E1-B422-6F0B0AD421BD}"/>
              </a:ext>
            </a:extLst>
          </p:cNvPr>
          <p:cNvSpPr txBox="1"/>
          <p:nvPr/>
        </p:nvSpPr>
        <p:spPr>
          <a:xfrm>
            <a:off x="7045244" y="5561771"/>
            <a:ext cx="1669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추후 계획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7E84C3-4BD1-48A6-A97E-1EAC30C9456B}"/>
              </a:ext>
            </a:extLst>
          </p:cNvPr>
          <p:cNvSpPr txBox="1"/>
          <p:nvPr/>
        </p:nvSpPr>
        <p:spPr>
          <a:xfrm>
            <a:off x="4340524" y="6596390"/>
            <a:ext cx="3510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중간 진행 상황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21.10. 08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4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00228AD-780A-4B1F-A6D0-A0BD4EE75BBA}"/>
              </a:ext>
            </a:extLst>
          </p:cNvPr>
          <p:cNvSpPr/>
          <p:nvPr/>
        </p:nvSpPr>
        <p:spPr>
          <a:xfrm>
            <a:off x="4100620" y="3134554"/>
            <a:ext cx="3990760" cy="1107996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RoomNet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E01B21A-11BE-42A5-826B-C16907C568DC}"/>
              </a:ext>
            </a:extLst>
          </p:cNvPr>
          <p:cNvCxnSpPr>
            <a:cxnSpLocks/>
          </p:cNvCxnSpPr>
          <p:nvPr/>
        </p:nvCxnSpPr>
        <p:spPr>
          <a:xfrm>
            <a:off x="4132887" y="2615450"/>
            <a:ext cx="125951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933B7A-1866-483F-8767-40A111B57589}"/>
              </a:ext>
            </a:extLst>
          </p:cNvPr>
          <p:cNvSpPr txBox="1"/>
          <p:nvPr/>
        </p:nvSpPr>
        <p:spPr>
          <a:xfrm>
            <a:off x="4058958" y="2246118"/>
            <a:ext cx="190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NUMBER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767460-8B38-4B58-B9BB-DD9843B47262}"/>
              </a:ext>
            </a:extLst>
          </p:cNvPr>
          <p:cNvSpPr txBox="1"/>
          <p:nvPr/>
        </p:nvSpPr>
        <p:spPr>
          <a:xfrm>
            <a:off x="4421043" y="6464092"/>
            <a:ext cx="3349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n w="0">
                  <a:noFill/>
                </a:ln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https://github.com/GitBoSun/roomnet</a:t>
            </a:r>
          </a:p>
        </p:txBody>
      </p:sp>
    </p:spTree>
    <p:extLst>
      <p:ext uri="{BB962C8B-B14F-4D97-AF65-F5344CB8AC3E}">
        <p14:creationId xmlns:p14="http://schemas.microsoft.com/office/powerpoint/2010/main" val="387289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5E9F6B-2906-4F72-A05A-0B8E95233FB5}"/>
              </a:ext>
            </a:extLst>
          </p:cNvPr>
          <p:cNvSpPr/>
          <p:nvPr/>
        </p:nvSpPr>
        <p:spPr>
          <a:xfrm>
            <a:off x="0" y="0"/>
            <a:ext cx="12192000" cy="5607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3E9F94-90B1-4170-B717-C83FF9E1F8E0}"/>
              </a:ext>
            </a:extLst>
          </p:cNvPr>
          <p:cNvCxnSpPr/>
          <p:nvPr/>
        </p:nvCxnSpPr>
        <p:spPr>
          <a:xfrm>
            <a:off x="154193" y="442821"/>
            <a:ext cx="14406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88B7B5-E257-4301-B598-7A069CF6BAD8}"/>
              </a:ext>
            </a:extLst>
          </p:cNvPr>
          <p:cNvSpPr txBox="1"/>
          <p:nvPr/>
        </p:nvSpPr>
        <p:spPr>
          <a:xfrm>
            <a:off x="50004" y="46568"/>
            <a:ext cx="1669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en-US" altLang="ko-KR" sz="20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RoomNet</a:t>
            </a:r>
            <a:endParaRPr lang="en-US" altLang="ko-KR" sz="20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EDE03426-0092-482E-AA72-A611C9C24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21" y="2007850"/>
            <a:ext cx="4735438" cy="28423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9DB4564B-EA9B-46A4-B609-94A39B0103ED}"/>
              </a:ext>
            </a:extLst>
          </p:cNvPr>
          <p:cNvSpPr txBox="1"/>
          <p:nvPr/>
        </p:nvSpPr>
        <p:spPr>
          <a:xfrm>
            <a:off x="696545" y="5208716"/>
            <a:ext cx="4612640" cy="832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Convolution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encoder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구조에서 크기 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320 × 320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입력 이미지를 처리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방 레이아웃 키포인트의 집합을 추출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획득한 키포인트를 방 레이아웃을 그리기 위해 특정 순서로 연결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7D9A7E42-7036-4AD3-97AF-5B974D4827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79" r="11386" b="49774"/>
          <a:stretch/>
        </p:blipFill>
        <p:spPr>
          <a:xfrm>
            <a:off x="5952244" y="1907516"/>
            <a:ext cx="5684520" cy="317889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5673E810-90A2-4221-B5E7-CBA396C6C350}"/>
              </a:ext>
            </a:extLst>
          </p:cNvPr>
          <p:cNvSpPr txBox="1"/>
          <p:nvPr/>
        </p:nvSpPr>
        <p:spPr>
          <a:xfrm>
            <a:off x="5931924" y="5513673"/>
            <a:ext cx="15341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1100" b="0" i="0" dirty="0">
                <a:solidFill>
                  <a:srgbClr val="052E6B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RGB </a:t>
            </a:r>
            <a:r>
              <a:rPr lang="ko-KR" altLang="en-US" sz="1100" b="0" i="0" dirty="0">
                <a:solidFill>
                  <a:srgbClr val="052E6B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</a:t>
            </a:r>
            <a:endParaRPr lang="ko-KR" altLang="en-US" sz="1100" dirty="0">
              <a:solidFill>
                <a:srgbClr val="052E6B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59BB03E-20EA-420B-96B1-1DA22E2AD1D1}"/>
              </a:ext>
            </a:extLst>
          </p:cNvPr>
          <p:cNvSpPr txBox="1"/>
          <p:nvPr/>
        </p:nvSpPr>
        <p:spPr>
          <a:xfrm>
            <a:off x="6213423" y="6201525"/>
            <a:ext cx="29260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ctr">
              <a:buFont typeface="+mj-ea"/>
              <a:buAutoNum type="circleNumDbPlain" startAt="2"/>
            </a:pPr>
            <a:r>
              <a:rPr lang="en-US" altLang="ko-KR" sz="1200" dirty="0">
                <a:solidFill>
                  <a:srgbClr val="052E6B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room</a:t>
            </a:r>
            <a:r>
              <a:rPr lang="ko-KR" altLang="en-US" sz="1200" b="0" i="0" dirty="0">
                <a:solidFill>
                  <a:srgbClr val="052E6B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200" dirty="0">
                <a:solidFill>
                  <a:srgbClr val="052E6B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layout</a:t>
            </a:r>
            <a:r>
              <a:rPr lang="ko-KR" altLang="en-US" sz="1200" b="0" i="0" dirty="0">
                <a:solidFill>
                  <a:srgbClr val="052E6B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200" dirty="0" err="1">
                <a:solidFill>
                  <a:srgbClr val="052E6B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keypoint</a:t>
            </a:r>
            <a:r>
              <a:rPr lang="ko-KR" altLang="en-US" sz="1200" b="0" i="0" dirty="0">
                <a:solidFill>
                  <a:srgbClr val="052E6B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200" dirty="0">
                <a:solidFill>
                  <a:srgbClr val="052E6B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heatmap</a:t>
            </a:r>
            <a:r>
              <a:rPr lang="ko-KR" altLang="en-US" sz="1200" b="0" i="0" dirty="0">
                <a:solidFill>
                  <a:srgbClr val="052E6B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생성</a:t>
            </a:r>
            <a:endParaRPr lang="ko-KR" altLang="en-US" sz="1200" dirty="0">
              <a:solidFill>
                <a:srgbClr val="052E6B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156193-DCE4-4B8F-AFEF-DFAA97C674F9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6694941" y="5126377"/>
            <a:ext cx="4063" cy="387296"/>
          </a:xfrm>
          <a:prstGeom prst="straightConnector1">
            <a:avLst/>
          </a:prstGeom>
          <a:ln w="19050">
            <a:solidFill>
              <a:srgbClr val="052E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6173DEF-5F66-4FAA-9DF1-C7BEE51F4249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676463" y="4880390"/>
            <a:ext cx="0" cy="1321135"/>
          </a:xfrm>
          <a:prstGeom prst="straightConnector1">
            <a:avLst/>
          </a:prstGeom>
          <a:ln w="19050">
            <a:solidFill>
              <a:srgbClr val="052E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E94E07A-9362-4B4D-8CB7-67BD65EF6982}"/>
              </a:ext>
            </a:extLst>
          </p:cNvPr>
          <p:cNvCxnSpPr>
            <a:cxnSpLocks/>
          </p:cNvCxnSpPr>
          <p:nvPr/>
        </p:nvCxnSpPr>
        <p:spPr>
          <a:xfrm>
            <a:off x="8910975" y="5142165"/>
            <a:ext cx="4063" cy="387296"/>
          </a:xfrm>
          <a:prstGeom prst="straightConnector1">
            <a:avLst/>
          </a:prstGeom>
          <a:ln w="19050">
            <a:solidFill>
              <a:srgbClr val="052E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E0814FD-A880-45A1-9717-B65852AA975D}"/>
              </a:ext>
            </a:extLst>
          </p:cNvPr>
          <p:cNvCxnSpPr>
            <a:cxnSpLocks/>
          </p:cNvCxnSpPr>
          <p:nvPr/>
        </p:nvCxnSpPr>
        <p:spPr>
          <a:xfrm>
            <a:off x="8107180" y="5142165"/>
            <a:ext cx="1574800" cy="0"/>
          </a:xfrm>
          <a:prstGeom prst="line">
            <a:avLst/>
          </a:prstGeom>
          <a:ln w="28575">
            <a:solidFill>
              <a:srgbClr val="052E6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4D8244D-80CB-49A2-B530-B255438DB2D9}"/>
              </a:ext>
            </a:extLst>
          </p:cNvPr>
          <p:cNvSpPr txBox="1"/>
          <p:nvPr/>
        </p:nvSpPr>
        <p:spPr>
          <a:xfrm>
            <a:off x="7888232" y="5462631"/>
            <a:ext cx="2926080" cy="579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sz="1100" dirty="0">
                <a:solidFill>
                  <a:srgbClr val="052E6B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획득한 </a:t>
            </a:r>
            <a:r>
              <a:rPr lang="en-US" altLang="ko-KR" sz="1100" dirty="0" err="1">
                <a:solidFill>
                  <a:srgbClr val="052E6B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keypoint</a:t>
            </a:r>
            <a:r>
              <a:rPr lang="ko-KR" altLang="en-US" sz="1100" dirty="0">
                <a:solidFill>
                  <a:srgbClr val="052E6B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특정 순서로 연결하여 상자 모양의 룸 레이아웃 표현함</a:t>
            </a:r>
            <a:r>
              <a:rPr lang="en-US" altLang="ko-KR" sz="1100" dirty="0">
                <a:solidFill>
                  <a:srgbClr val="052E6B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100" dirty="0">
              <a:solidFill>
                <a:srgbClr val="052E6B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9FABEBE-9CBA-4D60-BF94-C4E0E8D096D4}"/>
              </a:ext>
            </a:extLst>
          </p:cNvPr>
          <p:cNvSpPr txBox="1"/>
          <p:nvPr/>
        </p:nvSpPr>
        <p:spPr>
          <a:xfrm>
            <a:off x="517221" y="962119"/>
            <a:ext cx="609350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800" b="0" i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단안의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RGB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이미지에서 룸 레이아웃 추정 작업</a:t>
            </a:r>
            <a:endParaRPr lang="en-US" altLang="ko-KR" sz="1800" b="0" i="0" dirty="0">
              <a:solidFill>
                <a:srgbClr val="000000"/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821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5E9F6B-2906-4F72-A05A-0B8E95233FB5}"/>
              </a:ext>
            </a:extLst>
          </p:cNvPr>
          <p:cNvSpPr/>
          <p:nvPr/>
        </p:nvSpPr>
        <p:spPr>
          <a:xfrm>
            <a:off x="0" y="0"/>
            <a:ext cx="12192000" cy="5607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3E9F94-90B1-4170-B717-C83FF9E1F8E0}"/>
              </a:ext>
            </a:extLst>
          </p:cNvPr>
          <p:cNvCxnSpPr/>
          <p:nvPr/>
        </p:nvCxnSpPr>
        <p:spPr>
          <a:xfrm>
            <a:off x="154193" y="442821"/>
            <a:ext cx="14406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88B7B5-E257-4301-B598-7A069CF6BAD8}"/>
              </a:ext>
            </a:extLst>
          </p:cNvPr>
          <p:cNvSpPr txBox="1"/>
          <p:nvPr/>
        </p:nvSpPr>
        <p:spPr>
          <a:xfrm>
            <a:off x="50004" y="46568"/>
            <a:ext cx="1669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en-US" altLang="ko-KR" sz="20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RoomNet</a:t>
            </a:r>
            <a:endParaRPr lang="en-US" altLang="ko-KR" sz="20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F3A106-D8FD-4A20-84F8-DA29DADC8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893" y="635133"/>
            <a:ext cx="7326791" cy="3011368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D2FED94-D67D-4252-928A-1E58E114ABC1}"/>
              </a:ext>
            </a:extLst>
          </p:cNvPr>
          <p:cNvCxnSpPr>
            <a:cxnSpLocks/>
          </p:cNvCxnSpPr>
          <p:nvPr/>
        </p:nvCxnSpPr>
        <p:spPr>
          <a:xfrm flipH="1">
            <a:off x="4047344" y="2520639"/>
            <a:ext cx="2554493" cy="0"/>
          </a:xfrm>
          <a:prstGeom prst="straightConnector1">
            <a:avLst/>
          </a:prstGeom>
          <a:ln w="19050">
            <a:solidFill>
              <a:srgbClr val="A59A6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613F1F-066C-42D8-BC07-C53A79FEAF5E}"/>
              </a:ext>
            </a:extLst>
          </p:cNvPr>
          <p:cNvSpPr txBox="1"/>
          <p:nvPr/>
        </p:nvSpPr>
        <p:spPr>
          <a:xfrm>
            <a:off x="813760" y="2216138"/>
            <a:ext cx="3233584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 i="0" dirty="0">
                <a:solidFill>
                  <a:srgbClr val="A59A67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central</a:t>
            </a:r>
            <a:r>
              <a:rPr lang="ko-KR" altLang="en-US" sz="1200" b="0" i="0" dirty="0">
                <a:solidFill>
                  <a:srgbClr val="A59A67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b="0" i="0" dirty="0">
                <a:solidFill>
                  <a:srgbClr val="A59A67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encoder-</a:t>
            </a:r>
            <a:r>
              <a:rPr lang="en-US" altLang="ko-KR" sz="1200" dirty="0">
                <a:solidFill>
                  <a:srgbClr val="A59A67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decoder</a:t>
            </a:r>
            <a:r>
              <a:rPr lang="ko-KR" altLang="en-US" sz="1200" b="0" i="0" dirty="0">
                <a:solidFill>
                  <a:srgbClr val="A59A67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구성 요소를 반복하여 기본 </a:t>
            </a:r>
            <a:r>
              <a:rPr lang="en-US" altLang="ko-KR" sz="1200" b="0" i="0" dirty="0" err="1">
                <a:solidFill>
                  <a:srgbClr val="A59A67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RoomNet</a:t>
            </a:r>
            <a:r>
              <a:rPr lang="en-US" altLang="ko-KR" sz="1200" b="0" i="0" dirty="0">
                <a:solidFill>
                  <a:srgbClr val="A59A67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b="0" i="0" dirty="0">
                <a:solidFill>
                  <a:srgbClr val="A59A67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아키텍처를 확장</a:t>
            </a:r>
            <a:endParaRPr lang="ko-KR" altLang="en-US" sz="1200" dirty="0">
              <a:solidFill>
                <a:srgbClr val="A59A67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FC929F9-2F1F-44EE-9A51-0FE3D3700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" y="3342340"/>
            <a:ext cx="4003909" cy="313702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39BD10-B850-416D-936A-7F656A1AFA03}"/>
              </a:ext>
            </a:extLst>
          </p:cNvPr>
          <p:cNvSpPr/>
          <p:nvPr/>
        </p:nvSpPr>
        <p:spPr>
          <a:xfrm>
            <a:off x="146304" y="3333161"/>
            <a:ext cx="4003909" cy="834769"/>
          </a:xfrm>
          <a:prstGeom prst="rect">
            <a:avLst/>
          </a:prstGeom>
          <a:noFill/>
          <a:ln w="28575">
            <a:solidFill>
              <a:srgbClr val="A6A6A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EDAFBE-EFC5-4FDC-96AF-AB35ECD5CEEE}"/>
              </a:ext>
            </a:extLst>
          </p:cNvPr>
          <p:cNvSpPr/>
          <p:nvPr/>
        </p:nvSpPr>
        <p:spPr>
          <a:xfrm>
            <a:off x="146305" y="4285993"/>
            <a:ext cx="3897376" cy="2145549"/>
          </a:xfrm>
          <a:prstGeom prst="rect">
            <a:avLst/>
          </a:prstGeom>
          <a:noFill/>
          <a:ln w="28575">
            <a:solidFill>
              <a:srgbClr val="052E6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26D2042-F303-493F-8586-D7B18C1FE9CE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4150213" y="3750546"/>
            <a:ext cx="978207" cy="451094"/>
          </a:xfrm>
          <a:prstGeom prst="straightConnector1">
            <a:avLst/>
          </a:prstGeom>
          <a:ln w="19050">
            <a:solidFill>
              <a:srgbClr val="A6A6A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BCDB203-2D3B-4E4C-9FAC-79239BD99197}"/>
              </a:ext>
            </a:extLst>
          </p:cNvPr>
          <p:cNvSpPr txBox="1"/>
          <p:nvPr/>
        </p:nvSpPr>
        <p:spPr>
          <a:xfrm>
            <a:off x="5128420" y="4007356"/>
            <a:ext cx="6093500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A6A6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반복 구조에 의해 만들어진 인위적인 시간 단계</a:t>
            </a:r>
            <a:endParaRPr lang="en-US" altLang="ko-KR" sz="1400" dirty="0">
              <a:solidFill>
                <a:srgbClr val="A6A6A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572EC6-E9C1-422B-ADBC-7010D93A305C}"/>
              </a:ext>
            </a:extLst>
          </p:cNvPr>
          <p:cNvSpPr txBox="1"/>
          <p:nvPr/>
        </p:nvSpPr>
        <p:spPr>
          <a:xfrm>
            <a:off x="4948538" y="5133217"/>
            <a:ext cx="7002662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52E6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Memory</a:t>
            </a:r>
            <a:r>
              <a:rPr lang="ko-KR" altLang="en-US" sz="1400" dirty="0">
                <a:solidFill>
                  <a:srgbClr val="052E6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400" dirty="0">
                <a:solidFill>
                  <a:srgbClr val="052E6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augmented</a:t>
            </a:r>
            <a:r>
              <a:rPr lang="ko-KR" altLang="en-US" sz="1400" dirty="0">
                <a:solidFill>
                  <a:srgbClr val="052E6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400" dirty="0">
                <a:solidFill>
                  <a:srgbClr val="052E6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recurrent</a:t>
            </a:r>
            <a:r>
              <a:rPr lang="ko-KR" altLang="en-US" sz="1400" dirty="0">
                <a:solidFill>
                  <a:srgbClr val="052E6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400" dirty="0">
                <a:solidFill>
                  <a:srgbClr val="052E6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encoder</a:t>
            </a:r>
            <a:r>
              <a:rPr lang="en-US" altLang="ko-KR" sz="1400" b="0" i="0" dirty="0">
                <a:solidFill>
                  <a:srgbClr val="052E6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en-US" altLang="ko-KR" sz="1400" dirty="0">
                <a:solidFill>
                  <a:srgbClr val="052E6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decoder</a:t>
            </a:r>
            <a:r>
              <a:rPr lang="en-US" altLang="ko-KR" sz="1400" b="0" i="0" dirty="0">
                <a:solidFill>
                  <a:srgbClr val="052E6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(MRED) </a:t>
            </a:r>
            <a:r>
              <a:rPr lang="ko-KR" altLang="en-US" sz="1400" b="0" i="0" dirty="0">
                <a:solidFill>
                  <a:srgbClr val="052E6B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구조</a:t>
            </a:r>
            <a:endParaRPr lang="en-US" altLang="ko-KR" sz="1400" b="0" i="0" dirty="0">
              <a:solidFill>
                <a:srgbClr val="052E6B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2F87C3B-CCE9-40CF-9845-3377A9378DF4}"/>
              </a:ext>
            </a:extLst>
          </p:cNvPr>
          <p:cNvCxnSpPr>
            <a:cxnSpLocks/>
            <a:stCxn id="22" idx="3"/>
            <a:endCxn id="30" idx="1"/>
          </p:cNvCxnSpPr>
          <p:nvPr/>
        </p:nvCxnSpPr>
        <p:spPr>
          <a:xfrm flipV="1">
            <a:off x="4043681" y="5327501"/>
            <a:ext cx="904857" cy="31267"/>
          </a:xfrm>
          <a:prstGeom prst="straightConnector1">
            <a:avLst/>
          </a:prstGeom>
          <a:ln w="19050">
            <a:solidFill>
              <a:srgbClr val="052E6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9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00228AD-780A-4B1F-A6D0-A0BD4EE75BBA}"/>
              </a:ext>
            </a:extLst>
          </p:cNvPr>
          <p:cNvSpPr/>
          <p:nvPr/>
        </p:nvSpPr>
        <p:spPr>
          <a:xfrm>
            <a:off x="4100620" y="3134554"/>
            <a:ext cx="3990760" cy="1107996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LayoutNet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E01B21A-11BE-42A5-826B-C16907C568DC}"/>
              </a:ext>
            </a:extLst>
          </p:cNvPr>
          <p:cNvCxnSpPr>
            <a:cxnSpLocks/>
          </p:cNvCxnSpPr>
          <p:nvPr/>
        </p:nvCxnSpPr>
        <p:spPr>
          <a:xfrm>
            <a:off x="4132887" y="2615450"/>
            <a:ext cx="125951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933B7A-1866-483F-8767-40A111B57589}"/>
              </a:ext>
            </a:extLst>
          </p:cNvPr>
          <p:cNvSpPr txBox="1"/>
          <p:nvPr/>
        </p:nvSpPr>
        <p:spPr>
          <a:xfrm>
            <a:off x="4058958" y="2246118"/>
            <a:ext cx="190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NUMBER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767460-8B38-4B58-B9BB-DD9843B47262}"/>
              </a:ext>
            </a:extLst>
          </p:cNvPr>
          <p:cNvSpPr txBox="1"/>
          <p:nvPr/>
        </p:nvSpPr>
        <p:spPr>
          <a:xfrm>
            <a:off x="4100620" y="6389142"/>
            <a:ext cx="3990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n w="0">
                  <a:noFill/>
                </a:ln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https://github.com/sunset1995/pytorch-layoutnet</a:t>
            </a:r>
          </a:p>
        </p:txBody>
      </p:sp>
    </p:spTree>
    <p:extLst>
      <p:ext uri="{BB962C8B-B14F-4D97-AF65-F5344CB8AC3E}">
        <p14:creationId xmlns:p14="http://schemas.microsoft.com/office/powerpoint/2010/main" val="417329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3F0FA777-D541-4804-99F3-C0496156C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659" y="1978703"/>
            <a:ext cx="9320166" cy="487929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5E9F6B-2906-4F72-A05A-0B8E95233FB5}"/>
              </a:ext>
            </a:extLst>
          </p:cNvPr>
          <p:cNvSpPr/>
          <p:nvPr/>
        </p:nvSpPr>
        <p:spPr>
          <a:xfrm>
            <a:off x="0" y="0"/>
            <a:ext cx="12192000" cy="5607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3E9F94-90B1-4170-B717-C83FF9E1F8E0}"/>
              </a:ext>
            </a:extLst>
          </p:cNvPr>
          <p:cNvCxnSpPr>
            <a:cxnSpLocks/>
          </p:cNvCxnSpPr>
          <p:nvPr/>
        </p:nvCxnSpPr>
        <p:spPr>
          <a:xfrm>
            <a:off x="154193" y="442821"/>
            <a:ext cx="162963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88B7B5-E257-4301-B598-7A069CF6BAD8}"/>
              </a:ext>
            </a:extLst>
          </p:cNvPr>
          <p:cNvSpPr txBox="1"/>
          <p:nvPr/>
        </p:nvSpPr>
        <p:spPr>
          <a:xfrm>
            <a:off x="44970" y="55933"/>
            <a:ext cx="2123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</a:t>
            </a:r>
            <a:r>
              <a:rPr lang="en-US" altLang="ko-KR" sz="20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LayoutNet</a:t>
            </a:r>
            <a:endParaRPr lang="en-US" altLang="ko-KR" sz="20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9FABEBE-9CBA-4D60-BF94-C4E0E8D096D4}"/>
              </a:ext>
            </a:extLst>
          </p:cNvPr>
          <p:cNvSpPr txBox="1"/>
          <p:nvPr/>
        </p:nvSpPr>
        <p:spPr>
          <a:xfrm>
            <a:off x="341755" y="629183"/>
            <a:ext cx="11612031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RoomNet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발전시켜 파노라마 이미지에서도 레이아웃을 예측을 가능하게 하고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en-US" altLang="ko-KR" sz="12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Manhattan World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가정을 접목시켜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3D Room Reconstruction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구현하는 방식</a:t>
            </a:r>
            <a:endParaRPr lang="en-US" altLang="ko-KR" sz="1200" b="0" i="0" dirty="0">
              <a:solidFill>
                <a:srgbClr val="000000"/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A982F8-0759-4902-8BE4-0E3AAF3A5939}"/>
              </a:ext>
            </a:extLst>
          </p:cNvPr>
          <p:cNvSpPr txBox="1"/>
          <p:nvPr/>
        </p:nvSpPr>
        <p:spPr>
          <a:xfrm>
            <a:off x="341756" y="975432"/>
            <a:ext cx="11612030" cy="1340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KBIZ한마음고딕 H" panose="02020503020101020101" pitchFamily="18" charset="-127"/>
                <a:ea typeface="KBIZ한마음고딕 H" panose="02020503020101020101" pitchFamily="18" charset="-127"/>
                <a:cs typeface="KoPubWorld돋움체 Medium" panose="00000600000000000000" pitchFamily="2" charset="-127"/>
              </a:rPr>
              <a:t>방법</a:t>
            </a:r>
            <a:endParaRPr lang="en-US" altLang="ko-KR" sz="1100" dirty="0">
              <a:latin typeface="KBIZ한마음고딕 H" panose="02020503020101020101" pitchFamily="18" charset="-127"/>
              <a:ea typeface="KBIZ한마음고딕 H" panose="02020503020101020101" pitchFamily="18" charset="-127"/>
              <a:cs typeface="KoPubWorld돋움체 Medium" panose="000006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시스템이 소실점을 분석하고 이미지를 바닥과 수평으로 정렬한다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이러한 정렬을 통해 벽면 경계가 수직선임을 보장하고 실험에 따라 오류를 줄일 수 있다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1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Encoder-decoder </a:t>
            </a:r>
            <a:r>
              <a:rPr lang="ko-KR" altLang="en-US" sz="11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구조와 </a:t>
            </a:r>
            <a:r>
              <a:rPr lang="en-US" altLang="ko-KR" sz="11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skip connections</a:t>
            </a:r>
            <a:r>
              <a:rPr lang="ko-KR" altLang="en-US" sz="11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가진 </a:t>
            </a:r>
            <a:r>
              <a:rPr lang="en-US" altLang="ko-KR" sz="11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CNN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사용하여 이미지에서 코너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레이아웃 접합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경계 확률 맵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(corner (layout junctions) and boundary probability maps )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예측한다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모서리와 경계는 각각 방 배치를 완벽하게 표현해 준다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3D Layout parameters</a:t>
            </a: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예측된 모서리와 경계에 적합하도록 최적화된다</a:t>
            </a:r>
            <a:r>
              <a:rPr lang="en-US" altLang="ko-KR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70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00228AD-780A-4B1F-A6D0-A0BD4EE75BBA}"/>
              </a:ext>
            </a:extLst>
          </p:cNvPr>
          <p:cNvSpPr/>
          <p:nvPr/>
        </p:nvSpPr>
        <p:spPr>
          <a:xfrm>
            <a:off x="4100620" y="3134554"/>
            <a:ext cx="3990760" cy="1107996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HorizonNet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E01B21A-11BE-42A5-826B-C16907C568DC}"/>
              </a:ext>
            </a:extLst>
          </p:cNvPr>
          <p:cNvCxnSpPr>
            <a:cxnSpLocks/>
          </p:cNvCxnSpPr>
          <p:nvPr/>
        </p:nvCxnSpPr>
        <p:spPr>
          <a:xfrm>
            <a:off x="4132887" y="2615450"/>
            <a:ext cx="125951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933B7A-1866-483F-8767-40A111B57589}"/>
              </a:ext>
            </a:extLst>
          </p:cNvPr>
          <p:cNvSpPr txBox="1"/>
          <p:nvPr/>
        </p:nvSpPr>
        <p:spPr>
          <a:xfrm>
            <a:off x="4058958" y="2246118"/>
            <a:ext cx="190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NUMBER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767460-8B38-4B58-B9BB-DD9843B47262}"/>
              </a:ext>
            </a:extLst>
          </p:cNvPr>
          <p:cNvSpPr txBox="1"/>
          <p:nvPr/>
        </p:nvSpPr>
        <p:spPr>
          <a:xfrm>
            <a:off x="4100620" y="6389142"/>
            <a:ext cx="3990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n w="0">
                  <a:noFill/>
                </a:ln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https://github.com/sunset1995/HorizonNet</a:t>
            </a:r>
          </a:p>
        </p:txBody>
      </p:sp>
    </p:spTree>
    <p:extLst>
      <p:ext uri="{BB962C8B-B14F-4D97-AF65-F5344CB8AC3E}">
        <p14:creationId xmlns:p14="http://schemas.microsoft.com/office/powerpoint/2010/main" val="215713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BA0A3719-F4F1-4885-A0FE-16C763F92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16" y="3429000"/>
            <a:ext cx="7815786" cy="3310076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5E9F6B-2906-4F72-A05A-0B8E95233FB5}"/>
              </a:ext>
            </a:extLst>
          </p:cNvPr>
          <p:cNvSpPr/>
          <p:nvPr/>
        </p:nvSpPr>
        <p:spPr>
          <a:xfrm>
            <a:off x="0" y="0"/>
            <a:ext cx="12192000" cy="5607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3E9F94-90B1-4170-B717-C83FF9E1F8E0}"/>
              </a:ext>
            </a:extLst>
          </p:cNvPr>
          <p:cNvCxnSpPr>
            <a:cxnSpLocks/>
          </p:cNvCxnSpPr>
          <p:nvPr/>
        </p:nvCxnSpPr>
        <p:spPr>
          <a:xfrm>
            <a:off x="154193" y="442821"/>
            <a:ext cx="162963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88B7B5-E257-4301-B598-7A069CF6BAD8}"/>
              </a:ext>
            </a:extLst>
          </p:cNvPr>
          <p:cNvSpPr txBox="1"/>
          <p:nvPr/>
        </p:nvSpPr>
        <p:spPr>
          <a:xfrm>
            <a:off x="44970" y="41419"/>
            <a:ext cx="2123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en-US" altLang="ko-KR" sz="20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HorizonNet</a:t>
            </a:r>
            <a:endParaRPr lang="en-US" altLang="ko-KR" sz="20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9FABEBE-9CBA-4D60-BF94-C4E0E8D096D4}"/>
              </a:ext>
            </a:extLst>
          </p:cNvPr>
          <p:cNvSpPr txBox="1"/>
          <p:nvPr/>
        </p:nvSpPr>
        <p:spPr>
          <a:xfrm>
            <a:off x="238214" y="714087"/>
            <a:ext cx="11612031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LayoutNet</a:t>
            </a:r>
            <a:r>
              <a:rPr lang="ko-KR" altLang="en-US" sz="12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 같이 </a:t>
            </a:r>
            <a:r>
              <a:rPr lang="en-US" altLang="ko-KR" sz="12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360</a:t>
            </a:r>
            <a:r>
              <a:rPr lang="ko-KR" altLang="en-US" sz="12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 파노라마 이미지로부터 </a:t>
            </a:r>
            <a:r>
              <a:rPr lang="en-US" altLang="ko-KR" sz="12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Manhattan room layout </a:t>
            </a:r>
            <a:r>
              <a:rPr lang="ko-KR" altLang="en-US" sz="12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추정</a:t>
            </a:r>
            <a:endParaRPr lang="en-US" altLang="ko-KR" sz="1200" dirty="0">
              <a:solidFill>
                <a:srgbClr val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LayoutNet</a:t>
            </a:r>
            <a:r>
              <a:rPr lang="ko-KR" altLang="en-US" sz="12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</a:t>
            </a:r>
            <a:r>
              <a:rPr lang="en-US" altLang="ko-KR" sz="12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Boundary Map</a:t>
            </a:r>
            <a:r>
              <a:rPr lang="ko-KR" altLang="en-US" sz="12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 </a:t>
            </a:r>
            <a:r>
              <a:rPr lang="en-US" altLang="ko-KR" sz="12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Corner Map</a:t>
            </a:r>
            <a:r>
              <a:rPr lang="ko-KR" altLang="en-US" sz="12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따로 만들어 추후 합치는 방법</a:t>
            </a:r>
            <a:r>
              <a:rPr lang="en-US" altLang="ko-KR" sz="12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(CNN </a:t>
            </a:r>
            <a:r>
              <a:rPr lang="ko-KR" altLang="en-US" sz="12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이용</a:t>
            </a:r>
            <a:r>
              <a:rPr lang="en-US" altLang="ko-KR" sz="12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으로 </a:t>
            </a:r>
            <a:r>
              <a:rPr lang="en-US" altLang="ko-KR" sz="12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1D Layout</a:t>
            </a:r>
            <a:r>
              <a:rPr lang="ko-KR" altLang="en-US" sz="12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만들었다면</a:t>
            </a:r>
            <a:r>
              <a:rPr lang="en-US" altLang="ko-KR" sz="12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HorizonNet</a:t>
            </a:r>
            <a:r>
              <a:rPr lang="ko-KR" altLang="en-US" sz="12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은 </a:t>
            </a:r>
            <a:r>
              <a:rPr lang="en-US" altLang="ko-KR" sz="12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ResNet</a:t>
            </a:r>
            <a:r>
              <a:rPr lang="ko-KR" altLang="en-US" sz="12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 </a:t>
            </a:r>
            <a:r>
              <a:rPr lang="en-US" altLang="ko-KR" sz="12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LSTM</a:t>
            </a:r>
            <a:r>
              <a:rPr lang="ko-KR" altLang="en-US" sz="12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이용하여 한번에 </a:t>
            </a:r>
            <a:r>
              <a:rPr lang="en-US" altLang="ko-KR" sz="12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1D Layout</a:t>
            </a:r>
            <a:r>
              <a:rPr lang="ko-KR" altLang="en-US" sz="12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도출하는 방식으로 개선</a:t>
            </a:r>
            <a:endParaRPr lang="en-US" altLang="ko-KR" sz="1200" dirty="0">
              <a:solidFill>
                <a:srgbClr val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45E3707-062A-4C96-BE64-7FA4E2E52B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713" b="10246"/>
          <a:stretch/>
        </p:blipFill>
        <p:spPr>
          <a:xfrm>
            <a:off x="319526" y="3121241"/>
            <a:ext cx="4021490" cy="163966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4B2AB7C-61AF-4837-B975-EE5808F1A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99" y="5470658"/>
            <a:ext cx="1984662" cy="1205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938F27F-4226-43E1-8822-ECD1AED3EC8C}"/>
                  </a:ext>
                </a:extLst>
              </p:cNvPr>
              <p:cNvSpPr txBox="1"/>
              <p:nvPr/>
            </p:nvSpPr>
            <p:spPr>
              <a:xfrm>
                <a:off x="2994512" y="5534093"/>
                <a:ext cx="1128153" cy="784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 : 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천장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-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벽 경계</a:t>
                </a:r>
                <a:endParaRPr lang="en-US" altLang="ko-KR" sz="10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 : 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바닥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-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벽 경계</a:t>
                </a:r>
                <a:endParaRPr lang="en-US" altLang="ko-KR" sz="10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리디바탕" panose="020B0600000101010101" pitchFamily="34" charset="-127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 : 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벽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-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벽 경계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938F27F-4226-43E1-8822-ECD1AED3E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512" y="5534093"/>
                <a:ext cx="1128153" cy="784061"/>
              </a:xfrm>
              <a:prstGeom prst="rect">
                <a:avLst/>
              </a:prstGeom>
              <a:blipFill>
                <a:blip r:embed="rId5"/>
                <a:stretch>
                  <a:fillRect b="-3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5580163-54EF-4F77-8717-53BB278AFDDA}"/>
              </a:ext>
            </a:extLst>
          </p:cNvPr>
          <p:cNvSpPr txBox="1"/>
          <p:nvPr/>
        </p:nvSpPr>
        <p:spPr>
          <a:xfrm>
            <a:off x="529206" y="5092248"/>
            <a:ext cx="2509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[1D Layout]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2293BF-75DA-423E-94AD-3024E1531855}"/>
              </a:ext>
            </a:extLst>
          </p:cNvPr>
          <p:cNvSpPr txBox="1"/>
          <p:nvPr/>
        </p:nvSpPr>
        <p:spPr>
          <a:xfrm>
            <a:off x="410835" y="1509782"/>
            <a:ext cx="11035779" cy="1344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50" dirty="0">
                <a:latin typeface="KBIZ한마음고딕 H" panose="02020503020101020101" pitchFamily="18" charset="-127"/>
                <a:ea typeface="KBIZ한마음고딕 H" panose="02020503020101020101" pitchFamily="18" charset="-127"/>
                <a:cs typeface="KoPubWorld돋움체 Medium" panose="00000600000000000000" pitchFamily="2" charset="-127"/>
              </a:rPr>
              <a:t>방법</a:t>
            </a:r>
            <a:endParaRPr lang="en-US" altLang="ko-KR" sz="1050" dirty="0">
              <a:latin typeface="KBIZ한마음고딕 H" panose="02020503020101020101" pitchFamily="18" charset="-127"/>
              <a:ea typeface="KBIZ한마음고딕 H" panose="02020503020101020101" pitchFamily="18" charset="-127"/>
              <a:cs typeface="KoPubWorld돋움체 Medium" panose="000006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입력으로 받은 파노라마 사진을 수직 보정하여 소실점과 </a:t>
            </a:r>
            <a:r>
              <a:rPr lang="en-US" altLang="ko-KR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edge</a:t>
            </a:r>
            <a:r>
              <a:rPr lang="ko-KR" altLang="en-US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찾는다</a:t>
            </a:r>
            <a:r>
              <a:rPr lang="en-US" altLang="ko-KR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05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ResNet50</a:t>
            </a:r>
            <a:r>
              <a:rPr lang="ko-KR" altLang="en-US" sz="105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</a:t>
            </a:r>
            <a:r>
              <a:rPr lang="en-US" altLang="ko-KR" sz="105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LSTM</a:t>
            </a:r>
            <a:r>
              <a:rPr lang="ko-KR" altLang="en-US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이용하여 훈련된 모델로 사진의 특징을 추출하여 천장</a:t>
            </a:r>
            <a:r>
              <a:rPr lang="en-US" altLang="ko-KR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ko-KR" altLang="en-US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벽 경계</a:t>
            </a:r>
            <a:r>
              <a:rPr lang="en-US" altLang="ko-KR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바닥</a:t>
            </a:r>
            <a:r>
              <a:rPr lang="en-US" altLang="ko-KR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ko-KR" altLang="en-US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벽 경계</a:t>
            </a:r>
            <a:r>
              <a:rPr lang="en-US" altLang="ko-KR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벽</a:t>
            </a:r>
            <a:r>
              <a:rPr lang="en-US" altLang="ko-KR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ko-KR" altLang="en-US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벽 경계가 표시된 </a:t>
            </a:r>
            <a:r>
              <a:rPr lang="en-US" altLang="ko-KR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1D Layout</a:t>
            </a:r>
            <a:r>
              <a:rPr lang="ko-KR" altLang="en-US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도출한다</a:t>
            </a:r>
            <a:r>
              <a:rPr lang="en-US" altLang="ko-KR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Manhattan World </a:t>
            </a:r>
            <a:r>
              <a:rPr lang="ko-KR" altLang="en-US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가정으로 바닥 천장</a:t>
            </a:r>
            <a:r>
              <a:rPr lang="en-US" altLang="ko-KR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벽면을 복구</a:t>
            </a:r>
            <a:r>
              <a:rPr lang="en-US" altLang="ko-KR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: </a:t>
            </a:r>
            <a:r>
              <a:rPr lang="ko-KR" altLang="en-US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공식을 통해 천장</a:t>
            </a:r>
            <a:r>
              <a:rPr lang="en-US" altLang="ko-KR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ko-KR" altLang="en-US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바닥 거리를 계산한 후 벽면을 복구한다</a:t>
            </a:r>
            <a:r>
              <a:rPr lang="en-US" altLang="ko-KR" sz="10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70805E-DEB5-4874-97C2-1A33902CDA0A}"/>
              </a:ext>
            </a:extLst>
          </p:cNvPr>
          <p:cNvSpPr/>
          <p:nvPr/>
        </p:nvSpPr>
        <p:spPr>
          <a:xfrm>
            <a:off x="154193" y="2988449"/>
            <a:ext cx="4312875" cy="1772455"/>
          </a:xfrm>
          <a:prstGeom prst="rect">
            <a:avLst/>
          </a:prstGeom>
          <a:noFill/>
          <a:ln w="28575">
            <a:solidFill>
              <a:srgbClr val="052E6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DE10F5F-ED6C-4841-A220-5FCD34A60D63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 flipH="1">
            <a:off x="1783830" y="4760904"/>
            <a:ext cx="526801" cy="331344"/>
          </a:xfrm>
          <a:prstGeom prst="straightConnector1">
            <a:avLst/>
          </a:prstGeom>
          <a:ln w="19050">
            <a:solidFill>
              <a:srgbClr val="052E6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10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901</Words>
  <Application>Microsoft Office PowerPoint</Application>
  <PresentationFormat>와이드스크린</PresentationFormat>
  <Paragraphs>103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KBIZ한마음고딕 H</vt:lpstr>
      <vt:lpstr>KoPubWorld돋움체 Bold</vt:lpstr>
      <vt:lpstr>KoPubWorld돋움체 Medium</vt:lpstr>
      <vt:lpstr>리디바탕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길 다영</cp:lastModifiedBy>
  <cp:revision>21</cp:revision>
  <dcterms:created xsi:type="dcterms:W3CDTF">2018-05-25T04:34:09Z</dcterms:created>
  <dcterms:modified xsi:type="dcterms:W3CDTF">2021-10-08T13:29:16Z</dcterms:modified>
</cp:coreProperties>
</file>