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70" r:id="rId8"/>
    <p:sldId id="280" r:id="rId9"/>
    <p:sldId id="274" r:id="rId10"/>
    <p:sldId id="276" r:id="rId11"/>
    <p:sldId id="277" r:id="rId12"/>
    <p:sldId id="278" r:id="rId13"/>
    <p:sldId id="271" r:id="rId14"/>
    <p:sldId id="275" r:id="rId15"/>
    <p:sldId id="279" r:id="rId16"/>
    <p:sldId id="262" r:id="rId17"/>
    <p:sldId id="269" r:id="rId18"/>
    <p:sldId id="264" r:id="rId19"/>
    <p:sldId id="265" r:id="rId20"/>
    <p:sldId id="266" r:id="rId21"/>
    <p:sldId id="267" r:id="rId22"/>
    <p:sldId id="268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52E6B"/>
    <a:srgbClr val="9E8EC7"/>
    <a:srgbClr val="A3C993"/>
    <a:srgbClr val="A6A6A6"/>
    <a:srgbClr val="CBC3B2"/>
    <a:srgbClr val="7AADF1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83" autoAdjust="0"/>
    <p:restoredTop sz="94660"/>
  </p:normalViewPr>
  <p:slideViewPr>
    <p:cSldViewPr snapToGrid="0">
      <p:cViewPr>
        <p:scale>
          <a:sx n="75" d="100"/>
          <a:sy n="75" d="100"/>
        </p:scale>
        <p:origin x="24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4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10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8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EB55-8E1C-4E44-84CF-35741F3EB080}" type="datetimeFigureOut">
              <a:rPr lang="ko-KR" altLang="en-US" smtClean="0"/>
              <a:t>2021-09-25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4172-5972-4003-8C78-B1D683BC7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2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19650" y="3836510"/>
            <a:ext cx="749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en-US" altLang="ko-KR" sz="3200" b="1" dirty="0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3200" b="1" dirty="0" err="1"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3200" b="1" dirty="0"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9B48191E-DBD3-4730-BC1D-9E339D866E2C}"/>
              </a:ext>
            </a:extLst>
          </p:cNvPr>
          <p:cNvSpPr txBox="1"/>
          <p:nvPr/>
        </p:nvSpPr>
        <p:spPr>
          <a:xfrm>
            <a:off x="7765903" y="4571869"/>
            <a:ext cx="1709310" cy="6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2021. 09. 07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AI</a:t>
            </a:r>
            <a:r>
              <a:rPr lang="ko-KR" altLang="en-US" sz="1400" dirty="0">
                <a:ln w="3175">
                  <a:noFill/>
                </a:ln>
                <a:solidFill>
                  <a:srgbClr val="85858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융합학부 길다영</a:t>
            </a:r>
            <a:endParaRPr sz="1200" dirty="0">
              <a:ln w="3175">
                <a:noFill/>
              </a:ln>
              <a:solidFill>
                <a:srgbClr val="85858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0F5BF396-BEFC-4A95-B8A0-5DF73CAC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" y="837238"/>
            <a:ext cx="7629212" cy="15022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9B35D0-6E9B-49C3-BC49-D1A5D44BB637}"/>
              </a:ext>
            </a:extLst>
          </p:cNvPr>
          <p:cNvSpPr/>
          <p:nvPr/>
        </p:nvSpPr>
        <p:spPr>
          <a:xfrm>
            <a:off x="960120" y="878544"/>
            <a:ext cx="4315287" cy="146845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0004-72A6-49D1-A62C-6AB16BA7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" y="2719906"/>
            <a:ext cx="4882582" cy="3421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F5240B6-2455-410E-8189-8E4D3C001EDC}"/>
              </a:ext>
            </a:extLst>
          </p:cNvPr>
          <p:cNvSpPr/>
          <p:nvPr/>
        </p:nvSpPr>
        <p:spPr>
          <a:xfrm>
            <a:off x="2317466" y="2329925"/>
            <a:ext cx="434612" cy="546121"/>
          </a:xfrm>
          <a:prstGeom prst="downArrow">
            <a:avLst>
              <a:gd name="adj1" fmla="val 50000"/>
              <a:gd name="adj2" fmla="val 5879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F7923-D591-49E1-845B-AA677482D024}"/>
              </a:ext>
            </a:extLst>
          </p:cNvPr>
          <p:cNvSpPr txBox="1"/>
          <p:nvPr/>
        </p:nvSpPr>
        <p:spPr>
          <a:xfrm>
            <a:off x="5546371" y="5713403"/>
            <a:ext cx="6499325" cy="6617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7A33DB-F2F5-4F79-9D7E-810E18001680}"/>
              </a:ext>
            </a:extLst>
          </p:cNvPr>
          <p:cNvSpPr txBox="1"/>
          <p:nvPr/>
        </p:nvSpPr>
        <p:spPr>
          <a:xfrm>
            <a:off x="7800975" y="842022"/>
            <a:ext cx="4244721" cy="1659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먼저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피라미드에서 각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feature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높이를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짜내기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위해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블록을 사용한다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05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그 결과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형상이 합산으로 간단히 융합된다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05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형상의 크기는 각각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H, W]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및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[C, W]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표기한다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/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F80CE-93AE-4A3C-8FAD-CA4AAF9F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2833941"/>
                <a:ext cx="6499324" cy="66114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/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2C1E3-C5CF-4EF0-8308-669952D1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1" y="3859769"/>
                <a:ext cx="6499325" cy="1613519"/>
              </a:xfrm>
              <a:prstGeom prst="rect">
                <a:avLst/>
              </a:prstGeom>
              <a:blipFill>
                <a:blip r:embed="rId5"/>
                <a:stretch>
                  <a:fillRect b="-755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5A8D9D8-E61F-45A9-BCD5-A8BC670A439C}"/>
              </a:ext>
            </a:extLst>
          </p:cNvPr>
          <p:cNvSpPr/>
          <p:nvPr/>
        </p:nvSpPr>
        <p:spPr>
          <a:xfrm>
            <a:off x="3781425" y="2857500"/>
            <a:ext cx="1114425" cy="1924050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1B102F3-DD6D-41F2-B3F5-03E955B9E431}"/>
              </a:ext>
            </a:extLst>
          </p:cNvPr>
          <p:cNvSpPr/>
          <p:nvPr/>
        </p:nvSpPr>
        <p:spPr>
          <a:xfrm rot="16200000">
            <a:off x="4881563" y="2874254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9D3C36B-CEDE-40C9-90FB-4DA9EFE09B12}"/>
              </a:ext>
            </a:extLst>
          </p:cNvPr>
          <p:cNvSpPr/>
          <p:nvPr/>
        </p:nvSpPr>
        <p:spPr>
          <a:xfrm>
            <a:off x="3770947" y="4848225"/>
            <a:ext cx="1114425" cy="385146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F03D4F1-99DC-48D9-BCC0-060A6D6244E1}"/>
              </a:ext>
            </a:extLst>
          </p:cNvPr>
          <p:cNvSpPr/>
          <p:nvPr/>
        </p:nvSpPr>
        <p:spPr>
          <a:xfrm rot="16200000">
            <a:off x="4901367" y="476598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F471B9-57A7-4C15-A92A-BDDE56D488B6}"/>
              </a:ext>
            </a:extLst>
          </p:cNvPr>
          <p:cNvSpPr/>
          <p:nvPr/>
        </p:nvSpPr>
        <p:spPr>
          <a:xfrm>
            <a:off x="3761932" y="5376851"/>
            <a:ext cx="1114425" cy="675173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C8CA9C77-A644-4A00-9089-913E04AAB3C8}"/>
              </a:ext>
            </a:extLst>
          </p:cNvPr>
          <p:cNvSpPr/>
          <p:nvPr/>
        </p:nvSpPr>
        <p:spPr>
          <a:xfrm rot="16200000">
            <a:off x="4884033" y="5649678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C8E5CBE-66F4-4DED-8E99-702A8FD677CA}"/>
              </a:ext>
            </a:extLst>
          </p:cNvPr>
          <p:cNvSpPr/>
          <p:nvPr/>
        </p:nvSpPr>
        <p:spPr>
          <a:xfrm>
            <a:off x="1476375" y="5599726"/>
            <a:ext cx="1009650" cy="315299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0E8C14D4-CFEB-4D71-BA0B-BA0DFBDE8976}"/>
              </a:ext>
            </a:extLst>
          </p:cNvPr>
          <p:cNvSpPr/>
          <p:nvPr/>
        </p:nvSpPr>
        <p:spPr>
          <a:xfrm>
            <a:off x="1775928" y="5908942"/>
            <a:ext cx="286552" cy="305853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B517E-6DF9-4A08-B945-5E60319F23C9}"/>
              </a:ext>
            </a:extLst>
          </p:cNvPr>
          <p:cNvSpPr txBox="1"/>
          <p:nvPr/>
        </p:nvSpPr>
        <p:spPr>
          <a:xfrm>
            <a:off x="133349" y="6224044"/>
            <a:ext cx="4733482" cy="30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0" i="0" dirty="0" err="1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r>
              <a:rPr lang="ko-KR" altLang="en-US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b="0" i="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LSTM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=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</a:t>
            </a:r>
            <a:r>
              <a:rPr lang="en-US" altLang="ko-KR" sz="105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5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ko-KR" altLang="en-US" sz="105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BC653B-35DC-4637-858D-B3128FFB1298}"/>
              </a:ext>
            </a:extLst>
          </p:cNvPr>
          <p:cNvSpPr/>
          <p:nvPr/>
        </p:nvSpPr>
        <p:spPr>
          <a:xfrm>
            <a:off x="5275407" y="268771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B6CA93-A15F-47B1-9B95-F791D6A3D2D1}"/>
              </a:ext>
            </a:extLst>
          </p:cNvPr>
          <p:cNvSpPr/>
          <p:nvPr/>
        </p:nvSpPr>
        <p:spPr>
          <a:xfrm>
            <a:off x="5275407" y="373029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452FB1-243F-4CCA-B305-4DCB9046A287}"/>
              </a:ext>
            </a:extLst>
          </p:cNvPr>
          <p:cNvSpPr/>
          <p:nvPr/>
        </p:nvSpPr>
        <p:spPr>
          <a:xfrm>
            <a:off x="5275407" y="5480897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55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864461"/>
            <a:ext cx="7606665" cy="261233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38ACE42-0AC6-43B4-A05D-FD647B68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634794"/>
            <a:ext cx="4366092" cy="30598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C2B83E-9266-4559-8836-EDB349909DEE}"/>
              </a:ext>
            </a:extLst>
          </p:cNvPr>
          <p:cNvSpPr txBox="1"/>
          <p:nvPr/>
        </p:nvSpPr>
        <p:spPr>
          <a:xfrm>
            <a:off x="5305335" y="3185847"/>
            <a:ext cx="6499325" cy="52706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Conv2D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레이어는 채널 수를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잠재 크기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변환하고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치수는 </a:t>
            </a:r>
            <a:r>
              <a:rPr lang="en-US" altLang="ko-KR" sz="10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ConvSqueezH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레이어에 의해 이미 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로 감소되었기 때문에 간단히 폐기된다</a:t>
            </a:r>
            <a:r>
              <a:rPr lang="en-US" altLang="ko-KR" sz="10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00" dirty="0">
              <a:solidFill>
                <a:srgbClr val="595959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/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 내에서 입력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en-US" altLang="ko-KR" sz="100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채널 감소를 위해 먼저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블록에 의해 처리된 다음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b="0" i="0" dirty="0">
                  <a:solidFill>
                    <a:srgbClr val="CBC3B2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필요한 경우 공간 너비가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CBC3B2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</a:t>
                </a:r>
                <a:r>
                  <a:rPr lang="en-US" altLang="ko-KR" sz="100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되고 마지막으로 다른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Conv2D 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블록이 </a:t>
                </a:r>
                <a:r>
                  <a:rPr lang="en-US" altLang="ko-KR" sz="1000" b="0" i="0" dirty="0" err="1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된 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개선한다</a:t>
                </a:r>
                <a:r>
                  <a:rPr lang="en-US" altLang="ko-KR" sz="1000" b="0" i="0" dirty="0">
                    <a:solidFill>
                      <a:srgbClr val="CBC3B2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CBC3B2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9F00A4-EA2B-4E6C-AE7D-C1AE7A22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850918"/>
                <a:ext cx="6499324" cy="526491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/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효율적으로 줄이기 위해 커널 크기를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(h, 1)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설정하여 패딩 없이 전체 </a:t>
                </a:r>
                <a:r>
                  <a:rPr lang="en-US" altLang="ko-KR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feature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높이를 커버하는 깊이 있는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레이어인 </a:t>
                </a:r>
                <a:r>
                  <a:rPr lang="en-US" altLang="ko-KR" sz="1000" b="0" i="0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설계한다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00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ConvSqueezeH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레이어는 커널 크기가 패딩 없이 이전에 알려진 입력 형상 높이로 설정된 깊이 별 </a:t>
                </a:r>
                <a:r>
                  <a:rPr lang="ko-KR" altLang="en-US" sz="1000" b="0" i="0" dirty="0" err="1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컨볼루션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레이어로 출력 형상 높이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</a:t>
                </a:r>
                <a:r>
                  <a:rPr lang="ko-KR" altLang="en-US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생성한다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en-US" altLang="ko-KR" sz="1000" dirty="0">
                  <a:solidFill>
                    <a:srgbClr val="052E6B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EHC 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블록의 파라미터 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</a:t>
                </a:r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rgbClr val="052E6B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 주어지면 자동으로 사전 계산된다</a:t>
                </a:r>
                <a:r>
                  <a:rPr lang="en-US" altLang="ko-KR" sz="10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00" dirty="0">
                  <a:solidFill>
                    <a:srgbClr val="052E6B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72CFB3A-5653-4E5E-BF6B-FB840329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25" y="1695884"/>
                <a:ext cx="6499325" cy="1243610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noFill/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DE11E0E-8C1A-4337-912C-2AA5244438DB}"/>
              </a:ext>
            </a:extLst>
          </p:cNvPr>
          <p:cNvSpPr/>
          <p:nvPr/>
        </p:nvSpPr>
        <p:spPr>
          <a:xfrm>
            <a:off x="3609975" y="757751"/>
            <a:ext cx="1032259" cy="1728274"/>
          </a:xfrm>
          <a:prstGeom prst="roundRect">
            <a:avLst/>
          </a:prstGeom>
          <a:noFill/>
          <a:ln w="19050">
            <a:solidFill>
              <a:srgbClr val="CBC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64D59F5F-012A-4013-AB40-44DCCE3CEAAD}"/>
              </a:ext>
            </a:extLst>
          </p:cNvPr>
          <p:cNvSpPr/>
          <p:nvPr/>
        </p:nvSpPr>
        <p:spPr>
          <a:xfrm rot="16200000">
            <a:off x="4603554" y="960947"/>
            <a:ext cx="409575" cy="400050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1EF194B-19DA-414D-BA34-475D383A21BE}"/>
              </a:ext>
            </a:extLst>
          </p:cNvPr>
          <p:cNvSpPr/>
          <p:nvPr/>
        </p:nvSpPr>
        <p:spPr>
          <a:xfrm>
            <a:off x="3609975" y="2566745"/>
            <a:ext cx="1032259" cy="302768"/>
          </a:xfrm>
          <a:prstGeom prst="roundRect">
            <a:avLst/>
          </a:prstGeom>
          <a:noFill/>
          <a:ln w="19050">
            <a:solidFill>
              <a:srgbClr val="052E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CAE37AF-C70A-44A0-969A-7D17C6416E8C}"/>
              </a:ext>
            </a:extLst>
          </p:cNvPr>
          <p:cNvSpPr/>
          <p:nvPr/>
        </p:nvSpPr>
        <p:spPr>
          <a:xfrm rot="16200000">
            <a:off x="4648345" y="2499412"/>
            <a:ext cx="359999" cy="410021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395126-7FC2-44B1-8C2D-A0DE0B9DF1C0}"/>
              </a:ext>
            </a:extLst>
          </p:cNvPr>
          <p:cNvSpPr/>
          <p:nvPr/>
        </p:nvSpPr>
        <p:spPr>
          <a:xfrm>
            <a:off x="3609975" y="2982626"/>
            <a:ext cx="1013359" cy="602900"/>
          </a:xfrm>
          <a:prstGeom prst="roundRect">
            <a:avLst/>
          </a:prstGeom>
          <a:noFill/>
          <a:ln w="19050">
            <a:solidFill>
              <a:srgbClr val="59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B635ACD2-55F2-419B-9F6E-72B7546C3374}"/>
              </a:ext>
            </a:extLst>
          </p:cNvPr>
          <p:cNvSpPr/>
          <p:nvPr/>
        </p:nvSpPr>
        <p:spPr>
          <a:xfrm rot="16200000">
            <a:off x="4625516" y="3184620"/>
            <a:ext cx="385146" cy="419545"/>
          </a:xfrm>
          <a:prstGeom prst="downArrow">
            <a:avLst>
              <a:gd name="adj1" fmla="val 50000"/>
              <a:gd name="adj2" fmla="val 6404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4223A9E-1837-49F7-B920-77110D7A5A16}"/>
              </a:ext>
            </a:extLst>
          </p:cNvPr>
          <p:cNvSpPr/>
          <p:nvPr/>
        </p:nvSpPr>
        <p:spPr>
          <a:xfrm>
            <a:off x="5027221" y="682270"/>
            <a:ext cx="360000" cy="360000"/>
          </a:xfrm>
          <a:prstGeom prst="ellipse">
            <a:avLst/>
          </a:prstGeom>
          <a:solidFill>
            <a:srgbClr val="CBC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DA32731-2158-4DCA-8E00-90843FEF4F84}"/>
              </a:ext>
            </a:extLst>
          </p:cNvPr>
          <p:cNvSpPr/>
          <p:nvPr/>
        </p:nvSpPr>
        <p:spPr>
          <a:xfrm>
            <a:off x="5033355" y="1557859"/>
            <a:ext cx="360000" cy="360000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E529E7D-F73E-4606-9324-B97FA524D045}"/>
              </a:ext>
            </a:extLst>
          </p:cNvPr>
          <p:cNvSpPr/>
          <p:nvPr/>
        </p:nvSpPr>
        <p:spPr>
          <a:xfrm>
            <a:off x="5027221" y="2946308"/>
            <a:ext cx="360000" cy="360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63604-9B0E-4357-9A54-B4A0F412A348}"/>
              </a:ext>
            </a:extLst>
          </p:cNvPr>
          <p:cNvSpPr/>
          <p:nvPr/>
        </p:nvSpPr>
        <p:spPr>
          <a:xfrm>
            <a:off x="308610" y="807029"/>
            <a:ext cx="3224593" cy="707886"/>
          </a:xfrm>
          <a:prstGeom prst="rect">
            <a:avLst/>
          </a:prstGeom>
          <a:noFill/>
          <a:ln w="28575">
            <a:solidFill>
              <a:srgbClr val="7AADF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6DEA2FE-2A4D-47FD-A580-AFD4FE3C1E9C}"/>
              </a:ext>
            </a:extLst>
          </p:cNvPr>
          <p:cNvCxnSpPr>
            <a:cxnSpLocks/>
            <a:stCxn id="2" idx="1"/>
            <a:endCxn id="37" idx="1"/>
          </p:cNvCxnSpPr>
          <p:nvPr/>
        </p:nvCxnSpPr>
        <p:spPr>
          <a:xfrm rot="10800000" flipV="1">
            <a:off x="308610" y="1160972"/>
            <a:ext cx="12700" cy="4009656"/>
          </a:xfrm>
          <a:prstGeom prst="bentConnector3">
            <a:avLst>
              <a:gd name="adj1" fmla="val 1800000"/>
            </a:avLst>
          </a:prstGeom>
          <a:ln w="19050">
            <a:solidFill>
              <a:srgbClr val="7AAD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08C2EA-EEFB-4163-8E6E-E72BE095E20F}"/>
              </a:ext>
            </a:extLst>
          </p:cNvPr>
          <p:cNvSpPr/>
          <p:nvPr/>
        </p:nvSpPr>
        <p:spPr>
          <a:xfrm>
            <a:off x="304800" y="1615010"/>
            <a:ext cx="3228403" cy="1922892"/>
          </a:xfrm>
          <a:prstGeom prst="rect">
            <a:avLst/>
          </a:prstGeom>
          <a:noFill/>
          <a:ln w="28575">
            <a:solidFill>
              <a:srgbClr val="A3C99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CD3B1AB-B55C-46D3-BDF1-D5D815DA8C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2193" y="2652335"/>
            <a:ext cx="326559" cy="2192941"/>
          </a:xfrm>
          <a:prstGeom prst="bentConnector3">
            <a:avLst/>
          </a:prstGeom>
          <a:ln w="19050">
            <a:solidFill>
              <a:srgbClr val="A3C9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1552A7-17E6-4188-9315-66EC3C3B3537}"/>
              </a:ext>
            </a:extLst>
          </p:cNvPr>
          <p:cNvSpPr txBox="1"/>
          <p:nvPr/>
        </p:nvSpPr>
        <p:spPr>
          <a:xfrm>
            <a:off x="7915275" y="4676449"/>
            <a:ext cx="4095750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파노라마의 높이와 너비는 각각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512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1024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 가정한다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하이퍼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파라미터다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26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70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❷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대한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EHC(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효율 높이 압축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7ED231-5364-45BA-99BB-6FE9A0E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79" y="4049457"/>
            <a:ext cx="7399345" cy="25411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9685BD1-C6B6-45BC-BC64-C209022D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21" y="707886"/>
            <a:ext cx="3798009" cy="3160986"/>
          </a:xfrm>
          <a:prstGeom prst="rect">
            <a:avLst/>
          </a:prstGeom>
          <a:ln w="19050">
            <a:solidFill>
              <a:srgbClr val="A3C993"/>
            </a:solidFill>
            <a:prstDash val="sysDash"/>
          </a:ln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D6F9F971-0EC0-41C8-B1A2-BFC7E3BAD606}"/>
              </a:ext>
            </a:extLst>
          </p:cNvPr>
          <p:cNvSpPr/>
          <p:nvPr/>
        </p:nvSpPr>
        <p:spPr>
          <a:xfrm rot="10800000">
            <a:off x="7775383" y="3571213"/>
            <a:ext cx="588514" cy="553056"/>
          </a:xfrm>
          <a:prstGeom prst="downArrow">
            <a:avLst>
              <a:gd name="adj1" fmla="val 50000"/>
              <a:gd name="adj2" fmla="val 72558"/>
            </a:avLst>
          </a:prstGeom>
          <a:solidFill>
            <a:srgbClr val="A3C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E9A25C-5897-429B-A842-9102C14D67E7}"/>
              </a:ext>
            </a:extLst>
          </p:cNvPr>
          <p:cNvSpPr txBox="1"/>
          <p:nvPr/>
        </p:nvSpPr>
        <p:spPr>
          <a:xfrm>
            <a:off x="94014" y="640238"/>
            <a:ext cx="6096000" cy="348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EHC 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블록과 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 비교</a:t>
            </a: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압축 블록은 백본에서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2D 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형상을 압착하여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형상을 생성하는 것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목표로 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일련의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사용하여 채널 수와 높이를 점차적으로 감소시킨다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반면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EHC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블록은 먼저 채널 감소를 위한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사용한 다음 이중선형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업샘플링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및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ConvSqueezeH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레이어를 사용하여 수평 형상의 형상을 생성한다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절제 실험에서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HC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블록을 제안된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ECH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블록으로 대체하면 속도와 정확도가 향상된다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06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열 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1D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/>
              <p:nvPr/>
            </p:nvSpPr>
            <p:spPr>
              <a:xfrm>
                <a:off x="614299" y="1591200"/>
                <a:ext cx="10348976" cy="790794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양식을 예측하기 위해 먼저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수평 형상을 </a:t>
                </a:r>
                <a:r>
                  <a:rPr lang="en-US" altLang="ko-KR" sz="120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upsampling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하고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BN, </a:t>
                </a:r>
                <a:r>
                  <a:rPr lang="en-US" altLang="ko-KR" sz="12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ReLU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사이에 커널 크기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3, 3, 1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Conv1D </a:t>
                </a: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레이어를 각각 적용한다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2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마지막 레이어는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최종 예측을 산출한다</a:t>
                </a:r>
                <a:r>
                  <a:rPr lang="en-US" altLang="ko-KR" sz="12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2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E6A0E81-DD5F-47B4-A083-86C33019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9" y="1591200"/>
                <a:ext cx="10348976" cy="790794"/>
              </a:xfrm>
              <a:prstGeom prst="rect">
                <a:avLst/>
              </a:prstGeom>
              <a:blipFill>
                <a:blip r:embed="rId2"/>
                <a:stretch>
                  <a:fillRect l="-59"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그림 53">
            <a:extLst>
              <a:ext uri="{FF2B5EF4-FFF2-40B4-BE49-F238E27FC236}">
                <a16:creationId xmlns:a16="http://schemas.microsoft.com/office/drawing/2014/main" id="{CC6E377E-205C-4739-A8ED-72E2FA58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" y="3330864"/>
            <a:ext cx="10798197" cy="2126193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F0FB8C4-51AF-498F-A061-2010BD5C86A4}"/>
              </a:ext>
            </a:extLst>
          </p:cNvPr>
          <p:cNvSpPr/>
          <p:nvPr/>
        </p:nvSpPr>
        <p:spPr>
          <a:xfrm>
            <a:off x="7964832" y="3497207"/>
            <a:ext cx="1859762" cy="449240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B0B002CE-378C-4B6E-A6A0-FD4D4F56245C}"/>
              </a:ext>
            </a:extLst>
          </p:cNvPr>
          <p:cNvSpPr/>
          <p:nvPr/>
        </p:nvSpPr>
        <p:spPr>
          <a:xfrm rot="10800000">
            <a:off x="8449998" y="2516779"/>
            <a:ext cx="650696" cy="999478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1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1" y="2625934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FC5684-9908-4914-91C8-1259AACA7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014" y="531325"/>
            <a:ext cx="8537719" cy="168109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60CD46-E47C-4F0B-9012-E19A4B80A876}"/>
              </a:ext>
            </a:extLst>
          </p:cNvPr>
          <p:cNvSpPr/>
          <p:nvPr/>
        </p:nvSpPr>
        <p:spPr>
          <a:xfrm>
            <a:off x="9185911" y="933450"/>
            <a:ext cx="2837024" cy="1250356"/>
          </a:xfrm>
          <a:prstGeom prst="roundRect">
            <a:avLst/>
          </a:prstGeom>
          <a:noFill/>
          <a:ln w="28575">
            <a:solidFill>
              <a:srgbClr val="59595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01BEA87-C5DF-434A-8EC1-86BB04B5B3F1}"/>
              </a:ext>
            </a:extLst>
          </p:cNvPr>
          <p:cNvSpPr/>
          <p:nvPr/>
        </p:nvSpPr>
        <p:spPr>
          <a:xfrm>
            <a:off x="10082709" y="2174916"/>
            <a:ext cx="650696" cy="767744"/>
          </a:xfrm>
          <a:prstGeom prst="downArrow">
            <a:avLst>
              <a:gd name="adj1" fmla="val 50000"/>
              <a:gd name="adj2" fmla="val 7446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/>
              <p:nvPr/>
            </p:nvSpPr>
            <p:spPr>
              <a:xfrm>
                <a:off x="0" y="2539520"/>
                <a:ext cx="8069441" cy="244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출력 공간을 </a:t>
                </a:r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열당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형식으로 </a:t>
                </a:r>
                <a:r>
                  <a:rPr lang="en-US" altLang="ko-KR" sz="110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shaping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하는 전략은 픽셀당 양식이 포함된 작업에는 적용되지 않</a:t>
                </a:r>
                <a:r>
                  <a:rPr lang="ko-KR" altLang="en-US" sz="110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는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endParaRPr lang="en-US" altLang="ko-KR" sz="1100" b="0" i="0" dirty="0">
                  <a:solidFill>
                    <a:srgbClr val="000000"/>
                  </a:solidFill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여기서는 </a:t>
                </a:r>
                <a:r>
                  <a:rPr lang="en-US" altLang="ko-KR" sz="110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compact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LHFeat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𝐷</m:t>
                        </m:r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조밀한 예측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도출하기 위한 </a:t>
                </a:r>
                <a:r>
                  <a:rPr lang="en-US" altLang="ko-KR" sz="110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HoHoNet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 수평 대 밀도 모듈을 제시한다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이 기능은 다양한 애플리케이션에 보다 일반적인 시나리오의 문을 열어</a:t>
                </a:r>
                <a:r>
                  <a:rPr lang="ko-KR" altLang="en-US" sz="110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준다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2D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양식 예측을 위한 훈련 가능한 계층은 출력 계층의 채널 수가 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𝐸</m:t>
                    </m:r>
                    <m:r>
                      <a:rPr lang="en-US" altLang="ko-KR" sz="11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= </m:t>
                    </m:r>
                    <m:r>
                      <a:rPr lang="en-US" altLang="ko-KR" sz="11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  <m:r>
                      <a:rPr lang="en-US" altLang="ko-KR" sz="11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· </m:t>
                    </m:r>
                    <m:r>
                      <a:rPr lang="en-US" altLang="ko-KR" sz="11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증강되고 여기서 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𝑁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작업에 대한 대상 채널의 수이고 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은 이미지 열에 의해 공유되는 구성 요소의 수라는 점을 제외하면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3.3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항에서 소개한 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1D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예측을 위한 계층과 거의 동일하다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br>
                  <a:rPr lang="ko-KR" altLang="en-US" sz="11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br>
                  <a:rPr lang="ko-KR" altLang="en-US" sz="11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</a:b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생성된 예측은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𝐸</m:t>
                        </m:r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𝑁</m:t>
                        </m:r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  <m:r>
                      <a:rPr lang="en-US" altLang="ko-KR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재구성된다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r>
                  <a:rPr lang="ko-KR" altLang="en-US" sz="1100" dirty="0"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예측된 </a:t>
                </a:r>
                <a:r>
                  <a:rPr lang="en-US" altLang="ko-KR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r </a:t>
                </a:r>
                <a:r>
                  <a:rPr lang="ko-KR" altLang="en-US" sz="1300" b="0" i="0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값에 할당한 물리적 의미에 따라 </a:t>
                </a:r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각 열에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문화재돌봄체 Regular" panose="020B0000000000000000" pitchFamily="50" charset="-127"/>
                              </a:rPr>
                              <m:t>𝑖𝑛𝑝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ko-KR" altLang="en-US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로 복구하기 위한 두 가지 다른 연산을 제시한다</a:t>
                </a:r>
                <a:r>
                  <a:rPr lang="en-US" altLang="ko-KR" sz="110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100" dirty="0">
                  <a:effectLst/>
                  <a:latin typeface="리디바탕" panose="020B0600000101010101" pitchFamily="34" charset="-127"/>
                  <a:ea typeface="리디바탕" panose="020B0600000101010101" pitchFamily="34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2E12E2-34CA-4431-8E37-3CD879A6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9520"/>
                <a:ext cx="8069441" cy="2448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EE8C215-591F-4F42-BEDE-2383CFDF3F67}"/>
              </a:ext>
            </a:extLst>
          </p:cNvPr>
          <p:cNvSpPr txBox="1"/>
          <p:nvPr/>
        </p:nvSpPr>
        <p:spPr>
          <a:xfrm>
            <a:off x="5493003" y="5043184"/>
            <a:ext cx="1936497" cy="31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ko-KR" altLang="en-US" sz="1100" b="1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</a:t>
            </a: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(interpolation)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3572006" y="5806259"/>
            <a:ext cx="4649217" cy="31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1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0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3" y="3124200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0" y="4232018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3" y="4232018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7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E938F7-54F3-47A2-9B99-065887AD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2" y="799326"/>
            <a:ext cx="4026535" cy="17184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87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 </a:t>
            </a:r>
            <a:r>
              <a:rPr lang="en-US" altLang="ko-KR" sz="1600" dirty="0">
                <a:solidFill>
                  <a:srgbClr val="052E6B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❸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horizon-to-dense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모듈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픽셀당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양식 예측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/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① </a:t>
                </a:r>
                <a:r>
                  <a:rPr lang="ko-KR" altLang="en-US" sz="1200" b="1" dirty="0" err="1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</a:t>
                </a:r>
                <a:r>
                  <a:rPr lang="ko-KR" altLang="en-US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:r>
                  <a:rPr lang="en-US" altLang="ko-KR" sz="1200" b="1" dirty="0">
                    <a:solidFill>
                      <a:srgbClr val="052E6B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(interpolation)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가장 간단한 방법은 잠재 치수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을 출력 높이로 보고 선형 </a:t>
                </a:r>
                <a:r>
                  <a:rPr lang="ko-KR" altLang="en-US" sz="1050" b="0" i="0" dirty="0" err="1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보간법을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적용하여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&lt;</m:t>
                    </m:r>
                  </m:oMath>
                </a14:m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일 경우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,</a:t>
                </a:r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05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문화재돌봄체 Regular" panose="020B0000000000000000" pitchFamily="50" charset="-127"/>
                          </a:rPr>
                          <m:t>𝑖𝑛𝑝</m:t>
                        </m:r>
                      </m:sub>
                    </m:sSub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의</a:t>
                </a:r>
                <a:r>
                  <a:rPr lang="en-US" altLang="ko-KR" sz="105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𝑟</m:t>
                    </m:r>
                    <m:r>
                      <a:rPr lang="ko-KR" altLang="en-US" sz="105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문화재돌봄체 Regular" panose="020B0000000000000000" pitchFamily="50" charset="-127"/>
                      </a:rPr>
                      <m:t> </m:t>
                    </m:r>
                  </m:oMath>
                </a14:m>
                <a:r>
                  <a:rPr lang="ko-KR" altLang="en-US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크기를 조정하는 것이다</a:t>
                </a:r>
                <a:r>
                  <a:rPr lang="en-US" altLang="ko-KR" sz="1050" b="0" i="0" dirty="0">
                    <a:solidFill>
                      <a:srgbClr val="000000"/>
                    </a:solidFill>
                    <a:effectLst/>
                    <a:latin typeface="리디바탕" panose="020B0600000101010101" pitchFamily="34" charset="-127"/>
                    <a:ea typeface="리디바탕" panose="020B0600000101010101" pitchFamily="34" charset="-127"/>
                  </a:rPr>
                  <a:t>.</a:t>
                </a:r>
                <a:endParaRPr lang="ko-KR" altLang="en-US" sz="105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E8C215-591F-4F42-BEDE-2383CFDF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" y="2996701"/>
                <a:ext cx="7461175" cy="608756"/>
              </a:xfrm>
              <a:prstGeom prst="rect">
                <a:avLst/>
              </a:prstGeom>
              <a:blipFill>
                <a:blip r:embed="rId3"/>
                <a:stretch>
                  <a:fillRect b="-4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126C87C-02EE-4457-B24E-FC47ED88E559}"/>
              </a:ext>
            </a:extLst>
          </p:cNvPr>
          <p:cNvSpPr txBox="1"/>
          <p:nvPr/>
        </p:nvSpPr>
        <p:spPr>
          <a:xfrm>
            <a:off x="146304" y="3699376"/>
            <a:ext cx="9369172" cy="82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ko-KR" altLang="en-US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역 이산 코사인 변환 </a:t>
            </a:r>
            <a:r>
              <a:rPr lang="en-US" altLang="ko-KR" sz="1200" b="1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(IDCT, Inverse Discrete Cosine Transform)</a:t>
            </a:r>
            <a:br>
              <a:rPr lang="ko-KR" altLang="en-US" sz="1050" dirty="0"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에너지 압축 특성에 대한 이미지 압축에서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의 적용에 영감을 받아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r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예측 값을 높은 주파수가 잘리는 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 있는 것처럼 본다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이 경우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적용하여 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low-pass</a:t>
            </a:r>
            <a:r>
              <a:rPr lang="ko-KR" altLang="en-US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신호를 원래 신호로 복구할 수 있다</a:t>
            </a:r>
            <a:r>
              <a:rPr lang="en-US" altLang="ko-KR" sz="105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1702F0-D0DC-499A-9F2D-336F06F528B8}"/>
              </a:ext>
            </a:extLst>
          </p:cNvPr>
          <p:cNvSpPr/>
          <p:nvPr/>
        </p:nvSpPr>
        <p:spPr>
          <a:xfrm>
            <a:off x="11182351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846399-8561-473E-A0DB-553F7D706375}"/>
              </a:ext>
            </a:extLst>
          </p:cNvPr>
          <p:cNvSpPr/>
          <p:nvPr/>
        </p:nvSpPr>
        <p:spPr>
          <a:xfrm>
            <a:off x="11644314" y="1297592"/>
            <a:ext cx="390524" cy="1107818"/>
          </a:xfrm>
          <a:prstGeom prst="roundRect">
            <a:avLst/>
          </a:prstGeom>
          <a:noFill/>
          <a:ln w="28575">
            <a:solidFill>
              <a:srgbClr val="052E6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099B8BD-8127-4784-A6F1-602835D29EE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429501" y="2405410"/>
            <a:ext cx="3948112" cy="1001313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3F809D1-03A8-4FF5-86F5-ABB7BB824FD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221224" y="2405410"/>
            <a:ext cx="3618352" cy="1766201"/>
          </a:xfrm>
          <a:prstGeom prst="bentConnector2">
            <a:avLst/>
          </a:prstGeom>
          <a:ln w="19050">
            <a:solidFill>
              <a:srgbClr val="052E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50C850-9BB5-422F-ADB5-FBF1704692BD}"/>
              </a:ext>
            </a:extLst>
          </p:cNvPr>
          <p:cNvSpPr txBox="1"/>
          <p:nvPr/>
        </p:nvSpPr>
        <p:spPr>
          <a:xfrm>
            <a:off x="5871859" y="2716497"/>
            <a:ext cx="5701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예측은 기초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 성분들의 선형 조합에 대한 가중치로 작용한다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AEA23-A4FA-430C-A7B2-CC0C25F7ED74}"/>
              </a:ext>
            </a:extLst>
          </p:cNvPr>
          <p:cNvSpPr txBox="1"/>
          <p:nvPr/>
        </p:nvSpPr>
        <p:spPr>
          <a:xfrm>
            <a:off x="8012292" y="3872994"/>
            <a:ext cx="3858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②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를 구현하는 경우 주파수 영역에서 학습한다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C551D-761C-4AAE-BDA2-6A1B5AF51D7F}"/>
              </a:ext>
            </a:extLst>
          </p:cNvPr>
          <p:cNvSpPr txBox="1"/>
          <p:nvPr/>
        </p:nvSpPr>
        <p:spPr>
          <a:xfrm>
            <a:off x="6612601" y="3052849"/>
            <a:ext cx="4936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① </a:t>
            </a:r>
            <a:r>
              <a:rPr lang="en-US" altLang="ko-KR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 선형 </a:t>
            </a:r>
            <a:r>
              <a:rPr lang="ko-KR" altLang="en-US" sz="1200" b="0" i="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보간을</a:t>
            </a:r>
            <a:r>
              <a:rPr lang="ko-KR" altLang="en-US" sz="12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구현하는 경우 공간 영역에서 예측하고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6AA37-519B-4DE3-A915-54C3FEDC4F18}"/>
              </a:ext>
            </a:extLst>
          </p:cNvPr>
          <p:cNvSpPr txBox="1"/>
          <p:nvPr/>
        </p:nvSpPr>
        <p:spPr>
          <a:xfrm>
            <a:off x="233884" y="4845060"/>
            <a:ext cx="11724231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가 선형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보간법을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지속적으로 능가한다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공간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행 정보를 혼합하므로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평평한 행이 없는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에서 행에 의존하는 밀도 양식을 분리하기 위해 마지막 층을 훈련시키는 것은 문제가 될 것이다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반대로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예측하는 법을 배우는 것은 각 열의 원래 행 정보를 전체적으로 특징짓는 의미 있는 공간 주파수를 가진 잘 정의된 기본 함수로부터 이익을 얻을 수 있으므로 행 의존성 문제를 완화시킬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EF69E-6650-4EC1-84C8-2291209037B1}"/>
              </a:ext>
            </a:extLst>
          </p:cNvPr>
          <p:cNvSpPr txBox="1"/>
          <p:nvPr/>
        </p:nvSpPr>
        <p:spPr>
          <a:xfrm>
            <a:off x="238878" y="1084454"/>
            <a:ext cx="6995195" cy="116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제안된 수평 대 밀도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모듈은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 밀도 예측을 생성할 수 있다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Linear interpolation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로 대체함으로써 조밀한 예측 결과를 개선할 수 있다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200" b="0" i="0" dirty="0">
              <a:solidFill>
                <a:srgbClr val="00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수평 대 밀도 모듈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(h2d)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효율적으로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인코딩된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이제 조밀한 양식을 모델링할 수 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있다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비교 정리</a:t>
            </a:r>
          </a:p>
        </p:txBody>
      </p:sp>
    </p:spTree>
    <p:extLst>
      <p:ext uri="{BB962C8B-B14F-4D97-AF65-F5344CB8AC3E}">
        <p14:creationId xmlns:p14="http://schemas.microsoft.com/office/powerpoint/2010/main" val="194120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307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48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1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ADBE3F-FAFC-484E-A4EB-4751D51CDFDB}"/>
              </a:ext>
            </a:extLst>
          </p:cNvPr>
          <p:cNvSpPr/>
          <p:nvPr/>
        </p:nvSpPr>
        <p:spPr>
          <a:xfrm>
            <a:off x="2431008" y="2816329"/>
            <a:ext cx="1577504" cy="157750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sz="5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F6FD30-18A9-43E5-9E63-B02DC78F9B83}"/>
              </a:ext>
            </a:extLst>
          </p:cNvPr>
          <p:cNvSpPr/>
          <p:nvPr/>
        </p:nvSpPr>
        <p:spPr>
          <a:xfrm>
            <a:off x="5307015" y="2816329"/>
            <a:ext cx="1577504" cy="1577504"/>
          </a:xfrm>
          <a:prstGeom prst="ellipse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595959"/>
                </a:solidFill>
              </a:rPr>
              <a:t>2</a:t>
            </a:r>
            <a:endParaRPr lang="ko-KR" altLang="en-US" sz="5400" dirty="0">
              <a:solidFill>
                <a:srgbClr val="595959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80293-EEFD-4DA9-9BEE-6B2892BEC223}"/>
              </a:ext>
            </a:extLst>
          </p:cNvPr>
          <p:cNvSpPr/>
          <p:nvPr/>
        </p:nvSpPr>
        <p:spPr>
          <a:xfrm>
            <a:off x="8192547" y="2816329"/>
            <a:ext cx="1577504" cy="1577504"/>
          </a:xfrm>
          <a:prstGeom prst="ellipse">
            <a:avLst/>
          </a:prstGeom>
          <a:solidFill>
            <a:srgbClr val="05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9C9B-81FD-49BD-B897-3834291EE534}"/>
              </a:ext>
            </a:extLst>
          </p:cNvPr>
          <p:cNvSpPr txBox="1"/>
          <p:nvPr/>
        </p:nvSpPr>
        <p:spPr>
          <a:xfrm>
            <a:off x="257022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E7726B-5F00-47FC-8C8E-EFEDDB55F02C}"/>
              </a:ext>
            </a:extLst>
          </p:cNvPr>
          <p:cNvSpPr txBox="1"/>
          <p:nvPr/>
        </p:nvSpPr>
        <p:spPr>
          <a:xfrm>
            <a:off x="201522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8A41A-ABF4-4523-BB3A-2D5CCF8218DE}"/>
              </a:ext>
            </a:extLst>
          </p:cNvPr>
          <p:cNvSpPr txBox="1"/>
          <p:nvPr/>
        </p:nvSpPr>
        <p:spPr>
          <a:xfrm>
            <a:off x="5446234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5B279-CF02-4F9C-887B-DFA4755A1963}"/>
              </a:ext>
            </a:extLst>
          </p:cNvPr>
          <p:cNvSpPr txBox="1"/>
          <p:nvPr/>
        </p:nvSpPr>
        <p:spPr>
          <a:xfrm>
            <a:off x="4891233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45FE-4BF9-4EF2-95EB-0D5F73FE0E44}"/>
              </a:ext>
            </a:extLst>
          </p:cNvPr>
          <p:cNvSpPr txBox="1"/>
          <p:nvPr/>
        </p:nvSpPr>
        <p:spPr>
          <a:xfrm>
            <a:off x="8331767" y="4572053"/>
            <a:ext cx="129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25252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600" dirty="0">
              <a:solidFill>
                <a:srgbClr val="25252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A4051-924F-4957-AF91-F1AE461B6753}"/>
              </a:ext>
            </a:extLst>
          </p:cNvPr>
          <p:cNvSpPr txBox="1"/>
          <p:nvPr/>
        </p:nvSpPr>
        <p:spPr>
          <a:xfrm>
            <a:off x="7776766" y="4950327"/>
            <a:ext cx="240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58379C6E-41DE-4A02-A6D8-6346D15733DA}"/>
              </a:ext>
            </a:extLst>
          </p:cNvPr>
          <p:cNvSpPr/>
          <p:nvPr/>
        </p:nvSpPr>
        <p:spPr>
          <a:xfrm rot="5400000">
            <a:off x="4534632" y="3513964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D2484D3-68C8-482F-AECB-02827D022F25}"/>
              </a:ext>
            </a:extLst>
          </p:cNvPr>
          <p:cNvSpPr/>
          <p:nvPr/>
        </p:nvSpPr>
        <p:spPr>
          <a:xfrm rot="5400000">
            <a:off x="7410639" y="3513965"/>
            <a:ext cx="255787" cy="182236"/>
          </a:xfrm>
          <a:prstGeom prst="triangl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6598F-5FD8-48F3-945E-41023E720240}"/>
              </a:ext>
            </a:extLst>
          </p:cNvPr>
          <p:cNvSpPr txBox="1"/>
          <p:nvPr/>
        </p:nvSpPr>
        <p:spPr>
          <a:xfrm>
            <a:off x="4484710" y="1363265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1CD4E-E89C-4317-A282-3FF67D17F21D}"/>
              </a:ext>
            </a:extLst>
          </p:cNvPr>
          <p:cNvSpPr txBox="1"/>
          <p:nvPr/>
        </p:nvSpPr>
        <p:spPr>
          <a:xfrm>
            <a:off x="4144528" y="1797485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52525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rgbClr val="252525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9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2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F3CF3E-3F8B-435E-95B0-0570C22F2A92}"/>
              </a:ext>
            </a:extLst>
          </p:cNvPr>
          <p:cNvCxnSpPr/>
          <p:nvPr/>
        </p:nvCxnSpPr>
        <p:spPr>
          <a:xfrm>
            <a:off x="4484138" y="4285358"/>
            <a:ext cx="4317178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D003AB4B-B6A6-46DF-B858-B1CE20B0C9F8}"/>
              </a:ext>
            </a:extLst>
          </p:cNvPr>
          <p:cNvSpPr/>
          <p:nvPr/>
        </p:nvSpPr>
        <p:spPr>
          <a:xfrm>
            <a:off x="5157845" y="2432179"/>
            <a:ext cx="1876311" cy="438150"/>
          </a:xfrm>
          <a:prstGeom prst="round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ENTER</a:t>
            </a:r>
            <a:endParaRPr lang="ko-KR" altLang="en-US" sz="1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094B1-9FF0-4F8B-BADA-3144C8B2F2FC}"/>
              </a:ext>
            </a:extLst>
          </p:cNvPr>
          <p:cNvSpPr txBox="1"/>
          <p:nvPr/>
        </p:nvSpPr>
        <p:spPr>
          <a:xfrm>
            <a:off x="4484943" y="1717476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5F004-66ED-45CE-A6F3-0C549DBF9340}"/>
              </a:ext>
            </a:extLst>
          </p:cNvPr>
          <p:cNvSpPr txBox="1"/>
          <p:nvPr/>
        </p:nvSpPr>
        <p:spPr>
          <a:xfrm>
            <a:off x="4144761" y="2013197"/>
            <a:ext cx="3920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345FE-775C-4A35-94A3-74975F0AAE11}"/>
              </a:ext>
            </a:extLst>
          </p:cNvPr>
          <p:cNvSpPr txBox="1"/>
          <p:nvPr/>
        </p:nvSpPr>
        <p:spPr>
          <a:xfrm>
            <a:off x="2868984" y="4005447"/>
            <a:ext cx="107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Something</a:t>
            </a:r>
            <a:endParaRPr lang="ko-KR" altLang="en-US" sz="1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B59991D-6153-453E-B1E5-71C1D271D320}"/>
              </a:ext>
            </a:extLst>
          </p:cNvPr>
          <p:cNvSpPr/>
          <p:nvPr/>
        </p:nvSpPr>
        <p:spPr>
          <a:xfrm>
            <a:off x="4157936" y="3968681"/>
            <a:ext cx="652405" cy="652405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7C5D2-E707-4017-9920-9D35C4125ACE}"/>
              </a:ext>
            </a:extLst>
          </p:cNvPr>
          <p:cNvSpPr/>
          <p:nvPr/>
        </p:nvSpPr>
        <p:spPr>
          <a:xfrm>
            <a:off x="5812788" y="4180551"/>
            <a:ext cx="228664" cy="2286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6A2755-93A8-4140-B803-175A99123976}"/>
              </a:ext>
            </a:extLst>
          </p:cNvPr>
          <p:cNvSpPr/>
          <p:nvPr/>
        </p:nvSpPr>
        <p:spPr>
          <a:xfrm>
            <a:off x="8550733" y="3354663"/>
            <a:ext cx="1861391" cy="1861391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6458E61-8870-47AA-818F-10193C0DF1BE}"/>
              </a:ext>
            </a:extLst>
          </p:cNvPr>
          <p:cNvSpPr/>
          <p:nvPr/>
        </p:nvSpPr>
        <p:spPr>
          <a:xfrm>
            <a:off x="7299110" y="4223892"/>
            <a:ext cx="141982" cy="141982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0CE5D-5868-424D-B322-5124FC6AC362}"/>
              </a:ext>
            </a:extLst>
          </p:cNvPr>
          <p:cNvSpPr txBox="1"/>
          <p:nvPr/>
        </p:nvSpPr>
        <p:spPr>
          <a:xfrm>
            <a:off x="1533524" y="4293425"/>
            <a:ext cx="240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48C309-56CE-4174-90B3-217D1C3A1F2F}"/>
              </a:ext>
            </a:extLst>
          </p:cNvPr>
          <p:cNvSpPr txBox="1"/>
          <p:nvPr/>
        </p:nvSpPr>
        <p:spPr>
          <a:xfrm>
            <a:off x="534187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Someone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7DDBC-1ED3-40B3-A923-F68E32180054}"/>
              </a:ext>
            </a:extLst>
          </p:cNvPr>
          <p:cNvSpPr txBox="1"/>
          <p:nvPr/>
        </p:nvSpPr>
        <p:spPr>
          <a:xfrm>
            <a:off x="6784859" y="3797663"/>
            <a:ext cx="1170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SomeThing</a:t>
            </a:r>
            <a:endParaRPr lang="ko-KR" altLang="en-US" sz="12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5EE60-15EF-4FD6-BEFA-964517470C01}"/>
              </a:ext>
            </a:extLst>
          </p:cNvPr>
          <p:cNvSpPr txBox="1"/>
          <p:nvPr/>
        </p:nvSpPr>
        <p:spPr>
          <a:xfrm>
            <a:off x="534187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80%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B7066F-4983-4D5D-96AB-E465C9353C71}"/>
              </a:ext>
            </a:extLst>
          </p:cNvPr>
          <p:cNvSpPr txBox="1"/>
          <p:nvPr/>
        </p:nvSpPr>
        <p:spPr>
          <a:xfrm>
            <a:off x="6784859" y="4514022"/>
            <a:ext cx="117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90%</a:t>
            </a:r>
            <a:endParaRPr lang="ko-KR" altLang="en-US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54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208240" y="5336394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983761" y="1011983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83761" y="243209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83761" y="3812739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-1732240" y="1961939"/>
            <a:ext cx="6390559" cy="292608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280" y="3132591"/>
            <a:ext cx="2362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136" y="981854"/>
            <a:ext cx="235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6136" y="2404240"/>
            <a:ext cx="216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6137" y="3787168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A5051-8727-498F-93FF-C5871898F3A9}"/>
              </a:ext>
            </a:extLst>
          </p:cNvPr>
          <p:cNvSpPr txBox="1"/>
          <p:nvPr/>
        </p:nvSpPr>
        <p:spPr>
          <a:xfrm>
            <a:off x="4729736" y="1456945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575172-53DB-4B25-99C5-71939CC0A016}"/>
              </a:ext>
            </a:extLst>
          </p:cNvPr>
          <p:cNvSpPr txBox="1"/>
          <p:nvPr/>
        </p:nvSpPr>
        <p:spPr>
          <a:xfrm>
            <a:off x="4729736" y="2839076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0D465-7B52-4FD1-BE5E-5EB2A2FB3D65}"/>
              </a:ext>
            </a:extLst>
          </p:cNvPr>
          <p:cNvSpPr txBox="1"/>
          <p:nvPr/>
        </p:nvSpPr>
        <p:spPr>
          <a:xfrm>
            <a:off x="4729736" y="4257493"/>
            <a:ext cx="33499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B1731F-2997-4D79-A2F5-F0B8DF3CD41A}"/>
              </a:ext>
            </a:extLst>
          </p:cNvPr>
          <p:cNvSpPr txBox="1"/>
          <p:nvPr/>
        </p:nvSpPr>
        <p:spPr>
          <a:xfrm>
            <a:off x="3383280" y="6590592"/>
            <a:ext cx="5440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https://github.com/arittung/3D_Room_Reconstruction</a:t>
            </a:r>
            <a:endParaRPr lang="ko-KR" altLang="en-US" sz="11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6C3E90-7FDD-41C7-BC92-2A78AE3AC779}"/>
              </a:ext>
            </a:extLst>
          </p:cNvPr>
          <p:cNvSpPr/>
          <p:nvPr/>
        </p:nvSpPr>
        <p:spPr>
          <a:xfrm>
            <a:off x="4007360" y="5229170"/>
            <a:ext cx="475488" cy="4754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2B2714-B89F-4C86-9D21-C18D4721E847}"/>
              </a:ext>
            </a:extLst>
          </p:cNvPr>
          <p:cNvSpPr txBox="1"/>
          <p:nvPr/>
        </p:nvSpPr>
        <p:spPr>
          <a:xfrm>
            <a:off x="4729736" y="5203599"/>
            <a:ext cx="2355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59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847366-D10D-4A0B-9D44-FD28B637DE3B}"/>
              </a:ext>
            </a:extLst>
          </p:cNvPr>
          <p:cNvSpPr/>
          <p:nvPr/>
        </p:nvSpPr>
        <p:spPr>
          <a:xfrm>
            <a:off x="4818689" y="3190911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E5FC39-7504-492E-B6FB-C1E05D641FEB}"/>
              </a:ext>
            </a:extLst>
          </p:cNvPr>
          <p:cNvSpPr/>
          <p:nvPr/>
        </p:nvSpPr>
        <p:spPr>
          <a:xfrm>
            <a:off x="4818689" y="4313098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247380-965D-40F2-976C-EE6B20B62FC9}"/>
              </a:ext>
            </a:extLst>
          </p:cNvPr>
          <p:cNvSpPr/>
          <p:nvPr/>
        </p:nvSpPr>
        <p:spPr>
          <a:xfrm>
            <a:off x="4818689" y="2088626"/>
            <a:ext cx="50637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A7F9DC-456F-4DBC-8710-FB946EBA7FE1}"/>
              </a:ext>
            </a:extLst>
          </p:cNvPr>
          <p:cNvSpPr/>
          <p:nvPr/>
        </p:nvSpPr>
        <p:spPr>
          <a:xfrm>
            <a:off x="3821500" y="1657695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23%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783CF08-5AAD-4D74-B89B-7DEF4C6DD446}"/>
              </a:ext>
            </a:extLst>
          </p:cNvPr>
          <p:cNvSpPr/>
          <p:nvPr/>
        </p:nvSpPr>
        <p:spPr>
          <a:xfrm>
            <a:off x="3821500" y="2778098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40%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BF3025-FB3A-4A0A-B344-FFE621772578}"/>
              </a:ext>
            </a:extLst>
          </p:cNvPr>
          <p:cNvSpPr/>
          <p:nvPr/>
        </p:nvSpPr>
        <p:spPr>
          <a:xfrm>
            <a:off x="3821500" y="3900717"/>
            <a:ext cx="870484" cy="87048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68%</a:t>
            </a:r>
            <a:endParaRPr lang="ko-KR" altLang="en-US" sz="1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72FB22-0A87-48B5-97D6-F4E3A0505BF7}"/>
              </a:ext>
            </a:extLst>
          </p:cNvPr>
          <p:cNvSpPr/>
          <p:nvPr/>
        </p:nvSpPr>
        <p:spPr>
          <a:xfrm>
            <a:off x="4818688" y="1991061"/>
            <a:ext cx="1147313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31200-52BB-47BD-A94E-7749EC50889C}"/>
              </a:ext>
            </a:extLst>
          </p:cNvPr>
          <p:cNvSpPr/>
          <p:nvPr/>
        </p:nvSpPr>
        <p:spPr>
          <a:xfrm>
            <a:off x="4818688" y="3102837"/>
            <a:ext cx="217098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C960C2-0401-468F-8F10-BF6C43B107E4}"/>
              </a:ext>
            </a:extLst>
          </p:cNvPr>
          <p:cNvSpPr/>
          <p:nvPr/>
        </p:nvSpPr>
        <p:spPr>
          <a:xfrm>
            <a:off x="4818688" y="4225456"/>
            <a:ext cx="3631721" cy="221005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5EC9B-B6EB-4731-8009-BF13911E1A18}"/>
              </a:ext>
            </a:extLst>
          </p:cNvPr>
          <p:cNvSpPr txBox="1"/>
          <p:nvPr/>
        </p:nvSpPr>
        <p:spPr>
          <a:xfrm>
            <a:off x="2114278" y="1839953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87884-1F1A-4E35-B866-52F6F1BBDD10}"/>
              </a:ext>
            </a:extLst>
          </p:cNvPr>
          <p:cNvSpPr txBox="1"/>
          <p:nvPr/>
        </p:nvSpPr>
        <p:spPr>
          <a:xfrm>
            <a:off x="2114278" y="2944242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CFAAD-39A9-4CD7-AA7E-323F7D81D202}"/>
              </a:ext>
            </a:extLst>
          </p:cNvPr>
          <p:cNvSpPr txBox="1"/>
          <p:nvPr/>
        </p:nvSpPr>
        <p:spPr>
          <a:xfrm>
            <a:off x="2114278" y="4066429"/>
            <a:ext cx="1580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95959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ENTER CONTENTS</a:t>
            </a:r>
            <a:endParaRPr lang="ko-KR" altLang="en-US" sz="1600" dirty="0">
              <a:solidFill>
                <a:srgbClr val="595959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BF04D1-3530-4799-87A9-76E90B47E4A6}"/>
              </a:ext>
            </a:extLst>
          </p:cNvPr>
          <p:cNvSpPr txBox="1"/>
          <p:nvPr/>
        </p:nvSpPr>
        <p:spPr>
          <a:xfrm>
            <a:off x="2167071" y="5209894"/>
            <a:ext cx="7875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want you to use this template for free and to remember slug and CREBUGS for me.</a:t>
            </a:r>
            <a:endParaRPr lang="ko-KR" altLang="en-US" sz="1400" dirty="0">
              <a:solidFill>
                <a:srgbClr val="595959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09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4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25246D-C344-4272-A3DE-8E43C7A1DE64}"/>
              </a:ext>
            </a:extLst>
          </p:cNvPr>
          <p:cNvSpPr/>
          <p:nvPr/>
        </p:nvSpPr>
        <p:spPr>
          <a:xfrm>
            <a:off x="7480350" y="2080457"/>
            <a:ext cx="2134899" cy="2134899"/>
          </a:xfrm>
          <a:prstGeom prst="ellipse">
            <a:avLst/>
          </a:prstGeom>
          <a:solidFill>
            <a:srgbClr val="CBC3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F63EF-F5C0-48A3-A069-8B7C7490DD28}"/>
              </a:ext>
            </a:extLst>
          </p:cNvPr>
          <p:cNvSpPr/>
          <p:nvPr/>
        </p:nvSpPr>
        <p:spPr>
          <a:xfrm>
            <a:off x="6585000" y="3699056"/>
            <a:ext cx="2134899" cy="2134899"/>
          </a:xfrm>
          <a:prstGeom prst="ellipse">
            <a:avLst/>
          </a:prstGeom>
          <a:solidFill>
            <a:srgbClr val="052E6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319640-E201-4896-95E2-A1C69AC14A23}"/>
              </a:ext>
            </a:extLst>
          </p:cNvPr>
          <p:cNvSpPr/>
          <p:nvPr/>
        </p:nvSpPr>
        <p:spPr>
          <a:xfrm>
            <a:off x="8453199" y="3699056"/>
            <a:ext cx="2134899" cy="2134899"/>
          </a:xfrm>
          <a:prstGeom prst="ellipse">
            <a:avLst/>
          </a:prstGeom>
          <a:solidFill>
            <a:srgbClr val="26262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endParaRPr lang="ko-KR" altLang="en-US" sz="44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679E8A-DE96-4942-AC3C-D36EBA66449E}"/>
              </a:ext>
            </a:extLst>
          </p:cNvPr>
          <p:cNvSpPr/>
          <p:nvPr/>
        </p:nvSpPr>
        <p:spPr>
          <a:xfrm>
            <a:off x="1790499" y="2628227"/>
            <a:ext cx="652405" cy="652405"/>
          </a:xfrm>
          <a:prstGeom prst="ellipse">
            <a:avLst/>
          </a:prstGeom>
          <a:solidFill>
            <a:srgbClr val="CBC3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87BC99-2130-413F-90E3-469F04FC4B39}"/>
              </a:ext>
            </a:extLst>
          </p:cNvPr>
          <p:cNvSpPr/>
          <p:nvPr/>
        </p:nvSpPr>
        <p:spPr>
          <a:xfrm>
            <a:off x="1790499" y="3705826"/>
            <a:ext cx="652405" cy="652405"/>
          </a:xfrm>
          <a:prstGeom prst="ellipse">
            <a:avLst/>
          </a:prstGeom>
          <a:solidFill>
            <a:srgbClr val="052E6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BAAED7-F09D-4C9A-BDD3-AB580D016061}"/>
              </a:ext>
            </a:extLst>
          </p:cNvPr>
          <p:cNvSpPr/>
          <p:nvPr/>
        </p:nvSpPr>
        <p:spPr>
          <a:xfrm>
            <a:off x="1790499" y="4783425"/>
            <a:ext cx="652405" cy="652405"/>
          </a:xfrm>
          <a:prstGeom prst="ellipse">
            <a:avLst/>
          </a:prstGeom>
          <a:solidFill>
            <a:srgbClr val="26262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5AC6A-1922-41A3-9EA4-FE94D6C5CD7A}"/>
              </a:ext>
            </a:extLst>
          </p:cNvPr>
          <p:cNvSpPr txBox="1"/>
          <p:nvPr/>
        </p:nvSpPr>
        <p:spPr>
          <a:xfrm>
            <a:off x="2569927" y="2628227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BED91-30C6-43FF-8C9C-2CE9FA629065}"/>
              </a:ext>
            </a:extLst>
          </p:cNvPr>
          <p:cNvSpPr txBox="1"/>
          <p:nvPr/>
        </p:nvSpPr>
        <p:spPr>
          <a:xfrm>
            <a:off x="2576285" y="2916205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5781F-9F24-495B-B453-E7DF379A9024}"/>
              </a:ext>
            </a:extLst>
          </p:cNvPr>
          <p:cNvSpPr txBox="1"/>
          <p:nvPr/>
        </p:nvSpPr>
        <p:spPr>
          <a:xfrm>
            <a:off x="2569927" y="3705826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00AC3-4372-40FD-B988-1EA6370603E9}"/>
              </a:ext>
            </a:extLst>
          </p:cNvPr>
          <p:cNvSpPr txBox="1"/>
          <p:nvPr/>
        </p:nvSpPr>
        <p:spPr>
          <a:xfrm>
            <a:off x="2576285" y="3993804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DCC4-902B-4372-9862-735F8BDAD401}"/>
              </a:ext>
            </a:extLst>
          </p:cNvPr>
          <p:cNvSpPr txBox="1"/>
          <p:nvPr/>
        </p:nvSpPr>
        <p:spPr>
          <a:xfrm>
            <a:off x="2569927" y="4780923"/>
            <a:ext cx="117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Someone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7FDB-C26D-4F90-A3D0-9DEC9CFF1FAF}"/>
              </a:ext>
            </a:extLst>
          </p:cNvPr>
          <p:cNvSpPr txBox="1"/>
          <p:nvPr/>
        </p:nvSpPr>
        <p:spPr>
          <a:xfrm>
            <a:off x="2576285" y="5068901"/>
            <a:ext cx="28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Enter something here.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29150-E063-458F-ACFC-461FBE0AE201}"/>
              </a:ext>
            </a:extLst>
          </p:cNvPr>
          <p:cNvSpPr txBox="1"/>
          <p:nvPr/>
        </p:nvSpPr>
        <p:spPr>
          <a:xfrm>
            <a:off x="4484710" y="1064413"/>
            <a:ext cx="323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2000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00B758-698A-4703-BA7F-9CF6DF85504F}"/>
              </a:ext>
            </a:extLst>
          </p:cNvPr>
          <p:cNvSpPr txBox="1"/>
          <p:nvPr/>
        </p:nvSpPr>
        <p:spPr>
          <a:xfrm>
            <a:off x="4144528" y="1498633"/>
            <a:ext cx="392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I was broken my heart. But now, I am standing again.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97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5</a:t>
            </a:r>
            <a:endParaRPr lang="ko-KR" altLang="en-US" sz="40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142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95959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CONTENTS</a:t>
            </a:r>
            <a:endParaRPr lang="ko-KR" altLang="en-US" sz="2400" dirty="0">
              <a:solidFill>
                <a:srgbClr val="595959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8811E650-CFC0-4E90-8CC4-33E71C1D31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1581663"/>
            <a:ext cx="452939" cy="452939"/>
            <a:chOff x="4160" y="1704"/>
            <a:chExt cx="556" cy="556"/>
          </a:xfrm>
          <a:solidFill>
            <a:srgbClr val="595959"/>
          </a:solidFill>
        </p:grpSpPr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47806C5-7821-4472-9D6E-3B8060DBD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941"/>
              <a:ext cx="104" cy="105"/>
            </a:xfrm>
            <a:custGeom>
              <a:avLst/>
              <a:gdLst>
                <a:gd name="T0" fmla="*/ 312 w 626"/>
                <a:gd name="T1" fmla="*/ 0 h 627"/>
                <a:gd name="T2" fmla="*/ 355 w 626"/>
                <a:gd name="T3" fmla="*/ 2 h 627"/>
                <a:gd name="T4" fmla="*/ 396 w 626"/>
                <a:gd name="T5" fmla="*/ 11 h 627"/>
                <a:gd name="T6" fmla="*/ 435 w 626"/>
                <a:gd name="T7" fmla="*/ 25 h 627"/>
                <a:gd name="T8" fmla="*/ 471 w 626"/>
                <a:gd name="T9" fmla="*/ 43 h 627"/>
                <a:gd name="T10" fmla="*/ 504 w 626"/>
                <a:gd name="T11" fmla="*/ 65 h 627"/>
                <a:gd name="T12" fmla="*/ 534 w 626"/>
                <a:gd name="T13" fmla="*/ 91 h 627"/>
                <a:gd name="T14" fmla="*/ 561 w 626"/>
                <a:gd name="T15" fmla="*/ 122 h 627"/>
                <a:gd name="T16" fmla="*/ 584 w 626"/>
                <a:gd name="T17" fmla="*/ 155 h 627"/>
                <a:gd name="T18" fmla="*/ 602 w 626"/>
                <a:gd name="T19" fmla="*/ 191 h 627"/>
                <a:gd name="T20" fmla="*/ 615 w 626"/>
                <a:gd name="T21" fmla="*/ 230 h 627"/>
                <a:gd name="T22" fmla="*/ 623 w 626"/>
                <a:gd name="T23" fmla="*/ 271 h 627"/>
                <a:gd name="T24" fmla="*/ 626 w 626"/>
                <a:gd name="T25" fmla="*/ 314 h 627"/>
                <a:gd name="T26" fmla="*/ 623 w 626"/>
                <a:gd name="T27" fmla="*/ 356 h 627"/>
                <a:gd name="T28" fmla="*/ 615 w 626"/>
                <a:gd name="T29" fmla="*/ 397 h 627"/>
                <a:gd name="T30" fmla="*/ 602 w 626"/>
                <a:gd name="T31" fmla="*/ 436 h 627"/>
                <a:gd name="T32" fmla="*/ 584 w 626"/>
                <a:gd name="T33" fmla="*/ 471 h 627"/>
                <a:gd name="T34" fmla="*/ 561 w 626"/>
                <a:gd name="T35" fmla="*/ 505 h 627"/>
                <a:gd name="T36" fmla="*/ 534 w 626"/>
                <a:gd name="T37" fmla="*/ 535 h 627"/>
                <a:gd name="T38" fmla="*/ 504 w 626"/>
                <a:gd name="T39" fmla="*/ 561 h 627"/>
                <a:gd name="T40" fmla="*/ 471 w 626"/>
                <a:gd name="T41" fmla="*/ 585 h 627"/>
                <a:gd name="T42" fmla="*/ 435 w 626"/>
                <a:gd name="T43" fmla="*/ 603 h 627"/>
                <a:gd name="T44" fmla="*/ 396 w 626"/>
                <a:gd name="T45" fmla="*/ 616 h 627"/>
                <a:gd name="T46" fmla="*/ 355 w 626"/>
                <a:gd name="T47" fmla="*/ 624 h 627"/>
                <a:gd name="T48" fmla="*/ 312 w 626"/>
                <a:gd name="T49" fmla="*/ 627 h 627"/>
                <a:gd name="T50" fmla="*/ 271 w 626"/>
                <a:gd name="T51" fmla="*/ 624 h 627"/>
                <a:gd name="T52" fmla="*/ 229 w 626"/>
                <a:gd name="T53" fmla="*/ 616 h 627"/>
                <a:gd name="T54" fmla="*/ 191 w 626"/>
                <a:gd name="T55" fmla="*/ 603 h 627"/>
                <a:gd name="T56" fmla="*/ 154 w 626"/>
                <a:gd name="T57" fmla="*/ 585 h 627"/>
                <a:gd name="T58" fmla="*/ 121 w 626"/>
                <a:gd name="T59" fmla="*/ 561 h 627"/>
                <a:gd name="T60" fmla="*/ 92 w 626"/>
                <a:gd name="T61" fmla="*/ 535 h 627"/>
                <a:gd name="T62" fmla="*/ 64 w 626"/>
                <a:gd name="T63" fmla="*/ 505 h 627"/>
                <a:gd name="T64" fmla="*/ 42 w 626"/>
                <a:gd name="T65" fmla="*/ 471 h 627"/>
                <a:gd name="T66" fmla="*/ 24 w 626"/>
                <a:gd name="T67" fmla="*/ 436 h 627"/>
                <a:gd name="T68" fmla="*/ 11 w 626"/>
                <a:gd name="T69" fmla="*/ 397 h 627"/>
                <a:gd name="T70" fmla="*/ 3 w 626"/>
                <a:gd name="T71" fmla="*/ 356 h 627"/>
                <a:gd name="T72" fmla="*/ 0 w 626"/>
                <a:gd name="T73" fmla="*/ 314 h 627"/>
                <a:gd name="T74" fmla="*/ 3 w 626"/>
                <a:gd name="T75" fmla="*/ 271 h 627"/>
                <a:gd name="T76" fmla="*/ 11 w 626"/>
                <a:gd name="T77" fmla="*/ 230 h 627"/>
                <a:gd name="T78" fmla="*/ 24 w 626"/>
                <a:gd name="T79" fmla="*/ 191 h 627"/>
                <a:gd name="T80" fmla="*/ 42 w 626"/>
                <a:gd name="T81" fmla="*/ 155 h 627"/>
                <a:gd name="T82" fmla="*/ 64 w 626"/>
                <a:gd name="T83" fmla="*/ 122 h 627"/>
                <a:gd name="T84" fmla="*/ 92 w 626"/>
                <a:gd name="T85" fmla="*/ 91 h 627"/>
                <a:gd name="T86" fmla="*/ 121 w 626"/>
                <a:gd name="T87" fmla="*/ 65 h 627"/>
                <a:gd name="T88" fmla="*/ 154 w 626"/>
                <a:gd name="T89" fmla="*/ 43 h 627"/>
                <a:gd name="T90" fmla="*/ 191 w 626"/>
                <a:gd name="T91" fmla="*/ 25 h 627"/>
                <a:gd name="T92" fmla="*/ 229 w 626"/>
                <a:gd name="T93" fmla="*/ 11 h 627"/>
                <a:gd name="T94" fmla="*/ 271 w 626"/>
                <a:gd name="T95" fmla="*/ 2 h 627"/>
                <a:gd name="T96" fmla="*/ 312 w 626"/>
                <a:gd name="T9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6" h="627">
                  <a:moveTo>
                    <a:pt x="312" y="0"/>
                  </a:moveTo>
                  <a:lnTo>
                    <a:pt x="355" y="2"/>
                  </a:lnTo>
                  <a:lnTo>
                    <a:pt x="396" y="11"/>
                  </a:lnTo>
                  <a:lnTo>
                    <a:pt x="435" y="25"/>
                  </a:lnTo>
                  <a:lnTo>
                    <a:pt x="471" y="43"/>
                  </a:lnTo>
                  <a:lnTo>
                    <a:pt x="504" y="65"/>
                  </a:lnTo>
                  <a:lnTo>
                    <a:pt x="534" y="91"/>
                  </a:lnTo>
                  <a:lnTo>
                    <a:pt x="561" y="122"/>
                  </a:lnTo>
                  <a:lnTo>
                    <a:pt x="584" y="155"/>
                  </a:lnTo>
                  <a:lnTo>
                    <a:pt x="602" y="191"/>
                  </a:lnTo>
                  <a:lnTo>
                    <a:pt x="615" y="230"/>
                  </a:lnTo>
                  <a:lnTo>
                    <a:pt x="623" y="271"/>
                  </a:lnTo>
                  <a:lnTo>
                    <a:pt x="626" y="314"/>
                  </a:lnTo>
                  <a:lnTo>
                    <a:pt x="623" y="356"/>
                  </a:lnTo>
                  <a:lnTo>
                    <a:pt x="615" y="397"/>
                  </a:lnTo>
                  <a:lnTo>
                    <a:pt x="602" y="436"/>
                  </a:lnTo>
                  <a:lnTo>
                    <a:pt x="584" y="471"/>
                  </a:lnTo>
                  <a:lnTo>
                    <a:pt x="561" y="505"/>
                  </a:lnTo>
                  <a:lnTo>
                    <a:pt x="534" y="535"/>
                  </a:lnTo>
                  <a:lnTo>
                    <a:pt x="504" y="561"/>
                  </a:lnTo>
                  <a:lnTo>
                    <a:pt x="471" y="585"/>
                  </a:lnTo>
                  <a:lnTo>
                    <a:pt x="435" y="603"/>
                  </a:lnTo>
                  <a:lnTo>
                    <a:pt x="396" y="616"/>
                  </a:lnTo>
                  <a:lnTo>
                    <a:pt x="355" y="624"/>
                  </a:lnTo>
                  <a:lnTo>
                    <a:pt x="312" y="627"/>
                  </a:lnTo>
                  <a:lnTo>
                    <a:pt x="271" y="624"/>
                  </a:lnTo>
                  <a:lnTo>
                    <a:pt x="229" y="616"/>
                  </a:lnTo>
                  <a:lnTo>
                    <a:pt x="191" y="603"/>
                  </a:lnTo>
                  <a:lnTo>
                    <a:pt x="154" y="585"/>
                  </a:lnTo>
                  <a:lnTo>
                    <a:pt x="121" y="561"/>
                  </a:lnTo>
                  <a:lnTo>
                    <a:pt x="92" y="535"/>
                  </a:lnTo>
                  <a:lnTo>
                    <a:pt x="64" y="505"/>
                  </a:lnTo>
                  <a:lnTo>
                    <a:pt x="42" y="471"/>
                  </a:lnTo>
                  <a:lnTo>
                    <a:pt x="24" y="436"/>
                  </a:lnTo>
                  <a:lnTo>
                    <a:pt x="11" y="397"/>
                  </a:lnTo>
                  <a:lnTo>
                    <a:pt x="3" y="356"/>
                  </a:lnTo>
                  <a:lnTo>
                    <a:pt x="0" y="314"/>
                  </a:lnTo>
                  <a:lnTo>
                    <a:pt x="3" y="271"/>
                  </a:lnTo>
                  <a:lnTo>
                    <a:pt x="11" y="230"/>
                  </a:lnTo>
                  <a:lnTo>
                    <a:pt x="24" y="191"/>
                  </a:lnTo>
                  <a:lnTo>
                    <a:pt x="42" y="155"/>
                  </a:lnTo>
                  <a:lnTo>
                    <a:pt x="64" y="122"/>
                  </a:lnTo>
                  <a:lnTo>
                    <a:pt x="92" y="91"/>
                  </a:lnTo>
                  <a:lnTo>
                    <a:pt x="121" y="65"/>
                  </a:lnTo>
                  <a:lnTo>
                    <a:pt x="154" y="43"/>
                  </a:lnTo>
                  <a:lnTo>
                    <a:pt x="191" y="25"/>
                  </a:lnTo>
                  <a:lnTo>
                    <a:pt x="229" y="11"/>
                  </a:lnTo>
                  <a:lnTo>
                    <a:pt x="271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" name="Freeform 23">
              <a:extLst>
                <a:ext uri="{FF2B5EF4-FFF2-40B4-BE49-F238E27FC236}">
                  <a16:creationId xmlns:a16="http://schemas.microsoft.com/office/drawing/2014/main" id="{836EA77B-178B-4EF9-8961-509D9674D4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" y="1704"/>
              <a:ext cx="556" cy="556"/>
            </a:xfrm>
            <a:custGeom>
              <a:avLst/>
              <a:gdLst>
                <a:gd name="T0" fmla="*/ 1433 w 3336"/>
                <a:gd name="T1" fmla="*/ 1111 h 3336"/>
                <a:gd name="T2" fmla="*/ 1172 w 3336"/>
                <a:gd name="T3" fmla="*/ 992 h 3336"/>
                <a:gd name="T4" fmla="*/ 1060 w 3336"/>
                <a:gd name="T5" fmla="*/ 1459 h 3336"/>
                <a:gd name="T6" fmla="*/ 792 w 3336"/>
                <a:gd name="T7" fmla="*/ 1561 h 3336"/>
                <a:gd name="T8" fmla="*/ 1043 w 3336"/>
                <a:gd name="T9" fmla="*/ 1969 h 3336"/>
                <a:gd name="T10" fmla="*/ 924 w 3336"/>
                <a:gd name="T11" fmla="*/ 2232 h 3336"/>
                <a:gd name="T12" fmla="*/ 1391 w 3336"/>
                <a:gd name="T13" fmla="*/ 2342 h 3336"/>
                <a:gd name="T14" fmla="*/ 1493 w 3336"/>
                <a:gd name="T15" fmla="*/ 2612 h 3336"/>
                <a:gd name="T16" fmla="*/ 1903 w 3336"/>
                <a:gd name="T17" fmla="*/ 2360 h 3336"/>
                <a:gd name="T18" fmla="*/ 2164 w 3336"/>
                <a:gd name="T19" fmla="*/ 2479 h 3336"/>
                <a:gd name="T20" fmla="*/ 2276 w 3336"/>
                <a:gd name="T21" fmla="*/ 2013 h 3336"/>
                <a:gd name="T22" fmla="*/ 2544 w 3336"/>
                <a:gd name="T23" fmla="*/ 1911 h 3336"/>
                <a:gd name="T24" fmla="*/ 2293 w 3336"/>
                <a:gd name="T25" fmla="*/ 1501 h 3336"/>
                <a:gd name="T26" fmla="*/ 2411 w 3336"/>
                <a:gd name="T27" fmla="*/ 1239 h 3336"/>
                <a:gd name="T28" fmla="*/ 1945 w 3336"/>
                <a:gd name="T29" fmla="*/ 1128 h 3336"/>
                <a:gd name="T30" fmla="*/ 1843 w 3336"/>
                <a:gd name="T31" fmla="*/ 859 h 3336"/>
                <a:gd name="T32" fmla="*/ 1769 w 3336"/>
                <a:gd name="T33" fmla="*/ 3 h 3336"/>
                <a:gd name="T34" fmla="*/ 2064 w 3336"/>
                <a:gd name="T35" fmla="*/ 48 h 3336"/>
                <a:gd name="T36" fmla="*/ 2339 w 3336"/>
                <a:gd name="T37" fmla="*/ 141 h 3336"/>
                <a:gd name="T38" fmla="*/ 2591 w 3336"/>
                <a:gd name="T39" fmla="*/ 278 h 3336"/>
                <a:gd name="T40" fmla="*/ 2813 w 3336"/>
                <a:gd name="T41" fmla="*/ 456 h 3336"/>
                <a:gd name="T42" fmla="*/ 3002 w 3336"/>
                <a:gd name="T43" fmla="*/ 667 h 3336"/>
                <a:gd name="T44" fmla="*/ 3154 w 3336"/>
                <a:gd name="T45" fmla="*/ 910 h 3336"/>
                <a:gd name="T46" fmla="*/ 3263 w 3336"/>
                <a:gd name="T47" fmla="*/ 1178 h 3336"/>
                <a:gd name="T48" fmla="*/ 3324 w 3336"/>
                <a:gd name="T49" fmla="*/ 1467 h 3336"/>
                <a:gd name="T50" fmla="*/ 3333 w 3336"/>
                <a:gd name="T51" fmla="*/ 1769 h 3336"/>
                <a:gd name="T52" fmla="*/ 3288 w 3336"/>
                <a:gd name="T53" fmla="*/ 2064 h 3336"/>
                <a:gd name="T54" fmla="*/ 3195 w 3336"/>
                <a:gd name="T55" fmla="*/ 2339 h 3336"/>
                <a:gd name="T56" fmla="*/ 3058 w 3336"/>
                <a:gd name="T57" fmla="*/ 2591 h 3336"/>
                <a:gd name="T58" fmla="*/ 2880 w 3336"/>
                <a:gd name="T59" fmla="*/ 2813 h 3336"/>
                <a:gd name="T60" fmla="*/ 2669 w 3336"/>
                <a:gd name="T61" fmla="*/ 3002 h 3336"/>
                <a:gd name="T62" fmla="*/ 2426 w 3336"/>
                <a:gd name="T63" fmla="*/ 3154 h 3336"/>
                <a:gd name="T64" fmla="*/ 2158 w 3336"/>
                <a:gd name="T65" fmla="*/ 3263 h 3336"/>
                <a:gd name="T66" fmla="*/ 1869 w 3336"/>
                <a:gd name="T67" fmla="*/ 3324 h 3336"/>
                <a:gd name="T68" fmla="*/ 1566 w 3336"/>
                <a:gd name="T69" fmla="*/ 3333 h 3336"/>
                <a:gd name="T70" fmla="*/ 1272 w 3336"/>
                <a:gd name="T71" fmla="*/ 3288 h 3336"/>
                <a:gd name="T72" fmla="*/ 997 w 3336"/>
                <a:gd name="T73" fmla="*/ 3195 h 3336"/>
                <a:gd name="T74" fmla="*/ 745 w 3336"/>
                <a:gd name="T75" fmla="*/ 3058 h 3336"/>
                <a:gd name="T76" fmla="*/ 523 w 3336"/>
                <a:gd name="T77" fmla="*/ 2880 h 3336"/>
                <a:gd name="T78" fmla="*/ 334 w 3336"/>
                <a:gd name="T79" fmla="*/ 2669 h 3336"/>
                <a:gd name="T80" fmla="*/ 182 w 3336"/>
                <a:gd name="T81" fmla="*/ 2426 h 3336"/>
                <a:gd name="T82" fmla="*/ 73 w 3336"/>
                <a:gd name="T83" fmla="*/ 2158 h 3336"/>
                <a:gd name="T84" fmla="*/ 12 w 3336"/>
                <a:gd name="T85" fmla="*/ 1869 h 3336"/>
                <a:gd name="T86" fmla="*/ 3 w 3336"/>
                <a:gd name="T87" fmla="*/ 1566 h 3336"/>
                <a:gd name="T88" fmla="*/ 48 w 3336"/>
                <a:gd name="T89" fmla="*/ 1272 h 3336"/>
                <a:gd name="T90" fmla="*/ 141 w 3336"/>
                <a:gd name="T91" fmla="*/ 997 h 3336"/>
                <a:gd name="T92" fmla="*/ 278 w 3336"/>
                <a:gd name="T93" fmla="*/ 745 h 3336"/>
                <a:gd name="T94" fmla="*/ 456 w 3336"/>
                <a:gd name="T95" fmla="*/ 523 h 3336"/>
                <a:gd name="T96" fmla="*/ 667 w 3336"/>
                <a:gd name="T97" fmla="*/ 334 h 3336"/>
                <a:gd name="T98" fmla="*/ 910 w 3336"/>
                <a:gd name="T99" fmla="*/ 182 h 3336"/>
                <a:gd name="T100" fmla="*/ 1178 w 3336"/>
                <a:gd name="T101" fmla="*/ 73 h 3336"/>
                <a:gd name="T102" fmla="*/ 1467 w 3336"/>
                <a:gd name="T103" fmla="*/ 12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36" h="3336">
                  <a:moveTo>
                    <a:pt x="1493" y="859"/>
                  </a:moveTo>
                  <a:lnTo>
                    <a:pt x="1478" y="1096"/>
                  </a:lnTo>
                  <a:lnTo>
                    <a:pt x="1433" y="1111"/>
                  </a:lnTo>
                  <a:lnTo>
                    <a:pt x="1391" y="1128"/>
                  </a:lnTo>
                  <a:lnTo>
                    <a:pt x="1350" y="1148"/>
                  </a:lnTo>
                  <a:lnTo>
                    <a:pt x="1172" y="992"/>
                  </a:lnTo>
                  <a:lnTo>
                    <a:pt x="924" y="1239"/>
                  </a:lnTo>
                  <a:lnTo>
                    <a:pt x="1081" y="1417"/>
                  </a:lnTo>
                  <a:lnTo>
                    <a:pt x="1060" y="1459"/>
                  </a:lnTo>
                  <a:lnTo>
                    <a:pt x="1043" y="1501"/>
                  </a:lnTo>
                  <a:lnTo>
                    <a:pt x="1028" y="1546"/>
                  </a:lnTo>
                  <a:lnTo>
                    <a:pt x="792" y="1561"/>
                  </a:lnTo>
                  <a:lnTo>
                    <a:pt x="792" y="1911"/>
                  </a:lnTo>
                  <a:lnTo>
                    <a:pt x="1028" y="1926"/>
                  </a:lnTo>
                  <a:lnTo>
                    <a:pt x="1043" y="1969"/>
                  </a:lnTo>
                  <a:lnTo>
                    <a:pt x="1060" y="2013"/>
                  </a:lnTo>
                  <a:lnTo>
                    <a:pt x="1081" y="2053"/>
                  </a:lnTo>
                  <a:lnTo>
                    <a:pt x="924" y="2232"/>
                  </a:lnTo>
                  <a:lnTo>
                    <a:pt x="1172" y="2479"/>
                  </a:lnTo>
                  <a:lnTo>
                    <a:pt x="1350" y="2322"/>
                  </a:lnTo>
                  <a:lnTo>
                    <a:pt x="1391" y="2342"/>
                  </a:lnTo>
                  <a:lnTo>
                    <a:pt x="1433" y="2360"/>
                  </a:lnTo>
                  <a:lnTo>
                    <a:pt x="1478" y="2375"/>
                  </a:lnTo>
                  <a:lnTo>
                    <a:pt x="1493" y="2612"/>
                  </a:lnTo>
                  <a:lnTo>
                    <a:pt x="1843" y="2612"/>
                  </a:lnTo>
                  <a:lnTo>
                    <a:pt x="1858" y="2375"/>
                  </a:lnTo>
                  <a:lnTo>
                    <a:pt x="1903" y="2360"/>
                  </a:lnTo>
                  <a:lnTo>
                    <a:pt x="1945" y="2342"/>
                  </a:lnTo>
                  <a:lnTo>
                    <a:pt x="1985" y="2322"/>
                  </a:lnTo>
                  <a:lnTo>
                    <a:pt x="2164" y="2479"/>
                  </a:lnTo>
                  <a:lnTo>
                    <a:pt x="2411" y="2232"/>
                  </a:lnTo>
                  <a:lnTo>
                    <a:pt x="2254" y="2053"/>
                  </a:lnTo>
                  <a:lnTo>
                    <a:pt x="2276" y="2013"/>
                  </a:lnTo>
                  <a:lnTo>
                    <a:pt x="2293" y="1969"/>
                  </a:lnTo>
                  <a:lnTo>
                    <a:pt x="2308" y="1926"/>
                  </a:lnTo>
                  <a:lnTo>
                    <a:pt x="2544" y="1911"/>
                  </a:lnTo>
                  <a:lnTo>
                    <a:pt x="2544" y="1561"/>
                  </a:lnTo>
                  <a:lnTo>
                    <a:pt x="2308" y="1546"/>
                  </a:lnTo>
                  <a:lnTo>
                    <a:pt x="2293" y="1501"/>
                  </a:lnTo>
                  <a:lnTo>
                    <a:pt x="2276" y="1459"/>
                  </a:lnTo>
                  <a:lnTo>
                    <a:pt x="2254" y="1417"/>
                  </a:lnTo>
                  <a:lnTo>
                    <a:pt x="2411" y="1239"/>
                  </a:lnTo>
                  <a:lnTo>
                    <a:pt x="2164" y="992"/>
                  </a:lnTo>
                  <a:lnTo>
                    <a:pt x="1985" y="1148"/>
                  </a:lnTo>
                  <a:lnTo>
                    <a:pt x="1945" y="1128"/>
                  </a:lnTo>
                  <a:lnTo>
                    <a:pt x="1903" y="1111"/>
                  </a:lnTo>
                  <a:lnTo>
                    <a:pt x="1858" y="1096"/>
                  </a:lnTo>
                  <a:lnTo>
                    <a:pt x="1843" y="859"/>
                  </a:lnTo>
                  <a:lnTo>
                    <a:pt x="1493" y="859"/>
                  </a:lnTo>
                  <a:close/>
                  <a:moveTo>
                    <a:pt x="1667" y="0"/>
                  </a:moveTo>
                  <a:lnTo>
                    <a:pt x="1769" y="3"/>
                  </a:lnTo>
                  <a:lnTo>
                    <a:pt x="1869" y="12"/>
                  </a:lnTo>
                  <a:lnTo>
                    <a:pt x="1968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9" y="334"/>
                  </a:lnTo>
                  <a:lnTo>
                    <a:pt x="2743" y="392"/>
                  </a:lnTo>
                  <a:lnTo>
                    <a:pt x="2813" y="456"/>
                  </a:lnTo>
                  <a:lnTo>
                    <a:pt x="2880" y="523"/>
                  </a:lnTo>
                  <a:lnTo>
                    <a:pt x="2944" y="593"/>
                  </a:lnTo>
                  <a:lnTo>
                    <a:pt x="3002" y="667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10"/>
                  </a:lnTo>
                  <a:lnTo>
                    <a:pt x="3195" y="997"/>
                  </a:lnTo>
                  <a:lnTo>
                    <a:pt x="3232" y="1086"/>
                  </a:lnTo>
                  <a:lnTo>
                    <a:pt x="3263" y="1178"/>
                  </a:lnTo>
                  <a:lnTo>
                    <a:pt x="3288" y="1272"/>
                  </a:lnTo>
                  <a:lnTo>
                    <a:pt x="3309" y="1368"/>
                  </a:lnTo>
                  <a:lnTo>
                    <a:pt x="3324" y="1467"/>
                  </a:lnTo>
                  <a:lnTo>
                    <a:pt x="3333" y="1566"/>
                  </a:lnTo>
                  <a:lnTo>
                    <a:pt x="3336" y="1667"/>
                  </a:lnTo>
                  <a:lnTo>
                    <a:pt x="3333" y="1769"/>
                  </a:lnTo>
                  <a:lnTo>
                    <a:pt x="3324" y="1869"/>
                  </a:lnTo>
                  <a:lnTo>
                    <a:pt x="3309" y="1968"/>
                  </a:lnTo>
                  <a:lnTo>
                    <a:pt x="3288" y="2064"/>
                  </a:lnTo>
                  <a:lnTo>
                    <a:pt x="3263" y="2158"/>
                  </a:lnTo>
                  <a:lnTo>
                    <a:pt x="3232" y="2250"/>
                  </a:lnTo>
                  <a:lnTo>
                    <a:pt x="3195" y="2339"/>
                  </a:lnTo>
                  <a:lnTo>
                    <a:pt x="3154" y="2426"/>
                  </a:lnTo>
                  <a:lnTo>
                    <a:pt x="3109" y="2510"/>
                  </a:lnTo>
                  <a:lnTo>
                    <a:pt x="3058" y="2591"/>
                  </a:lnTo>
                  <a:lnTo>
                    <a:pt x="3002" y="2669"/>
                  </a:lnTo>
                  <a:lnTo>
                    <a:pt x="2944" y="2743"/>
                  </a:lnTo>
                  <a:lnTo>
                    <a:pt x="2880" y="2813"/>
                  </a:lnTo>
                  <a:lnTo>
                    <a:pt x="2813" y="2880"/>
                  </a:lnTo>
                  <a:lnTo>
                    <a:pt x="2743" y="2944"/>
                  </a:lnTo>
                  <a:lnTo>
                    <a:pt x="2669" y="3002"/>
                  </a:lnTo>
                  <a:lnTo>
                    <a:pt x="2591" y="3058"/>
                  </a:lnTo>
                  <a:lnTo>
                    <a:pt x="2510" y="3109"/>
                  </a:lnTo>
                  <a:lnTo>
                    <a:pt x="2426" y="3154"/>
                  </a:lnTo>
                  <a:lnTo>
                    <a:pt x="2339" y="3195"/>
                  </a:lnTo>
                  <a:lnTo>
                    <a:pt x="2250" y="3232"/>
                  </a:lnTo>
                  <a:lnTo>
                    <a:pt x="2158" y="3263"/>
                  </a:lnTo>
                  <a:lnTo>
                    <a:pt x="2064" y="3288"/>
                  </a:lnTo>
                  <a:lnTo>
                    <a:pt x="1968" y="3309"/>
                  </a:lnTo>
                  <a:lnTo>
                    <a:pt x="1869" y="3324"/>
                  </a:lnTo>
                  <a:lnTo>
                    <a:pt x="1769" y="3333"/>
                  </a:lnTo>
                  <a:lnTo>
                    <a:pt x="1667" y="3336"/>
                  </a:lnTo>
                  <a:lnTo>
                    <a:pt x="1566" y="3333"/>
                  </a:lnTo>
                  <a:lnTo>
                    <a:pt x="1467" y="3324"/>
                  </a:lnTo>
                  <a:lnTo>
                    <a:pt x="1368" y="3309"/>
                  </a:lnTo>
                  <a:lnTo>
                    <a:pt x="1272" y="3288"/>
                  </a:lnTo>
                  <a:lnTo>
                    <a:pt x="1178" y="3263"/>
                  </a:lnTo>
                  <a:lnTo>
                    <a:pt x="1086" y="3232"/>
                  </a:lnTo>
                  <a:lnTo>
                    <a:pt x="997" y="3195"/>
                  </a:lnTo>
                  <a:lnTo>
                    <a:pt x="910" y="3154"/>
                  </a:lnTo>
                  <a:lnTo>
                    <a:pt x="826" y="3109"/>
                  </a:lnTo>
                  <a:lnTo>
                    <a:pt x="745" y="3058"/>
                  </a:lnTo>
                  <a:lnTo>
                    <a:pt x="667" y="3002"/>
                  </a:lnTo>
                  <a:lnTo>
                    <a:pt x="593" y="2944"/>
                  </a:lnTo>
                  <a:lnTo>
                    <a:pt x="523" y="2880"/>
                  </a:lnTo>
                  <a:lnTo>
                    <a:pt x="456" y="2813"/>
                  </a:lnTo>
                  <a:lnTo>
                    <a:pt x="392" y="2743"/>
                  </a:lnTo>
                  <a:lnTo>
                    <a:pt x="334" y="2669"/>
                  </a:lnTo>
                  <a:lnTo>
                    <a:pt x="278" y="2591"/>
                  </a:lnTo>
                  <a:lnTo>
                    <a:pt x="227" y="2510"/>
                  </a:lnTo>
                  <a:lnTo>
                    <a:pt x="182" y="2426"/>
                  </a:lnTo>
                  <a:lnTo>
                    <a:pt x="141" y="2339"/>
                  </a:lnTo>
                  <a:lnTo>
                    <a:pt x="104" y="2250"/>
                  </a:lnTo>
                  <a:lnTo>
                    <a:pt x="73" y="2158"/>
                  </a:lnTo>
                  <a:lnTo>
                    <a:pt x="48" y="2064"/>
                  </a:lnTo>
                  <a:lnTo>
                    <a:pt x="27" y="1968"/>
                  </a:lnTo>
                  <a:lnTo>
                    <a:pt x="12" y="1869"/>
                  </a:lnTo>
                  <a:lnTo>
                    <a:pt x="3" y="1769"/>
                  </a:lnTo>
                  <a:lnTo>
                    <a:pt x="0" y="1667"/>
                  </a:lnTo>
                  <a:lnTo>
                    <a:pt x="3" y="1566"/>
                  </a:lnTo>
                  <a:lnTo>
                    <a:pt x="12" y="1467"/>
                  </a:lnTo>
                  <a:lnTo>
                    <a:pt x="27" y="1368"/>
                  </a:lnTo>
                  <a:lnTo>
                    <a:pt x="48" y="1272"/>
                  </a:lnTo>
                  <a:lnTo>
                    <a:pt x="73" y="1178"/>
                  </a:lnTo>
                  <a:lnTo>
                    <a:pt x="104" y="1086"/>
                  </a:lnTo>
                  <a:lnTo>
                    <a:pt x="141" y="997"/>
                  </a:lnTo>
                  <a:lnTo>
                    <a:pt x="182" y="910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4" y="667"/>
                  </a:lnTo>
                  <a:lnTo>
                    <a:pt x="392" y="593"/>
                  </a:lnTo>
                  <a:lnTo>
                    <a:pt x="456" y="523"/>
                  </a:lnTo>
                  <a:lnTo>
                    <a:pt x="523" y="456"/>
                  </a:lnTo>
                  <a:lnTo>
                    <a:pt x="593" y="392"/>
                  </a:lnTo>
                  <a:lnTo>
                    <a:pt x="667" y="334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8" y="27"/>
                  </a:lnTo>
                  <a:lnTo>
                    <a:pt x="1467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9" name="Freeform 28">
            <a:extLst>
              <a:ext uri="{FF2B5EF4-FFF2-40B4-BE49-F238E27FC236}">
                <a16:creationId xmlns:a16="http://schemas.microsoft.com/office/drawing/2014/main" id="{ED968156-2BE1-463D-B051-C70ABBDF9C57}"/>
              </a:ext>
            </a:extLst>
          </p:cNvPr>
          <p:cNvSpPr>
            <a:spLocks noEditPoints="1"/>
          </p:cNvSpPr>
          <p:nvPr/>
        </p:nvSpPr>
        <p:spPr bwMode="auto">
          <a:xfrm>
            <a:off x="6248057" y="155431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47AE8F-4CB1-47C4-A053-57A30BDF76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49538" y="3625496"/>
            <a:ext cx="498559" cy="498559"/>
            <a:chOff x="1742" y="1676"/>
            <a:chExt cx="612" cy="612"/>
          </a:xfrm>
          <a:solidFill>
            <a:srgbClr val="595959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E45BE33-23DF-4480-8D46-1DA27FE82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" y="1933"/>
              <a:ext cx="36" cy="36"/>
            </a:xfrm>
            <a:custGeom>
              <a:avLst/>
              <a:gdLst>
                <a:gd name="T0" fmla="*/ 108 w 215"/>
                <a:gd name="T1" fmla="*/ 0 h 216"/>
                <a:gd name="T2" fmla="*/ 133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5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5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3 w 215"/>
                <a:gd name="T27" fmla="*/ 213 h 216"/>
                <a:gd name="T28" fmla="*/ 108 w 215"/>
                <a:gd name="T29" fmla="*/ 216 h 216"/>
                <a:gd name="T30" fmla="*/ 83 w 215"/>
                <a:gd name="T31" fmla="*/ 213 h 216"/>
                <a:gd name="T32" fmla="*/ 60 w 215"/>
                <a:gd name="T33" fmla="*/ 205 h 216"/>
                <a:gd name="T34" fmla="*/ 40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0 w 215"/>
                <a:gd name="T51" fmla="*/ 23 h 216"/>
                <a:gd name="T52" fmla="*/ 60 w 215"/>
                <a:gd name="T53" fmla="*/ 11 h 216"/>
                <a:gd name="T54" fmla="*/ 83 w 215"/>
                <a:gd name="T55" fmla="*/ 3 h 216"/>
                <a:gd name="T56" fmla="*/ 108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lnTo>
                    <a:pt x="133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5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3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5"/>
                  </a:lnTo>
                  <a:lnTo>
                    <a:pt x="40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6CF194A-4FD5-4FE4-AEE4-9DD29DD4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04"/>
              <a:ext cx="36" cy="36"/>
            </a:xfrm>
            <a:custGeom>
              <a:avLst/>
              <a:gdLst>
                <a:gd name="T0" fmla="*/ 108 w 216"/>
                <a:gd name="T1" fmla="*/ 0 h 215"/>
                <a:gd name="T2" fmla="*/ 132 w 216"/>
                <a:gd name="T3" fmla="*/ 2 h 215"/>
                <a:gd name="T4" fmla="*/ 156 w 216"/>
                <a:gd name="T5" fmla="*/ 11 h 215"/>
                <a:gd name="T6" fmla="*/ 176 w 216"/>
                <a:gd name="T7" fmla="*/ 23 h 215"/>
                <a:gd name="T8" fmla="*/ 192 w 216"/>
                <a:gd name="T9" fmla="*/ 40 h 215"/>
                <a:gd name="T10" fmla="*/ 205 w 216"/>
                <a:gd name="T11" fmla="*/ 60 h 215"/>
                <a:gd name="T12" fmla="*/ 212 w 216"/>
                <a:gd name="T13" fmla="*/ 82 h 215"/>
                <a:gd name="T14" fmla="*/ 216 w 216"/>
                <a:gd name="T15" fmla="*/ 107 h 215"/>
                <a:gd name="T16" fmla="*/ 212 w 216"/>
                <a:gd name="T17" fmla="*/ 132 h 215"/>
                <a:gd name="T18" fmla="*/ 205 w 216"/>
                <a:gd name="T19" fmla="*/ 154 h 215"/>
                <a:gd name="T20" fmla="*/ 192 w 216"/>
                <a:gd name="T21" fmla="*/ 174 h 215"/>
                <a:gd name="T22" fmla="*/ 176 w 216"/>
                <a:gd name="T23" fmla="*/ 191 h 215"/>
                <a:gd name="T24" fmla="*/ 156 w 216"/>
                <a:gd name="T25" fmla="*/ 204 h 215"/>
                <a:gd name="T26" fmla="*/ 132 w 216"/>
                <a:gd name="T27" fmla="*/ 212 h 215"/>
                <a:gd name="T28" fmla="*/ 108 w 216"/>
                <a:gd name="T29" fmla="*/ 215 h 215"/>
                <a:gd name="T30" fmla="*/ 83 w 216"/>
                <a:gd name="T31" fmla="*/ 212 h 215"/>
                <a:gd name="T32" fmla="*/ 60 w 216"/>
                <a:gd name="T33" fmla="*/ 204 h 215"/>
                <a:gd name="T34" fmla="*/ 40 w 216"/>
                <a:gd name="T35" fmla="*/ 191 h 215"/>
                <a:gd name="T36" fmla="*/ 23 w 216"/>
                <a:gd name="T37" fmla="*/ 174 h 215"/>
                <a:gd name="T38" fmla="*/ 11 w 216"/>
                <a:gd name="T39" fmla="*/ 154 h 215"/>
                <a:gd name="T40" fmla="*/ 3 w 216"/>
                <a:gd name="T41" fmla="*/ 132 h 215"/>
                <a:gd name="T42" fmla="*/ 0 w 216"/>
                <a:gd name="T43" fmla="*/ 107 h 215"/>
                <a:gd name="T44" fmla="*/ 3 w 216"/>
                <a:gd name="T45" fmla="*/ 82 h 215"/>
                <a:gd name="T46" fmla="*/ 11 w 216"/>
                <a:gd name="T47" fmla="*/ 60 h 215"/>
                <a:gd name="T48" fmla="*/ 23 w 216"/>
                <a:gd name="T49" fmla="*/ 40 h 215"/>
                <a:gd name="T50" fmla="*/ 40 w 216"/>
                <a:gd name="T51" fmla="*/ 23 h 215"/>
                <a:gd name="T52" fmla="*/ 60 w 216"/>
                <a:gd name="T53" fmla="*/ 11 h 215"/>
                <a:gd name="T54" fmla="*/ 83 w 216"/>
                <a:gd name="T55" fmla="*/ 2 h 215"/>
                <a:gd name="T56" fmla="*/ 108 w 216"/>
                <a:gd name="T5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5">
                  <a:moveTo>
                    <a:pt x="108" y="0"/>
                  </a:moveTo>
                  <a:lnTo>
                    <a:pt x="132" y="2"/>
                  </a:lnTo>
                  <a:lnTo>
                    <a:pt x="156" y="11"/>
                  </a:lnTo>
                  <a:lnTo>
                    <a:pt x="176" y="23"/>
                  </a:lnTo>
                  <a:lnTo>
                    <a:pt x="192" y="40"/>
                  </a:lnTo>
                  <a:lnTo>
                    <a:pt x="205" y="60"/>
                  </a:lnTo>
                  <a:lnTo>
                    <a:pt x="212" y="82"/>
                  </a:lnTo>
                  <a:lnTo>
                    <a:pt x="216" y="107"/>
                  </a:lnTo>
                  <a:lnTo>
                    <a:pt x="212" y="132"/>
                  </a:lnTo>
                  <a:lnTo>
                    <a:pt x="205" y="154"/>
                  </a:lnTo>
                  <a:lnTo>
                    <a:pt x="192" y="174"/>
                  </a:lnTo>
                  <a:lnTo>
                    <a:pt x="176" y="191"/>
                  </a:lnTo>
                  <a:lnTo>
                    <a:pt x="156" y="204"/>
                  </a:lnTo>
                  <a:lnTo>
                    <a:pt x="132" y="212"/>
                  </a:lnTo>
                  <a:lnTo>
                    <a:pt x="108" y="215"/>
                  </a:lnTo>
                  <a:lnTo>
                    <a:pt x="83" y="212"/>
                  </a:lnTo>
                  <a:lnTo>
                    <a:pt x="60" y="204"/>
                  </a:lnTo>
                  <a:lnTo>
                    <a:pt x="40" y="191"/>
                  </a:lnTo>
                  <a:lnTo>
                    <a:pt x="23" y="174"/>
                  </a:lnTo>
                  <a:lnTo>
                    <a:pt x="11" y="154"/>
                  </a:lnTo>
                  <a:lnTo>
                    <a:pt x="3" y="132"/>
                  </a:lnTo>
                  <a:lnTo>
                    <a:pt x="0" y="107"/>
                  </a:lnTo>
                  <a:lnTo>
                    <a:pt x="3" y="82"/>
                  </a:lnTo>
                  <a:lnTo>
                    <a:pt x="11" y="60"/>
                  </a:lnTo>
                  <a:lnTo>
                    <a:pt x="23" y="40"/>
                  </a:lnTo>
                  <a:lnTo>
                    <a:pt x="40" y="23"/>
                  </a:lnTo>
                  <a:lnTo>
                    <a:pt x="60" y="11"/>
                  </a:lnTo>
                  <a:lnTo>
                    <a:pt x="83" y="2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B0DE6E2-6D69-4A4C-A90B-284D2C76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916"/>
              <a:ext cx="76" cy="77"/>
            </a:xfrm>
            <a:custGeom>
              <a:avLst/>
              <a:gdLst>
                <a:gd name="T0" fmla="*/ 150 w 460"/>
                <a:gd name="T1" fmla="*/ 0 h 461"/>
                <a:gd name="T2" fmla="*/ 309 w 460"/>
                <a:gd name="T3" fmla="*/ 0 h 461"/>
                <a:gd name="T4" fmla="*/ 309 w 460"/>
                <a:gd name="T5" fmla="*/ 150 h 461"/>
                <a:gd name="T6" fmla="*/ 460 w 460"/>
                <a:gd name="T7" fmla="*/ 150 h 461"/>
                <a:gd name="T8" fmla="*/ 460 w 460"/>
                <a:gd name="T9" fmla="*/ 309 h 461"/>
                <a:gd name="T10" fmla="*/ 309 w 460"/>
                <a:gd name="T11" fmla="*/ 309 h 461"/>
                <a:gd name="T12" fmla="*/ 309 w 460"/>
                <a:gd name="T13" fmla="*/ 461 h 461"/>
                <a:gd name="T14" fmla="*/ 150 w 460"/>
                <a:gd name="T15" fmla="*/ 461 h 461"/>
                <a:gd name="T16" fmla="*/ 150 w 460"/>
                <a:gd name="T17" fmla="*/ 309 h 461"/>
                <a:gd name="T18" fmla="*/ 0 w 460"/>
                <a:gd name="T19" fmla="*/ 309 h 461"/>
                <a:gd name="T20" fmla="*/ 0 w 460"/>
                <a:gd name="T21" fmla="*/ 150 h 461"/>
                <a:gd name="T22" fmla="*/ 150 w 460"/>
                <a:gd name="T23" fmla="*/ 150 h 461"/>
                <a:gd name="T24" fmla="*/ 150 w 46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0" h="461">
                  <a:moveTo>
                    <a:pt x="150" y="0"/>
                  </a:moveTo>
                  <a:lnTo>
                    <a:pt x="309" y="0"/>
                  </a:lnTo>
                  <a:lnTo>
                    <a:pt x="309" y="150"/>
                  </a:lnTo>
                  <a:lnTo>
                    <a:pt x="460" y="150"/>
                  </a:lnTo>
                  <a:lnTo>
                    <a:pt x="460" y="309"/>
                  </a:lnTo>
                  <a:lnTo>
                    <a:pt x="309" y="309"/>
                  </a:lnTo>
                  <a:lnTo>
                    <a:pt x="309" y="461"/>
                  </a:lnTo>
                  <a:lnTo>
                    <a:pt x="150" y="461"/>
                  </a:lnTo>
                  <a:lnTo>
                    <a:pt x="150" y="309"/>
                  </a:lnTo>
                  <a:lnTo>
                    <a:pt x="0" y="309"/>
                  </a:lnTo>
                  <a:lnTo>
                    <a:pt x="0" y="150"/>
                  </a:lnTo>
                  <a:lnTo>
                    <a:pt x="150" y="15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036377D-7E8D-40F6-99D5-0FD92FA15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2" y="1676"/>
              <a:ext cx="612" cy="612"/>
            </a:xfrm>
            <a:custGeom>
              <a:avLst/>
              <a:gdLst>
                <a:gd name="T0" fmla="*/ 1042 w 3672"/>
                <a:gd name="T1" fmla="*/ 1118 h 3672"/>
                <a:gd name="T2" fmla="*/ 858 w 3672"/>
                <a:gd name="T3" fmla="*/ 1235 h 3672"/>
                <a:gd name="T4" fmla="*/ 741 w 3672"/>
                <a:gd name="T5" fmla="*/ 1419 h 3672"/>
                <a:gd name="T6" fmla="*/ 712 w 3672"/>
                <a:gd name="T7" fmla="*/ 1590 h 3672"/>
                <a:gd name="T8" fmla="*/ 661 w 3672"/>
                <a:gd name="T9" fmla="*/ 2412 h 3672"/>
                <a:gd name="T10" fmla="*/ 705 w 3672"/>
                <a:gd name="T11" fmla="*/ 2550 h 3672"/>
                <a:gd name="T12" fmla="*/ 819 w 3672"/>
                <a:gd name="T13" fmla="*/ 2633 h 3672"/>
                <a:gd name="T14" fmla="*/ 1405 w 3672"/>
                <a:gd name="T15" fmla="*/ 2086 h 3672"/>
                <a:gd name="T16" fmla="*/ 2817 w 3672"/>
                <a:gd name="T17" fmla="*/ 2642 h 3672"/>
                <a:gd name="T18" fmla="*/ 2943 w 3672"/>
                <a:gd name="T19" fmla="*/ 2577 h 3672"/>
                <a:gd name="T20" fmla="*/ 3008 w 3672"/>
                <a:gd name="T21" fmla="*/ 2450 h 3672"/>
                <a:gd name="T22" fmla="*/ 2960 w 3672"/>
                <a:gd name="T23" fmla="*/ 1593 h 3672"/>
                <a:gd name="T24" fmla="*/ 2947 w 3672"/>
                <a:gd name="T25" fmla="*/ 1472 h 3672"/>
                <a:gd name="T26" fmla="*/ 2851 w 3672"/>
                <a:gd name="T27" fmla="*/ 1275 h 3672"/>
                <a:gd name="T28" fmla="*/ 2682 w 3672"/>
                <a:gd name="T29" fmla="*/ 1139 h 3672"/>
                <a:gd name="T30" fmla="*/ 2464 w 3672"/>
                <a:gd name="T31" fmla="*/ 1089 h 3672"/>
                <a:gd name="T32" fmla="*/ 2314 w 3672"/>
                <a:gd name="T33" fmla="*/ 1117 h 3672"/>
                <a:gd name="T34" fmla="*/ 2188 w 3672"/>
                <a:gd name="T35" fmla="*/ 1193 h 3672"/>
                <a:gd name="T36" fmla="*/ 2063 w 3672"/>
                <a:gd name="T37" fmla="*/ 1155 h 3672"/>
                <a:gd name="T38" fmla="*/ 1926 w 3672"/>
                <a:gd name="T39" fmla="*/ 1129 h 3672"/>
                <a:gd name="T40" fmla="*/ 1706 w 3672"/>
                <a:gd name="T41" fmla="*/ 1135 h 3672"/>
                <a:gd name="T42" fmla="*/ 1579 w 3672"/>
                <a:gd name="T43" fmla="*/ 1163 h 3672"/>
                <a:gd name="T44" fmla="*/ 1453 w 3672"/>
                <a:gd name="T45" fmla="*/ 1169 h 3672"/>
                <a:gd name="T46" fmla="*/ 1324 w 3672"/>
                <a:gd name="T47" fmla="*/ 1105 h 3672"/>
                <a:gd name="T48" fmla="*/ 1835 w 3672"/>
                <a:gd name="T49" fmla="*/ 0 h 3672"/>
                <a:gd name="T50" fmla="*/ 2272 w 3672"/>
                <a:gd name="T51" fmla="*/ 52 h 3672"/>
                <a:gd name="T52" fmla="*/ 2671 w 3672"/>
                <a:gd name="T53" fmla="*/ 200 h 3672"/>
                <a:gd name="T54" fmla="*/ 3019 w 3672"/>
                <a:gd name="T55" fmla="*/ 432 h 3672"/>
                <a:gd name="T56" fmla="*/ 3305 w 3672"/>
                <a:gd name="T57" fmla="*/ 734 h 3672"/>
                <a:gd name="T58" fmla="*/ 3517 w 3672"/>
                <a:gd name="T59" fmla="*/ 1097 h 3672"/>
                <a:gd name="T60" fmla="*/ 3642 w 3672"/>
                <a:gd name="T61" fmla="*/ 1506 h 3672"/>
                <a:gd name="T62" fmla="*/ 3669 w 3672"/>
                <a:gd name="T63" fmla="*/ 1947 h 3672"/>
                <a:gd name="T64" fmla="*/ 3592 w 3672"/>
                <a:gd name="T65" fmla="*/ 2376 h 3672"/>
                <a:gd name="T66" fmla="*/ 3422 w 3672"/>
                <a:gd name="T67" fmla="*/ 2763 h 3672"/>
                <a:gd name="T68" fmla="*/ 3170 w 3672"/>
                <a:gd name="T69" fmla="*/ 3097 h 3672"/>
                <a:gd name="T70" fmla="*/ 2852 w 3672"/>
                <a:gd name="T71" fmla="*/ 3366 h 3672"/>
                <a:gd name="T72" fmla="*/ 2477 w 3672"/>
                <a:gd name="T73" fmla="*/ 3557 h 3672"/>
                <a:gd name="T74" fmla="*/ 2057 w 3672"/>
                <a:gd name="T75" fmla="*/ 3659 h 3672"/>
                <a:gd name="T76" fmla="*/ 1615 w 3672"/>
                <a:gd name="T77" fmla="*/ 3659 h 3672"/>
                <a:gd name="T78" fmla="*/ 1195 w 3672"/>
                <a:gd name="T79" fmla="*/ 3557 h 3672"/>
                <a:gd name="T80" fmla="*/ 820 w 3672"/>
                <a:gd name="T81" fmla="*/ 3366 h 3672"/>
                <a:gd name="T82" fmla="*/ 502 w 3672"/>
                <a:gd name="T83" fmla="*/ 3097 h 3672"/>
                <a:gd name="T84" fmla="*/ 250 w 3672"/>
                <a:gd name="T85" fmla="*/ 2763 h 3672"/>
                <a:gd name="T86" fmla="*/ 80 w 3672"/>
                <a:gd name="T87" fmla="*/ 2376 h 3672"/>
                <a:gd name="T88" fmla="*/ 3 w 3672"/>
                <a:gd name="T89" fmla="*/ 1947 h 3672"/>
                <a:gd name="T90" fmla="*/ 30 w 3672"/>
                <a:gd name="T91" fmla="*/ 1506 h 3672"/>
                <a:gd name="T92" fmla="*/ 155 w 3672"/>
                <a:gd name="T93" fmla="*/ 1097 h 3672"/>
                <a:gd name="T94" fmla="*/ 367 w 3672"/>
                <a:gd name="T95" fmla="*/ 734 h 3672"/>
                <a:gd name="T96" fmla="*/ 653 w 3672"/>
                <a:gd name="T97" fmla="*/ 432 h 3672"/>
                <a:gd name="T98" fmla="*/ 1001 w 3672"/>
                <a:gd name="T99" fmla="*/ 200 h 3672"/>
                <a:gd name="T100" fmla="*/ 1400 w 3672"/>
                <a:gd name="T101" fmla="*/ 52 h 3672"/>
                <a:gd name="T102" fmla="*/ 1835 w 3672"/>
                <a:gd name="T103" fmla="*/ 0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2" h="3672">
                  <a:moveTo>
                    <a:pt x="1208" y="1089"/>
                  </a:moveTo>
                  <a:lnTo>
                    <a:pt x="1151" y="1093"/>
                  </a:lnTo>
                  <a:lnTo>
                    <a:pt x="1095" y="1103"/>
                  </a:lnTo>
                  <a:lnTo>
                    <a:pt x="1042" y="1118"/>
                  </a:lnTo>
                  <a:lnTo>
                    <a:pt x="990" y="1139"/>
                  </a:lnTo>
                  <a:lnTo>
                    <a:pt x="942" y="1167"/>
                  </a:lnTo>
                  <a:lnTo>
                    <a:pt x="898" y="1198"/>
                  </a:lnTo>
                  <a:lnTo>
                    <a:pt x="858" y="1235"/>
                  </a:lnTo>
                  <a:lnTo>
                    <a:pt x="821" y="1275"/>
                  </a:lnTo>
                  <a:lnTo>
                    <a:pt x="790" y="1320"/>
                  </a:lnTo>
                  <a:lnTo>
                    <a:pt x="762" y="1368"/>
                  </a:lnTo>
                  <a:lnTo>
                    <a:pt x="741" y="1419"/>
                  </a:lnTo>
                  <a:lnTo>
                    <a:pt x="725" y="1472"/>
                  </a:lnTo>
                  <a:lnTo>
                    <a:pt x="715" y="1528"/>
                  </a:lnTo>
                  <a:lnTo>
                    <a:pt x="712" y="1586"/>
                  </a:lnTo>
                  <a:lnTo>
                    <a:pt x="712" y="1590"/>
                  </a:lnTo>
                  <a:lnTo>
                    <a:pt x="712" y="1593"/>
                  </a:lnTo>
                  <a:lnTo>
                    <a:pt x="712" y="1597"/>
                  </a:lnTo>
                  <a:lnTo>
                    <a:pt x="712" y="1601"/>
                  </a:lnTo>
                  <a:lnTo>
                    <a:pt x="661" y="2412"/>
                  </a:lnTo>
                  <a:lnTo>
                    <a:pt x="663" y="2450"/>
                  </a:lnTo>
                  <a:lnTo>
                    <a:pt x="672" y="2486"/>
                  </a:lnTo>
                  <a:lnTo>
                    <a:pt x="687" y="2519"/>
                  </a:lnTo>
                  <a:lnTo>
                    <a:pt x="705" y="2550"/>
                  </a:lnTo>
                  <a:lnTo>
                    <a:pt x="729" y="2577"/>
                  </a:lnTo>
                  <a:lnTo>
                    <a:pt x="756" y="2600"/>
                  </a:lnTo>
                  <a:lnTo>
                    <a:pt x="786" y="2619"/>
                  </a:lnTo>
                  <a:lnTo>
                    <a:pt x="819" y="2633"/>
                  </a:lnTo>
                  <a:lnTo>
                    <a:pt x="855" y="2642"/>
                  </a:lnTo>
                  <a:lnTo>
                    <a:pt x="892" y="2645"/>
                  </a:lnTo>
                  <a:lnTo>
                    <a:pt x="1055" y="2645"/>
                  </a:lnTo>
                  <a:lnTo>
                    <a:pt x="1405" y="2086"/>
                  </a:lnTo>
                  <a:lnTo>
                    <a:pt x="2267" y="2086"/>
                  </a:lnTo>
                  <a:lnTo>
                    <a:pt x="2617" y="2645"/>
                  </a:lnTo>
                  <a:lnTo>
                    <a:pt x="2780" y="2645"/>
                  </a:lnTo>
                  <a:lnTo>
                    <a:pt x="2817" y="2642"/>
                  </a:lnTo>
                  <a:lnTo>
                    <a:pt x="2853" y="2633"/>
                  </a:lnTo>
                  <a:lnTo>
                    <a:pt x="2886" y="2619"/>
                  </a:lnTo>
                  <a:lnTo>
                    <a:pt x="2916" y="2600"/>
                  </a:lnTo>
                  <a:lnTo>
                    <a:pt x="2943" y="2577"/>
                  </a:lnTo>
                  <a:lnTo>
                    <a:pt x="2967" y="2550"/>
                  </a:lnTo>
                  <a:lnTo>
                    <a:pt x="2985" y="2519"/>
                  </a:lnTo>
                  <a:lnTo>
                    <a:pt x="3000" y="2486"/>
                  </a:lnTo>
                  <a:lnTo>
                    <a:pt x="3008" y="2450"/>
                  </a:lnTo>
                  <a:lnTo>
                    <a:pt x="3011" y="2412"/>
                  </a:lnTo>
                  <a:lnTo>
                    <a:pt x="2960" y="1601"/>
                  </a:lnTo>
                  <a:lnTo>
                    <a:pt x="2960" y="1597"/>
                  </a:lnTo>
                  <a:lnTo>
                    <a:pt x="2960" y="1593"/>
                  </a:lnTo>
                  <a:lnTo>
                    <a:pt x="2960" y="1590"/>
                  </a:lnTo>
                  <a:lnTo>
                    <a:pt x="2960" y="1586"/>
                  </a:lnTo>
                  <a:lnTo>
                    <a:pt x="2957" y="1528"/>
                  </a:lnTo>
                  <a:lnTo>
                    <a:pt x="2947" y="1472"/>
                  </a:lnTo>
                  <a:lnTo>
                    <a:pt x="2931" y="1419"/>
                  </a:lnTo>
                  <a:lnTo>
                    <a:pt x="2910" y="1368"/>
                  </a:lnTo>
                  <a:lnTo>
                    <a:pt x="2882" y="1320"/>
                  </a:lnTo>
                  <a:lnTo>
                    <a:pt x="2851" y="1275"/>
                  </a:lnTo>
                  <a:lnTo>
                    <a:pt x="2814" y="1235"/>
                  </a:lnTo>
                  <a:lnTo>
                    <a:pt x="2774" y="1198"/>
                  </a:lnTo>
                  <a:lnTo>
                    <a:pt x="2730" y="1167"/>
                  </a:lnTo>
                  <a:lnTo>
                    <a:pt x="2682" y="1139"/>
                  </a:lnTo>
                  <a:lnTo>
                    <a:pt x="2630" y="1118"/>
                  </a:lnTo>
                  <a:lnTo>
                    <a:pt x="2577" y="1103"/>
                  </a:lnTo>
                  <a:lnTo>
                    <a:pt x="2521" y="1093"/>
                  </a:lnTo>
                  <a:lnTo>
                    <a:pt x="2464" y="1089"/>
                  </a:lnTo>
                  <a:lnTo>
                    <a:pt x="2422" y="1092"/>
                  </a:lnTo>
                  <a:lnTo>
                    <a:pt x="2383" y="1096"/>
                  </a:lnTo>
                  <a:lnTo>
                    <a:pt x="2348" y="1105"/>
                  </a:lnTo>
                  <a:lnTo>
                    <a:pt x="2314" y="1117"/>
                  </a:lnTo>
                  <a:lnTo>
                    <a:pt x="2281" y="1132"/>
                  </a:lnTo>
                  <a:lnTo>
                    <a:pt x="2250" y="1149"/>
                  </a:lnTo>
                  <a:lnTo>
                    <a:pt x="2219" y="1169"/>
                  </a:lnTo>
                  <a:lnTo>
                    <a:pt x="2188" y="1193"/>
                  </a:lnTo>
                  <a:lnTo>
                    <a:pt x="2153" y="1182"/>
                  </a:lnTo>
                  <a:lnTo>
                    <a:pt x="2122" y="1173"/>
                  </a:lnTo>
                  <a:lnTo>
                    <a:pt x="2093" y="1163"/>
                  </a:lnTo>
                  <a:lnTo>
                    <a:pt x="2063" y="1155"/>
                  </a:lnTo>
                  <a:lnTo>
                    <a:pt x="2033" y="1147"/>
                  </a:lnTo>
                  <a:lnTo>
                    <a:pt x="2002" y="1141"/>
                  </a:lnTo>
                  <a:lnTo>
                    <a:pt x="1966" y="1135"/>
                  </a:lnTo>
                  <a:lnTo>
                    <a:pt x="1926" y="1129"/>
                  </a:lnTo>
                  <a:lnTo>
                    <a:pt x="1882" y="1126"/>
                  </a:lnTo>
                  <a:lnTo>
                    <a:pt x="1790" y="1126"/>
                  </a:lnTo>
                  <a:lnTo>
                    <a:pt x="1745" y="1129"/>
                  </a:lnTo>
                  <a:lnTo>
                    <a:pt x="1706" y="1135"/>
                  </a:lnTo>
                  <a:lnTo>
                    <a:pt x="1670" y="1141"/>
                  </a:lnTo>
                  <a:lnTo>
                    <a:pt x="1639" y="1147"/>
                  </a:lnTo>
                  <a:lnTo>
                    <a:pt x="1609" y="1155"/>
                  </a:lnTo>
                  <a:lnTo>
                    <a:pt x="1579" y="1163"/>
                  </a:lnTo>
                  <a:lnTo>
                    <a:pt x="1550" y="1173"/>
                  </a:lnTo>
                  <a:lnTo>
                    <a:pt x="1519" y="1182"/>
                  </a:lnTo>
                  <a:lnTo>
                    <a:pt x="1484" y="1193"/>
                  </a:lnTo>
                  <a:lnTo>
                    <a:pt x="1453" y="1169"/>
                  </a:lnTo>
                  <a:lnTo>
                    <a:pt x="1422" y="1149"/>
                  </a:lnTo>
                  <a:lnTo>
                    <a:pt x="1391" y="1132"/>
                  </a:lnTo>
                  <a:lnTo>
                    <a:pt x="1358" y="1117"/>
                  </a:lnTo>
                  <a:lnTo>
                    <a:pt x="1324" y="1105"/>
                  </a:lnTo>
                  <a:lnTo>
                    <a:pt x="1289" y="1096"/>
                  </a:lnTo>
                  <a:lnTo>
                    <a:pt x="1250" y="1092"/>
                  </a:lnTo>
                  <a:lnTo>
                    <a:pt x="1208" y="1089"/>
                  </a:lnTo>
                  <a:close/>
                  <a:moveTo>
                    <a:pt x="1835" y="0"/>
                  </a:moveTo>
                  <a:lnTo>
                    <a:pt x="1947" y="3"/>
                  </a:lnTo>
                  <a:lnTo>
                    <a:pt x="2057" y="13"/>
                  </a:lnTo>
                  <a:lnTo>
                    <a:pt x="2166" y="30"/>
                  </a:lnTo>
                  <a:lnTo>
                    <a:pt x="2272" y="52"/>
                  </a:lnTo>
                  <a:lnTo>
                    <a:pt x="2376" y="80"/>
                  </a:lnTo>
                  <a:lnTo>
                    <a:pt x="2477" y="115"/>
                  </a:lnTo>
                  <a:lnTo>
                    <a:pt x="2575" y="155"/>
                  </a:lnTo>
                  <a:lnTo>
                    <a:pt x="2671" y="200"/>
                  </a:lnTo>
                  <a:lnTo>
                    <a:pt x="2763" y="250"/>
                  </a:lnTo>
                  <a:lnTo>
                    <a:pt x="2852" y="306"/>
                  </a:lnTo>
                  <a:lnTo>
                    <a:pt x="2938" y="367"/>
                  </a:lnTo>
                  <a:lnTo>
                    <a:pt x="3019" y="432"/>
                  </a:lnTo>
                  <a:lnTo>
                    <a:pt x="3097" y="502"/>
                  </a:lnTo>
                  <a:lnTo>
                    <a:pt x="3170" y="575"/>
                  </a:lnTo>
                  <a:lnTo>
                    <a:pt x="3240" y="653"/>
                  </a:lnTo>
                  <a:lnTo>
                    <a:pt x="3305" y="734"/>
                  </a:lnTo>
                  <a:lnTo>
                    <a:pt x="3366" y="820"/>
                  </a:lnTo>
                  <a:lnTo>
                    <a:pt x="3422" y="909"/>
                  </a:lnTo>
                  <a:lnTo>
                    <a:pt x="3472" y="1001"/>
                  </a:lnTo>
                  <a:lnTo>
                    <a:pt x="3517" y="1097"/>
                  </a:lnTo>
                  <a:lnTo>
                    <a:pt x="3557" y="1195"/>
                  </a:lnTo>
                  <a:lnTo>
                    <a:pt x="3592" y="1296"/>
                  </a:lnTo>
                  <a:lnTo>
                    <a:pt x="3620" y="1400"/>
                  </a:lnTo>
                  <a:lnTo>
                    <a:pt x="3642" y="1506"/>
                  </a:lnTo>
                  <a:lnTo>
                    <a:pt x="3659" y="1615"/>
                  </a:lnTo>
                  <a:lnTo>
                    <a:pt x="3669" y="1724"/>
                  </a:lnTo>
                  <a:lnTo>
                    <a:pt x="3672" y="1835"/>
                  </a:lnTo>
                  <a:lnTo>
                    <a:pt x="3669" y="1947"/>
                  </a:lnTo>
                  <a:lnTo>
                    <a:pt x="3659" y="2057"/>
                  </a:lnTo>
                  <a:lnTo>
                    <a:pt x="3642" y="2166"/>
                  </a:lnTo>
                  <a:lnTo>
                    <a:pt x="3620" y="2272"/>
                  </a:lnTo>
                  <a:lnTo>
                    <a:pt x="3592" y="2376"/>
                  </a:lnTo>
                  <a:lnTo>
                    <a:pt x="3557" y="2477"/>
                  </a:lnTo>
                  <a:lnTo>
                    <a:pt x="3517" y="2575"/>
                  </a:lnTo>
                  <a:lnTo>
                    <a:pt x="3472" y="2671"/>
                  </a:lnTo>
                  <a:lnTo>
                    <a:pt x="3422" y="2763"/>
                  </a:lnTo>
                  <a:lnTo>
                    <a:pt x="3366" y="2852"/>
                  </a:lnTo>
                  <a:lnTo>
                    <a:pt x="3305" y="2938"/>
                  </a:lnTo>
                  <a:lnTo>
                    <a:pt x="3240" y="3019"/>
                  </a:lnTo>
                  <a:lnTo>
                    <a:pt x="3170" y="3097"/>
                  </a:lnTo>
                  <a:lnTo>
                    <a:pt x="3097" y="3170"/>
                  </a:lnTo>
                  <a:lnTo>
                    <a:pt x="3019" y="3240"/>
                  </a:lnTo>
                  <a:lnTo>
                    <a:pt x="2938" y="3305"/>
                  </a:lnTo>
                  <a:lnTo>
                    <a:pt x="2852" y="3366"/>
                  </a:lnTo>
                  <a:lnTo>
                    <a:pt x="2763" y="3422"/>
                  </a:lnTo>
                  <a:lnTo>
                    <a:pt x="2671" y="3472"/>
                  </a:lnTo>
                  <a:lnTo>
                    <a:pt x="2575" y="3517"/>
                  </a:lnTo>
                  <a:lnTo>
                    <a:pt x="2477" y="3557"/>
                  </a:lnTo>
                  <a:lnTo>
                    <a:pt x="2376" y="3592"/>
                  </a:lnTo>
                  <a:lnTo>
                    <a:pt x="2272" y="3620"/>
                  </a:lnTo>
                  <a:lnTo>
                    <a:pt x="2166" y="3642"/>
                  </a:lnTo>
                  <a:lnTo>
                    <a:pt x="2057" y="3659"/>
                  </a:lnTo>
                  <a:lnTo>
                    <a:pt x="1947" y="3669"/>
                  </a:lnTo>
                  <a:lnTo>
                    <a:pt x="1835" y="3672"/>
                  </a:lnTo>
                  <a:lnTo>
                    <a:pt x="1724" y="3669"/>
                  </a:lnTo>
                  <a:lnTo>
                    <a:pt x="1615" y="3659"/>
                  </a:lnTo>
                  <a:lnTo>
                    <a:pt x="1506" y="3642"/>
                  </a:lnTo>
                  <a:lnTo>
                    <a:pt x="1400" y="3620"/>
                  </a:lnTo>
                  <a:lnTo>
                    <a:pt x="1296" y="3592"/>
                  </a:lnTo>
                  <a:lnTo>
                    <a:pt x="1195" y="3557"/>
                  </a:lnTo>
                  <a:lnTo>
                    <a:pt x="1097" y="3517"/>
                  </a:lnTo>
                  <a:lnTo>
                    <a:pt x="1001" y="3472"/>
                  </a:lnTo>
                  <a:lnTo>
                    <a:pt x="909" y="3422"/>
                  </a:lnTo>
                  <a:lnTo>
                    <a:pt x="820" y="3366"/>
                  </a:lnTo>
                  <a:lnTo>
                    <a:pt x="734" y="3305"/>
                  </a:lnTo>
                  <a:lnTo>
                    <a:pt x="653" y="3240"/>
                  </a:lnTo>
                  <a:lnTo>
                    <a:pt x="575" y="3170"/>
                  </a:lnTo>
                  <a:lnTo>
                    <a:pt x="502" y="3097"/>
                  </a:lnTo>
                  <a:lnTo>
                    <a:pt x="432" y="3019"/>
                  </a:lnTo>
                  <a:lnTo>
                    <a:pt x="367" y="2938"/>
                  </a:lnTo>
                  <a:lnTo>
                    <a:pt x="306" y="2852"/>
                  </a:lnTo>
                  <a:lnTo>
                    <a:pt x="250" y="2763"/>
                  </a:lnTo>
                  <a:lnTo>
                    <a:pt x="200" y="2671"/>
                  </a:lnTo>
                  <a:lnTo>
                    <a:pt x="155" y="2575"/>
                  </a:lnTo>
                  <a:lnTo>
                    <a:pt x="115" y="2477"/>
                  </a:lnTo>
                  <a:lnTo>
                    <a:pt x="80" y="2376"/>
                  </a:lnTo>
                  <a:lnTo>
                    <a:pt x="52" y="2272"/>
                  </a:lnTo>
                  <a:lnTo>
                    <a:pt x="30" y="2166"/>
                  </a:lnTo>
                  <a:lnTo>
                    <a:pt x="13" y="2057"/>
                  </a:lnTo>
                  <a:lnTo>
                    <a:pt x="3" y="1947"/>
                  </a:lnTo>
                  <a:lnTo>
                    <a:pt x="0" y="1835"/>
                  </a:lnTo>
                  <a:lnTo>
                    <a:pt x="3" y="1724"/>
                  </a:lnTo>
                  <a:lnTo>
                    <a:pt x="13" y="1615"/>
                  </a:lnTo>
                  <a:lnTo>
                    <a:pt x="30" y="1506"/>
                  </a:lnTo>
                  <a:lnTo>
                    <a:pt x="52" y="1400"/>
                  </a:lnTo>
                  <a:lnTo>
                    <a:pt x="80" y="1296"/>
                  </a:lnTo>
                  <a:lnTo>
                    <a:pt x="115" y="1195"/>
                  </a:lnTo>
                  <a:lnTo>
                    <a:pt x="155" y="1097"/>
                  </a:lnTo>
                  <a:lnTo>
                    <a:pt x="200" y="1001"/>
                  </a:lnTo>
                  <a:lnTo>
                    <a:pt x="250" y="909"/>
                  </a:lnTo>
                  <a:lnTo>
                    <a:pt x="306" y="820"/>
                  </a:lnTo>
                  <a:lnTo>
                    <a:pt x="367" y="734"/>
                  </a:lnTo>
                  <a:lnTo>
                    <a:pt x="432" y="653"/>
                  </a:lnTo>
                  <a:lnTo>
                    <a:pt x="502" y="575"/>
                  </a:lnTo>
                  <a:lnTo>
                    <a:pt x="575" y="502"/>
                  </a:lnTo>
                  <a:lnTo>
                    <a:pt x="653" y="432"/>
                  </a:lnTo>
                  <a:lnTo>
                    <a:pt x="734" y="367"/>
                  </a:lnTo>
                  <a:lnTo>
                    <a:pt x="820" y="306"/>
                  </a:lnTo>
                  <a:lnTo>
                    <a:pt x="909" y="250"/>
                  </a:lnTo>
                  <a:lnTo>
                    <a:pt x="1001" y="200"/>
                  </a:lnTo>
                  <a:lnTo>
                    <a:pt x="1097" y="155"/>
                  </a:lnTo>
                  <a:lnTo>
                    <a:pt x="1195" y="115"/>
                  </a:lnTo>
                  <a:lnTo>
                    <a:pt x="1296" y="80"/>
                  </a:lnTo>
                  <a:lnTo>
                    <a:pt x="1400" y="52"/>
                  </a:lnTo>
                  <a:lnTo>
                    <a:pt x="1506" y="30"/>
                  </a:lnTo>
                  <a:lnTo>
                    <a:pt x="1615" y="13"/>
                  </a:lnTo>
                  <a:lnTo>
                    <a:pt x="1724" y="3"/>
                  </a:lnTo>
                  <a:lnTo>
                    <a:pt x="1835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A14184-81A4-4E2F-8C89-91B241A5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" y="1933"/>
              <a:ext cx="36" cy="36"/>
            </a:xfrm>
            <a:custGeom>
              <a:avLst/>
              <a:gdLst>
                <a:gd name="T0" fmla="*/ 107 w 215"/>
                <a:gd name="T1" fmla="*/ 0 h 216"/>
                <a:gd name="T2" fmla="*/ 132 w 215"/>
                <a:gd name="T3" fmla="*/ 3 h 216"/>
                <a:gd name="T4" fmla="*/ 155 w 215"/>
                <a:gd name="T5" fmla="*/ 11 h 216"/>
                <a:gd name="T6" fmla="*/ 175 w 215"/>
                <a:gd name="T7" fmla="*/ 23 h 216"/>
                <a:gd name="T8" fmla="*/ 192 w 215"/>
                <a:gd name="T9" fmla="*/ 40 h 216"/>
                <a:gd name="T10" fmla="*/ 204 w 215"/>
                <a:gd name="T11" fmla="*/ 60 h 216"/>
                <a:gd name="T12" fmla="*/ 213 w 215"/>
                <a:gd name="T13" fmla="*/ 84 h 216"/>
                <a:gd name="T14" fmla="*/ 215 w 215"/>
                <a:gd name="T15" fmla="*/ 108 h 216"/>
                <a:gd name="T16" fmla="*/ 213 w 215"/>
                <a:gd name="T17" fmla="*/ 133 h 216"/>
                <a:gd name="T18" fmla="*/ 204 w 215"/>
                <a:gd name="T19" fmla="*/ 156 h 216"/>
                <a:gd name="T20" fmla="*/ 192 w 215"/>
                <a:gd name="T21" fmla="*/ 176 h 216"/>
                <a:gd name="T22" fmla="*/ 175 w 215"/>
                <a:gd name="T23" fmla="*/ 193 h 216"/>
                <a:gd name="T24" fmla="*/ 155 w 215"/>
                <a:gd name="T25" fmla="*/ 205 h 216"/>
                <a:gd name="T26" fmla="*/ 132 w 215"/>
                <a:gd name="T27" fmla="*/ 213 h 216"/>
                <a:gd name="T28" fmla="*/ 107 w 215"/>
                <a:gd name="T29" fmla="*/ 216 h 216"/>
                <a:gd name="T30" fmla="*/ 83 w 215"/>
                <a:gd name="T31" fmla="*/ 213 h 216"/>
                <a:gd name="T32" fmla="*/ 61 w 215"/>
                <a:gd name="T33" fmla="*/ 205 h 216"/>
                <a:gd name="T34" fmla="*/ 41 w 215"/>
                <a:gd name="T35" fmla="*/ 193 h 216"/>
                <a:gd name="T36" fmla="*/ 24 w 215"/>
                <a:gd name="T37" fmla="*/ 176 h 216"/>
                <a:gd name="T38" fmla="*/ 11 w 215"/>
                <a:gd name="T39" fmla="*/ 156 h 216"/>
                <a:gd name="T40" fmla="*/ 3 w 215"/>
                <a:gd name="T41" fmla="*/ 133 h 216"/>
                <a:gd name="T42" fmla="*/ 0 w 215"/>
                <a:gd name="T43" fmla="*/ 108 h 216"/>
                <a:gd name="T44" fmla="*/ 3 w 215"/>
                <a:gd name="T45" fmla="*/ 84 h 216"/>
                <a:gd name="T46" fmla="*/ 11 w 215"/>
                <a:gd name="T47" fmla="*/ 60 h 216"/>
                <a:gd name="T48" fmla="*/ 24 w 215"/>
                <a:gd name="T49" fmla="*/ 40 h 216"/>
                <a:gd name="T50" fmla="*/ 41 w 215"/>
                <a:gd name="T51" fmla="*/ 23 h 216"/>
                <a:gd name="T52" fmla="*/ 61 w 215"/>
                <a:gd name="T53" fmla="*/ 11 h 216"/>
                <a:gd name="T54" fmla="*/ 83 w 215"/>
                <a:gd name="T55" fmla="*/ 3 h 216"/>
                <a:gd name="T56" fmla="*/ 107 w 215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5" h="216">
                  <a:moveTo>
                    <a:pt x="107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5" y="23"/>
                  </a:lnTo>
                  <a:lnTo>
                    <a:pt x="192" y="40"/>
                  </a:lnTo>
                  <a:lnTo>
                    <a:pt x="204" y="60"/>
                  </a:lnTo>
                  <a:lnTo>
                    <a:pt x="213" y="84"/>
                  </a:lnTo>
                  <a:lnTo>
                    <a:pt x="215" y="108"/>
                  </a:lnTo>
                  <a:lnTo>
                    <a:pt x="213" y="133"/>
                  </a:lnTo>
                  <a:lnTo>
                    <a:pt x="204" y="156"/>
                  </a:lnTo>
                  <a:lnTo>
                    <a:pt x="192" y="176"/>
                  </a:lnTo>
                  <a:lnTo>
                    <a:pt x="175" y="193"/>
                  </a:lnTo>
                  <a:lnTo>
                    <a:pt x="155" y="205"/>
                  </a:lnTo>
                  <a:lnTo>
                    <a:pt x="132" y="213"/>
                  </a:lnTo>
                  <a:lnTo>
                    <a:pt x="107" y="216"/>
                  </a:lnTo>
                  <a:lnTo>
                    <a:pt x="83" y="213"/>
                  </a:lnTo>
                  <a:lnTo>
                    <a:pt x="61" y="205"/>
                  </a:lnTo>
                  <a:lnTo>
                    <a:pt x="41" y="193"/>
                  </a:lnTo>
                  <a:lnTo>
                    <a:pt x="24" y="176"/>
                  </a:lnTo>
                  <a:lnTo>
                    <a:pt x="11" y="156"/>
                  </a:lnTo>
                  <a:lnTo>
                    <a:pt x="3" y="133"/>
                  </a:lnTo>
                  <a:lnTo>
                    <a:pt x="0" y="108"/>
                  </a:lnTo>
                  <a:lnTo>
                    <a:pt x="3" y="84"/>
                  </a:lnTo>
                  <a:lnTo>
                    <a:pt x="11" y="60"/>
                  </a:lnTo>
                  <a:lnTo>
                    <a:pt x="24" y="40"/>
                  </a:lnTo>
                  <a:lnTo>
                    <a:pt x="41" y="23"/>
                  </a:lnTo>
                  <a:lnTo>
                    <a:pt x="61" y="11"/>
                  </a:lnTo>
                  <a:lnTo>
                    <a:pt x="83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ED24B6E-0BCD-46AD-9582-4A32E9CB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1962"/>
              <a:ext cx="36" cy="36"/>
            </a:xfrm>
            <a:custGeom>
              <a:avLst/>
              <a:gdLst>
                <a:gd name="T0" fmla="*/ 108 w 216"/>
                <a:gd name="T1" fmla="*/ 0 h 216"/>
                <a:gd name="T2" fmla="*/ 132 w 216"/>
                <a:gd name="T3" fmla="*/ 3 h 216"/>
                <a:gd name="T4" fmla="*/ 156 w 216"/>
                <a:gd name="T5" fmla="*/ 11 h 216"/>
                <a:gd name="T6" fmla="*/ 175 w 216"/>
                <a:gd name="T7" fmla="*/ 24 h 216"/>
                <a:gd name="T8" fmla="*/ 191 w 216"/>
                <a:gd name="T9" fmla="*/ 41 h 216"/>
                <a:gd name="T10" fmla="*/ 205 w 216"/>
                <a:gd name="T11" fmla="*/ 61 h 216"/>
                <a:gd name="T12" fmla="*/ 212 w 216"/>
                <a:gd name="T13" fmla="*/ 83 h 216"/>
                <a:gd name="T14" fmla="*/ 216 w 216"/>
                <a:gd name="T15" fmla="*/ 108 h 216"/>
                <a:gd name="T16" fmla="*/ 212 w 216"/>
                <a:gd name="T17" fmla="*/ 132 h 216"/>
                <a:gd name="T18" fmla="*/ 205 w 216"/>
                <a:gd name="T19" fmla="*/ 155 h 216"/>
                <a:gd name="T20" fmla="*/ 191 w 216"/>
                <a:gd name="T21" fmla="*/ 176 h 216"/>
                <a:gd name="T22" fmla="*/ 175 w 216"/>
                <a:gd name="T23" fmla="*/ 192 h 216"/>
                <a:gd name="T24" fmla="*/ 156 w 216"/>
                <a:gd name="T25" fmla="*/ 204 h 216"/>
                <a:gd name="T26" fmla="*/ 132 w 216"/>
                <a:gd name="T27" fmla="*/ 213 h 216"/>
                <a:gd name="T28" fmla="*/ 108 w 216"/>
                <a:gd name="T29" fmla="*/ 216 h 216"/>
                <a:gd name="T30" fmla="*/ 83 w 216"/>
                <a:gd name="T31" fmla="*/ 213 h 216"/>
                <a:gd name="T32" fmla="*/ 60 w 216"/>
                <a:gd name="T33" fmla="*/ 204 h 216"/>
                <a:gd name="T34" fmla="*/ 40 w 216"/>
                <a:gd name="T35" fmla="*/ 192 h 216"/>
                <a:gd name="T36" fmla="*/ 23 w 216"/>
                <a:gd name="T37" fmla="*/ 176 h 216"/>
                <a:gd name="T38" fmla="*/ 11 w 216"/>
                <a:gd name="T39" fmla="*/ 155 h 216"/>
                <a:gd name="T40" fmla="*/ 3 w 216"/>
                <a:gd name="T41" fmla="*/ 132 h 216"/>
                <a:gd name="T42" fmla="*/ 0 w 216"/>
                <a:gd name="T43" fmla="*/ 108 h 216"/>
                <a:gd name="T44" fmla="*/ 3 w 216"/>
                <a:gd name="T45" fmla="*/ 83 h 216"/>
                <a:gd name="T46" fmla="*/ 11 w 216"/>
                <a:gd name="T47" fmla="*/ 61 h 216"/>
                <a:gd name="T48" fmla="*/ 23 w 216"/>
                <a:gd name="T49" fmla="*/ 41 h 216"/>
                <a:gd name="T50" fmla="*/ 40 w 216"/>
                <a:gd name="T51" fmla="*/ 24 h 216"/>
                <a:gd name="T52" fmla="*/ 60 w 216"/>
                <a:gd name="T53" fmla="*/ 11 h 216"/>
                <a:gd name="T54" fmla="*/ 83 w 216"/>
                <a:gd name="T55" fmla="*/ 3 h 216"/>
                <a:gd name="T56" fmla="*/ 108 w 216"/>
                <a:gd name="T5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lnTo>
                    <a:pt x="132" y="3"/>
                  </a:lnTo>
                  <a:lnTo>
                    <a:pt x="156" y="11"/>
                  </a:lnTo>
                  <a:lnTo>
                    <a:pt x="175" y="24"/>
                  </a:lnTo>
                  <a:lnTo>
                    <a:pt x="191" y="41"/>
                  </a:lnTo>
                  <a:lnTo>
                    <a:pt x="205" y="61"/>
                  </a:lnTo>
                  <a:lnTo>
                    <a:pt x="212" y="83"/>
                  </a:lnTo>
                  <a:lnTo>
                    <a:pt x="216" y="108"/>
                  </a:lnTo>
                  <a:lnTo>
                    <a:pt x="212" y="132"/>
                  </a:lnTo>
                  <a:lnTo>
                    <a:pt x="205" y="155"/>
                  </a:lnTo>
                  <a:lnTo>
                    <a:pt x="191" y="176"/>
                  </a:lnTo>
                  <a:lnTo>
                    <a:pt x="175" y="192"/>
                  </a:lnTo>
                  <a:lnTo>
                    <a:pt x="156" y="204"/>
                  </a:lnTo>
                  <a:lnTo>
                    <a:pt x="132" y="213"/>
                  </a:lnTo>
                  <a:lnTo>
                    <a:pt x="108" y="216"/>
                  </a:lnTo>
                  <a:lnTo>
                    <a:pt x="83" y="213"/>
                  </a:lnTo>
                  <a:lnTo>
                    <a:pt x="60" y="204"/>
                  </a:lnTo>
                  <a:lnTo>
                    <a:pt x="40" y="192"/>
                  </a:lnTo>
                  <a:lnTo>
                    <a:pt x="23" y="176"/>
                  </a:lnTo>
                  <a:lnTo>
                    <a:pt x="11" y="155"/>
                  </a:lnTo>
                  <a:lnTo>
                    <a:pt x="3" y="132"/>
                  </a:lnTo>
                  <a:lnTo>
                    <a:pt x="0" y="108"/>
                  </a:lnTo>
                  <a:lnTo>
                    <a:pt x="3" y="83"/>
                  </a:lnTo>
                  <a:lnTo>
                    <a:pt x="11" y="61"/>
                  </a:lnTo>
                  <a:lnTo>
                    <a:pt x="23" y="41"/>
                  </a:lnTo>
                  <a:lnTo>
                    <a:pt x="40" y="24"/>
                  </a:lnTo>
                  <a:lnTo>
                    <a:pt x="60" y="11"/>
                  </a:lnTo>
                  <a:lnTo>
                    <a:pt x="83" y="3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A2A78E46-5C44-4A9E-8446-E1E010C449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3305" y="3621455"/>
            <a:ext cx="498233" cy="498233"/>
            <a:chOff x="2965" y="1712"/>
            <a:chExt cx="556" cy="556"/>
          </a:xfrm>
          <a:solidFill>
            <a:srgbClr val="595959"/>
          </a:solidFill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417175E-89BD-4BF5-A588-C33F0ECBC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5" y="1712"/>
              <a:ext cx="556" cy="556"/>
            </a:xfrm>
            <a:custGeom>
              <a:avLst/>
              <a:gdLst>
                <a:gd name="T0" fmla="*/ 2453 w 3336"/>
                <a:gd name="T1" fmla="*/ 786 h 3334"/>
                <a:gd name="T2" fmla="*/ 2461 w 3336"/>
                <a:gd name="T3" fmla="*/ 2528 h 3334"/>
                <a:gd name="T4" fmla="*/ 2444 w 3336"/>
                <a:gd name="T5" fmla="*/ 2618 h 3334"/>
                <a:gd name="T6" fmla="*/ 2487 w 3336"/>
                <a:gd name="T7" fmla="*/ 2641 h 3334"/>
                <a:gd name="T8" fmla="*/ 2551 w 3336"/>
                <a:gd name="T9" fmla="*/ 2600 h 3334"/>
                <a:gd name="T10" fmla="*/ 2577 w 3336"/>
                <a:gd name="T11" fmla="*/ 2528 h 3334"/>
                <a:gd name="T12" fmla="*/ 2564 w 3336"/>
                <a:gd name="T13" fmla="*/ 796 h 3334"/>
                <a:gd name="T14" fmla="*/ 2512 w 3336"/>
                <a:gd name="T15" fmla="*/ 744 h 3334"/>
                <a:gd name="T16" fmla="*/ 2430 w 3336"/>
                <a:gd name="T17" fmla="*/ 731 h 3334"/>
                <a:gd name="T18" fmla="*/ 1004 w 3336"/>
                <a:gd name="T19" fmla="*/ 744 h 3334"/>
                <a:gd name="T20" fmla="*/ 914 w 3336"/>
                <a:gd name="T21" fmla="*/ 799 h 3334"/>
                <a:gd name="T22" fmla="*/ 858 w 3336"/>
                <a:gd name="T23" fmla="*/ 890 h 3334"/>
                <a:gd name="T24" fmla="*/ 846 w 3336"/>
                <a:gd name="T25" fmla="*/ 2414 h 3334"/>
                <a:gd name="T26" fmla="*/ 872 w 3336"/>
                <a:gd name="T27" fmla="*/ 2519 h 3334"/>
                <a:gd name="T28" fmla="*/ 940 w 3336"/>
                <a:gd name="T29" fmla="*/ 2599 h 3334"/>
                <a:gd name="T30" fmla="*/ 1040 w 3336"/>
                <a:gd name="T31" fmla="*/ 2641 h 3334"/>
                <a:gd name="T32" fmla="*/ 2257 w 3336"/>
                <a:gd name="T33" fmla="*/ 2641 h 3334"/>
                <a:gd name="T34" fmla="*/ 2321 w 3336"/>
                <a:gd name="T35" fmla="*/ 2600 h 3334"/>
                <a:gd name="T36" fmla="*/ 2346 w 3336"/>
                <a:gd name="T37" fmla="*/ 2528 h 3334"/>
                <a:gd name="T38" fmla="*/ 2334 w 3336"/>
                <a:gd name="T39" fmla="*/ 796 h 3334"/>
                <a:gd name="T40" fmla="*/ 2281 w 3336"/>
                <a:gd name="T41" fmla="*/ 744 h 3334"/>
                <a:gd name="T42" fmla="*/ 1077 w 3336"/>
                <a:gd name="T43" fmla="*/ 731 h 3334"/>
                <a:gd name="T44" fmla="*/ 1869 w 3336"/>
                <a:gd name="T45" fmla="*/ 12 h 3334"/>
                <a:gd name="T46" fmla="*/ 2158 w 3336"/>
                <a:gd name="T47" fmla="*/ 73 h 3334"/>
                <a:gd name="T48" fmla="*/ 2426 w 3336"/>
                <a:gd name="T49" fmla="*/ 182 h 3334"/>
                <a:gd name="T50" fmla="*/ 2668 w 3336"/>
                <a:gd name="T51" fmla="*/ 333 h 3334"/>
                <a:gd name="T52" fmla="*/ 2880 w 3336"/>
                <a:gd name="T53" fmla="*/ 522 h 3334"/>
                <a:gd name="T54" fmla="*/ 3058 w 3336"/>
                <a:gd name="T55" fmla="*/ 745 h 3334"/>
                <a:gd name="T56" fmla="*/ 3196 w 3336"/>
                <a:gd name="T57" fmla="*/ 996 h 3334"/>
                <a:gd name="T58" fmla="*/ 3288 w 3336"/>
                <a:gd name="T59" fmla="*/ 1271 h 3334"/>
                <a:gd name="T60" fmla="*/ 3333 w 3336"/>
                <a:gd name="T61" fmla="*/ 1565 h 3334"/>
                <a:gd name="T62" fmla="*/ 3324 w 3336"/>
                <a:gd name="T63" fmla="*/ 1869 h 3334"/>
                <a:gd name="T64" fmla="*/ 3263 w 3336"/>
                <a:gd name="T65" fmla="*/ 2157 h 3334"/>
                <a:gd name="T66" fmla="*/ 3154 w 3336"/>
                <a:gd name="T67" fmla="*/ 2425 h 3334"/>
                <a:gd name="T68" fmla="*/ 3003 w 3336"/>
                <a:gd name="T69" fmla="*/ 2667 h 3334"/>
                <a:gd name="T70" fmla="*/ 2813 w 3336"/>
                <a:gd name="T71" fmla="*/ 2879 h 3334"/>
                <a:gd name="T72" fmla="*/ 2591 w 3336"/>
                <a:gd name="T73" fmla="*/ 3056 h 3334"/>
                <a:gd name="T74" fmla="*/ 2339 w 3336"/>
                <a:gd name="T75" fmla="*/ 3194 h 3334"/>
                <a:gd name="T76" fmla="*/ 2064 w 3336"/>
                <a:gd name="T77" fmla="*/ 3287 h 3334"/>
                <a:gd name="T78" fmla="*/ 1770 w 3336"/>
                <a:gd name="T79" fmla="*/ 3331 h 3334"/>
                <a:gd name="T80" fmla="*/ 1466 w 3336"/>
                <a:gd name="T81" fmla="*/ 3322 h 3334"/>
                <a:gd name="T82" fmla="*/ 1178 w 3336"/>
                <a:gd name="T83" fmla="*/ 3261 h 3334"/>
                <a:gd name="T84" fmla="*/ 910 w 3336"/>
                <a:gd name="T85" fmla="*/ 3152 h 3334"/>
                <a:gd name="T86" fmla="*/ 668 w 3336"/>
                <a:gd name="T87" fmla="*/ 3001 h 3334"/>
                <a:gd name="T88" fmla="*/ 456 w 3336"/>
                <a:gd name="T89" fmla="*/ 2812 h 3334"/>
                <a:gd name="T90" fmla="*/ 278 w 3336"/>
                <a:gd name="T91" fmla="*/ 2589 h 3334"/>
                <a:gd name="T92" fmla="*/ 140 w 3336"/>
                <a:gd name="T93" fmla="*/ 2338 h 3334"/>
                <a:gd name="T94" fmla="*/ 47 w 3336"/>
                <a:gd name="T95" fmla="*/ 2063 h 3334"/>
                <a:gd name="T96" fmla="*/ 3 w 3336"/>
                <a:gd name="T97" fmla="*/ 1768 h 3334"/>
                <a:gd name="T98" fmla="*/ 12 w 3336"/>
                <a:gd name="T99" fmla="*/ 1466 h 3334"/>
                <a:gd name="T100" fmla="*/ 73 w 3336"/>
                <a:gd name="T101" fmla="*/ 1177 h 3334"/>
                <a:gd name="T102" fmla="*/ 182 w 3336"/>
                <a:gd name="T103" fmla="*/ 909 h 3334"/>
                <a:gd name="T104" fmla="*/ 333 w 3336"/>
                <a:gd name="T105" fmla="*/ 668 h 3334"/>
                <a:gd name="T106" fmla="*/ 523 w 3336"/>
                <a:gd name="T107" fmla="*/ 456 h 3334"/>
                <a:gd name="T108" fmla="*/ 745 w 3336"/>
                <a:gd name="T109" fmla="*/ 278 h 3334"/>
                <a:gd name="T110" fmla="*/ 997 w 3336"/>
                <a:gd name="T111" fmla="*/ 141 h 3334"/>
                <a:gd name="T112" fmla="*/ 1272 w 3336"/>
                <a:gd name="T113" fmla="*/ 48 h 3334"/>
                <a:gd name="T114" fmla="*/ 1566 w 3336"/>
                <a:gd name="T115" fmla="*/ 3 h 3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6" h="3334">
                  <a:moveTo>
                    <a:pt x="2430" y="731"/>
                  </a:moveTo>
                  <a:lnTo>
                    <a:pt x="2444" y="758"/>
                  </a:lnTo>
                  <a:lnTo>
                    <a:pt x="2453" y="786"/>
                  </a:lnTo>
                  <a:lnTo>
                    <a:pt x="2459" y="816"/>
                  </a:lnTo>
                  <a:lnTo>
                    <a:pt x="2461" y="847"/>
                  </a:lnTo>
                  <a:lnTo>
                    <a:pt x="2461" y="2528"/>
                  </a:lnTo>
                  <a:lnTo>
                    <a:pt x="2459" y="2560"/>
                  </a:lnTo>
                  <a:lnTo>
                    <a:pt x="2453" y="2589"/>
                  </a:lnTo>
                  <a:lnTo>
                    <a:pt x="2444" y="2618"/>
                  </a:lnTo>
                  <a:lnTo>
                    <a:pt x="2430" y="2644"/>
                  </a:lnTo>
                  <a:lnTo>
                    <a:pt x="2461" y="2644"/>
                  </a:lnTo>
                  <a:lnTo>
                    <a:pt x="2487" y="2641"/>
                  </a:lnTo>
                  <a:lnTo>
                    <a:pt x="2512" y="2632"/>
                  </a:lnTo>
                  <a:lnTo>
                    <a:pt x="2533" y="2619"/>
                  </a:lnTo>
                  <a:lnTo>
                    <a:pt x="2551" y="2600"/>
                  </a:lnTo>
                  <a:lnTo>
                    <a:pt x="2564" y="2579"/>
                  </a:lnTo>
                  <a:lnTo>
                    <a:pt x="2574" y="2555"/>
                  </a:lnTo>
                  <a:lnTo>
                    <a:pt x="2577" y="2528"/>
                  </a:lnTo>
                  <a:lnTo>
                    <a:pt x="2577" y="847"/>
                  </a:lnTo>
                  <a:lnTo>
                    <a:pt x="2574" y="821"/>
                  </a:lnTo>
                  <a:lnTo>
                    <a:pt x="2564" y="796"/>
                  </a:lnTo>
                  <a:lnTo>
                    <a:pt x="2551" y="775"/>
                  </a:lnTo>
                  <a:lnTo>
                    <a:pt x="2533" y="757"/>
                  </a:lnTo>
                  <a:lnTo>
                    <a:pt x="2512" y="744"/>
                  </a:lnTo>
                  <a:lnTo>
                    <a:pt x="2487" y="735"/>
                  </a:lnTo>
                  <a:lnTo>
                    <a:pt x="2461" y="731"/>
                  </a:lnTo>
                  <a:lnTo>
                    <a:pt x="2430" y="731"/>
                  </a:lnTo>
                  <a:close/>
                  <a:moveTo>
                    <a:pt x="1077" y="731"/>
                  </a:moveTo>
                  <a:lnTo>
                    <a:pt x="1040" y="735"/>
                  </a:lnTo>
                  <a:lnTo>
                    <a:pt x="1004" y="744"/>
                  </a:lnTo>
                  <a:lnTo>
                    <a:pt x="971" y="758"/>
                  </a:lnTo>
                  <a:lnTo>
                    <a:pt x="940" y="776"/>
                  </a:lnTo>
                  <a:lnTo>
                    <a:pt x="914" y="799"/>
                  </a:lnTo>
                  <a:lnTo>
                    <a:pt x="890" y="826"/>
                  </a:lnTo>
                  <a:lnTo>
                    <a:pt x="872" y="856"/>
                  </a:lnTo>
                  <a:lnTo>
                    <a:pt x="858" y="890"/>
                  </a:lnTo>
                  <a:lnTo>
                    <a:pt x="849" y="925"/>
                  </a:lnTo>
                  <a:lnTo>
                    <a:pt x="846" y="963"/>
                  </a:lnTo>
                  <a:lnTo>
                    <a:pt x="846" y="2414"/>
                  </a:lnTo>
                  <a:lnTo>
                    <a:pt x="849" y="2450"/>
                  </a:lnTo>
                  <a:lnTo>
                    <a:pt x="858" y="2486"/>
                  </a:lnTo>
                  <a:lnTo>
                    <a:pt x="872" y="2519"/>
                  </a:lnTo>
                  <a:lnTo>
                    <a:pt x="890" y="2550"/>
                  </a:lnTo>
                  <a:lnTo>
                    <a:pt x="914" y="2576"/>
                  </a:lnTo>
                  <a:lnTo>
                    <a:pt x="940" y="2599"/>
                  </a:lnTo>
                  <a:lnTo>
                    <a:pt x="971" y="2619"/>
                  </a:lnTo>
                  <a:lnTo>
                    <a:pt x="1004" y="2632"/>
                  </a:lnTo>
                  <a:lnTo>
                    <a:pt x="1040" y="2641"/>
                  </a:lnTo>
                  <a:lnTo>
                    <a:pt x="1077" y="2644"/>
                  </a:lnTo>
                  <a:lnTo>
                    <a:pt x="2230" y="2644"/>
                  </a:lnTo>
                  <a:lnTo>
                    <a:pt x="2257" y="2641"/>
                  </a:lnTo>
                  <a:lnTo>
                    <a:pt x="2281" y="2632"/>
                  </a:lnTo>
                  <a:lnTo>
                    <a:pt x="2303" y="2619"/>
                  </a:lnTo>
                  <a:lnTo>
                    <a:pt x="2321" y="2600"/>
                  </a:lnTo>
                  <a:lnTo>
                    <a:pt x="2334" y="2579"/>
                  </a:lnTo>
                  <a:lnTo>
                    <a:pt x="2343" y="2555"/>
                  </a:lnTo>
                  <a:lnTo>
                    <a:pt x="2346" y="2528"/>
                  </a:lnTo>
                  <a:lnTo>
                    <a:pt x="2346" y="847"/>
                  </a:lnTo>
                  <a:lnTo>
                    <a:pt x="2343" y="821"/>
                  </a:lnTo>
                  <a:lnTo>
                    <a:pt x="2334" y="796"/>
                  </a:lnTo>
                  <a:lnTo>
                    <a:pt x="2321" y="775"/>
                  </a:lnTo>
                  <a:lnTo>
                    <a:pt x="2303" y="757"/>
                  </a:lnTo>
                  <a:lnTo>
                    <a:pt x="2281" y="744"/>
                  </a:lnTo>
                  <a:lnTo>
                    <a:pt x="2257" y="735"/>
                  </a:lnTo>
                  <a:lnTo>
                    <a:pt x="2230" y="731"/>
                  </a:lnTo>
                  <a:lnTo>
                    <a:pt x="1077" y="731"/>
                  </a:lnTo>
                  <a:close/>
                  <a:moveTo>
                    <a:pt x="1667" y="0"/>
                  </a:moveTo>
                  <a:lnTo>
                    <a:pt x="1770" y="3"/>
                  </a:lnTo>
                  <a:lnTo>
                    <a:pt x="1869" y="12"/>
                  </a:lnTo>
                  <a:lnTo>
                    <a:pt x="1967" y="27"/>
                  </a:lnTo>
                  <a:lnTo>
                    <a:pt x="2064" y="48"/>
                  </a:lnTo>
                  <a:lnTo>
                    <a:pt x="2158" y="73"/>
                  </a:lnTo>
                  <a:lnTo>
                    <a:pt x="2250" y="104"/>
                  </a:lnTo>
                  <a:lnTo>
                    <a:pt x="2339" y="141"/>
                  </a:lnTo>
                  <a:lnTo>
                    <a:pt x="2426" y="182"/>
                  </a:lnTo>
                  <a:lnTo>
                    <a:pt x="2510" y="227"/>
                  </a:lnTo>
                  <a:lnTo>
                    <a:pt x="2591" y="278"/>
                  </a:lnTo>
                  <a:lnTo>
                    <a:pt x="2668" y="333"/>
                  </a:lnTo>
                  <a:lnTo>
                    <a:pt x="2743" y="393"/>
                  </a:lnTo>
                  <a:lnTo>
                    <a:pt x="2813" y="456"/>
                  </a:lnTo>
                  <a:lnTo>
                    <a:pt x="2880" y="522"/>
                  </a:lnTo>
                  <a:lnTo>
                    <a:pt x="2944" y="594"/>
                  </a:lnTo>
                  <a:lnTo>
                    <a:pt x="3003" y="668"/>
                  </a:lnTo>
                  <a:lnTo>
                    <a:pt x="3058" y="745"/>
                  </a:lnTo>
                  <a:lnTo>
                    <a:pt x="3109" y="826"/>
                  </a:lnTo>
                  <a:lnTo>
                    <a:pt x="3154" y="909"/>
                  </a:lnTo>
                  <a:lnTo>
                    <a:pt x="3196" y="996"/>
                  </a:lnTo>
                  <a:lnTo>
                    <a:pt x="3231" y="1086"/>
                  </a:lnTo>
                  <a:lnTo>
                    <a:pt x="3263" y="1177"/>
                  </a:lnTo>
                  <a:lnTo>
                    <a:pt x="3288" y="1271"/>
                  </a:lnTo>
                  <a:lnTo>
                    <a:pt x="3310" y="1368"/>
                  </a:lnTo>
                  <a:lnTo>
                    <a:pt x="3324" y="1466"/>
                  </a:lnTo>
                  <a:lnTo>
                    <a:pt x="3333" y="1565"/>
                  </a:lnTo>
                  <a:lnTo>
                    <a:pt x="3336" y="1667"/>
                  </a:lnTo>
                  <a:lnTo>
                    <a:pt x="3333" y="1768"/>
                  </a:lnTo>
                  <a:lnTo>
                    <a:pt x="3324" y="1869"/>
                  </a:lnTo>
                  <a:lnTo>
                    <a:pt x="3310" y="1967"/>
                  </a:lnTo>
                  <a:lnTo>
                    <a:pt x="3288" y="2063"/>
                  </a:lnTo>
                  <a:lnTo>
                    <a:pt x="3263" y="2157"/>
                  </a:lnTo>
                  <a:lnTo>
                    <a:pt x="3231" y="2248"/>
                  </a:lnTo>
                  <a:lnTo>
                    <a:pt x="3196" y="2338"/>
                  </a:lnTo>
                  <a:lnTo>
                    <a:pt x="3154" y="2425"/>
                  </a:lnTo>
                  <a:lnTo>
                    <a:pt x="3109" y="2508"/>
                  </a:lnTo>
                  <a:lnTo>
                    <a:pt x="3058" y="2589"/>
                  </a:lnTo>
                  <a:lnTo>
                    <a:pt x="3003" y="2667"/>
                  </a:lnTo>
                  <a:lnTo>
                    <a:pt x="2944" y="2741"/>
                  </a:lnTo>
                  <a:lnTo>
                    <a:pt x="2880" y="2812"/>
                  </a:lnTo>
                  <a:lnTo>
                    <a:pt x="2813" y="2879"/>
                  </a:lnTo>
                  <a:lnTo>
                    <a:pt x="2743" y="2942"/>
                  </a:lnTo>
                  <a:lnTo>
                    <a:pt x="2668" y="3001"/>
                  </a:lnTo>
                  <a:lnTo>
                    <a:pt x="2591" y="3056"/>
                  </a:lnTo>
                  <a:lnTo>
                    <a:pt x="2510" y="3107"/>
                  </a:lnTo>
                  <a:lnTo>
                    <a:pt x="2426" y="3152"/>
                  </a:lnTo>
                  <a:lnTo>
                    <a:pt x="2339" y="3194"/>
                  </a:lnTo>
                  <a:lnTo>
                    <a:pt x="2250" y="3230"/>
                  </a:lnTo>
                  <a:lnTo>
                    <a:pt x="2158" y="3261"/>
                  </a:lnTo>
                  <a:lnTo>
                    <a:pt x="2064" y="3287"/>
                  </a:lnTo>
                  <a:lnTo>
                    <a:pt x="1967" y="3307"/>
                  </a:lnTo>
                  <a:lnTo>
                    <a:pt x="1869" y="3322"/>
                  </a:lnTo>
                  <a:lnTo>
                    <a:pt x="1770" y="3331"/>
                  </a:lnTo>
                  <a:lnTo>
                    <a:pt x="1667" y="3334"/>
                  </a:lnTo>
                  <a:lnTo>
                    <a:pt x="1566" y="3331"/>
                  </a:lnTo>
                  <a:lnTo>
                    <a:pt x="1466" y="3322"/>
                  </a:lnTo>
                  <a:lnTo>
                    <a:pt x="1369" y="3307"/>
                  </a:lnTo>
                  <a:lnTo>
                    <a:pt x="1272" y="3287"/>
                  </a:lnTo>
                  <a:lnTo>
                    <a:pt x="1178" y="3261"/>
                  </a:lnTo>
                  <a:lnTo>
                    <a:pt x="1086" y="3230"/>
                  </a:lnTo>
                  <a:lnTo>
                    <a:pt x="997" y="3194"/>
                  </a:lnTo>
                  <a:lnTo>
                    <a:pt x="910" y="3152"/>
                  </a:lnTo>
                  <a:lnTo>
                    <a:pt x="826" y="3107"/>
                  </a:lnTo>
                  <a:lnTo>
                    <a:pt x="745" y="3056"/>
                  </a:lnTo>
                  <a:lnTo>
                    <a:pt x="668" y="3001"/>
                  </a:lnTo>
                  <a:lnTo>
                    <a:pt x="593" y="2942"/>
                  </a:lnTo>
                  <a:lnTo>
                    <a:pt x="523" y="2879"/>
                  </a:lnTo>
                  <a:lnTo>
                    <a:pt x="456" y="2812"/>
                  </a:lnTo>
                  <a:lnTo>
                    <a:pt x="392" y="2741"/>
                  </a:lnTo>
                  <a:lnTo>
                    <a:pt x="333" y="2667"/>
                  </a:lnTo>
                  <a:lnTo>
                    <a:pt x="278" y="2589"/>
                  </a:lnTo>
                  <a:lnTo>
                    <a:pt x="227" y="2508"/>
                  </a:lnTo>
                  <a:lnTo>
                    <a:pt x="182" y="2425"/>
                  </a:lnTo>
                  <a:lnTo>
                    <a:pt x="140" y="2338"/>
                  </a:lnTo>
                  <a:lnTo>
                    <a:pt x="105" y="2248"/>
                  </a:lnTo>
                  <a:lnTo>
                    <a:pt x="73" y="2157"/>
                  </a:lnTo>
                  <a:lnTo>
                    <a:pt x="47" y="2063"/>
                  </a:lnTo>
                  <a:lnTo>
                    <a:pt x="26" y="1967"/>
                  </a:lnTo>
                  <a:lnTo>
                    <a:pt x="12" y="1869"/>
                  </a:lnTo>
                  <a:lnTo>
                    <a:pt x="3" y="1768"/>
                  </a:lnTo>
                  <a:lnTo>
                    <a:pt x="0" y="1667"/>
                  </a:lnTo>
                  <a:lnTo>
                    <a:pt x="3" y="1565"/>
                  </a:lnTo>
                  <a:lnTo>
                    <a:pt x="12" y="1466"/>
                  </a:lnTo>
                  <a:lnTo>
                    <a:pt x="26" y="1368"/>
                  </a:lnTo>
                  <a:lnTo>
                    <a:pt x="47" y="1271"/>
                  </a:lnTo>
                  <a:lnTo>
                    <a:pt x="73" y="1177"/>
                  </a:lnTo>
                  <a:lnTo>
                    <a:pt x="105" y="1086"/>
                  </a:lnTo>
                  <a:lnTo>
                    <a:pt x="140" y="996"/>
                  </a:lnTo>
                  <a:lnTo>
                    <a:pt x="182" y="909"/>
                  </a:lnTo>
                  <a:lnTo>
                    <a:pt x="227" y="826"/>
                  </a:lnTo>
                  <a:lnTo>
                    <a:pt x="278" y="745"/>
                  </a:lnTo>
                  <a:lnTo>
                    <a:pt x="333" y="668"/>
                  </a:lnTo>
                  <a:lnTo>
                    <a:pt x="392" y="594"/>
                  </a:lnTo>
                  <a:lnTo>
                    <a:pt x="456" y="522"/>
                  </a:lnTo>
                  <a:lnTo>
                    <a:pt x="523" y="456"/>
                  </a:lnTo>
                  <a:lnTo>
                    <a:pt x="593" y="393"/>
                  </a:lnTo>
                  <a:lnTo>
                    <a:pt x="668" y="333"/>
                  </a:lnTo>
                  <a:lnTo>
                    <a:pt x="745" y="278"/>
                  </a:lnTo>
                  <a:lnTo>
                    <a:pt x="826" y="227"/>
                  </a:lnTo>
                  <a:lnTo>
                    <a:pt x="910" y="182"/>
                  </a:lnTo>
                  <a:lnTo>
                    <a:pt x="997" y="141"/>
                  </a:lnTo>
                  <a:lnTo>
                    <a:pt x="1086" y="104"/>
                  </a:lnTo>
                  <a:lnTo>
                    <a:pt x="1178" y="73"/>
                  </a:lnTo>
                  <a:lnTo>
                    <a:pt x="1272" y="48"/>
                  </a:lnTo>
                  <a:lnTo>
                    <a:pt x="1369" y="27"/>
                  </a:lnTo>
                  <a:lnTo>
                    <a:pt x="1466" y="12"/>
                  </a:lnTo>
                  <a:lnTo>
                    <a:pt x="1566" y="3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72050F-6637-4588-B4BE-090C0E46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1902"/>
              <a:ext cx="184" cy="183"/>
            </a:xfrm>
            <a:custGeom>
              <a:avLst/>
              <a:gdLst>
                <a:gd name="T0" fmla="*/ 205 w 1099"/>
                <a:gd name="T1" fmla="*/ 7 h 1101"/>
                <a:gd name="T2" fmla="*/ 238 w 1099"/>
                <a:gd name="T3" fmla="*/ 35 h 1101"/>
                <a:gd name="T4" fmla="*/ 281 w 1099"/>
                <a:gd name="T5" fmla="*/ 76 h 1101"/>
                <a:gd name="T6" fmla="*/ 330 w 1099"/>
                <a:gd name="T7" fmla="*/ 124 h 1101"/>
                <a:gd name="T8" fmla="*/ 373 w 1099"/>
                <a:gd name="T9" fmla="*/ 167 h 1101"/>
                <a:gd name="T10" fmla="*/ 398 w 1099"/>
                <a:gd name="T11" fmla="*/ 191 h 1101"/>
                <a:gd name="T12" fmla="*/ 406 w 1099"/>
                <a:gd name="T13" fmla="*/ 199 h 1101"/>
                <a:gd name="T14" fmla="*/ 423 w 1099"/>
                <a:gd name="T15" fmla="*/ 227 h 1101"/>
                <a:gd name="T16" fmla="*/ 424 w 1099"/>
                <a:gd name="T17" fmla="*/ 269 h 1101"/>
                <a:gd name="T18" fmla="*/ 395 w 1099"/>
                <a:gd name="T19" fmla="*/ 311 h 1101"/>
                <a:gd name="T20" fmla="*/ 356 w 1099"/>
                <a:gd name="T21" fmla="*/ 354 h 1101"/>
                <a:gd name="T22" fmla="*/ 324 w 1099"/>
                <a:gd name="T23" fmla="*/ 391 h 1101"/>
                <a:gd name="T24" fmla="*/ 337 w 1099"/>
                <a:gd name="T25" fmla="*/ 450 h 1101"/>
                <a:gd name="T26" fmla="*/ 386 w 1099"/>
                <a:gd name="T27" fmla="*/ 525 h 1101"/>
                <a:gd name="T28" fmla="*/ 463 w 1099"/>
                <a:gd name="T29" fmla="*/ 617 h 1101"/>
                <a:gd name="T30" fmla="*/ 545 w 1099"/>
                <a:gd name="T31" fmla="*/ 690 h 1101"/>
                <a:gd name="T32" fmla="*/ 601 w 1099"/>
                <a:gd name="T33" fmla="*/ 729 h 1101"/>
                <a:gd name="T34" fmla="*/ 654 w 1099"/>
                <a:gd name="T35" fmla="*/ 762 h 1101"/>
                <a:gd name="T36" fmla="*/ 691 w 1099"/>
                <a:gd name="T37" fmla="*/ 783 h 1101"/>
                <a:gd name="T38" fmla="*/ 706 w 1099"/>
                <a:gd name="T39" fmla="*/ 780 h 1101"/>
                <a:gd name="T40" fmla="*/ 742 w 1099"/>
                <a:gd name="T41" fmla="*/ 748 h 1101"/>
                <a:gd name="T42" fmla="*/ 787 w 1099"/>
                <a:gd name="T43" fmla="*/ 708 h 1101"/>
                <a:gd name="T44" fmla="*/ 831 w 1099"/>
                <a:gd name="T45" fmla="*/ 677 h 1101"/>
                <a:gd name="T46" fmla="*/ 873 w 1099"/>
                <a:gd name="T47" fmla="*/ 678 h 1101"/>
                <a:gd name="T48" fmla="*/ 900 w 1099"/>
                <a:gd name="T49" fmla="*/ 696 h 1101"/>
                <a:gd name="T50" fmla="*/ 908 w 1099"/>
                <a:gd name="T51" fmla="*/ 704 h 1101"/>
                <a:gd name="T52" fmla="*/ 933 w 1099"/>
                <a:gd name="T53" fmla="*/ 729 h 1101"/>
                <a:gd name="T54" fmla="*/ 975 w 1099"/>
                <a:gd name="T55" fmla="*/ 772 h 1101"/>
                <a:gd name="T56" fmla="*/ 1024 w 1099"/>
                <a:gd name="T57" fmla="*/ 821 h 1101"/>
                <a:gd name="T58" fmla="*/ 1065 w 1099"/>
                <a:gd name="T59" fmla="*/ 864 h 1101"/>
                <a:gd name="T60" fmla="*/ 1092 w 1099"/>
                <a:gd name="T61" fmla="*/ 897 h 1101"/>
                <a:gd name="T62" fmla="*/ 1099 w 1099"/>
                <a:gd name="T63" fmla="*/ 937 h 1101"/>
                <a:gd name="T64" fmla="*/ 1095 w 1099"/>
                <a:gd name="T65" fmla="*/ 954 h 1101"/>
                <a:gd name="T66" fmla="*/ 1063 w 1099"/>
                <a:gd name="T67" fmla="*/ 1003 h 1101"/>
                <a:gd name="T68" fmla="*/ 1021 w 1099"/>
                <a:gd name="T69" fmla="*/ 1046 h 1101"/>
                <a:gd name="T70" fmla="*/ 958 w 1099"/>
                <a:gd name="T71" fmla="*/ 1080 h 1101"/>
                <a:gd name="T72" fmla="*/ 862 w 1099"/>
                <a:gd name="T73" fmla="*/ 1099 h 1101"/>
                <a:gd name="T74" fmla="*/ 724 w 1099"/>
                <a:gd name="T75" fmla="*/ 1089 h 1101"/>
                <a:gd name="T76" fmla="*/ 579 w 1099"/>
                <a:gd name="T77" fmla="*/ 1030 h 1101"/>
                <a:gd name="T78" fmla="*/ 442 w 1099"/>
                <a:gd name="T79" fmla="*/ 936 h 1101"/>
                <a:gd name="T80" fmla="*/ 318 w 1099"/>
                <a:gd name="T81" fmla="*/ 821 h 1101"/>
                <a:gd name="T82" fmla="*/ 203 w 1099"/>
                <a:gd name="T83" fmla="*/ 700 h 1101"/>
                <a:gd name="T84" fmla="*/ 100 w 1099"/>
                <a:gd name="T85" fmla="*/ 566 h 1101"/>
                <a:gd name="T86" fmla="*/ 27 w 1099"/>
                <a:gd name="T87" fmla="*/ 424 h 1101"/>
                <a:gd name="T88" fmla="*/ 0 w 1099"/>
                <a:gd name="T89" fmla="*/ 279 h 1101"/>
                <a:gd name="T90" fmla="*/ 13 w 1099"/>
                <a:gd name="T91" fmla="*/ 170 h 1101"/>
                <a:gd name="T92" fmla="*/ 42 w 1099"/>
                <a:gd name="T93" fmla="*/ 97 h 1101"/>
                <a:gd name="T94" fmla="*/ 84 w 1099"/>
                <a:gd name="T95" fmla="*/ 49 h 1101"/>
                <a:gd name="T96" fmla="*/ 131 w 1099"/>
                <a:gd name="T97" fmla="*/ 15 h 1101"/>
                <a:gd name="T98" fmla="*/ 156 w 1099"/>
                <a:gd name="T99" fmla="*/ 2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9" h="1101">
                  <a:moveTo>
                    <a:pt x="177" y="0"/>
                  </a:moveTo>
                  <a:lnTo>
                    <a:pt x="191" y="2"/>
                  </a:lnTo>
                  <a:lnTo>
                    <a:pt x="205" y="7"/>
                  </a:lnTo>
                  <a:lnTo>
                    <a:pt x="219" y="18"/>
                  </a:lnTo>
                  <a:lnTo>
                    <a:pt x="227" y="25"/>
                  </a:lnTo>
                  <a:lnTo>
                    <a:pt x="238" y="35"/>
                  </a:lnTo>
                  <a:lnTo>
                    <a:pt x="250" y="47"/>
                  </a:lnTo>
                  <a:lnTo>
                    <a:pt x="265" y="61"/>
                  </a:lnTo>
                  <a:lnTo>
                    <a:pt x="281" y="76"/>
                  </a:lnTo>
                  <a:lnTo>
                    <a:pt x="297" y="92"/>
                  </a:lnTo>
                  <a:lnTo>
                    <a:pt x="313" y="108"/>
                  </a:lnTo>
                  <a:lnTo>
                    <a:pt x="330" y="124"/>
                  </a:lnTo>
                  <a:lnTo>
                    <a:pt x="346" y="139"/>
                  </a:lnTo>
                  <a:lnTo>
                    <a:pt x="360" y="155"/>
                  </a:lnTo>
                  <a:lnTo>
                    <a:pt x="373" y="167"/>
                  </a:lnTo>
                  <a:lnTo>
                    <a:pt x="383" y="178"/>
                  </a:lnTo>
                  <a:lnTo>
                    <a:pt x="392" y="186"/>
                  </a:lnTo>
                  <a:lnTo>
                    <a:pt x="398" y="191"/>
                  </a:lnTo>
                  <a:lnTo>
                    <a:pt x="400" y="193"/>
                  </a:lnTo>
                  <a:lnTo>
                    <a:pt x="401" y="195"/>
                  </a:lnTo>
                  <a:lnTo>
                    <a:pt x="406" y="199"/>
                  </a:lnTo>
                  <a:lnTo>
                    <a:pt x="412" y="206"/>
                  </a:lnTo>
                  <a:lnTo>
                    <a:pt x="418" y="215"/>
                  </a:lnTo>
                  <a:lnTo>
                    <a:pt x="423" y="227"/>
                  </a:lnTo>
                  <a:lnTo>
                    <a:pt x="427" y="240"/>
                  </a:lnTo>
                  <a:lnTo>
                    <a:pt x="428" y="254"/>
                  </a:lnTo>
                  <a:lnTo>
                    <a:pt x="424" y="269"/>
                  </a:lnTo>
                  <a:lnTo>
                    <a:pt x="415" y="284"/>
                  </a:lnTo>
                  <a:lnTo>
                    <a:pt x="406" y="297"/>
                  </a:lnTo>
                  <a:lnTo>
                    <a:pt x="395" y="311"/>
                  </a:lnTo>
                  <a:lnTo>
                    <a:pt x="382" y="325"/>
                  </a:lnTo>
                  <a:lnTo>
                    <a:pt x="369" y="340"/>
                  </a:lnTo>
                  <a:lnTo>
                    <a:pt x="356" y="354"/>
                  </a:lnTo>
                  <a:lnTo>
                    <a:pt x="344" y="369"/>
                  </a:lnTo>
                  <a:lnTo>
                    <a:pt x="333" y="381"/>
                  </a:lnTo>
                  <a:lnTo>
                    <a:pt x="324" y="391"/>
                  </a:lnTo>
                  <a:lnTo>
                    <a:pt x="316" y="398"/>
                  </a:lnTo>
                  <a:lnTo>
                    <a:pt x="312" y="403"/>
                  </a:lnTo>
                  <a:lnTo>
                    <a:pt x="337" y="450"/>
                  </a:lnTo>
                  <a:lnTo>
                    <a:pt x="351" y="472"/>
                  </a:lnTo>
                  <a:lnTo>
                    <a:pt x="367" y="497"/>
                  </a:lnTo>
                  <a:lnTo>
                    <a:pt x="386" y="525"/>
                  </a:lnTo>
                  <a:lnTo>
                    <a:pt x="409" y="555"/>
                  </a:lnTo>
                  <a:lnTo>
                    <a:pt x="434" y="586"/>
                  </a:lnTo>
                  <a:lnTo>
                    <a:pt x="463" y="617"/>
                  </a:lnTo>
                  <a:lnTo>
                    <a:pt x="494" y="648"/>
                  </a:lnTo>
                  <a:lnTo>
                    <a:pt x="528" y="677"/>
                  </a:lnTo>
                  <a:lnTo>
                    <a:pt x="545" y="690"/>
                  </a:lnTo>
                  <a:lnTo>
                    <a:pt x="562" y="703"/>
                  </a:lnTo>
                  <a:lnTo>
                    <a:pt x="581" y="717"/>
                  </a:lnTo>
                  <a:lnTo>
                    <a:pt x="601" y="729"/>
                  </a:lnTo>
                  <a:lnTo>
                    <a:pt x="619" y="741"/>
                  </a:lnTo>
                  <a:lnTo>
                    <a:pt x="637" y="752"/>
                  </a:lnTo>
                  <a:lnTo>
                    <a:pt x="654" y="762"/>
                  </a:lnTo>
                  <a:lnTo>
                    <a:pt x="669" y="770"/>
                  </a:lnTo>
                  <a:lnTo>
                    <a:pt x="681" y="777"/>
                  </a:lnTo>
                  <a:lnTo>
                    <a:pt x="691" y="783"/>
                  </a:lnTo>
                  <a:lnTo>
                    <a:pt x="697" y="787"/>
                  </a:lnTo>
                  <a:lnTo>
                    <a:pt x="699" y="788"/>
                  </a:lnTo>
                  <a:lnTo>
                    <a:pt x="706" y="780"/>
                  </a:lnTo>
                  <a:lnTo>
                    <a:pt x="715" y="771"/>
                  </a:lnTo>
                  <a:lnTo>
                    <a:pt x="729" y="760"/>
                  </a:lnTo>
                  <a:lnTo>
                    <a:pt x="742" y="748"/>
                  </a:lnTo>
                  <a:lnTo>
                    <a:pt x="757" y="735"/>
                  </a:lnTo>
                  <a:lnTo>
                    <a:pt x="772" y="722"/>
                  </a:lnTo>
                  <a:lnTo>
                    <a:pt x="787" y="708"/>
                  </a:lnTo>
                  <a:lnTo>
                    <a:pt x="802" y="696"/>
                  </a:lnTo>
                  <a:lnTo>
                    <a:pt x="815" y="686"/>
                  </a:lnTo>
                  <a:lnTo>
                    <a:pt x="831" y="677"/>
                  </a:lnTo>
                  <a:lnTo>
                    <a:pt x="846" y="674"/>
                  </a:lnTo>
                  <a:lnTo>
                    <a:pt x="861" y="675"/>
                  </a:lnTo>
                  <a:lnTo>
                    <a:pt x="873" y="678"/>
                  </a:lnTo>
                  <a:lnTo>
                    <a:pt x="884" y="684"/>
                  </a:lnTo>
                  <a:lnTo>
                    <a:pt x="893" y="690"/>
                  </a:lnTo>
                  <a:lnTo>
                    <a:pt x="900" y="696"/>
                  </a:lnTo>
                  <a:lnTo>
                    <a:pt x="905" y="700"/>
                  </a:lnTo>
                  <a:lnTo>
                    <a:pt x="906" y="702"/>
                  </a:lnTo>
                  <a:lnTo>
                    <a:pt x="908" y="704"/>
                  </a:lnTo>
                  <a:lnTo>
                    <a:pt x="913" y="709"/>
                  </a:lnTo>
                  <a:lnTo>
                    <a:pt x="923" y="718"/>
                  </a:lnTo>
                  <a:lnTo>
                    <a:pt x="933" y="729"/>
                  </a:lnTo>
                  <a:lnTo>
                    <a:pt x="946" y="742"/>
                  </a:lnTo>
                  <a:lnTo>
                    <a:pt x="960" y="756"/>
                  </a:lnTo>
                  <a:lnTo>
                    <a:pt x="975" y="772"/>
                  </a:lnTo>
                  <a:lnTo>
                    <a:pt x="992" y="789"/>
                  </a:lnTo>
                  <a:lnTo>
                    <a:pt x="1008" y="805"/>
                  </a:lnTo>
                  <a:lnTo>
                    <a:pt x="1024" y="821"/>
                  </a:lnTo>
                  <a:lnTo>
                    <a:pt x="1039" y="836"/>
                  </a:lnTo>
                  <a:lnTo>
                    <a:pt x="1052" y="850"/>
                  </a:lnTo>
                  <a:lnTo>
                    <a:pt x="1065" y="864"/>
                  </a:lnTo>
                  <a:lnTo>
                    <a:pt x="1075" y="874"/>
                  </a:lnTo>
                  <a:lnTo>
                    <a:pt x="1082" y="882"/>
                  </a:lnTo>
                  <a:lnTo>
                    <a:pt x="1092" y="897"/>
                  </a:lnTo>
                  <a:lnTo>
                    <a:pt x="1098" y="911"/>
                  </a:lnTo>
                  <a:lnTo>
                    <a:pt x="1099" y="925"/>
                  </a:lnTo>
                  <a:lnTo>
                    <a:pt x="1099" y="937"/>
                  </a:lnTo>
                  <a:lnTo>
                    <a:pt x="1098" y="946"/>
                  </a:lnTo>
                  <a:lnTo>
                    <a:pt x="1096" y="952"/>
                  </a:lnTo>
                  <a:lnTo>
                    <a:pt x="1095" y="954"/>
                  </a:lnTo>
                  <a:lnTo>
                    <a:pt x="1085" y="970"/>
                  </a:lnTo>
                  <a:lnTo>
                    <a:pt x="1074" y="986"/>
                  </a:lnTo>
                  <a:lnTo>
                    <a:pt x="1063" y="1003"/>
                  </a:lnTo>
                  <a:lnTo>
                    <a:pt x="1050" y="1018"/>
                  </a:lnTo>
                  <a:lnTo>
                    <a:pt x="1036" y="1032"/>
                  </a:lnTo>
                  <a:lnTo>
                    <a:pt x="1021" y="1046"/>
                  </a:lnTo>
                  <a:lnTo>
                    <a:pt x="1003" y="1058"/>
                  </a:lnTo>
                  <a:lnTo>
                    <a:pt x="981" y="1070"/>
                  </a:lnTo>
                  <a:lnTo>
                    <a:pt x="958" y="1080"/>
                  </a:lnTo>
                  <a:lnTo>
                    <a:pt x="930" y="1088"/>
                  </a:lnTo>
                  <a:lnTo>
                    <a:pt x="898" y="1095"/>
                  </a:lnTo>
                  <a:lnTo>
                    <a:pt x="862" y="1099"/>
                  </a:lnTo>
                  <a:lnTo>
                    <a:pt x="821" y="1101"/>
                  </a:lnTo>
                  <a:lnTo>
                    <a:pt x="772" y="1098"/>
                  </a:lnTo>
                  <a:lnTo>
                    <a:pt x="724" y="1089"/>
                  </a:lnTo>
                  <a:lnTo>
                    <a:pt x="675" y="1074"/>
                  </a:lnTo>
                  <a:lnTo>
                    <a:pt x="627" y="1054"/>
                  </a:lnTo>
                  <a:lnTo>
                    <a:pt x="579" y="1030"/>
                  </a:lnTo>
                  <a:lnTo>
                    <a:pt x="533" y="1002"/>
                  </a:lnTo>
                  <a:lnTo>
                    <a:pt x="487" y="970"/>
                  </a:lnTo>
                  <a:lnTo>
                    <a:pt x="442" y="936"/>
                  </a:lnTo>
                  <a:lnTo>
                    <a:pt x="400" y="899"/>
                  </a:lnTo>
                  <a:lnTo>
                    <a:pt x="358" y="861"/>
                  </a:lnTo>
                  <a:lnTo>
                    <a:pt x="318" y="821"/>
                  </a:lnTo>
                  <a:lnTo>
                    <a:pt x="281" y="782"/>
                  </a:lnTo>
                  <a:lnTo>
                    <a:pt x="241" y="742"/>
                  </a:lnTo>
                  <a:lnTo>
                    <a:pt x="203" y="700"/>
                  </a:lnTo>
                  <a:lnTo>
                    <a:pt x="166" y="657"/>
                  </a:lnTo>
                  <a:lnTo>
                    <a:pt x="132" y="612"/>
                  </a:lnTo>
                  <a:lnTo>
                    <a:pt x="100" y="566"/>
                  </a:lnTo>
                  <a:lnTo>
                    <a:pt x="72" y="520"/>
                  </a:lnTo>
                  <a:lnTo>
                    <a:pt x="47" y="472"/>
                  </a:lnTo>
                  <a:lnTo>
                    <a:pt x="27" y="424"/>
                  </a:lnTo>
                  <a:lnTo>
                    <a:pt x="13" y="376"/>
                  </a:lnTo>
                  <a:lnTo>
                    <a:pt x="4" y="327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7" y="201"/>
                  </a:lnTo>
                  <a:lnTo>
                    <a:pt x="13" y="170"/>
                  </a:lnTo>
                  <a:lnTo>
                    <a:pt x="21" y="142"/>
                  </a:lnTo>
                  <a:lnTo>
                    <a:pt x="31" y="118"/>
                  </a:lnTo>
                  <a:lnTo>
                    <a:pt x="42" y="97"/>
                  </a:lnTo>
                  <a:lnTo>
                    <a:pt x="56" y="78"/>
                  </a:lnTo>
                  <a:lnTo>
                    <a:pt x="70" y="63"/>
                  </a:lnTo>
                  <a:lnTo>
                    <a:pt x="84" y="49"/>
                  </a:lnTo>
                  <a:lnTo>
                    <a:pt x="99" y="37"/>
                  </a:lnTo>
                  <a:lnTo>
                    <a:pt x="115" y="26"/>
                  </a:lnTo>
                  <a:lnTo>
                    <a:pt x="131" y="15"/>
                  </a:lnTo>
                  <a:lnTo>
                    <a:pt x="147" y="4"/>
                  </a:lnTo>
                  <a:lnTo>
                    <a:pt x="150" y="3"/>
                  </a:lnTo>
                  <a:lnTo>
                    <a:pt x="156" y="2"/>
                  </a:lnTo>
                  <a:lnTo>
                    <a:pt x="165" y="0"/>
                  </a:lnTo>
                  <a:lnTo>
                    <a:pt x="177" y="0"/>
                  </a:lnTo>
                  <a:close/>
                </a:path>
              </a:pathLst>
            </a:custGeom>
            <a:grpFill/>
            <a:ln w="0">
              <a:solidFill>
                <a:srgbClr val="56565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9C7353F-8452-4090-8A69-7D7791917F1A}"/>
              </a:ext>
            </a:extLst>
          </p:cNvPr>
          <p:cNvSpPr txBox="1"/>
          <p:nvPr/>
        </p:nvSpPr>
        <p:spPr>
          <a:xfrm>
            <a:off x="2386584" y="1559030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1636-4BB9-4043-ABC6-E8CA168AE353}"/>
              </a:ext>
            </a:extLst>
          </p:cNvPr>
          <p:cNvSpPr txBox="1"/>
          <p:nvPr/>
        </p:nvSpPr>
        <p:spPr>
          <a:xfrm>
            <a:off x="2386585" y="1854751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9E254-E2AF-4CA1-A6DB-1FC47009074C}"/>
              </a:ext>
            </a:extLst>
          </p:cNvPr>
          <p:cNvSpPr txBox="1"/>
          <p:nvPr/>
        </p:nvSpPr>
        <p:spPr>
          <a:xfrm>
            <a:off x="6885104" y="1554313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26C13-1651-4CAA-B908-55A23AA47D0E}"/>
              </a:ext>
            </a:extLst>
          </p:cNvPr>
          <p:cNvSpPr txBox="1"/>
          <p:nvPr/>
        </p:nvSpPr>
        <p:spPr>
          <a:xfrm>
            <a:off x="6885105" y="1850034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E5B8-32BA-4273-85D6-4322390262E7}"/>
              </a:ext>
            </a:extLst>
          </p:cNvPr>
          <p:cNvSpPr txBox="1"/>
          <p:nvPr/>
        </p:nvSpPr>
        <p:spPr>
          <a:xfrm>
            <a:off x="2391663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D6251-7B0B-4A97-A5AA-210CC0885BA1}"/>
              </a:ext>
            </a:extLst>
          </p:cNvPr>
          <p:cNvSpPr txBox="1"/>
          <p:nvPr/>
        </p:nvSpPr>
        <p:spPr>
          <a:xfrm>
            <a:off x="2391664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DC91FF-4FA8-4CF2-8391-9B0B2063F52C}"/>
              </a:ext>
            </a:extLst>
          </p:cNvPr>
          <p:cNvSpPr txBox="1"/>
          <p:nvPr/>
        </p:nvSpPr>
        <p:spPr>
          <a:xfrm>
            <a:off x="6885104" y="3626492"/>
            <a:ext cx="323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ENTER THE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16F762-924D-4CE0-951E-8DDC521D0F54}"/>
              </a:ext>
            </a:extLst>
          </p:cNvPr>
          <p:cNvSpPr txBox="1"/>
          <p:nvPr/>
        </p:nvSpPr>
        <p:spPr>
          <a:xfrm>
            <a:off x="6885105" y="3922213"/>
            <a:ext cx="323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believe that someone like you.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 like pizza. I already know that you want to meet 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C0871-4E44-45A0-AAAB-1B949BCB3150}"/>
              </a:ext>
            </a:extLst>
          </p:cNvPr>
          <p:cNvSpPr/>
          <p:nvPr/>
        </p:nvSpPr>
        <p:spPr>
          <a:xfrm>
            <a:off x="249135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81D81-C3B5-46E3-A66D-66FE042E7652}"/>
              </a:ext>
            </a:extLst>
          </p:cNvPr>
          <p:cNvSpPr/>
          <p:nvPr/>
        </p:nvSpPr>
        <p:spPr>
          <a:xfrm>
            <a:off x="2489348" y="3021781"/>
            <a:ext cx="967844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말풍선: 모서리가 둥근 사각형 30">
            <a:extLst>
              <a:ext uri="{FF2B5EF4-FFF2-40B4-BE49-F238E27FC236}">
                <a16:creationId xmlns:a16="http://schemas.microsoft.com/office/drawing/2014/main" id="{80C7FC6F-A815-4A82-A10E-1CADBB6B27F8}"/>
              </a:ext>
            </a:extLst>
          </p:cNvPr>
          <p:cNvSpPr/>
          <p:nvPr/>
        </p:nvSpPr>
        <p:spPr>
          <a:xfrm>
            <a:off x="3280602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29%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377495-01F2-4072-A0E3-AAAD05908E06}"/>
              </a:ext>
            </a:extLst>
          </p:cNvPr>
          <p:cNvSpPr/>
          <p:nvPr/>
        </p:nvSpPr>
        <p:spPr>
          <a:xfrm>
            <a:off x="6951779" y="3030822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2EF69F-83B1-4C51-B78F-0F061207BE69}"/>
              </a:ext>
            </a:extLst>
          </p:cNvPr>
          <p:cNvSpPr/>
          <p:nvPr/>
        </p:nvSpPr>
        <p:spPr>
          <a:xfrm>
            <a:off x="6949767" y="3021781"/>
            <a:ext cx="1479285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말풍선: 모서리가 둥근 사각형 33">
            <a:extLst>
              <a:ext uri="{FF2B5EF4-FFF2-40B4-BE49-F238E27FC236}">
                <a16:creationId xmlns:a16="http://schemas.microsoft.com/office/drawing/2014/main" id="{6307657B-13AA-40A1-A55D-042A41230C7F}"/>
              </a:ext>
            </a:extLst>
          </p:cNvPr>
          <p:cNvSpPr/>
          <p:nvPr/>
        </p:nvSpPr>
        <p:spPr>
          <a:xfrm>
            <a:off x="8196123" y="2550435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50%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2D6CDB-AA3E-498E-9B5A-0D02041C831A}"/>
              </a:ext>
            </a:extLst>
          </p:cNvPr>
          <p:cNvSpPr/>
          <p:nvPr/>
        </p:nvSpPr>
        <p:spPr>
          <a:xfrm>
            <a:off x="249135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454293-2590-4EB5-A790-1D12DE3BB34B}"/>
              </a:ext>
            </a:extLst>
          </p:cNvPr>
          <p:cNvSpPr/>
          <p:nvPr/>
        </p:nvSpPr>
        <p:spPr>
          <a:xfrm>
            <a:off x="2496969" y="5102889"/>
            <a:ext cx="1886053" cy="1358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말풍선: 모서리가 둥근 사각형 36">
            <a:extLst>
              <a:ext uri="{FF2B5EF4-FFF2-40B4-BE49-F238E27FC236}">
                <a16:creationId xmlns:a16="http://schemas.microsoft.com/office/drawing/2014/main" id="{95B0F495-19F7-4589-A096-AD9B98B27B57}"/>
              </a:ext>
            </a:extLst>
          </p:cNvPr>
          <p:cNvSpPr/>
          <p:nvPr/>
        </p:nvSpPr>
        <p:spPr>
          <a:xfrm>
            <a:off x="4158233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70%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AAB7C4-AF4E-4C5D-97D5-C65743CAB21A}"/>
              </a:ext>
            </a:extLst>
          </p:cNvPr>
          <p:cNvSpPr/>
          <p:nvPr/>
        </p:nvSpPr>
        <p:spPr>
          <a:xfrm>
            <a:off x="6951779" y="5111930"/>
            <a:ext cx="2952749" cy="1105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5081FA-D53E-475F-847F-410ED5D51570}"/>
              </a:ext>
            </a:extLst>
          </p:cNvPr>
          <p:cNvSpPr/>
          <p:nvPr/>
        </p:nvSpPr>
        <p:spPr>
          <a:xfrm>
            <a:off x="6949767" y="5111930"/>
            <a:ext cx="2774685" cy="1268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BB35D052-20A7-47CA-A398-EFE81FA04ED2}"/>
              </a:ext>
            </a:extLst>
          </p:cNvPr>
          <p:cNvSpPr/>
          <p:nvPr/>
        </p:nvSpPr>
        <p:spPr>
          <a:xfrm>
            <a:off x="9481998" y="4631543"/>
            <a:ext cx="1285875" cy="310197"/>
          </a:xfrm>
          <a:prstGeom prst="wedgeRoundRectCallout">
            <a:avLst>
              <a:gd name="adj1" fmla="val -37870"/>
              <a:gd name="adj2" fmla="val 90135"/>
              <a:gd name="adj3" fmla="val 16667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 98%</a:t>
            </a:r>
            <a:endParaRPr lang="ko-KR" altLang="en-US" sz="11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9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3395472" y="1586852"/>
            <a:ext cx="5422392" cy="21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2102" y="3749040"/>
            <a:ext cx="598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858585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THANK YOU SO MUCH!</a:t>
            </a:r>
            <a:endParaRPr lang="ko-KR" altLang="en-US" sz="3200" dirty="0">
              <a:solidFill>
                <a:srgbClr val="858585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3280" y="6590592"/>
            <a:ext cx="5440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rights reserved.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95472" y="3789587"/>
            <a:ext cx="5346192" cy="469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4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LayoutNet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741AD-34AD-46D9-AC90-A332D758E782}"/>
              </a:ext>
            </a:extLst>
          </p:cNvPr>
          <p:cNvSpPr txBox="1"/>
          <p:nvPr/>
        </p:nvSpPr>
        <p:spPr>
          <a:xfrm>
            <a:off x="4421043" y="6562067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https://github.com/sunset1995/pytorch-layoutnet</a:t>
            </a:r>
          </a:p>
        </p:txBody>
      </p:sp>
    </p:spTree>
    <p:extLst>
      <p:ext uri="{BB962C8B-B14F-4D97-AF65-F5344CB8AC3E}">
        <p14:creationId xmlns:p14="http://schemas.microsoft.com/office/powerpoint/2010/main" val="392226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HorizonNet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5901-CAA0-456B-9A63-178703FDD394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https://github.com/sunset1995/HorizonNet</a:t>
            </a:r>
          </a:p>
        </p:txBody>
      </p:sp>
    </p:spTree>
    <p:extLst>
      <p:ext uri="{BB962C8B-B14F-4D97-AF65-F5344CB8AC3E}">
        <p14:creationId xmlns:p14="http://schemas.microsoft.com/office/powerpoint/2010/main" val="71070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7924" b="7120"/>
          <a:stretch/>
        </p:blipFill>
        <p:spPr bwMode="auto">
          <a:xfrm>
            <a:off x="8327112" y="1285602"/>
            <a:ext cx="3864959" cy="1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31920" y="2697480"/>
            <a:ext cx="8260080" cy="14538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2536" y="2697480"/>
            <a:ext cx="1060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88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916936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60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3F635-C867-4961-91BF-F3EBC4BE0223}"/>
              </a:ext>
            </a:extLst>
          </p:cNvPr>
          <p:cNvSpPr txBox="1"/>
          <p:nvPr/>
        </p:nvSpPr>
        <p:spPr>
          <a:xfrm>
            <a:off x="4421043" y="6570945"/>
            <a:ext cx="3349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dirty="0">
                <a:ln w="0">
                  <a:noFill/>
                </a:ln>
                <a:solidFill>
                  <a:schemeClr val="dk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https://github.com/sunset1995/HoHoNet</a:t>
            </a:r>
          </a:p>
        </p:txBody>
      </p:sp>
    </p:spTree>
    <p:extLst>
      <p:ext uri="{BB962C8B-B14F-4D97-AF65-F5344CB8AC3E}">
        <p14:creationId xmlns:p14="http://schemas.microsoft.com/office/powerpoint/2010/main" val="7595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20" y="123110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9771F-3242-4635-B269-45D0A7166B36}"/>
              </a:ext>
            </a:extLst>
          </p:cNvPr>
          <p:cNvSpPr txBox="1"/>
          <p:nvPr/>
        </p:nvSpPr>
        <p:spPr>
          <a:xfrm>
            <a:off x="889022" y="2926078"/>
            <a:ext cx="8924248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심층 아키텍처는 향상된 정확도로 더 빠르게 실행되도록 재설계됨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의 픽셀당 조밀한 예측을 가능하게 하여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열당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 출력 형태 제약을 완화하는 새로운 수평선 대 밀도 모듈을 제안함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C16172F9-A7E8-4EFE-A876-989B6AB2A901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247496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8E8-E82E-465C-A30E-78FECDB57D73}"/>
              </a:ext>
            </a:extLst>
          </p:cNvPr>
          <p:cNvSpPr txBox="1"/>
          <p:nvPr/>
        </p:nvSpPr>
        <p:spPr>
          <a:xfrm>
            <a:off x="960120" y="2516766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r>
              <a:rPr lang="ko-KR" altLang="en-US" sz="15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은 두 가지 측면에서 발전했다</a:t>
            </a:r>
            <a:endParaRPr lang="ko-KR" altLang="en-US" sz="1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57A8F-7B1F-4DF6-93FC-50A82D8B5C84}"/>
              </a:ext>
            </a:extLst>
          </p:cNvPr>
          <p:cNvSpPr txBox="1"/>
          <p:nvPr/>
        </p:nvSpPr>
        <p:spPr>
          <a:xfrm>
            <a:off x="889023" y="1661952"/>
            <a:ext cx="979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높이 치수가 평평한 잠재 수평 특징 표현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레이아웃 구조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및 의미 분할을 모델링하기 위한 새로운 딥 러닝 프레임워크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71BB2696-E093-448C-8262-96D4F01088D4}"/>
              </a:ext>
            </a:extLst>
          </p:cNvPr>
          <p:cNvSpPr>
            <a:spLocks noEditPoints="1"/>
          </p:cNvSpPr>
          <p:nvPr/>
        </p:nvSpPr>
        <p:spPr bwMode="auto">
          <a:xfrm>
            <a:off x="436083" y="1148233"/>
            <a:ext cx="452939" cy="452939"/>
          </a:xfrm>
          <a:custGeom>
            <a:avLst/>
            <a:gdLst>
              <a:gd name="T0" fmla="*/ 2479 w 3336"/>
              <a:gd name="T1" fmla="*/ 1362 h 3334"/>
              <a:gd name="T2" fmla="*/ 2499 w 3336"/>
              <a:gd name="T3" fmla="*/ 1662 h 3334"/>
              <a:gd name="T4" fmla="*/ 2427 w 3336"/>
              <a:gd name="T5" fmla="*/ 1966 h 3334"/>
              <a:gd name="T6" fmla="*/ 2270 w 3336"/>
              <a:gd name="T7" fmla="*/ 2228 h 3334"/>
              <a:gd name="T8" fmla="*/ 2046 w 3336"/>
              <a:gd name="T9" fmla="*/ 2432 h 3334"/>
              <a:gd name="T10" fmla="*/ 1767 w 3336"/>
              <a:gd name="T11" fmla="*/ 2562 h 3334"/>
              <a:gd name="T12" fmla="*/ 1737 w 3336"/>
              <a:gd name="T13" fmla="*/ 2636 h 3334"/>
              <a:gd name="T14" fmla="*/ 2007 w 3336"/>
              <a:gd name="T15" fmla="*/ 2658 h 3334"/>
              <a:gd name="T16" fmla="*/ 2264 w 3336"/>
              <a:gd name="T17" fmla="*/ 2593 h 3334"/>
              <a:gd name="T18" fmla="*/ 2653 w 3336"/>
              <a:gd name="T19" fmla="*/ 2250 h 3334"/>
              <a:gd name="T20" fmla="*/ 2742 w 3336"/>
              <a:gd name="T21" fmla="*/ 2024 h 3334"/>
              <a:gd name="T22" fmla="*/ 2761 w 3336"/>
              <a:gd name="T23" fmla="*/ 1766 h 3334"/>
              <a:gd name="T24" fmla="*/ 2696 w 3336"/>
              <a:gd name="T25" fmla="*/ 1508 h 3334"/>
              <a:gd name="T26" fmla="*/ 2556 w 3336"/>
              <a:gd name="T27" fmla="*/ 1288 h 3334"/>
              <a:gd name="T28" fmla="*/ 1479 w 3336"/>
              <a:gd name="T29" fmla="*/ 674 h 3334"/>
              <a:gd name="T30" fmla="*/ 1193 w 3336"/>
              <a:gd name="T31" fmla="*/ 719 h 3334"/>
              <a:gd name="T32" fmla="*/ 943 w 3336"/>
              <a:gd name="T33" fmla="*/ 848 h 3334"/>
              <a:gd name="T34" fmla="*/ 747 w 3336"/>
              <a:gd name="T35" fmla="*/ 1045 h 3334"/>
              <a:gd name="T36" fmla="*/ 618 w 3336"/>
              <a:gd name="T37" fmla="*/ 1294 h 3334"/>
              <a:gd name="T38" fmla="*/ 572 w 3336"/>
              <a:gd name="T39" fmla="*/ 1581 h 3334"/>
              <a:gd name="T40" fmla="*/ 613 w 3336"/>
              <a:gd name="T41" fmla="*/ 1853 h 3334"/>
              <a:gd name="T42" fmla="*/ 582 w 3336"/>
              <a:gd name="T43" fmla="*/ 2458 h 3334"/>
              <a:gd name="T44" fmla="*/ 1189 w 3336"/>
              <a:gd name="T45" fmla="*/ 2440 h 3334"/>
              <a:gd name="T46" fmla="*/ 1479 w 3336"/>
              <a:gd name="T47" fmla="*/ 2488 h 3334"/>
              <a:gd name="T48" fmla="*/ 1766 w 3336"/>
              <a:gd name="T49" fmla="*/ 2441 h 3334"/>
              <a:gd name="T50" fmla="*/ 2015 w 3336"/>
              <a:gd name="T51" fmla="*/ 2312 h 3334"/>
              <a:gd name="T52" fmla="*/ 2212 w 3336"/>
              <a:gd name="T53" fmla="*/ 2116 h 3334"/>
              <a:gd name="T54" fmla="*/ 2341 w 3336"/>
              <a:gd name="T55" fmla="*/ 1867 h 3334"/>
              <a:gd name="T56" fmla="*/ 2387 w 3336"/>
              <a:gd name="T57" fmla="*/ 1581 h 3334"/>
              <a:gd name="T58" fmla="*/ 2341 w 3336"/>
              <a:gd name="T59" fmla="*/ 1294 h 3334"/>
              <a:gd name="T60" fmla="*/ 2212 w 3336"/>
              <a:gd name="T61" fmla="*/ 1045 h 3334"/>
              <a:gd name="T62" fmla="*/ 2015 w 3336"/>
              <a:gd name="T63" fmla="*/ 848 h 3334"/>
              <a:gd name="T64" fmla="*/ 1766 w 3336"/>
              <a:gd name="T65" fmla="*/ 719 h 3334"/>
              <a:gd name="T66" fmla="*/ 1479 w 3336"/>
              <a:gd name="T67" fmla="*/ 674 h 3334"/>
              <a:gd name="T68" fmla="*/ 1967 w 3336"/>
              <a:gd name="T69" fmla="*/ 27 h 3334"/>
              <a:gd name="T70" fmla="*/ 2339 w 3336"/>
              <a:gd name="T71" fmla="*/ 141 h 3334"/>
              <a:gd name="T72" fmla="*/ 2668 w 3336"/>
              <a:gd name="T73" fmla="*/ 333 h 3334"/>
              <a:gd name="T74" fmla="*/ 2944 w 3336"/>
              <a:gd name="T75" fmla="*/ 594 h 3334"/>
              <a:gd name="T76" fmla="*/ 3154 w 3336"/>
              <a:gd name="T77" fmla="*/ 910 h 3334"/>
              <a:gd name="T78" fmla="*/ 3288 w 3336"/>
              <a:gd name="T79" fmla="*/ 1271 h 3334"/>
              <a:gd name="T80" fmla="*/ 3336 w 3336"/>
              <a:gd name="T81" fmla="*/ 1667 h 3334"/>
              <a:gd name="T82" fmla="*/ 3288 w 3336"/>
              <a:gd name="T83" fmla="*/ 2063 h 3334"/>
              <a:gd name="T84" fmla="*/ 3154 w 3336"/>
              <a:gd name="T85" fmla="*/ 2425 h 3334"/>
              <a:gd name="T86" fmla="*/ 2944 w 3336"/>
              <a:gd name="T87" fmla="*/ 2741 h 3334"/>
              <a:gd name="T88" fmla="*/ 2668 w 3336"/>
              <a:gd name="T89" fmla="*/ 3001 h 3334"/>
              <a:gd name="T90" fmla="*/ 2339 w 3336"/>
              <a:gd name="T91" fmla="*/ 3194 h 3334"/>
              <a:gd name="T92" fmla="*/ 1967 w 3336"/>
              <a:gd name="T93" fmla="*/ 3307 h 3334"/>
              <a:gd name="T94" fmla="*/ 1566 w 3336"/>
              <a:gd name="T95" fmla="*/ 3331 h 3334"/>
              <a:gd name="T96" fmla="*/ 1178 w 3336"/>
              <a:gd name="T97" fmla="*/ 3261 h 3334"/>
              <a:gd name="T98" fmla="*/ 826 w 3336"/>
              <a:gd name="T99" fmla="*/ 3107 h 3334"/>
              <a:gd name="T100" fmla="*/ 523 w 3336"/>
              <a:gd name="T101" fmla="*/ 2879 h 3334"/>
              <a:gd name="T102" fmla="*/ 278 w 3336"/>
              <a:gd name="T103" fmla="*/ 2589 h 3334"/>
              <a:gd name="T104" fmla="*/ 105 w 3336"/>
              <a:gd name="T105" fmla="*/ 2249 h 3334"/>
              <a:gd name="T106" fmla="*/ 12 w 3336"/>
              <a:gd name="T107" fmla="*/ 1869 h 3334"/>
              <a:gd name="T108" fmla="*/ 12 w 3336"/>
              <a:gd name="T109" fmla="*/ 1466 h 3334"/>
              <a:gd name="T110" fmla="*/ 105 w 3336"/>
              <a:gd name="T111" fmla="*/ 1086 h 3334"/>
              <a:gd name="T112" fmla="*/ 278 w 3336"/>
              <a:gd name="T113" fmla="*/ 745 h 3334"/>
              <a:gd name="T114" fmla="*/ 523 w 3336"/>
              <a:gd name="T115" fmla="*/ 456 h 3334"/>
              <a:gd name="T116" fmla="*/ 826 w 3336"/>
              <a:gd name="T117" fmla="*/ 227 h 3334"/>
              <a:gd name="T118" fmla="*/ 1178 w 3336"/>
              <a:gd name="T119" fmla="*/ 73 h 3334"/>
              <a:gd name="T120" fmla="*/ 1566 w 3336"/>
              <a:gd name="T121" fmla="*/ 3 h 3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3334">
                <a:moveTo>
                  <a:pt x="2411" y="1160"/>
                </a:moveTo>
                <a:lnTo>
                  <a:pt x="2439" y="1225"/>
                </a:lnTo>
                <a:lnTo>
                  <a:pt x="2461" y="1293"/>
                </a:lnTo>
                <a:lnTo>
                  <a:pt x="2479" y="1362"/>
                </a:lnTo>
                <a:lnTo>
                  <a:pt x="2492" y="1434"/>
                </a:lnTo>
                <a:lnTo>
                  <a:pt x="2499" y="1507"/>
                </a:lnTo>
                <a:lnTo>
                  <a:pt x="2503" y="1581"/>
                </a:lnTo>
                <a:lnTo>
                  <a:pt x="2499" y="1662"/>
                </a:lnTo>
                <a:lnTo>
                  <a:pt x="2490" y="1741"/>
                </a:lnTo>
                <a:lnTo>
                  <a:pt x="2475" y="1818"/>
                </a:lnTo>
                <a:lnTo>
                  <a:pt x="2454" y="1894"/>
                </a:lnTo>
                <a:lnTo>
                  <a:pt x="2427" y="1966"/>
                </a:lnTo>
                <a:lnTo>
                  <a:pt x="2395" y="2036"/>
                </a:lnTo>
                <a:lnTo>
                  <a:pt x="2358" y="2103"/>
                </a:lnTo>
                <a:lnTo>
                  <a:pt x="2317" y="2168"/>
                </a:lnTo>
                <a:lnTo>
                  <a:pt x="2270" y="2228"/>
                </a:lnTo>
                <a:lnTo>
                  <a:pt x="2220" y="2285"/>
                </a:lnTo>
                <a:lnTo>
                  <a:pt x="2165" y="2339"/>
                </a:lnTo>
                <a:lnTo>
                  <a:pt x="2108" y="2387"/>
                </a:lnTo>
                <a:lnTo>
                  <a:pt x="2046" y="2432"/>
                </a:lnTo>
                <a:lnTo>
                  <a:pt x="1981" y="2471"/>
                </a:lnTo>
                <a:lnTo>
                  <a:pt x="1912" y="2507"/>
                </a:lnTo>
                <a:lnTo>
                  <a:pt x="1841" y="2536"/>
                </a:lnTo>
                <a:lnTo>
                  <a:pt x="1767" y="2562"/>
                </a:lnTo>
                <a:lnTo>
                  <a:pt x="1691" y="2581"/>
                </a:lnTo>
                <a:lnTo>
                  <a:pt x="1613" y="2594"/>
                </a:lnTo>
                <a:lnTo>
                  <a:pt x="1674" y="2618"/>
                </a:lnTo>
                <a:lnTo>
                  <a:pt x="1737" y="2636"/>
                </a:lnTo>
                <a:lnTo>
                  <a:pt x="1803" y="2650"/>
                </a:lnTo>
                <a:lnTo>
                  <a:pt x="1870" y="2658"/>
                </a:lnTo>
                <a:lnTo>
                  <a:pt x="1938" y="2660"/>
                </a:lnTo>
                <a:lnTo>
                  <a:pt x="2007" y="2658"/>
                </a:lnTo>
                <a:lnTo>
                  <a:pt x="2074" y="2649"/>
                </a:lnTo>
                <a:lnTo>
                  <a:pt x="2140" y="2636"/>
                </a:lnTo>
                <a:lnTo>
                  <a:pt x="2203" y="2618"/>
                </a:lnTo>
                <a:lnTo>
                  <a:pt x="2264" y="2593"/>
                </a:lnTo>
                <a:lnTo>
                  <a:pt x="2323" y="2566"/>
                </a:lnTo>
                <a:lnTo>
                  <a:pt x="2379" y="2533"/>
                </a:lnTo>
                <a:lnTo>
                  <a:pt x="2755" y="2634"/>
                </a:lnTo>
                <a:lnTo>
                  <a:pt x="2653" y="2250"/>
                </a:lnTo>
                <a:lnTo>
                  <a:pt x="2681" y="2196"/>
                </a:lnTo>
                <a:lnTo>
                  <a:pt x="2706" y="2141"/>
                </a:lnTo>
                <a:lnTo>
                  <a:pt x="2726" y="2083"/>
                </a:lnTo>
                <a:lnTo>
                  <a:pt x="2742" y="2024"/>
                </a:lnTo>
                <a:lnTo>
                  <a:pt x="2754" y="1962"/>
                </a:lnTo>
                <a:lnTo>
                  <a:pt x="2761" y="1899"/>
                </a:lnTo>
                <a:lnTo>
                  <a:pt x="2764" y="1835"/>
                </a:lnTo>
                <a:lnTo>
                  <a:pt x="2761" y="1766"/>
                </a:lnTo>
                <a:lnTo>
                  <a:pt x="2753" y="1698"/>
                </a:lnTo>
                <a:lnTo>
                  <a:pt x="2739" y="1632"/>
                </a:lnTo>
                <a:lnTo>
                  <a:pt x="2720" y="1568"/>
                </a:lnTo>
                <a:lnTo>
                  <a:pt x="2696" y="1508"/>
                </a:lnTo>
                <a:lnTo>
                  <a:pt x="2668" y="1449"/>
                </a:lnTo>
                <a:lnTo>
                  <a:pt x="2634" y="1392"/>
                </a:lnTo>
                <a:lnTo>
                  <a:pt x="2598" y="1338"/>
                </a:lnTo>
                <a:lnTo>
                  <a:pt x="2556" y="1288"/>
                </a:lnTo>
                <a:lnTo>
                  <a:pt x="2512" y="1242"/>
                </a:lnTo>
                <a:lnTo>
                  <a:pt x="2463" y="1198"/>
                </a:lnTo>
                <a:lnTo>
                  <a:pt x="2411" y="1160"/>
                </a:lnTo>
                <a:close/>
                <a:moveTo>
                  <a:pt x="1479" y="674"/>
                </a:moveTo>
                <a:lnTo>
                  <a:pt x="1405" y="677"/>
                </a:lnTo>
                <a:lnTo>
                  <a:pt x="1332" y="686"/>
                </a:lnTo>
                <a:lnTo>
                  <a:pt x="1261" y="700"/>
                </a:lnTo>
                <a:lnTo>
                  <a:pt x="1193" y="719"/>
                </a:lnTo>
                <a:lnTo>
                  <a:pt x="1126" y="745"/>
                </a:lnTo>
                <a:lnTo>
                  <a:pt x="1062" y="775"/>
                </a:lnTo>
                <a:lnTo>
                  <a:pt x="1001" y="810"/>
                </a:lnTo>
                <a:lnTo>
                  <a:pt x="943" y="848"/>
                </a:lnTo>
                <a:lnTo>
                  <a:pt x="888" y="892"/>
                </a:lnTo>
                <a:lnTo>
                  <a:pt x="838" y="939"/>
                </a:lnTo>
                <a:lnTo>
                  <a:pt x="790" y="990"/>
                </a:lnTo>
                <a:lnTo>
                  <a:pt x="747" y="1045"/>
                </a:lnTo>
                <a:lnTo>
                  <a:pt x="708" y="1103"/>
                </a:lnTo>
                <a:lnTo>
                  <a:pt x="673" y="1164"/>
                </a:lnTo>
                <a:lnTo>
                  <a:pt x="644" y="1228"/>
                </a:lnTo>
                <a:lnTo>
                  <a:pt x="618" y="1294"/>
                </a:lnTo>
                <a:lnTo>
                  <a:pt x="598" y="1363"/>
                </a:lnTo>
                <a:lnTo>
                  <a:pt x="584" y="1434"/>
                </a:lnTo>
                <a:lnTo>
                  <a:pt x="575" y="1507"/>
                </a:lnTo>
                <a:lnTo>
                  <a:pt x="572" y="1581"/>
                </a:lnTo>
                <a:lnTo>
                  <a:pt x="575" y="1651"/>
                </a:lnTo>
                <a:lnTo>
                  <a:pt x="583" y="1720"/>
                </a:lnTo>
                <a:lnTo>
                  <a:pt x="596" y="1788"/>
                </a:lnTo>
                <a:lnTo>
                  <a:pt x="613" y="1853"/>
                </a:lnTo>
                <a:lnTo>
                  <a:pt x="637" y="1916"/>
                </a:lnTo>
                <a:lnTo>
                  <a:pt x="663" y="1977"/>
                </a:lnTo>
                <a:lnTo>
                  <a:pt x="694" y="2036"/>
                </a:lnTo>
                <a:lnTo>
                  <a:pt x="582" y="2458"/>
                </a:lnTo>
                <a:lnTo>
                  <a:pt x="995" y="2348"/>
                </a:lnTo>
                <a:lnTo>
                  <a:pt x="1057" y="2383"/>
                </a:lnTo>
                <a:lnTo>
                  <a:pt x="1121" y="2415"/>
                </a:lnTo>
                <a:lnTo>
                  <a:pt x="1189" y="2440"/>
                </a:lnTo>
                <a:lnTo>
                  <a:pt x="1258" y="2460"/>
                </a:lnTo>
                <a:lnTo>
                  <a:pt x="1330" y="2475"/>
                </a:lnTo>
                <a:lnTo>
                  <a:pt x="1404" y="2485"/>
                </a:lnTo>
                <a:lnTo>
                  <a:pt x="1479" y="2488"/>
                </a:lnTo>
                <a:lnTo>
                  <a:pt x="1554" y="2485"/>
                </a:lnTo>
                <a:lnTo>
                  <a:pt x="1626" y="2475"/>
                </a:lnTo>
                <a:lnTo>
                  <a:pt x="1697" y="2461"/>
                </a:lnTo>
                <a:lnTo>
                  <a:pt x="1766" y="2441"/>
                </a:lnTo>
                <a:lnTo>
                  <a:pt x="1832" y="2417"/>
                </a:lnTo>
                <a:lnTo>
                  <a:pt x="1896" y="2386"/>
                </a:lnTo>
                <a:lnTo>
                  <a:pt x="1957" y="2352"/>
                </a:lnTo>
                <a:lnTo>
                  <a:pt x="2015" y="2312"/>
                </a:lnTo>
                <a:lnTo>
                  <a:pt x="2070" y="2270"/>
                </a:lnTo>
                <a:lnTo>
                  <a:pt x="2122" y="2222"/>
                </a:lnTo>
                <a:lnTo>
                  <a:pt x="2169" y="2171"/>
                </a:lnTo>
                <a:lnTo>
                  <a:pt x="2212" y="2116"/>
                </a:lnTo>
                <a:lnTo>
                  <a:pt x="2251" y="2059"/>
                </a:lnTo>
                <a:lnTo>
                  <a:pt x="2286" y="1998"/>
                </a:lnTo>
                <a:lnTo>
                  <a:pt x="2316" y="1934"/>
                </a:lnTo>
                <a:lnTo>
                  <a:pt x="2341" y="1867"/>
                </a:lnTo>
                <a:lnTo>
                  <a:pt x="2360" y="1799"/>
                </a:lnTo>
                <a:lnTo>
                  <a:pt x="2376" y="1728"/>
                </a:lnTo>
                <a:lnTo>
                  <a:pt x="2384" y="1655"/>
                </a:lnTo>
                <a:lnTo>
                  <a:pt x="2387" y="1581"/>
                </a:lnTo>
                <a:lnTo>
                  <a:pt x="2384" y="1507"/>
                </a:lnTo>
                <a:lnTo>
                  <a:pt x="2376" y="1434"/>
                </a:lnTo>
                <a:lnTo>
                  <a:pt x="2360" y="1363"/>
                </a:lnTo>
                <a:lnTo>
                  <a:pt x="2341" y="1294"/>
                </a:lnTo>
                <a:lnTo>
                  <a:pt x="2316" y="1228"/>
                </a:lnTo>
                <a:lnTo>
                  <a:pt x="2286" y="1164"/>
                </a:lnTo>
                <a:lnTo>
                  <a:pt x="2251" y="1103"/>
                </a:lnTo>
                <a:lnTo>
                  <a:pt x="2212" y="1045"/>
                </a:lnTo>
                <a:lnTo>
                  <a:pt x="2169" y="990"/>
                </a:lnTo>
                <a:lnTo>
                  <a:pt x="2122" y="939"/>
                </a:lnTo>
                <a:lnTo>
                  <a:pt x="2070" y="892"/>
                </a:lnTo>
                <a:lnTo>
                  <a:pt x="2015" y="848"/>
                </a:lnTo>
                <a:lnTo>
                  <a:pt x="1957" y="810"/>
                </a:lnTo>
                <a:lnTo>
                  <a:pt x="1896" y="775"/>
                </a:lnTo>
                <a:lnTo>
                  <a:pt x="1832" y="745"/>
                </a:lnTo>
                <a:lnTo>
                  <a:pt x="1766" y="719"/>
                </a:lnTo>
                <a:lnTo>
                  <a:pt x="1697" y="700"/>
                </a:lnTo>
                <a:lnTo>
                  <a:pt x="1626" y="686"/>
                </a:lnTo>
                <a:lnTo>
                  <a:pt x="1554" y="677"/>
                </a:lnTo>
                <a:lnTo>
                  <a:pt x="1479" y="674"/>
                </a:lnTo>
                <a:close/>
                <a:moveTo>
                  <a:pt x="1667" y="0"/>
                </a:moveTo>
                <a:lnTo>
                  <a:pt x="1770" y="3"/>
                </a:lnTo>
                <a:lnTo>
                  <a:pt x="1870" y="12"/>
                </a:lnTo>
                <a:lnTo>
                  <a:pt x="1967" y="27"/>
                </a:lnTo>
                <a:lnTo>
                  <a:pt x="2064" y="48"/>
                </a:lnTo>
                <a:lnTo>
                  <a:pt x="2158" y="73"/>
                </a:lnTo>
                <a:lnTo>
                  <a:pt x="2250" y="104"/>
                </a:lnTo>
                <a:lnTo>
                  <a:pt x="2339" y="141"/>
                </a:lnTo>
                <a:lnTo>
                  <a:pt x="2426" y="182"/>
                </a:lnTo>
                <a:lnTo>
                  <a:pt x="2510" y="227"/>
                </a:lnTo>
                <a:lnTo>
                  <a:pt x="2591" y="278"/>
                </a:lnTo>
                <a:lnTo>
                  <a:pt x="2668" y="333"/>
                </a:lnTo>
                <a:lnTo>
                  <a:pt x="2743" y="393"/>
                </a:lnTo>
                <a:lnTo>
                  <a:pt x="2813" y="456"/>
                </a:lnTo>
                <a:lnTo>
                  <a:pt x="2880" y="522"/>
                </a:lnTo>
                <a:lnTo>
                  <a:pt x="2944" y="594"/>
                </a:lnTo>
                <a:lnTo>
                  <a:pt x="3003" y="668"/>
                </a:lnTo>
                <a:lnTo>
                  <a:pt x="3058" y="745"/>
                </a:lnTo>
                <a:lnTo>
                  <a:pt x="3109" y="826"/>
                </a:lnTo>
                <a:lnTo>
                  <a:pt x="3154" y="910"/>
                </a:lnTo>
                <a:lnTo>
                  <a:pt x="3196" y="996"/>
                </a:lnTo>
                <a:lnTo>
                  <a:pt x="3231" y="1086"/>
                </a:lnTo>
                <a:lnTo>
                  <a:pt x="3263" y="1177"/>
                </a:lnTo>
                <a:lnTo>
                  <a:pt x="3288" y="1271"/>
                </a:lnTo>
                <a:lnTo>
                  <a:pt x="3310" y="1368"/>
                </a:lnTo>
                <a:lnTo>
                  <a:pt x="3324" y="1466"/>
                </a:lnTo>
                <a:lnTo>
                  <a:pt x="3333" y="1565"/>
                </a:lnTo>
                <a:lnTo>
                  <a:pt x="3336" y="1667"/>
                </a:lnTo>
                <a:lnTo>
                  <a:pt x="3333" y="1768"/>
                </a:lnTo>
                <a:lnTo>
                  <a:pt x="3324" y="1869"/>
                </a:lnTo>
                <a:lnTo>
                  <a:pt x="3310" y="1967"/>
                </a:lnTo>
                <a:lnTo>
                  <a:pt x="3288" y="2063"/>
                </a:lnTo>
                <a:lnTo>
                  <a:pt x="3263" y="2157"/>
                </a:lnTo>
                <a:lnTo>
                  <a:pt x="3231" y="2249"/>
                </a:lnTo>
                <a:lnTo>
                  <a:pt x="3196" y="2339"/>
                </a:lnTo>
                <a:lnTo>
                  <a:pt x="3154" y="2425"/>
                </a:lnTo>
                <a:lnTo>
                  <a:pt x="3109" y="2508"/>
                </a:lnTo>
                <a:lnTo>
                  <a:pt x="3058" y="2589"/>
                </a:lnTo>
                <a:lnTo>
                  <a:pt x="3003" y="2667"/>
                </a:lnTo>
                <a:lnTo>
                  <a:pt x="2944" y="2741"/>
                </a:lnTo>
                <a:lnTo>
                  <a:pt x="2880" y="2812"/>
                </a:lnTo>
                <a:lnTo>
                  <a:pt x="2813" y="2879"/>
                </a:lnTo>
                <a:lnTo>
                  <a:pt x="2743" y="2942"/>
                </a:lnTo>
                <a:lnTo>
                  <a:pt x="2668" y="3001"/>
                </a:lnTo>
                <a:lnTo>
                  <a:pt x="2591" y="3056"/>
                </a:lnTo>
                <a:lnTo>
                  <a:pt x="2510" y="3107"/>
                </a:lnTo>
                <a:lnTo>
                  <a:pt x="2426" y="3152"/>
                </a:lnTo>
                <a:lnTo>
                  <a:pt x="2339" y="3194"/>
                </a:lnTo>
                <a:lnTo>
                  <a:pt x="2250" y="3230"/>
                </a:lnTo>
                <a:lnTo>
                  <a:pt x="2158" y="3261"/>
                </a:lnTo>
                <a:lnTo>
                  <a:pt x="2064" y="3287"/>
                </a:lnTo>
                <a:lnTo>
                  <a:pt x="1967" y="3307"/>
                </a:lnTo>
                <a:lnTo>
                  <a:pt x="1870" y="3322"/>
                </a:lnTo>
                <a:lnTo>
                  <a:pt x="1770" y="3331"/>
                </a:lnTo>
                <a:lnTo>
                  <a:pt x="1667" y="3334"/>
                </a:lnTo>
                <a:lnTo>
                  <a:pt x="1566" y="3331"/>
                </a:lnTo>
                <a:lnTo>
                  <a:pt x="1466" y="3322"/>
                </a:lnTo>
                <a:lnTo>
                  <a:pt x="1369" y="3307"/>
                </a:lnTo>
                <a:lnTo>
                  <a:pt x="1272" y="3287"/>
                </a:lnTo>
                <a:lnTo>
                  <a:pt x="1178" y="3261"/>
                </a:lnTo>
                <a:lnTo>
                  <a:pt x="1086" y="3230"/>
                </a:lnTo>
                <a:lnTo>
                  <a:pt x="997" y="3194"/>
                </a:lnTo>
                <a:lnTo>
                  <a:pt x="910" y="3152"/>
                </a:lnTo>
                <a:lnTo>
                  <a:pt x="826" y="3107"/>
                </a:lnTo>
                <a:lnTo>
                  <a:pt x="745" y="3056"/>
                </a:lnTo>
                <a:lnTo>
                  <a:pt x="668" y="3001"/>
                </a:lnTo>
                <a:lnTo>
                  <a:pt x="593" y="2942"/>
                </a:lnTo>
                <a:lnTo>
                  <a:pt x="523" y="2879"/>
                </a:lnTo>
                <a:lnTo>
                  <a:pt x="456" y="2812"/>
                </a:lnTo>
                <a:lnTo>
                  <a:pt x="392" y="2741"/>
                </a:lnTo>
                <a:lnTo>
                  <a:pt x="333" y="2667"/>
                </a:lnTo>
                <a:lnTo>
                  <a:pt x="278" y="2589"/>
                </a:lnTo>
                <a:lnTo>
                  <a:pt x="227" y="2508"/>
                </a:lnTo>
                <a:lnTo>
                  <a:pt x="182" y="2425"/>
                </a:lnTo>
                <a:lnTo>
                  <a:pt x="140" y="2339"/>
                </a:lnTo>
                <a:lnTo>
                  <a:pt x="105" y="2249"/>
                </a:lnTo>
                <a:lnTo>
                  <a:pt x="73" y="2157"/>
                </a:lnTo>
                <a:lnTo>
                  <a:pt x="47" y="2063"/>
                </a:lnTo>
                <a:lnTo>
                  <a:pt x="26" y="1967"/>
                </a:lnTo>
                <a:lnTo>
                  <a:pt x="12" y="1869"/>
                </a:lnTo>
                <a:lnTo>
                  <a:pt x="3" y="1768"/>
                </a:lnTo>
                <a:lnTo>
                  <a:pt x="0" y="1667"/>
                </a:lnTo>
                <a:lnTo>
                  <a:pt x="3" y="1565"/>
                </a:lnTo>
                <a:lnTo>
                  <a:pt x="12" y="1466"/>
                </a:lnTo>
                <a:lnTo>
                  <a:pt x="26" y="1368"/>
                </a:lnTo>
                <a:lnTo>
                  <a:pt x="47" y="1271"/>
                </a:lnTo>
                <a:lnTo>
                  <a:pt x="73" y="1177"/>
                </a:lnTo>
                <a:lnTo>
                  <a:pt x="105" y="1086"/>
                </a:lnTo>
                <a:lnTo>
                  <a:pt x="140" y="996"/>
                </a:lnTo>
                <a:lnTo>
                  <a:pt x="182" y="910"/>
                </a:lnTo>
                <a:lnTo>
                  <a:pt x="227" y="826"/>
                </a:lnTo>
                <a:lnTo>
                  <a:pt x="278" y="745"/>
                </a:lnTo>
                <a:lnTo>
                  <a:pt x="333" y="668"/>
                </a:lnTo>
                <a:lnTo>
                  <a:pt x="392" y="594"/>
                </a:lnTo>
                <a:lnTo>
                  <a:pt x="456" y="522"/>
                </a:lnTo>
                <a:lnTo>
                  <a:pt x="523" y="456"/>
                </a:lnTo>
                <a:lnTo>
                  <a:pt x="593" y="393"/>
                </a:lnTo>
                <a:lnTo>
                  <a:pt x="668" y="333"/>
                </a:lnTo>
                <a:lnTo>
                  <a:pt x="745" y="278"/>
                </a:lnTo>
                <a:lnTo>
                  <a:pt x="826" y="227"/>
                </a:lnTo>
                <a:lnTo>
                  <a:pt x="910" y="182"/>
                </a:lnTo>
                <a:lnTo>
                  <a:pt x="997" y="141"/>
                </a:lnTo>
                <a:lnTo>
                  <a:pt x="1086" y="104"/>
                </a:lnTo>
                <a:lnTo>
                  <a:pt x="1178" y="73"/>
                </a:lnTo>
                <a:lnTo>
                  <a:pt x="1272" y="48"/>
                </a:lnTo>
                <a:lnTo>
                  <a:pt x="1369" y="27"/>
                </a:lnTo>
                <a:lnTo>
                  <a:pt x="1466" y="12"/>
                </a:lnTo>
                <a:lnTo>
                  <a:pt x="1566" y="3"/>
                </a:lnTo>
                <a:lnTo>
                  <a:pt x="1667" y="0"/>
                </a:lnTo>
                <a:close/>
              </a:path>
            </a:pathLst>
          </a:custGeom>
          <a:solidFill>
            <a:srgbClr val="595959"/>
          </a:solidFill>
          <a:ln w="0">
            <a:solidFill>
              <a:srgbClr val="56565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BB66E-1863-4386-A57D-E3152999025D}"/>
              </a:ext>
            </a:extLst>
          </p:cNvPr>
          <p:cNvSpPr txBox="1"/>
          <p:nvPr/>
        </p:nvSpPr>
        <p:spPr>
          <a:xfrm>
            <a:off x="995055" y="1213119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  <a:cs typeface="KoPubWorld돋움체 Light" panose="00000300000000000000" pitchFamily="2" charset="-127"/>
              </a:rPr>
              <a:t>HoHoNet</a:t>
            </a:r>
            <a:endParaRPr lang="ko-KR" altLang="en-US" sz="15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0C708B-36FD-4A9D-ACB2-B30D31EDF1F8}"/>
              </a:ext>
            </a:extLst>
          </p:cNvPr>
          <p:cNvSpPr/>
          <p:nvPr/>
        </p:nvSpPr>
        <p:spPr>
          <a:xfrm>
            <a:off x="484632" y="4300420"/>
            <a:ext cx="452098" cy="453600"/>
          </a:xfrm>
          <a:prstGeom prst="ellipse">
            <a:avLst/>
          </a:prstGeom>
          <a:solidFill>
            <a:srgbClr val="5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Berlin Sans FB Demi" panose="020E0802020502020306" pitchFamily="34" charset="0"/>
              </a:rPr>
              <a:t>?</a:t>
            </a:r>
            <a:endParaRPr lang="ko-KR" altLang="en-US" sz="2800" b="1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CFCDE-FDE3-49C1-BF85-C871721433EA}"/>
              </a:ext>
            </a:extLst>
          </p:cNvPr>
          <p:cNvSpPr txBox="1"/>
          <p:nvPr/>
        </p:nvSpPr>
        <p:spPr>
          <a:xfrm>
            <a:off x="889022" y="4754020"/>
            <a:ext cx="855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예측과 픽셀당 예측의 차이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22831-3840-45A0-B77E-2F0175161E53}"/>
              </a:ext>
            </a:extLst>
          </p:cNvPr>
          <p:cNvSpPr txBox="1"/>
          <p:nvPr/>
        </p:nvSpPr>
        <p:spPr>
          <a:xfrm>
            <a:off x="1042763" y="4365637"/>
            <a:ext cx="47764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궁금한 점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1297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B86B5-C377-42E9-B546-264CAF4C37BC}"/>
              </a:ext>
            </a:extLst>
          </p:cNvPr>
          <p:cNvSpPr txBox="1"/>
          <p:nvPr/>
        </p:nvSpPr>
        <p:spPr>
          <a:xfrm>
            <a:off x="4989767" y="1572588"/>
            <a:ext cx="6994669" cy="232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입력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이미지는 형상 피라미드 추출을 위해 먼저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CNN backbone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통과한 다음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제안된 효율적인 높이 압축 모듈은 형상 피라미드를 높이 치수가 평평한 잠재 수평 형상 표현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인코딩한다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50000"/>
              </a:lnSpc>
              <a:buFont typeface="+mj-ea"/>
              <a:buAutoNum type="circleNumDbPlain"/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에서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프레임워크는 최첨단 품질의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열당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및 픽셀당 양식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레이아웃의 모서리 또는 경계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모두 제공할 수 있다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C1851B3-1026-44CA-91CC-BD3F53AD6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994970"/>
            <a:ext cx="4669953" cy="3401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A8BDC-845E-48C1-8BE8-C557760B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" y="4945845"/>
            <a:ext cx="4669953" cy="1124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35549-AB33-4BCE-92F5-722DCD508E3F}"/>
              </a:ext>
            </a:extLst>
          </p:cNvPr>
          <p:cNvSpPr txBox="1"/>
          <p:nvPr/>
        </p:nvSpPr>
        <p:spPr>
          <a:xfrm>
            <a:off x="4989766" y="5508327"/>
            <a:ext cx="699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➞</a:t>
            </a:r>
            <a:r>
              <a:rPr lang="en-US" altLang="ko-KR" sz="1200" dirty="0"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(a)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처럼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y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축이 중력방향으로 정렬되었을 때 이미지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column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구조 정보를 더 잘 압축하여 보관할 수 있음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05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24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25E2B-A369-4564-9619-49E1EA4ED8EC}"/>
              </a:ext>
            </a:extLst>
          </p:cNvPr>
          <p:cNvSpPr txBox="1"/>
          <p:nvPr/>
        </p:nvSpPr>
        <p:spPr>
          <a:xfrm>
            <a:off x="57150" y="2422172"/>
            <a:ext cx="5581650" cy="348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전방위 이미지의 깊이를 모델링하기 위해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OmniDepth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왜곡을 고려하여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encoder-decoder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architecture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설계한다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PanoPopups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평면 인식 손실로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깊이를 학습하는 것이 합성 환경에 도움이 된다는 것을 보여준다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계단식 훈련 단계를 가진 여러 백본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(backbone)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을 사용하는 대부분의 최신 방법과 대조적으로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4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4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하나의 백본으로만 구성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되며 한 단계에서만 훈련된다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또한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ko-KR" altLang="en-US" sz="14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소형 </a:t>
            </a:r>
            <a:r>
              <a:rPr lang="en-US" altLang="ko-KR" sz="1400" dirty="0" err="1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4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통해 밀도가 높은 깊이를 모델링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하는 반면 이전의 기술은 기존의 밀도가 높은 특징에서 깊이를 추정한다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9CD3A-752E-438F-8876-817A08B4D789}"/>
              </a:ext>
            </a:extLst>
          </p:cNvPr>
          <p:cNvSpPr txBox="1"/>
          <p:nvPr/>
        </p:nvSpPr>
        <p:spPr>
          <a:xfrm>
            <a:off x="5900065" y="1963424"/>
            <a:ext cx="6103421" cy="4307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의미론적 분할은 장면 모델링의 기본 작업이다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DistConv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는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이미지의 조밀한 깊이 및 의미 예측을 위한 왜곡 인식 변형 가능한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제안한다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의미 있는 분할을 위한 최근의 대부분의 방법은 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정이십면체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mesh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와 관련된 표현으로 작동하는 훈련 가능한 층을 설계한다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그러나 위의 모든 방법은 파노라마 신호에 대해 비교적 낮은 해상도로 실행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이미지는 고해상도 파노라마를 처리하고 미리 훈련된 가중치를 투시 이미지에 배치할 수 있는 세분화된 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20</a:t>
            </a:r>
            <a:r>
              <a:rPr lang="ko-KR" altLang="en-US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면체에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접하는 다중 평면 이미지에 전방위 신호를 투사한다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탄젠트 이미지와 마찬가지로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도 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이미지에서 작동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할 수 있으며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이는 더 나은 의미 있는 분할 정확도를 달성하는 데 필수적인 요소로 나타났다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b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최근의 방법과 대조적으로 </a:t>
            </a:r>
            <a:r>
              <a:rPr lang="en-US" altLang="ko-KR" sz="1200" b="0" i="0" dirty="0" err="1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ERP </a:t>
            </a:r>
            <a:r>
              <a:rPr lang="ko-KR" altLang="en-US" sz="1400" b="0" i="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이미지에서 직접 실행</a:t>
            </a:r>
            <a:r>
              <a:rPr lang="ko-KR" altLang="en-US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되며 고도로 최적화된 딥 러닝 라이브러리는 모든 작업을 쉽게 구현할 수 있다</a:t>
            </a:r>
            <a:r>
              <a:rPr lang="en-US" altLang="ko-KR" sz="1200" b="0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E47A8-18C9-4DEE-B146-CA8D877D8F27}"/>
              </a:ext>
            </a:extLst>
          </p:cNvPr>
          <p:cNvSpPr txBox="1"/>
          <p:nvPr/>
        </p:nvSpPr>
        <p:spPr>
          <a:xfrm>
            <a:off x="212979" y="1243163"/>
            <a:ext cx="2996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4F8FB-A656-4ED9-BAB4-B9C502231C3C}"/>
              </a:ext>
            </a:extLst>
          </p:cNvPr>
          <p:cNvSpPr txBox="1"/>
          <p:nvPr/>
        </p:nvSpPr>
        <p:spPr>
          <a:xfrm>
            <a:off x="5893989" y="1225477"/>
            <a:ext cx="3467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B5D09C-6725-4D55-B230-1C402CE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24663"/>
            <a:ext cx="2333487" cy="14774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7EB787-13A0-4B93-B0F2-2E7243AB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795307"/>
            <a:ext cx="2352675" cy="151126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975231-4018-42F4-B6CB-296F92BD11AA}"/>
              </a:ext>
            </a:extLst>
          </p:cNvPr>
          <p:cNvCxnSpPr>
            <a:cxnSpLocks/>
          </p:cNvCxnSpPr>
          <p:nvPr/>
        </p:nvCxnSpPr>
        <p:spPr>
          <a:xfrm>
            <a:off x="5641407" y="824663"/>
            <a:ext cx="20395" cy="556661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165D4-6DCE-44AF-B8CB-5F66333014E4}"/>
              </a:ext>
            </a:extLst>
          </p:cNvPr>
          <p:cNvSpPr/>
          <p:nvPr/>
        </p:nvSpPr>
        <p:spPr>
          <a:xfrm>
            <a:off x="5959822" y="1142253"/>
            <a:ext cx="3028887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의미론적 세분화</a:t>
            </a:r>
            <a:r>
              <a:rPr lang="en-US" altLang="ko-KR" sz="1400" b="1" i="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7A698E-3BAD-442A-9952-DD810FEF9FE6}"/>
              </a:ext>
            </a:extLst>
          </p:cNvPr>
          <p:cNvSpPr/>
          <p:nvPr/>
        </p:nvSpPr>
        <p:spPr>
          <a:xfrm>
            <a:off x="180209" y="1139005"/>
            <a:ext cx="2510768" cy="37796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360</a:t>
            </a:r>
            <a:r>
              <a:rPr lang="ko-KR" altLang="en-US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이미지에 대한 깊이 추정</a:t>
            </a:r>
            <a:r>
              <a:rPr lang="en-US" altLang="ko-KR" sz="1400" b="1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3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6590592"/>
            <a:ext cx="12192000" cy="2674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6304" y="0"/>
            <a:ext cx="67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sz="4000" dirty="0">
              <a:solidFill>
                <a:srgbClr val="595959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119" y="123110"/>
            <a:ext cx="109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24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595959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조밀한 깊이 추정을 위한 </a:t>
            </a:r>
            <a:r>
              <a:rPr lang="en-US" altLang="ko-KR" sz="1600" b="0" i="0" dirty="0" err="1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HoHoNet</a:t>
            </a:r>
            <a:r>
              <a:rPr lang="en-US" altLang="ko-KR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600" b="0" i="0" dirty="0">
                <a:solidFill>
                  <a:srgbClr val="595959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프레임워크 개요 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▶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en-US" altLang="ko-KR" sz="1600" b="0" i="0" dirty="0">
                <a:solidFill>
                  <a:srgbClr val="052E6B"/>
                </a:solidFill>
                <a:effectLst/>
                <a:latin typeface="서울한강체 M" panose="02020503020101020101" pitchFamily="18" charset="-127"/>
                <a:ea typeface="서울한강체 M" panose="02020503020101020101" pitchFamily="18" charset="-127"/>
                <a:sym typeface="Wingdings" panose="05000000000000000000" pitchFamily="2" charset="2"/>
              </a:rPr>
              <a:t>❶ </a:t>
            </a:r>
            <a:r>
              <a:rPr lang="ko-KR" altLang="en-US" sz="16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  <a:sym typeface="Wingdings" panose="05000000000000000000" pitchFamily="2" charset="2"/>
              </a:rPr>
              <a:t>전체 구성</a:t>
            </a:r>
            <a:r>
              <a:rPr lang="en-US" altLang="ko-KR" sz="16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2400" dirty="0">
              <a:solidFill>
                <a:srgbClr val="052E6B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4D50A-5280-4BF1-8CEF-14714241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6" y="815607"/>
            <a:ext cx="10373547" cy="20425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B63618-A6FB-4584-A07A-DE9D1086B6F4}"/>
              </a:ext>
            </a:extLst>
          </p:cNvPr>
          <p:cNvSpPr txBox="1"/>
          <p:nvPr/>
        </p:nvSpPr>
        <p:spPr>
          <a:xfrm>
            <a:off x="146304" y="3089018"/>
            <a:ext cx="11883771" cy="329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고해상도 파노라마는 먼저 </a:t>
            </a:r>
            <a:r>
              <a:rPr lang="en-US" altLang="ko-KR" sz="1400" dirty="0">
                <a:solidFill>
                  <a:srgbClr val="052E6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backbone</a:t>
            </a:r>
            <a:r>
              <a:rPr lang="en-US" altLang="ko-KR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14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ResNet</a:t>
            </a:r>
            <a:r>
              <a:rPr lang="en-US" altLang="ko-KR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처리</a:t>
            </a: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된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b="0" i="0" dirty="0">
              <a:solidFill>
                <a:srgbClr val="000000"/>
              </a:solidFill>
              <a:effectLst/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형상 피라미드는 제안된 </a:t>
            </a:r>
            <a:r>
              <a:rPr lang="en-US" altLang="ko-KR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EHC(Efficient Height Compression) </a:t>
            </a:r>
            <a:r>
              <a:rPr lang="ko-KR" altLang="en-US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과 정교화를 위한 </a:t>
            </a:r>
            <a:r>
              <a:rPr lang="ko-KR" altLang="en-US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다중 헤드 자기 주의</a:t>
            </a:r>
            <a:r>
              <a:rPr lang="en-US" altLang="ko-KR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(MHSA) </a:t>
            </a:r>
            <a:r>
              <a:rPr lang="ko-KR" altLang="en-US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모듈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에 의해 압착 및 융합된다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 marL="216000">
              <a:lnSpc>
                <a:spcPct val="2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결과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LHFeat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compact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입력 이미지가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3×512×1024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인 경우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R 256×1024),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전체 네트워크가 기존의 인코더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디코더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네트워크보다 훨씬 빠르게 조밀한 기능을 실행할 수 있다는 점에 유의한다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마지막으로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최종 예측을 산출하기 위해 </a:t>
            </a:r>
            <a:r>
              <a:rPr lang="en-US" altLang="ko-KR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1D </a:t>
            </a:r>
            <a:r>
              <a:rPr lang="ko-KR" altLang="en-US" sz="1400" b="0" i="0" dirty="0" err="1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컨볼루션</a:t>
            </a:r>
            <a:r>
              <a:rPr lang="ko-KR" altLang="en-US" sz="14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레이어를 사용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우리는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DCT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주파수 영역에서 예측이 우수한 결과를 가져온다는 것을 발견하여 </a:t>
            </a:r>
            <a:r>
              <a:rPr lang="ko-KR" altLang="en-US" sz="12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각 열의 예측에 </a:t>
            </a:r>
            <a:r>
              <a:rPr lang="en-US" altLang="ko-KR" sz="1200" b="0" i="0" dirty="0">
                <a:solidFill>
                  <a:srgbClr val="052E6B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IDCT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적용한다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5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2002</Words>
  <Application>Microsoft Office PowerPoint</Application>
  <PresentationFormat>와이드스크린</PresentationFormat>
  <Paragraphs>203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KoPub돋움체 Bold</vt:lpstr>
      <vt:lpstr>KoPub돋움체 Light</vt:lpstr>
      <vt:lpstr>KoPub돋움체 Medium</vt:lpstr>
      <vt:lpstr>나눔손글씨 펜</vt:lpstr>
      <vt:lpstr>리디바탕</vt:lpstr>
      <vt:lpstr>맑은 고딕</vt:lpstr>
      <vt:lpstr>서울한강체 M</vt:lpstr>
      <vt:lpstr>Arial</vt:lpstr>
      <vt:lpstr>Berlin Sans FB Demi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zirrut@naver.com</dc:creator>
  <cp:lastModifiedBy>길 다영</cp:lastModifiedBy>
  <cp:revision>82</cp:revision>
  <dcterms:created xsi:type="dcterms:W3CDTF">2018-12-07T04:37:05Z</dcterms:created>
  <dcterms:modified xsi:type="dcterms:W3CDTF">2021-09-25T15:24:17Z</dcterms:modified>
</cp:coreProperties>
</file>