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71" r:id="rId5"/>
    <p:sldId id="285" r:id="rId6"/>
    <p:sldId id="287" r:id="rId7"/>
    <p:sldId id="286" r:id="rId8"/>
    <p:sldId id="260" r:id="rId9"/>
    <p:sldId id="264" r:id="rId10"/>
    <p:sldId id="288" r:id="rId11"/>
    <p:sldId id="289" r:id="rId12"/>
    <p:sldId id="265" r:id="rId13"/>
    <p:sldId id="266" r:id="rId14"/>
    <p:sldId id="290" r:id="rId15"/>
    <p:sldId id="291" r:id="rId16"/>
    <p:sldId id="292" r:id="rId17"/>
    <p:sldId id="293" r:id="rId18"/>
    <p:sldId id="267" r:id="rId19"/>
    <p:sldId id="284" r:id="rId20"/>
    <p:sldId id="269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길 다영" initials="길다" lastIdx="1" clrIdx="0">
    <p:extLst>
      <p:ext uri="{19B8F6BF-5375-455C-9EA6-DF929625EA0E}">
        <p15:presenceInfo xmlns:p15="http://schemas.microsoft.com/office/powerpoint/2012/main" userId="11d3a75bfe554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7967"/>
    <a:srgbClr val="5E6F64"/>
    <a:srgbClr val="FFDECF"/>
    <a:srgbClr val="9DBEB9"/>
    <a:srgbClr val="194350"/>
    <a:srgbClr val="FF8882"/>
    <a:srgbClr val="FCF8F3"/>
    <a:srgbClr val="698474"/>
    <a:srgbClr val="FFD3B6"/>
    <a:srgbClr val="FFA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5" autoAdjust="0"/>
    <p:restoredTop sz="92574" autoAdjust="0"/>
  </p:normalViewPr>
  <p:slideViewPr>
    <p:cSldViewPr snapToGrid="0">
      <p:cViewPr>
        <p:scale>
          <a:sx n="75" d="100"/>
          <a:sy n="75" d="100"/>
        </p:scale>
        <p:origin x="1109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C7D80-B8BE-46B2-A015-EC553846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F091E-70E3-49DA-B73D-A3AD52A25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9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F091E-70E3-49DA-B73D-A3AD52A258A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8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F091E-70E3-49DA-B73D-A3AD52A258A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6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F091E-70E3-49DA-B73D-A3AD52A258A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0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F091E-70E3-49DA-B73D-A3AD52A258A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2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F091E-70E3-49DA-B73D-A3AD52A258A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2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1EF23-66DF-49EF-BA19-14E46B2F9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8547E-E9D4-4CB8-B053-9F8841BE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ED6BD-935F-4B8B-B839-F9187E99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130BF-7EA3-4E0B-BAC1-566C843E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4A083-0091-443B-B026-EEE7639F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B779-645F-47AD-B556-9F1CC5B5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6B674-B224-4010-9310-5DA697CC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12612-4A65-44E2-9E84-78337A05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C70C-B8F4-4BB8-9E81-4C52A624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C0817-BBC9-4236-B629-410F7A32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C1077-BB4A-491F-8088-023394AC4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70115-1C39-45BA-AB29-6404728B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701E4-87D8-4C33-A46C-5A4CC574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73225-7BB7-486F-907F-870BA044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2CB5D-4DC8-42B2-8B41-92B7BE6A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1453-4B3F-4B23-AACA-3AA83B79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B439E-62E1-40FE-8FF1-C012FEA1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B34FA-711D-4DCF-B78D-49AB4B20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6834F-E92E-4B6F-A212-6688300E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CAFF6-7025-4E9C-826B-78F7D90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5B783-8EC6-41A2-8AEE-E11AA1FC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F3A34-07BD-4268-A76F-E1F16699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1B23F-59C8-4D23-BACA-9AFA8EE4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D4973-DA51-43A0-9C19-FA94197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141BA-69D1-487B-9762-05ADF88F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51F6E-CE87-4924-BA96-6B308BE3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982F0-70CE-417E-B27D-F090803E7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6921F-01E3-45B8-835F-1B375CA4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F3C2B-B945-49B0-894C-181DB1AF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F83F1-8DA9-4945-AF24-F350B3B7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0DF0B-0534-459C-88F9-C8C9310E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CF7FC-02E0-4022-911C-9DAE91C8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4A877-D335-415A-96CA-055C4D6B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549FC-41B1-4B39-BB9F-5A034A78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34E500-777C-4CDA-951D-EE9A8A63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879CC1-9A06-4B9F-804F-49718A703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6FD8D3-4972-4E78-B869-C8CF196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3BEE9C-DE9E-4AC5-8A5B-FAA6AA12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E56CA-1907-489B-957A-536993A4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9EC9-F9F5-4AE6-A1EF-BBA211BC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59D7A-E9D1-4D9C-98D1-38D71C43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41AA92-E085-4E7D-B65B-9224D09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52EBF-C0FC-46D9-AA3A-61A58A96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0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60CA4-D038-4E00-9668-D22FAC4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99D182-8264-4476-9AC5-7802EB6D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845CB-70A4-4CDB-9DDC-C7E1C79E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E916B-9B21-47B8-AB7F-7CB1F5EF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4F7-D470-43D1-94DF-0632DC7C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EAE03-F55B-4E98-B0E7-519F8DA92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3D323-8FF2-418F-A0A1-DF837C3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A8C2F-1F93-4699-A0AE-FD19C0F3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F60E0-06E0-4AA4-8842-B7852944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035DF-A0FB-4556-9CC5-45113C64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4D16B-9CB3-49CB-AB42-D35A629A5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A6164-019C-40F0-936D-2E593428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96F8E-2EDF-4239-90DE-91C4D14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2EC93-5E79-4E98-95C3-F23763F1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E62AC-9450-496C-9D93-9ECDD14A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6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9BF3C-BA1E-47D9-AEDE-C65076A5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975D0-35D8-400D-B566-17074BA9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1ACC4-03FB-418D-8448-23096F6B2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D45B-7E1B-4D39-A3C6-CC59F56944D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D6C66-0322-4910-9E8B-214A78B9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B700C-27E9-482B-9B0C-AAF8739B2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280604-CDC0-4EA6-A770-9C61C210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A79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52" y="1747862"/>
            <a:ext cx="1369947" cy="1369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HorizonNet</a:t>
            </a:r>
            <a:r>
              <a:rPr lang="en-US" altLang="ko-KR" sz="28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논문 해석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315178" y="4026083"/>
            <a:ext cx="357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2021. 07. 12</a:t>
            </a:r>
          </a:p>
          <a:p>
            <a:pPr algn="ctr"/>
            <a:r>
              <a:rPr lang="en-US" altLang="ko-KR" sz="1400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AI </a:t>
            </a:r>
            <a:r>
              <a:rPr lang="ko-KR" altLang="en-US" sz="1400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융합학부 길다영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80A75-7786-4D60-BF6B-C2A8FD238668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CF556A-BCD2-4C43-9E02-795DFDF3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B7D04-3379-4D8F-B57A-B7A0445B1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1C9B2-0304-4ED4-B029-218977FA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5E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59C514-FB38-4101-AD99-AEDFE278B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5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212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EC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Related Work</a:t>
            </a:r>
            <a:endParaRPr lang="ko-KR" altLang="en-US" b="1" dirty="0">
              <a:solidFill>
                <a:srgbClr val="FFDEC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37F14EF-72DA-4EB3-9C2A-B22F54B0F831}"/>
              </a:ext>
            </a:extLst>
          </p:cNvPr>
          <p:cNvGrpSpPr/>
          <p:nvPr/>
        </p:nvGrpSpPr>
        <p:grpSpPr>
          <a:xfrm>
            <a:off x="8706497" y="348445"/>
            <a:ext cx="3359154" cy="6288518"/>
            <a:chOff x="4076700" y="14287"/>
            <a:chExt cx="3359154" cy="618749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B4D7450-313A-4FB6-92F1-A1BD85704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6700" y="14287"/>
              <a:ext cx="3359154" cy="56804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979426-32D5-4F65-A801-7525AC343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6700" y="5694744"/>
              <a:ext cx="3359154" cy="50704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54C27DC-30D8-4F7F-9C38-3B7D008E696C}"/>
              </a:ext>
            </a:extLst>
          </p:cNvPr>
          <p:cNvSpPr txBox="1"/>
          <p:nvPr/>
        </p:nvSpPr>
        <p:spPr>
          <a:xfrm>
            <a:off x="126348" y="918240"/>
            <a:ext cx="8580149" cy="606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앞에서 언급한 방법은 투시 영상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perspective</a:t>
            </a:r>
            <a:r>
              <a:rPr lang="ko-KR" altLang="en-US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images)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만 다룬다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[32] 360° H-FOV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파노라마 영상에서 레이아웃을 추정할 것을 제안한다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이들은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OM, GC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객체 상호 작용을 기반으로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소멸점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감지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가설 생성 및 점수화 가설을 이전 방법으로 확장하고 모든 가설을 파노라마에 적용한다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[28]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또한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OM, GC,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객체 감지 및 객체 방향을 사용하여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레이아웃을 재구성한다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[29]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수퍼픽셀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superpixels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맨해튼 정렬 선분을 특징으로 사용하고 제약 조건 그래프를 통해 문제를 공식화한다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[31]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방법은 보다 기하학적 및 의미적 특징을 사용하는 유사한 접근방식을 따른다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다른 접근법은 이미지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그라데이션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신호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[21]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사용하여 파노라마 또는 다중 파노라마 이미지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평면도를 복구하려고 시도한다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최근의 방법은 레이아웃 추정을 개선하기 위해 심층 네트워크에 더 많이 의존한다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이들 대부분은 밀도가 높은 예측 모델을 활용하여 각 픽셀에 대한 기하학적 또는 의미적 레이블을 분류한다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투시 이미지의 경우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일반적인 방법은 경계 확률도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[19, 23],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경계 등급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[33, 23],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표면 등급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[4, 15]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코너 키포인트 열지도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[17]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예측하는 것이다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예측 조밀도 맵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(predicted dense map)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후처리하여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레이아웃을 생성할 수 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파노라마 기반 레이아웃 추정을 위해 몇 가지 딥 러닝 방법이 개발되었다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[36]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파노라마에서 직접 코너 확률도와 경계도를 예측한다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또한 훈련 및 평가를 위해 주석이 달린 레이아웃으로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Stanford 2D-3D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데이터 세트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확장한다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[9]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투시 이미지에 대한 심층 네트워크를 </a:t>
            </a:r>
            <a:r>
              <a:rPr lang="ko-KR" altLang="en-US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훈련한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테스트하는 동안 예측된 원근 경계 지도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(predicted perspective boundary maps)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파노라마에 연결하고 기하학적 단서와 결합하여 레이아웃을 추론한다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두 개의 동시 작업 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DuLa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-Net[30]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CFL[8]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정육면체 형태에 국한되지 않는 일반 실모양을 생성할 수 있는 능력으로 개선된 정량적 결과를 보여준다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DuLa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-Net[30]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기존의 등각도에서 본 표면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시맨틱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마스크와 투영된 바닥 및 천장 뷰를 결합한다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CFL [8]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등각 이미지에 특화된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커널을 제안한다</a:t>
            </a:r>
            <a:r>
              <a:rPr lang="en-US" altLang="ko-KR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28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212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EC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Related Work</a:t>
            </a:r>
            <a:endParaRPr lang="ko-KR" altLang="en-US" b="1" dirty="0">
              <a:solidFill>
                <a:srgbClr val="FFDEC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4D0F15-9BCE-4B55-8AB8-7F8EF73C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28" y="1722879"/>
            <a:ext cx="4000500" cy="3990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89E7A3-3317-43AF-87EF-200CBEC90857}"/>
              </a:ext>
            </a:extLst>
          </p:cNvPr>
          <p:cNvSpPr txBox="1"/>
          <p:nvPr/>
        </p:nvSpPr>
        <p:spPr>
          <a:xfrm>
            <a:off x="4426358" y="1610866"/>
            <a:ext cx="7569844" cy="393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신경망을 사용하여 레이아웃 추정을 위해 조밀한 예측을 수행하는 기존의 모든 방법과 달리 정렬된 파노라마 이미지의 속성을 활용하여 바닥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벽과 천장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벽 경계의 위치와 등각 이미지의 각 열에 대한 벽면 경계의 존재를 예측한다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 모델은 이미지의 각 열에 대해 세 개의 값만 생성하므로 모델의 출력 크기가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O(HW)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O(W)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제안된 출력 표현은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[6]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유사하지만 동적 베이지안 네트워크를 사용하여 투시 이미지의 각 열에 대해 바닥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벽 경계만 예측한다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이와는 대조적으로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우리의 작업은 심층 신경망을 사용하여 파노라마를 처리하고 바닥 벽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천장 벽 및 벽면 경계를 인식할 수 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동일한 작업에 대한 기존 작업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[36, 9, 30, 8]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전체 이미지에 대해 밀도가 높은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O(HW)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예측을 학습하는 반면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모델은 각 이미지 열에 대해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개의 값만 예측한다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[17]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은 정제 단계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refinement steps)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와 동일한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시간 단계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로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RNN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의 반복 구조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(recurrent structure)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를 모방한다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우리는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RNN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사용하여 각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시간 단계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(time step)"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가 몇 개의 이미지 열에 걸쳐 결과를 추정한다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FFDECF"/>
                </a:outerShdw>
              </a:effectLst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563B25-5F75-41DA-884B-9A39E6953D73}"/>
              </a:ext>
            </a:extLst>
          </p:cNvPr>
          <p:cNvSpPr/>
          <p:nvPr/>
        </p:nvSpPr>
        <p:spPr>
          <a:xfrm>
            <a:off x="277077" y="1722878"/>
            <a:ext cx="4000500" cy="947454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21FCD-7724-417D-9097-19C3939E24D6}"/>
              </a:ext>
            </a:extLst>
          </p:cNvPr>
          <p:cNvSpPr/>
          <p:nvPr/>
        </p:nvSpPr>
        <p:spPr>
          <a:xfrm>
            <a:off x="277077" y="2670332"/>
            <a:ext cx="1806366" cy="223339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0A6582-2E70-4034-B3A1-33C28E436022}"/>
              </a:ext>
            </a:extLst>
          </p:cNvPr>
          <p:cNvSpPr/>
          <p:nvPr/>
        </p:nvSpPr>
        <p:spPr>
          <a:xfrm>
            <a:off x="277077" y="3916887"/>
            <a:ext cx="4000500" cy="400470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E57D6B-2B14-4C82-93D1-1397E59536EB}"/>
              </a:ext>
            </a:extLst>
          </p:cNvPr>
          <p:cNvSpPr/>
          <p:nvPr/>
        </p:nvSpPr>
        <p:spPr>
          <a:xfrm>
            <a:off x="277077" y="4317357"/>
            <a:ext cx="648898" cy="196770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EFB83-8448-4CE7-AA7E-0527D32B645D}"/>
              </a:ext>
            </a:extLst>
          </p:cNvPr>
          <p:cNvSpPr/>
          <p:nvPr/>
        </p:nvSpPr>
        <p:spPr>
          <a:xfrm>
            <a:off x="3496767" y="3720117"/>
            <a:ext cx="780809" cy="196770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E3EC9-87CB-4644-8BA2-55C1B84C8587}"/>
              </a:ext>
            </a:extLst>
          </p:cNvPr>
          <p:cNvSpPr/>
          <p:nvPr/>
        </p:nvSpPr>
        <p:spPr>
          <a:xfrm>
            <a:off x="310828" y="5069711"/>
            <a:ext cx="3966748" cy="644143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F30D09-FD38-4DDE-A0FD-2A45BDE4DE47}"/>
              </a:ext>
            </a:extLst>
          </p:cNvPr>
          <p:cNvSpPr/>
          <p:nvPr/>
        </p:nvSpPr>
        <p:spPr>
          <a:xfrm>
            <a:off x="1180260" y="4884516"/>
            <a:ext cx="3097316" cy="186944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7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692401" y="3546674"/>
            <a:ext cx="270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sz="2400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1C3F6D-5AE6-47B5-B865-F2919F86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48" y="2192501"/>
            <a:ext cx="622705" cy="622705"/>
          </a:xfrm>
          <a:prstGeom prst="rect">
            <a:avLst/>
          </a:prstGeom>
        </p:spPr>
      </p:pic>
      <p:sp>
        <p:nvSpPr>
          <p:cNvPr id="7" name="원호 6">
            <a:extLst>
              <a:ext uri="{FF2B5EF4-FFF2-40B4-BE49-F238E27FC236}">
                <a16:creationId xmlns:a16="http://schemas.microsoft.com/office/drawing/2014/main" id="{1D03D20E-D6AC-4618-81D8-4ABC0053C44C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BA79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FB2552-FBF9-4635-9759-851E1235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2E0083-0DB2-4BBD-A98A-3EDE7130B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502A36-E1E8-4E34-A96A-3BB957FB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211674-E1C0-4439-B4A2-9A6CF78E8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FF9C3A-8658-4129-8C16-89846491A151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7E8C49-D5B5-4962-BDE5-0B240B660598}"/>
              </a:ext>
            </a:extLst>
          </p:cNvPr>
          <p:cNvSpPr txBox="1"/>
          <p:nvPr/>
        </p:nvSpPr>
        <p:spPr>
          <a:xfrm>
            <a:off x="4984716" y="4108349"/>
            <a:ext cx="2845273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3.1 </a:t>
            </a:r>
            <a:r>
              <a:rPr lang="en-US" altLang="ko-KR" sz="1200" dirty="0" err="1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HorizonNet</a:t>
            </a:r>
            <a:endParaRPr lang="en-US" altLang="ko-KR" sz="1200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3.2 Post-processing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3.3 </a:t>
            </a:r>
            <a:r>
              <a:rPr lang="en-US" altLang="ko-KR" sz="1200" dirty="0" err="1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Pano</a:t>
            </a:r>
            <a:r>
              <a:rPr lang="en-US" altLang="ko-KR" sz="1200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 Stretch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52824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63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DA1E2-74A4-4608-9DCA-610A11D9B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8" y="349318"/>
            <a:ext cx="425315" cy="425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4B660-BBD2-4F48-AC24-4C1E1A10D155}"/>
              </a:ext>
            </a:extLst>
          </p:cNvPr>
          <p:cNvSpPr txBox="1"/>
          <p:nvPr/>
        </p:nvSpPr>
        <p:spPr>
          <a:xfrm>
            <a:off x="1087559" y="651932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3.1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HorizonNet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AA7F0B-058E-4597-9029-30B87F1703B6}"/>
              </a:ext>
            </a:extLst>
          </p:cNvPr>
          <p:cNvGrpSpPr/>
          <p:nvPr/>
        </p:nvGrpSpPr>
        <p:grpSpPr>
          <a:xfrm>
            <a:off x="387418" y="1296771"/>
            <a:ext cx="3640726" cy="4909297"/>
            <a:chOff x="793429" y="361237"/>
            <a:chExt cx="2794104" cy="40265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871B9E-1AA6-4B91-80BC-5809F816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432" y="361237"/>
              <a:ext cx="2787801" cy="320564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CFE8929-457C-41D9-BF23-B9BF51A6B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09" r="920"/>
            <a:stretch/>
          </p:blipFill>
          <p:spPr>
            <a:xfrm>
              <a:off x="793429" y="3538461"/>
              <a:ext cx="2794104" cy="84932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839A5F-91B8-4FEF-8054-A82614082FC5}"/>
              </a:ext>
            </a:extLst>
          </p:cNvPr>
          <p:cNvSpPr txBox="1"/>
          <p:nvPr/>
        </p:nvSpPr>
        <p:spPr>
          <a:xfrm>
            <a:off x="4234738" y="1202896"/>
            <a:ext cx="7569840" cy="491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우리의 접근 방식의 목표는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360° HFOV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를 포함하는 파노라마 이미지에서 맨해튼 객실 레이아웃을 추정하는 것이다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딥 러닝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[4, 9, 7, 15, 19, 23, 33]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을 사용한 레이아웃 추정을 위한 기존의 밀도 예측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목표 출력 크기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= O(HW)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달리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경계를 회귀하고 각 이미지 열에 대한 코너를 분류하는 것으로 문제를 공식화한다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목표 출력 크기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= O(W).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O(W)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목표 예측을 위해 훈련된 제안된 </a:t>
            </a:r>
            <a:r>
              <a:rPr lang="en-US" altLang="ko-KR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3.1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절에 제시되어 있다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3.2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절에서는 </a:t>
            </a:r>
            <a:r>
              <a:rPr lang="en-US" altLang="ko-KR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의 출력에서 레이아웃을 도출하기 위해 간단하지만 빠르고 효과적인 사후 처리 절차를 소개한다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3.3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절에서는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x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축 또는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z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축을 따라 이미지와 지상 실측 자료 레이아웃을 확장하여 즉석에서 효과적으로 훈련 데이터를 증강하는 </a:t>
            </a:r>
            <a:r>
              <a:rPr lang="en-US" altLang="ko-KR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Pano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Stretch Data Augmentation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을 소개한다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그림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5).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모든 교육 및 테스트 영상은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[36]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언급된 파노라마 영상 정렬 알고리즘에 의해 사전 처리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우리의 접근 방식은 등각 투영 하에서 벽면 경계가 수직선이라는 정렬된 파노라마의 특성을 이용한다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따라서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경계 끝점에 대해 각각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두 개 대신 한 개의 값만 사용하여 벽면 경계의 열 위치를 나타낼 수 있다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1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3.1.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1200" b="1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그림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는 특징 추출기와 반복 신경망을 구성하는 네트워크 개요를 보여준다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네트워크는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 × 512 × 1024(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채널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높이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너비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크기의 단일 파노라마 이미지를 입력으로 받아들인다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effectLst>
                <a:outerShdw blurRad="50800" dist="38100" dir="2700000" algn="tl" rotWithShape="0">
                  <a:srgbClr val="5E6F64"/>
                </a:outerShdw>
              </a:effectLst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CC43A-1132-494E-A4D9-7234B51B528A}"/>
              </a:ext>
            </a:extLst>
          </p:cNvPr>
          <p:cNvSpPr/>
          <p:nvPr/>
        </p:nvSpPr>
        <p:spPr>
          <a:xfrm>
            <a:off x="387418" y="1659006"/>
            <a:ext cx="3632513" cy="297116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B84FE1-A328-444F-A07A-491C46C828D9}"/>
              </a:ext>
            </a:extLst>
          </p:cNvPr>
          <p:cNvSpPr/>
          <p:nvPr/>
        </p:nvSpPr>
        <p:spPr>
          <a:xfrm>
            <a:off x="387418" y="2819885"/>
            <a:ext cx="3632513" cy="1142303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36CE05-FE91-4D20-8C28-AACF5E2535E0}"/>
              </a:ext>
            </a:extLst>
          </p:cNvPr>
          <p:cNvSpPr/>
          <p:nvPr/>
        </p:nvSpPr>
        <p:spPr>
          <a:xfrm>
            <a:off x="379210" y="4326335"/>
            <a:ext cx="3632512" cy="844210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C2031D-8C5D-425F-A694-34C60FF22050}"/>
              </a:ext>
            </a:extLst>
          </p:cNvPr>
          <p:cNvSpPr/>
          <p:nvPr/>
        </p:nvSpPr>
        <p:spPr>
          <a:xfrm>
            <a:off x="379210" y="1953716"/>
            <a:ext cx="433524" cy="155867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806BEE-E755-456E-B9CA-1D5D44FA56D2}"/>
              </a:ext>
            </a:extLst>
          </p:cNvPr>
          <p:cNvSpPr/>
          <p:nvPr/>
        </p:nvSpPr>
        <p:spPr>
          <a:xfrm>
            <a:off x="3402957" y="2600961"/>
            <a:ext cx="608765" cy="229627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72D973-914E-4E7E-9165-2105956BB770}"/>
              </a:ext>
            </a:extLst>
          </p:cNvPr>
          <p:cNvSpPr/>
          <p:nvPr/>
        </p:nvSpPr>
        <p:spPr>
          <a:xfrm>
            <a:off x="379209" y="5488520"/>
            <a:ext cx="3632513" cy="690420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3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63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DA1E2-74A4-4608-9DCA-610A11D9B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8" y="349318"/>
            <a:ext cx="425315" cy="425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4B660-BBD2-4F48-AC24-4C1E1A10D155}"/>
              </a:ext>
            </a:extLst>
          </p:cNvPr>
          <p:cNvSpPr txBox="1"/>
          <p:nvPr/>
        </p:nvSpPr>
        <p:spPr>
          <a:xfrm>
            <a:off x="1087559" y="651932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3.1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HorizonNet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4370D59-C29D-45D9-9272-D3828F83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0" y="1296771"/>
            <a:ext cx="3191109" cy="4909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24EA54-9FE0-47BA-911F-0FDA11E1C997}"/>
                  </a:ext>
                </a:extLst>
              </p:cNvPr>
              <p:cNvSpPr txBox="1"/>
              <p:nvPr/>
            </p:nvSpPr>
            <p:spPr>
              <a:xfrm>
                <a:off x="3487349" y="349318"/>
                <a:ext cx="8317233" cy="6217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1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200" b="1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레이아웃 표현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네트워크 출력 크기는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 × 1 × 1024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그림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 표시된 것처럼 세 개의 출력 채널 중 두 개는 각 이미지 칼럼의 천장 벽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)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과 바닥 벽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)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경계 위치를 나타내고 나머지 한 개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)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벽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경계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: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모서리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)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존재를 나타낸다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값은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[-π/2, π /2]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정규화된다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100" i="1" dirty="0">
                  <a:solidFill>
                    <a:srgbClr val="000000"/>
                  </a:solidFill>
                  <a:latin typeface="Cambria Math" panose="02040503050406030204" pitchFamily="18" charset="0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00" i="1" dirty="0">
                  <a:solidFill>
                    <a:srgbClr val="000000"/>
                  </a:solidFill>
                  <a:latin typeface="Cambria Math" panose="02040503050406030204" pitchFamily="18" charset="0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𝑤</m:t>
                        </m:r>
                      </m:sub>
                    </m:sSub>
                    <m:r>
                      <a:rPr lang="en-US" altLang="ko-KR" sz="1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0/1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레이블이 있는 이진 값 벡터로 정의하면 너무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희박해져서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검출할 수 없기 때문에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단순 입방체 레이아웃의 경우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0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아닌 값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1024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개 중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4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개만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),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i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i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번째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열을 나타내고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dx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:r>
                  <a:rPr lang="en-US" altLang="ko-KR" sz="1100" dirty="0" err="1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i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번째 열부터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경계가 존재하는 가장 가까운 열까지의 거리이며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상수이다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선택과 비교하여 우리 방법의 견고성을 확인하기 위해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0.6, 0.8, 0.96, 0.99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시도했고 유사한 결과를 얻었다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따라서 모든 실험에 대해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 = 0.96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고수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한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표현을 사용하는 것의 한 가지 이점은 지배적인 배경의 영향을 덜 받는다는 것이다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경계와 모서리의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전체 이미지 표현은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평활화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[36]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후에도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95%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영점 값이 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우리의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경계 표현은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각 구성 요소에 대한 예측이 단순히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실측값에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대한 회귀이기 때문에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0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배경을 도입하지 않는다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또한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벽면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모서리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)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표현은 </a:t>
                </a:r>
                <a:r>
                  <a:rPr lang="en-US" altLang="ko-KR" sz="110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ground truth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피크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배경비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(peak-background ratio)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100" b="0" i="1" dirty="0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1100" i="1" dirty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2</m:t>
                        </m:r>
                        <m:r>
                          <a:rPr lang="en-US" altLang="ko-KR" sz="1100" i="1" dirty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1100" i="1" dirty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512</m:t>
                        </m:r>
                        <m:r>
                          <a:rPr lang="en-US" altLang="ko-KR" sz="1100" i="1" dirty="0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100" i="1" dirty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1024</m:t>
                        </m:r>
                      </m:den>
                    </m:f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100" i="1" dirty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1100" i="1" dirty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1100" i="1" dirty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5E6F64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1024</m:t>
                        </m:r>
                      </m:den>
                    </m:f>
                    <m:r>
                      <a:rPr lang="en-US" altLang="ko-KR" sz="1100" i="1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srgbClr val="5E6F64"/>
                          </a:outerShdw>
                        </a:effectLst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변경한다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여기서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N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벽면 모서리 수이다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따라서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1D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벽면 표현은 또한 제로 우위 배경의 영향을 덜 받는다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dirty="0"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또한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2D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전체 이미지 출력에 비해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콤팩트 출력의 계산이 더 효율적이다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3.2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절에서 설명한 것처럼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3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개의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표현에서 레이아웃을 복구하는 것은 간단하고 빠르고 효과적입니다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>
                      <a:outerShdw blurRad="50800" dist="38100" dir="2700000" algn="tl" rotWithShape="0">
                        <a:srgbClr val="FFDECF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endParaRPr lang="ko-KR" altLang="en-US" sz="1100" dirty="0">
                  <a:effectLst>
                    <a:outerShdw blurRad="50800" dist="38100" dir="2700000" algn="tl" rotWithShape="0">
                      <a:srgbClr val="FFDECF"/>
                    </a:outerShdw>
                  </a:effectLst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24EA54-9FE0-47BA-911F-0FDA11E1C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49" y="349318"/>
                <a:ext cx="8317233" cy="6217664"/>
              </a:xfrm>
              <a:prstGeom prst="rect">
                <a:avLst/>
              </a:prstGeom>
              <a:blipFill>
                <a:blip r:embed="rId5"/>
                <a:stretch>
                  <a:fillRect l="-73" r="-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49A1AD-40ED-4C74-8DE5-3B1896AFEB3D}"/>
              </a:ext>
            </a:extLst>
          </p:cNvPr>
          <p:cNvSpPr/>
          <p:nvPr/>
        </p:nvSpPr>
        <p:spPr>
          <a:xfrm>
            <a:off x="220289" y="4413722"/>
            <a:ext cx="3191109" cy="1282427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14A711-6041-4DA0-AB82-3DBB1CADE1E7}"/>
              </a:ext>
            </a:extLst>
          </p:cNvPr>
          <p:cNvSpPr/>
          <p:nvPr/>
        </p:nvSpPr>
        <p:spPr>
          <a:xfrm>
            <a:off x="220290" y="1499355"/>
            <a:ext cx="3191109" cy="662819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7AC202-B61F-4E89-AE80-72BACF7CDD79}"/>
              </a:ext>
            </a:extLst>
          </p:cNvPr>
          <p:cNvSpPr/>
          <p:nvPr/>
        </p:nvSpPr>
        <p:spPr>
          <a:xfrm>
            <a:off x="220289" y="5849051"/>
            <a:ext cx="3191109" cy="357017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D7403F-5455-47C2-AB69-021EA9C86A22}"/>
              </a:ext>
            </a:extLst>
          </p:cNvPr>
          <p:cNvSpPr/>
          <p:nvPr/>
        </p:nvSpPr>
        <p:spPr>
          <a:xfrm>
            <a:off x="220291" y="2162175"/>
            <a:ext cx="941760" cy="127422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B8E698-FAD3-42EC-8BA2-FA14B39AAAAF}"/>
              </a:ext>
            </a:extLst>
          </p:cNvPr>
          <p:cNvSpPr/>
          <p:nvPr/>
        </p:nvSpPr>
        <p:spPr>
          <a:xfrm>
            <a:off x="1850209" y="1359818"/>
            <a:ext cx="1561190" cy="139536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AB0A22-604B-4C13-B415-5E3D3EA21A74}"/>
              </a:ext>
            </a:extLst>
          </p:cNvPr>
          <p:cNvSpPr/>
          <p:nvPr/>
        </p:nvSpPr>
        <p:spPr>
          <a:xfrm>
            <a:off x="220289" y="5696150"/>
            <a:ext cx="2766751" cy="152902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E5F913-BD2F-4BB9-A2E8-620FE1925ABF}"/>
              </a:ext>
            </a:extLst>
          </p:cNvPr>
          <p:cNvSpPr/>
          <p:nvPr/>
        </p:nvSpPr>
        <p:spPr>
          <a:xfrm>
            <a:off x="2987039" y="5696649"/>
            <a:ext cx="424359" cy="152401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9FA4CE-226C-4765-8788-AAA1DF0F967F}"/>
              </a:ext>
            </a:extLst>
          </p:cNvPr>
          <p:cNvSpPr/>
          <p:nvPr/>
        </p:nvSpPr>
        <p:spPr>
          <a:xfrm>
            <a:off x="220288" y="3760525"/>
            <a:ext cx="3191109" cy="151379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8BBE3C-05DA-4486-B712-519D90248476}"/>
              </a:ext>
            </a:extLst>
          </p:cNvPr>
          <p:cNvSpPr/>
          <p:nvPr/>
        </p:nvSpPr>
        <p:spPr>
          <a:xfrm>
            <a:off x="220287" y="3911904"/>
            <a:ext cx="1710113" cy="151379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CBE794-4A5D-4B0E-BA82-2DAA02B8C8E0}"/>
              </a:ext>
            </a:extLst>
          </p:cNvPr>
          <p:cNvSpPr/>
          <p:nvPr/>
        </p:nvSpPr>
        <p:spPr>
          <a:xfrm>
            <a:off x="3098799" y="3599523"/>
            <a:ext cx="312597" cy="160502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5D6EE2-228B-42BC-9F8B-F8B9497F44C7}"/>
              </a:ext>
            </a:extLst>
          </p:cNvPr>
          <p:cNvSpPr/>
          <p:nvPr/>
        </p:nvSpPr>
        <p:spPr>
          <a:xfrm>
            <a:off x="2011680" y="4228349"/>
            <a:ext cx="1399715" cy="183049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2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63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DA1E2-74A4-4608-9DCA-610A11D9B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8" y="349318"/>
            <a:ext cx="425315" cy="425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4B660-BBD2-4F48-AC24-4C1E1A10D155}"/>
              </a:ext>
            </a:extLst>
          </p:cNvPr>
          <p:cNvSpPr txBox="1"/>
          <p:nvPr/>
        </p:nvSpPr>
        <p:spPr>
          <a:xfrm>
            <a:off x="1087559" y="651932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3.1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HorizonNet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KoPubWorld돋움체 Bold" panose="000008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2BDD5D-858B-45F8-85C0-C54462E672F3}"/>
                  </a:ext>
                </a:extLst>
              </p:cNvPr>
              <p:cNvSpPr txBox="1"/>
              <p:nvPr/>
            </p:nvSpPr>
            <p:spPr>
              <a:xfrm>
                <a:off x="3785483" y="1908581"/>
                <a:ext cx="8142117" cy="4402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기능 </a:t>
                </a:r>
                <a:r>
                  <a:rPr lang="ko-KR" altLang="en-US" sz="1200" b="1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추출기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우리는 기능 추출기로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ResNet-50[11]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채택한다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ResNet-50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각 블록 출력은 이전 블록에 비해 절반의 공간 해상도를 갖는다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Low-level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및 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high-level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기능을 모두 캡처하기 위해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ResNet-50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각 블록에는 채널 수와 높이가 각각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8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배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(= 2×2×2)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와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16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배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(= 4×2×2)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감소되는 일련의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레이어가 포함되어 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보다 구체적으로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블록은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4 × 1, 2 × 1, 2 × 1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커널 크기 및 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stride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가진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개의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레이어를 포함하고 있으며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컨벤션 이후의 채널 수는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배수로 감소된다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레이어에서 추출된 모든 형상은 동일한 너비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256(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입력 이미지 폭의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1/4)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으로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업샘플링되고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동일한 높이로 재구성된다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마지막으로 연결된 형상 지도는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1024 × 1 × 256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크기다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컨벤션 이후의 활성화 함수는 우리가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𝑤</m:t>
                        </m:r>
                      </m:sub>
                    </m:sSub>
                    <m:r>
                      <a:rPr lang="en-US" altLang="ko-KR" sz="1100" i="1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srgbClr val="BA7967"/>
                          </a:outerShdw>
                        </a:effectLst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시그모이드를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사용하는 최종 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  <m:r>
                      <a:rPr lang="en-US" altLang="ko-KR" sz="1100" i="1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srgbClr val="BA7967"/>
                          </a:outerShdw>
                        </a:effectLst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BA7967"/>
                              </a:outerShdw>
                            </a:effectLst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  <m:r>
                      <a:rPr lang="en-US" altLang="ko-KR" sz="1100" i="1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srgbClr val="BA7967"/>
                          </a:outerShdw>
                        </a:effectLst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 대한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항등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함수를 제외하고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ReLU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우리는 더 깊은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ResNet-101,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ResNet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이후의 다양한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레이어의 설계 및 이미지 폭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1024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로의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업샘플링을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포함하여 형상 추출기에 대한 다양한 설정을 시도했고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결과가 유사하다는 것을 발견했다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따라서 우리는 더 단순하고 계산적으로 효율적인 설정을 고수한다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100" dirty="0"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2BDD5D-858B-45F8-85C0-C54462E67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83" y="1908581"/>
                <a:ext cx="8142117" cy="4402359"/>
              </a:xfrm>
              <a:prstGeom prst="rect">
                <a:avLst/>
              </a:prstGeom>
              <a:blipFill>
                <a:blip r:embed="rId4"/>
                <a:stretch>
                  <a:fillRect l="-75" r="-299" b="-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5C327E80-EA70-4059-9943-56FD38959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00" y="2438400"/>
            <a:ext cx="3285915" cy="35966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801A25-280A-48C7-8953-8300CFD33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2600"/>
            <a:ext cx="5648960" cy="21116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3B4893-38A5-4794-8024-5E6A52534B19}"/>
              </a:ext>
            </a:extLst>
          </p:cNvPr>
          <p:cNvSpPr/>
          <p:nvPr/>
        </p:nvSpPr>
        <p:spPr>
          <a:xfrm>
            <a:off x="1402080" y="2438401"/>
            <a:ext cx="2148235" cy="168376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61F912-BF9A-42AF-8A1A-14CE0338632F}"/>
              </a:ext>
            </a:extLst>
          </p:cNvPr>
          <p:cNvSpPr/>
          <p:nvPr/>
        </p:nvSpPr>
        <p:spPr>
          <a:xfrm>
            <a:off x="264400" y="2586855"/>
            <a:ext cx="823159" cy="168376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2A2DC2-0987-49EF-BF68-49A50A2840BE}"/>
              </a:ext>
            </a:extLst>
          </p:cNvPr>
          <p:cNvSpPr/>
          <p:nvPr/>
        </p:nvSpPr>
        <p:spPr>
          <a:xfrm>
            <a:off x="264400" y="4695827"/>
            <a:ext cx="3285915" cy="363854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D6D04C-ECBE-457A-8F99-958822B5F011}"/>
              </a:ext>
            </a:extLst>
          </p:cNvPr>
          <p:cNvSpPr/>
          <p:nvPr/>
        </p:nvSpPr>
        <p:spPr>
          <a:xfrm>
            <a:off x="264400" y="5059681"/>
            <a:ext cx="823159" cy="142239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43E4C1-9A2F-4748-A3B5-2ACF5FD0A193}"/>
              </a:ext>
            </a:extLst>
          </p:cNvPr>
          <p:cNvSpPr/>
          <p:nvPr/>
        </p:nvSpPr>
        <p:spPr>
          <a:xfrm>
            <a:off x="3251200" y="4553587"/>
            <a:ext cx="299115" cy="142239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0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63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DA1E2-74A4-4608-9DCA-610A11D9B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8" y="349318"/>
            <a:ext cx="425315" cy="425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4B660-BBD2-4F48-AC24-4C1E1A10D155}"/>
              </a:ext>
            </a:extLst>
          </p:cNvPr>
          <p:cNvSpPr txBox="1"/>
          <p:nvPr/>
        </p:nvSpPr>
        <p:spPr>
          <a:xfrm>
            <a:off x="1087559" y="651932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3.1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HorizonNet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2E0B12-B5BA-4A2E-9581-9F5E17815543}"/>
              </a:ext>
            </a:extLst>
          </p:cNvPr>
          <p:cNvGrpSpPr/>
          <p:nvPr/>
        </p:nvGrpSpPr>
        <p:grpSpPr>
          <a:xfrm>
            <a:off x="172438" y="2821516"/>
            <a:ext cx="3240301" cy="3243711"/>
            <a:chOff x="803417" y="2255729"/>
            <a:chExt cx="2046288" cy="202609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964A61-667E-42B5-BCA2-0580D02A2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417" y="2255729"/>
              <a:ext cx="2046288" cy="193884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2F3C7E2-3D23-4AB4-AAFB-4F4512582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17" y="4194691"/>
              <a:ext cx="2013742" cy="8713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B96794-CCE9-40C6-A429-600261CFC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601" y="282070"/>
            <a:ext cx="3347845" cy="2869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2B6259-FF88-4BC8-AA1A-F6B77BC783FF}"/>
                  </a:ext>
                </a:extLst>
              </p:cNvPr>
              <p:cNvSpPr txBox="1"/>
              <p:nvPr/>
            </p:nvSpPr>
            <p:spPr>
              <a:xfrm>
                <a:off x="3472815" y="2658956"/>
                <a:ext cx="8012551" cy="3914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글로벌 정보 수집을 위한 반복 신경 네트워크</a:t>
                </a:r>
                <a:r>
                  <a:rPr lang="en-US" altLang="ko-KR" sz="1200" b="1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: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반복 신경망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(RNN)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순차 데이터로부터 패턴과 장기적 의존성을 학습할 수 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100" dirty="0">
                  <a:solidFill>
                    <a:srgbClr val="000000"/>
                  </a:solidFill>
                  <a:effectLst>
                    <a:outerShdw blurRad="50800" dist="38100" dir="2700000" algn="tl" rotWithShape="0">
                      <a:srgbClr val="5E6F64"/>
                    </a:outerShdw>
                  </a:effectLst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기하학적으로 말하면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방의 모든 구석은 다른 구석의 위치에서 대략 유추할 수 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따라서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우리는 글로벌 정보와 장기적 의존성을 포착하기 위해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RNN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기능을 사용한다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5E6F64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직관적으로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RNN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아키텍처의 일종인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LSTM[13]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셀 상태의 다른 영역에 대한 예측에 대한 정보를 저장하기 때문에 전체 룸의 기하학적 패턴을 기반으로 폐색 영역을 정확하게 예측할 수 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>
                      <a:outerShdw blurRad="50800" dist="38100" dir="2700000" algn="tl" rotWithShape="0">
                        <a:srgbClr val="BA7967"/>
                      </a:outerShdw>
                    </a:effectLst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모형에서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RNN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열별로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′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  <m:r>
                      <a:rPr lang="en-US" altLang="ko-KR" sz="1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′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  <m:r>
                      <a:rPr lang="en-US" altLang="ko-KR" sz="1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′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열을 예측하는 데 사용됩니다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즉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RNN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시퀀스 길이는 이미지 폭에 비례한다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우리의 실험에서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RNN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시간 단계당 하나의 열이 아닌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4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개의 열에 대해 예측하므로 정확도 손실 없이 계산 시간이 더 적게 필요하다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𝑤</m:t>
                        </m:r>
                      </m:sub>
                    </m:sSub>
                    <m:r>
                      <a:rPr lang="en-US" altLang="ko-KR" sz="1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왼쪽 및 오른쪽 인접과 관련이 있으므로 양방향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RNN [25]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채택하여 양쪽에서 정보를 캡처한다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그림 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7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과 표 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RNN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있거나 없는 모델 간의 차이를 보여준다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100" dirty="0"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2B6259-FF88-4BC8-AA1A-F6B77BC78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15" y="2658956"/>
                <a:ext cx="8012551" cy="3914854"/>
              </a:xfrm>
              <a:prstGeom prst="rect">
                <a:avLst/>
              </a:prstGeom>
              <a:blipFill>
                <a:blip r:embed="rId7"/>
                <a:stretch>
                  <a:fillRect l="-76" r="-228" b="-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8CBEA4-1CCB-4160-A98D-5B4662C583CE}"/>
              </a:ext>
            </a:extLst>
          </p:cNvPr>
          <p:cNvSpPr/>
          <p:nvPr/>
        </p:nvSpPr>
        <p:spPr>
          <a:xfrm>
            <a:off x="172439" y="3151837"/>
            <a:ext cx="3238960" cy="668323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43A8E1-620F-4171-8A06-D76D194B902C}"/>
              </a:ext>
            </a:extLst>
          </p:cNvPr>
          <p:cNvSpPr/>
          <p:nvPr/>
        </p:nvSpPr>
        <p:spPr>
          <a:xfrm>
            <a:off x="170093" y="3993204"/>
            <a:ext cx="3238960" cy="491440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128D7E-CA0C-4AEF-BF64-D30245A7DA95}"/>
              </a:ext>
            </a:extLst>
          </p:cNvPr>
          <p:cNvSpPr/>
          <p:nvPr/>
        </p:nvSpPr>
        <p:spPr>
          <a:xfrm>
            <a:off x="172438" y="3816320"/>
            <a:ext cx="2326922" cy="176884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05FE5-2B88-4C98-B76D-1DB94D0F4035}"/>
              </a:ext>
            </a:extLst>
          </p:cNvPr>
          <p:cNvSpPr/>
          <p:nvPr/>
        </p:nvSpPr>
        <p:spPr>
          <a:xfrm>
            <a:off x="706634" y="2978793"/>
            <a:ext cx="2704765" cy="172858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21447F-329B-4326-B281-67097DD01594}"/>
              </a:ext>
            </a:extLst>
          </p:cNvPr>
          <p:cNvSpPr/>
          <p:nvPr/>
        </p:nvSpPr>
        <p:spPr>
          <a:xfrm>
            <a:off x="170093" y="4480101"/>
            <a:ext cx="3070948" cy="139497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9771C4-24C0-431E-B856-3D1E912948F2}"/>
              </a:ext>
            </a:extLst>
          </p:cNvPr>
          <p:cNvSpPr/>
          <p:nvPr/>
        </p:nvSpPr>
        <p:spPr>
          <a:xfrm>
            <a:off x="2499360" y="3816320"/>
            <a:ext cx="912039" cy="183686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3C15CE-DB0A-4C37-9603-AD1F3E47AC64}"/>
                  </a:ext>
                </a:extLst>
              </p:cNvPr>
              <p:cNvSpPr txBox="1"/>
              <p:nvPr/>
            </p:nvSpPr>
            <p:spPr>
              <a:xfrm>
                <a:off x="2727158" y="1250276"/>
                <a:ext cx="5718443" cy="113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그림 </a:t>
                </a:r>
                <a:r>
                  <a:rPr lang="en-US" altLang="ko-KR" sz="1200" b="1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3: 1D </a:t>
                </a:r>
                <a:r>
                  <a:rPr lang="ko-KR" altLang="en-US" sz="1200" b="1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실측 자료 표시 시각화</a:t>
                </a:r>
                <a:r>
                  <a:rPr lang="en-US" altLang="ko-KR" sz="1200" b="1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𝑤</m:t>
                        </m:r>
                      </m:sub>
                    </m:sSub>
                    <m:r>
                      <a:rPr lang="en-US" altLang="ko-KR" sz="1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벽면 경계의 존재 확률을 나타낸다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  <m:r>
                      <a:rPr lang="en-US" altLang="ko-KR" sz="1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리디바탕" panose="020B0600000101010101" pitchFamily="34" charset="-127"/>
                      </a:rPr>
                      <m:t> </m:t>
                    </m:r>
                  </m:oMath>
                </a14:m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녹색 및 파란색으로 표시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)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각각 천장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경계와 바닥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경계의 위치를 나타낸다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endParaRPr lang="ko-KR" altLang="en-US" sz="1100" dirty="0"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3C15CE-DB0A-4C37-9603-AD1F3E47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58" y="1250276"/>
                <a:ext cx="5718443" cy="1136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79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63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DA1E2-74A4-4608-9DCA-610A11D9B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8" y="349318"/>
            <a:ext cx="425315" cy="425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4B660-BBD2-4F48-AC24-4C1E1A10D155}"/>
              </a:ext>
            </a:extLst>
          </p:cNvPr>
          <p:cNvSpPr txBox="1"/>
          <p:nvPr/>
        </p:nvSpPr>
        <p:spPr>
          <a:xfrm>
            <a:off x="1087559" y="651932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3.1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HorizonNet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62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5E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5E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426789" y="3459728"/>
            <a:ext cx="323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Experiments</a:t>
            </a:r>
          </a:p>
          <a:p>
            <a:pPr algn="ctr"/>
            <a:r>
              <a:rPr lang="en-US" altLang="ko-KR" sz="2400" b="1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+Conclusion</a:t>
            </a:r>
            <a:endParaRPr lang="ko-KR" altLang="en-US" sz="2400" b="1" dirty="0">
              <a:solidFill>
                <a:srgbClr val="5E6F64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24BB08-C50F-4101-9C37-9FD756695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58" y="2246536"/>
            <a:ext cx="514632" cy="514632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0C227FE4-61B6-4EB7-B133-73F55BCDF672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5E6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5DB6968-22F0-4018-8F9E-AC46315A8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1832B3-433F-41BA-AEAE-AD4B844D2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215B19-6F44-463B-8493-5866C0C8E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28C344-AEFC-457F-9B81-2234A18C8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BC1EB1-3261-4763-A343-BE60A7741F7D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F222A-A7D7-4A27-8D83-202008E1A1DC}"/>
              </a:ext>
            </a:extLst>
          </p:cNvPr>
          <p:cNvSpPr txBox="1"/>
          <p:nvPr/>
        </p:nvSpPr>
        <p:spPr>
          <a:xfrm>
            <a:off x="5094251" y="4227100"/>
            <a:ext cx="2344745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4.1 Datasets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4.2 Training Details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4.3 Cuboid Room Results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4.4 Ablation Study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4.5 Non-cuboid Room Results</a:t>
            </a:r>
          </a:p>
        </p:txBody>
      </p:sp>
    </p:spTree>
    <p:extLst>
      <p:ext uri="{BB962C8B-B14F-4D97-AF65-F5344CB8AC3E}">
        <p14:creationId xmlns:p14="http://schemas.microsoft.com/office/powerpoint/2010/main" val="227002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5E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5E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102798" y="282600"/>
            <a:ext cx="200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Experiments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AE8C87-5544-4F1B-852E-C5E0FE43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4" y="386224"/>
            <a:ext cx="351500" cy="35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DCA7B-618F-44CB-AEF7-70903477943F}"/>
              </a:ext>
            </a:extLst>
          </p:cNvPr>
          <p:cNvSpPr txBox="1"/>
          <p:nvPr/>
        </p:nvSpPr>
        <p:spPr>
          <a:xfrm>
            <a:off x="1133279" y="651932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4.1 </a:t>
            </a:r>
            <a:r>
              <a:rPr lang="en-US" altLang="ko-KR" sz="160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Datasets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97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막힌 원호 9">
            <a:extLst>
              <a:ext uri="{FF2B5EF4-FFF2-40B4-BE49-F238E27FC236}">
                <a16:creationId xmlns:a16="http://schemas.microsoft.com/office/drawing/2014/main" id="{E6E1E4D3-07AD-4A4C-9F1A-C52F2C23850B}"/>
              </a:ext>
            </a:extLst>
          </p:cNvPr>
          <p:cNvSpPr/>
          <p:nvPr/>
        </p:nvSpPr>
        <p:spPr>
          <a:xfrm rot="10800000">
            <a:off x="6001516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B642E7FA-C0A7-4B6F-8436-D3549749EC4F}"/>
              </a:ext>
            </a:extLst>
          </p:cNvPr>
          <p:cNvSpPr/>
          <p:nvPr/>
        </p:nvSpPr>
        <p:spPr>
          <a:xfrm>
            <a:off x="4353691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065222E2-B239-4F56-9B44-D4446AF00D41}"/>
              </a:ext>
            </a:extLst>
          </p:cNvPr>
          <p:cNvSpPr/>
          <p:nvPr/>
        </p:nvSpPr>
        <p:spPr>
          <a:xfrm>
            <a:off x="7639816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5E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2715391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244BD14A-AFAA-4D86-ABA3-5AB5E0B3DFB4}"/>
              </a:ext>
            </a:extLst>
          </p:cNvPr>
          <p:cNvSpPr/>
          <p:nvPr/>
        </p:nvSpPr>
        <p:spPr>
          <a:xfrm rot="10800000">
            <a:off x="4353691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DED69F59-E24D-4247-B770-09208B360E18}"/>
              </a:ext>
            </a:extLst>
          </p:cNvPr>
          <p:cNvSpPr/>
          <p:nvPr/>
        </p:nvSpPr>
        <p:spPr>
          <a:xfrm rot="10800000">
            <a:off x="7639816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5E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2715391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8DBCEC14-749B-4DD1-8C48-802A354EA21F}"/>
              </a:ext>
            </a:extLst>
          </p:cNvPr>
          <p:cNvSpPr/>
          <p:nvPr/>
        </p:nvSpPr>
        <p:spPr>
          <a:xfrm>
            <a:off x="6001516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D3F1FB-5B4D-427F-A0B0-6052B4B9E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44" y="2316704"/>
            <a:ext cx="606737" cy="60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E2219C-EBEF-4128-8671-D1569AD0D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35" y="2304213"/>
            <a:ext cx="622705" cy="6227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123AA5-1FFC-43F8-A49C-204E33C5E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22" y="2294688"/>
            <a:ext cx="622705" cy="6227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029D01E-365B-472B-B913-B3AACA982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86" y="2263551"/>
            <a:ext cx="684976" cy="684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2620906" y="3618692"/>
            <a:ext cx="184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sz="1600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E7A8F-F121-4F2C-9AEE-A0700405BE2E}"/>
              </a:ext>
            </a:extLst>
          </p:cNvPr>
          <p:cNvSpPr txBox="1"/>
          <p:nvPr/>
        </p:nvSpPr>
        <p:spPr>
          <a:xfrm>
            <a:off x="4353689" y="3626270"/>
            <a:ext cx="184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DEC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Related Work</a:t>
            </a:r>
            <a:endParaRPr lang="ko-KR" altLang="en-US" sz="1600" b="1" dirty="0">
              <a:solidFill>
                <a:srgbClr val="FFDEC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3881A-8901-46CF-888B-C5BA4ED145D4}"/>
              </a:ext>
            </a:extLst>
          </p:cNvPr>
          <p:cNvSpPr txBox="1"/>
          <p:nvPr/>
        </p:nvSpPr>
        <p:spPr>
          <a:xfrm>
            <a:off x="6001515" y="3618692"/>
            <a:ext cx="184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sz="1600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39E51-F3BE-40CD-B6BB-5E8864117DA5}"/>
              </a:ext>
            </a:extLst>
          </p:cNvPr>
          <p:cNvSpPr txBox="1"/>
          <p:nvPr/>
        </p:nvSpPr>
        <p:spPr>
          <a:xfrm>
            <a:off x="7639816" y="3618692"/>
            <a:ext cx="184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Experiments</a:t>
            </a:r>
          </a:p>
          <a:p>
            <a:pPr algn="ctr"/>
            <a:r>
              <a:rPr lang="en-US" altLang="ko-KR" sz="1600" b="1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+Conclusion</a:t>
            </a:r>
            <a:endParaRPr lang="ko-KR" altLang="en-US" sz="1600" b="1" dirty="0">
              <a:solidFill>
                <a:srgbClr val="5E6F64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5029E-A1CE-4A72-A33C-B394C580EA42}"/>
              </a:ext>
            </a:extLst>
          </p:cNvPr>
          <p:cNvSpPr txBox="1"/>
          <p:nvPr/>
        </p:nvSpPr>
        <p:spPr>
          <a:xfrm>
            <a:off x="3836284" y="502781"/>
            <a:ext cx="433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INDEX</a:t>
            </a:r>
            <a:endParaRPr lang="ko-KR" altLang="en-US" sz="2800" b="1" dirty="0">
              <a:solidFill>
                <a:srgbClr val="71717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5274A-9537-449D-8A7F-FFC535512775}"/>
              </a:ext>
            </a:extLst>
          </p:cNvPr>
          <p:cNvSpPr txBox="1"/>
          <p:nvPr/>
        </p:nvSpPr>
        <p:spPr>
          <a:xfrm>
            <a:off x="6200008" y="4292960"/>
            <a:ext cx="1638301" cy="133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3.1 </a:t>
            </a:r>
            <a:r>
              <a:rPr lang="en-US" altLang="ko-KR" sz="1050" dirty="0" err="1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HorizonNet</a:t>
            </a:r>
            <a:endParaRPr lang="en-US" altLang="ko-KR" sz="1050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3.2 Post-processing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3.3 </a:t>
            </a:r>
            <a:r>
              <a:rPr lang="en-US" altLang="ko-KR" sz="1050" dirty="0" err="1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Pano</a:t>
            </a:r>
            <a:r>
              <a:rPr lang="en-US" altLang="ko-KR" sz="1050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 Stretch Data Augmentation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57CDD5-AEFB-4848-BFD8-D1CE3E5C8CCE}"/>
              </a:ext>
            </a:extLst>
          </p:cNvPr>
          <p:cNvSpPr txBox="1"/>
          <p:nvPr/>
        </p:nvSpPr>
        <p:spPr>
          <a:xfrm>
            <a:off x="7847834" y="4219183"/>
            <a:ext cx="1846319" cy="198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4.1 Datasets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4.2 Training Details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4.3 Cuboid Room Results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4.4 Ablation Study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5E6F6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4.5 Non-cuboid Room Results</a:t>
            </a:r>
          </a:p>
        </p:txBody>
      </p:sp>
    </p:spTree>
    <p:extLst>
      <p:ext uri="{BB962C8B-B14F-4D97-AF65-F5344CB8AC3E}">
        <p14:creationId xmlns:p14="http://schemas.microsoft.com/office/powerpoint/2010/main" val="252395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QUESTION</a:t>
            </a:r>
            <a:r>
              <a:rPr lang="ko-KR" altLang="en-US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AND</a:t>
            </a:r>
            <a:r>
              <a:rPr lang="ko-KR" altLang="en-US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ANSWER</a:t>
            </a:r>
            <a:endParaRPr lang="ko-KR" altLang="en-US" sz="2400" b="1" dirty="0">
              <a:solidFill>
                <a:srgbClr val="71717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108743" y="3823990"/>
            <a:ext cx="406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If you have questions, you have to get answers.</a:t>
            </a:r>
            <a:endParaRPr lang="ko-KR" altLang="en-US" sz="1400" dirty="0">
              <a:solidFill>
                <a:srgbClr val="71717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48468-D417-466A-B043-8579E6A60641}"/>
              </a:ext>
            </a:extLst>
          </p:cNvPr>
          <p:cNvSpPr txBox="1"/>
          <p:nvPr/>
        </p:nvSpPr>
        <p:spPr>
          <a:xfrm>
            <a:off x="5337707" y="1143000"/>
            <a:ext cx="16060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solidFill>
                  <a:srgbClr val="5E6F6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3800" dirty="0">
              <a:solidFill>
                <a:srgbClr val="5E6F6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6A563-8D07-425E-A0ED-9B67EEE53051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3ABC28-4C8F-47EE-9C0F-DFA6E5BD2A67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4D8395-2612-4072-AA75-1BF0F4D66FCC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5E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C63AEF1-11FD-4A71-AA3F-3B911B40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D8532D-D7A9-4C74-A54B-108EFFCEF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D22BB3-71A2-419A-81BC-C297F7C76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916E611-2645-447F-8FF1-4EE4105A8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C93666-3B81-4857-B10F-44807B9BE725}"/>
              </a:ext>
            </a:extLst>
          </p:cNvPr>
          <p:cNvSpPr txBox="1"/>
          <p:nvPr/>
        </p:nvSpPr>
        <p:spPr>
          <a:xfrm>
            <a:off x="4389997" y="6554220"/>
            <a:ext cx="341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14411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THANK YOU</a:t>
            </a:r>
            <a:endParaRPr lang="ko-KR" altLang="en-US" sz="2800" b="1" dirty="0">
              <a:solidFill>
                <a:srgbClr val="71717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5E6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064520-144A-4E9B-B3B7-6F5B8B14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258FED2-99F3-4649-9EB7-03FDE566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D1C306-02FE-4BAD-AA94-8472958A6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5B41096-72D1-4555-A03B-1ED95C5F6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5B709A-9E53-43D0-802C-FADE8A4CC0C0}"/>
              </a:ext>
            </a:extLst>
          </p:cNvPr>
          <p:cNvSpPr txBox="1"/>
          <p:nvPr/>
        </p:nvSpPr>
        <p:spPr>
          <a:xfrm>
            <a:off x="4389997" y="6554220"/>
            <a:ext cx="341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75A70A-B1F5-418D-B054-714EA383B43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BA79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52" y="1747862"/>
            <a:ext cx="1369947" cy="13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224830" y="3608456"/>
            <a:ext cx="375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sz="2400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E0FDCD-A508-41E3-83F4-B90E84F2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762735-CBB2-4B9D-BDDD-55D5363C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C3F543B-A239-4F1D-9175-959D0430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E8CB7F-E5AB-40B2-B126-D9F0EC4E5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0FF1A1-2D52-4E4F-A178-B34B1B1D1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22" y="2283223"/>
            <a:ext cx="622705" cy="622705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33C9A82D-855D-4940-9488-A2E6E6890835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noFill/>
          <a:ln w="76200">
            <a:solidFill>
              <a:srgbClr val="BA79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15974-5B1E-4525-AE7E-4CFCF9CEF5F5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8" y="282600"/>
            <a:ext cx="23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19AB2-14DA-4230-90A2-066C121EB365}"/>
              </a:ext>
            </a:extLst>
          </p:cNvPr>
          <p:cNvSpPr txBox="1"/>
          <p:nvPr/>
        </p:nvSpPr>
        <p:spPr>
          <a:xfrm>
            <a:off x="1087559" y="651932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Abstract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KoPubWorld돋움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714683-A93E-4F2A-BF4C-507281261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7" y="1424084"/>
            <a:ext cx="4262025" cy="4385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D20DAD-7AFD-4B0F-9E48-139E83931105}"/>
              </a:ext>
            </a:extLst>
          </p:cNvPr>
          <p:cNvSpPr txBox="1"/>
          <p:nvPr/>
        </p:nvSpPr>
        <p:spPr>
          <a:xfrm>
            <a:off x="4687748" y="1232366"/>
            <a:ext cx="7102265" cy="4491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단일 파노라마 이미지에서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룸 레이아웃을 추정하는 문제에 대한 새로운 접근 방식을 제시한다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우리는 각 이미지 컬럼에서 바닥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벽과 천장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벽의 경계 위치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벽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벽 경계의 존재를 인코딩하는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벡터로 룸 레이아웃을 나타낸다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예측을 위해 훈련된 제안된 네트워크인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은 이전의 최첨단 접근 방식을 능가한다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effectLst>
                  <a:outerShdw blurRad="50800" dist="50800" dir="5400000" algn="ctr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예측에서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룸 레이아웃을 복구하기 위해 설계된 후처리 절차는 낮은 계산 비용으로 룸 모양을 자동으로 추론할 수 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파노라마 이미지의 경우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20ms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미만이 소요되지만 이전 작업은 수십 초가 필요할 수 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우리는 또한 파노라마 데이터를 다양화하고 다른 파노라마 관련 학습 작업에 적용할 수 있는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Pano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Stretch Data Augmentation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를 제안한다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Non-cuboid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레이아웃에 사용할 수 있는 제한된 데이터 때문에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미세 조정을 위해 현재 데이터 세트에서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65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개의 일반 레이아웃에 레이블을 다시 붙인다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우리의 접근 방식은 정성적 결과와 교차 검증을 통해 일반 레이아웃에서 우수한 성능을 보여준다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5394BE-D801-48C0-9F6D-E5F3A1111D8E}"/>
              </a:ext>
            </a:extLst>
          </p:cNvPr>
          <p:cNvSpPr/>
          <p:nvPr/>
        </p:nvSpPr>
        <p:spPr>
          <a:xfrm>
            <a:off x="378251" y="2453834"/>
            <a:ext cx="4309497" cy="1009891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6E4283-D735-42C6-A243-8B1D940C6A2E}"/>
              </a:ext>
            </a:extLst>
          </p:cNvPr>
          <p:cNvSpPr/>
          <p:nvPr/>
        </p:nvSpPr>
        <p:spPr>
          <a:xfrm>
            <a:off x="4016415" y="2211954"/>
            <a:ext cx="671332" cy="244774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8D147A-CCF8-4E78-B0C1-56A97E110BC4}"/>
              </a:ext>
            </a:extLst>
          </p:cNvPr>
          <p:cNvSpPr/>
          <p:nvPr/>
        </p:nvSpPr>
        <p:spPr>
          <a:xfrm>
            <a:off x="378251" y="3463726"/>
            <a:ext cx="4309497" cy="853632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121AAB-0005-49AD-91A5-DE04D7916223}"/>
              </a:ext>
            </a:extLst>
          </p:cNvPr>
          <p:cNvSpPr/>
          <p:nvPr/>
        </p:nvSpPr>
        <p:spPr>
          <a:xfrm>
            <a:off x="378251" y="4312565"/>
            <a:ext cx="1716767" cy="247860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8687A1-8C13-4C2D-96B6-382CFAEA382A}"/>
              </a:ext>
            </a:extLst>
          </p:cNvPr>
          <p:cNvSpPr/>
          <p:nvPr/>
        </p:nvSpPr>
        <p:spPr>
          <a:xfrm>
            <a:off x="378252" y="4552772"/>
            <a:ext cx="4285760" cy="190530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296389-9529-4900-80AF-58B3A0DD0651}"/>
              </a:ext>
            </a:extLst>
          </p:cNvPr>
          <p:cNvSpPr/>
          <p:nvPr/>
        </p:nvSpPr>
        <p:spPr>
          <a:xfrm>
            <a:off x="378251" y="4731572"/>
            <a:ext cx="3638164" cy="195502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177F3F-22E2-42EC-A185-021000971380}"/>
              </a:ext>
            </a:extLst>
          </p:cNvPr>
          <p:cNvSpPr/>
          <p:nvPr/>
        </p:nvSpPr>
        <p:spPr>
          <a:xfrm>
            <a:off x="2118753" y="4312565"/>
            <a:ext cx="2545259" cy="259589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1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8" y="282600"/>
            <a:ext cx="23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D4C3F03-51AA-4760-8E67-306C2E78D13C}"/>
              </a:ext>
            </a:extLst>
          </p:cNvPr>
          <p:cNvGrpSpPr/>
          <p:nvPr/>
        </p:nvGrpSpPr>
        <p:grpSpPr>
          <a:xfrm>
            <a:off x="392751" y="1344678"/>
            <a:ext cx="3690766" cy="4380559"/>
            <a:chOff x="3170678" y="321912"/>
            <a:chExt cx="4605337" cy="52082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06A8FCD-D9BB-4755-9A77-D749B3E02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0679" y="321912"/>
              <a:ext cx="4600575" cy="9239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382ACFB-6630-4750-B2CA-FED0503A6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3" b="28033"/>
            <a:stretch/>
          </p:blipFill>
          <p:spPr>
            <a:xfrm>
              <a:off x="3170678" y="1245837"/>
              <a:ext cx="4605337" cy="428431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B0818FB-CED2-4E0B-BC88-220DD16FDBA2}"/>
              </a:ext>
            </a:extLst>
          </p:cNvPr>
          <p:cNvSpPr txBox="1"/>
          <p:nvPr/>
        </p:nvSpPr>
        <p:spPr>
          <a:xfrm>
            <a:off x="4209375" y="1307230"/>
            <a:ext cx="7798220" cy="4379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이 작업의 목표는 파노라마 이미지에서 룸 레이아웃을 예측하는 것</a:t>
            </a:r>
            <a:r>
              <a:rPr lang="ko-KR" altLang="en-US" sz="11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이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대부분의 최첨단 방법은 모델이 이미지의 다른 단서로부터 학습할 수 있도록 더 효과적인 심층 네트워크 아키텍처를 채택함으로써 이 문제를 해결한다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실내 구조에 대한 가정은 종종 심층 모델의 예측이 일반적인 경우에서 크게 벗어나지 않도록 솔루션 공간을 제한하기 위해 이루어진다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사후 처리 단계를 추가로 수행하여 예측을 구체화할 수 있다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훈련을 위해 주석이 달린 레이아웃이 있는 다수의 이미지를 감안할 때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최첨단 방법은 테스트 데이터에서 좋은 결과를 얻을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그러나 파노라마 이미지를 위한 고품질 룸 레이아웃 주석을 획득하는 것은 많은 노력이 필요하다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특히 잘 꾸며진 방의 경우 벽 경계 위치에 대한 모호성으로 인해 다른 사람들이 수행한 주석이 일관되지 않을 수 있다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또한 현재 사용 가능한 데이터 세트에는 복잡한 룸 레이아웃의 이미지가 더 포함되어 있지 않다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복잡한 레이아웃에 대한 주석은 직육면체 또는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자 레이아웃으로 근사할 수 있으며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훈련 및 테스트를 위해 훨씬 더 애매한 내용을 제공한다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3CED2D-57D9-4A1E-8B04-06E94098DD8E}"/>
              </a:ext>
            </a:extLst>
          </p:cNvPr>
          <p:cNvSpPr/>
          <p:nvPr/>
        </p:nvSpPr>
        <p:spPr>
          <a:xfrm>
            <a:off x="388937" y="1711582"/>
            <a:ext cx="3700000" cy="215999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19BDB1-F959-494C-AD82-A4BB6FE4D1D9}"/>
              </a:ext>
            </a:extLst>
          </p:cNvPr>
          <p:cNvSpPr/>
          <p:nvPr/>
        </p:nvSpPr>
        <p:spPr>
          <a:xfrm>
            <a:off x="392750" y="1927582"/>
            <a:ext cx="1303047" cy="194192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B7E709-BAA1-4910-89FC-FCE364613BB9}"/>
              </a:ext>
            </a:extLst>
          </p:cNvPr>
          <p:cNvSpPr/>
          <p:nvPr/>
        </p:nvSpPr>
        <p:spPr>
          <a:xfrm>
            <a:off x="2095018" y="3088572"/>
            <a:ext cx="1984684" cy="210213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9065E-1126-403F-A1FD-536668F17D98}"/>
              </a:ext>
            </a:extLst>
          </p:cNvPr>
          <p:cNvSpPr/>
          <p:nvPr/>
        </p:nvSpPr>
        <p:spPr>
          <a:xfrm>
            <a:off x="401987" y="3302235"/>
            <a:ext cx="2688454" cy="210213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ACD5F4-1597-4E36-BC0B-1898C076AEEC}"/>
              </a:ext>
            </a:extLst>
          </p:cNvPr>
          <p:cNvSpPr/>
          <p:nvPr/>
        </p:nvSpPr>
        <p:spPr>
          <a:xfrm>
            <a:off x="378251" y="4050179"/>
            <a:ext cx="3700000" cy="947454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1D957F-CAFE-42FA-8D10-276AB3CAB543}"/>
              </a:ext>
            </a:extLst>
          </p:cNvPr>
          <p:cNvSpPr/>
          <p:nvPr/>
        </p:nvSpPr>
        <p:spPr>
          <a:xfrm>
            <a:off x="388937" y="4997633"/>
            <a:ext cx="513888" cy="243121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08099B-C80C-47EE-8746-724A507249E1}"/>
              </a:ext>
            </a:extLst>
          </p:cNvPr>
          <p:cNvSpPr/>
          <p:nvPr/>
        </p:nvSpPr>
        <p:spPr>
          <a:xfrm>
            <a:off x="743897" y="3843097"/>
            <a:ext cx="3334354" cy="210213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9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8" y="282600"/>
            <a:ext cx="23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27D6E2-35E8-4E53-849E-28FEB31E5A30}"/>
              </a:ext>
            </a:extLst>
          </p:cNvPr>
          <p:cNvGrpSpPr/>
          <p:nvPr/>
        </p:nvGrpSpPr>
        <p:grpSpPr>
          <a:xfrm>
            <a:off x="401987" y="1192773"/>
            <a:ext cx="4046799" cy="5268002"/>
            <a:chOff x="1485900" y="1180618"/>
            <a:chExt cx="4610100" cy="610235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1D2D2ED-7C4E-4902-B2EA-508E55D61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700"/>
            <a:stretch/>
          </p:blipFill>
          <p:spPr>
            <a:xfrm>
              <a:off x="1485900" y="1180618"/>
              <a:ext cx="4610100" cy="168474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45C77B-850D-4AD2-AA42-E632CD0A6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900" y="2865366"/>
              <a:ext cx="4610100" cy="441761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EEE26F-718E-4CFC-A78C-531F78430A54}"/>
              </a:ext>
            </a:extLst>
          </p:cNvPr>
          <p:cNvSpPr txBox="1"/>
          <p:nvPr/>
        </p:nvSpPr>
        <p:spPr>
          <a:xfrm>
            <a:off x="4606057" y="1054752"/>
            <a:ext cx="7363056" cy="53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최첨단 방법 개선을 위해 두 가지 중요하며 상관관계가 있는 문제를 추가로 다룰 수 있다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첫 번째 문제는 정확한 주석을 가진 더 많은 교육 및 검증 데이터가 부족하다는 것이다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두 번째 문제는 훈련을 위한 주석이 달린 데이터가 더 없으면 심층 네트워크가 너무 클 수 없으며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그렇지 않으면 과적합으로 인해 테스트 정확도가 낮을 수 있다는 것이다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보다 정교한 모델을 교육하기 위해 더 많은 데이터를 수집하는 것은 실제로 유익하고 실행 가능하지만 성능을 개선할 수 있는 보다 효율적인 방법 또한 환영할 만하다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문제를 더 잘 이해하고 도메인 지식을 잘 활용하면 주석이 달린 데이터를 훨씬 더 많이 확보하거나 더 큰 심층 네트워크를 사용하지 않고도 성능을 향상시킬 수 있다고 주장한다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1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Data</a:t>
            </a:r>
            <a:r>
              <a:rPr lang="ko-KR" altLang="en-US" sz="11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augmentation</a:t>
            </a:r>
            <a:r>
              <a:rPr lang="ko-KR" altLang="en-US" sz="11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훈련을 위해 더 많은 데이터를 생성하기 위한 딥 러닝의 일반적인 절차다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이미지 분류 또는 객체 감지를 위한 무작위 자르기 또는 휘도 변경과 같은 표준 데이터 증강 휴리스틱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(Data augmentation heuristics)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배치 예측에 효과적이지 않을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우리의 생각은 기본 기하학적 제약을 고려하고 심층 네트워크를 예측하는 훈련을 위한 더 나은 데이터 확대 메커니즘을 설계하는 것이다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반면에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모델 복잡성을 증가시키는 대신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기하학적 제약 조건에 관한 콤팩트한 표현을 고안하여 모델을 향상시키는 것을 목표로 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따라서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중복된 자유도를 제거하고 모델이 레이아웃 예측을 위한 중요한 속성을 학습하는 데 더 집중하도록 할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2D54F4-8169-42CE-A95A-85C1429DCBC7}"/>
              </a:ext>
            </a:extLst>
          </p:cNvPr>
          <p:cNvSpPr/>
          <p:nvPr/>
        </p:nvSpPr>
        <p:spPr>
          <a:xfrm>
            <a:off x="401987" y="4271058"/>
            <a:ext cx="4046799" cy="393539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BBAE3-59AB-4E00-93A1-144FEEB1FFC8}"/>
              </a:ext>
            </a:extLst>
          </p:cNvPr>
          <p:cNvSpPr/>
          <p:nvPr/>
        </p:nvSpPr>
        <p:spPr>
          <a:xfrm>
            <a:off x="401987" y="4664598"/>
            <a:ext cx="1530985" cy="231494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B23ACB-EE0E-4B10-8B63-1A00A8C367FC}"/>
              </a:ext>
            </a:extLst>
          </p:cNvPr>
          <p:cNvSpPr/>
          <p:nvPr/>
        </p:nvSpPr>
        <p:spPr>
          <a:xfrm>
            <a:off x="1932972" y="4043696"/>
            <a:ext cx="2515814" cy="227361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C53396-5312-4952-B93A-88D51BF4B6D0}"/>
              </a:ext>
            </a:extLst>
          </p:cNvPr>
          <p:cNvSpPr/>
          <p:nvPr/>
        </p:nvSpPr>
        <p:spPr>
          <a:xfrm>
            <a:off x="401987" y="1228382"/>
            <a:ext cx="4046799" cy="1179380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149FB3-A715-4D7A-A0B6-39BFBB4F1CA5}"/>
              </a:ext>
            </a:extLst>
          </p:cNvPr>
          <p:cNvSpPr/>
          <p:nvPr/>
        </p:nvSpPr>
        <p:spPr>
          <a:xfrm>
            <a:off x="401988" y="2407762"/>
            <a:ext cx="523988" cy="179180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5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BA7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8" y="282600"/>
            <a:ext cx="23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BA796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b="1" dirty="0">
              <a:solidFill>
                <a:srgbClr val="BA796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8BFE8A-BED1-4A0A-A706-75616293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103494"/>
            <a:ext cx="3520712" cy="5160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2CC2C-E578-4C9E-9209-6D9BDC78A8DC}"/>
              </a:ext>
            </a:extLst>
          </p:cNvPr>
          <p:cNvSpPr txBox="1"/>
          <p:nvPr/>
        </p:nvSpPr>
        <p:spPr>
          <a:xfrm>
            <a:off x="4352082" y="1530241"/>
            <a:ext cx="7435580" cy="4491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기여의 특징은 다음과 같다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•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파노라마 장면을 위해 전체 룸 레이아웃을 인코딩하는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1D O(W)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표현을 소개한다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그러한 표현을 사용한 훈련을 통해 우리의 방법은 이전의 최첨단 결과를 능가할 수 있지만 더 적은 매개 변수와 더 적은 계산 시간이 필요하다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•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우리는 훈련 중에 파노라마 이미지를 즉시 생성하고 실험의 모든 설정에서 정확도를 향상시키는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Pano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Stretch Data Augmentation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이라는 데이터 확대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(Data augmentation)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메커니즘을 제안한다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데이터 확대 메커니즘은 또한 파노라마에서 직접 작동하는 다른 작업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의미론적 분할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객체 감지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을 활성화할 수 있는 잠재력을 가지고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•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배치 예측 작업에서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RNN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을 활용하는 것이 정확도 향상에 도움이 된다는 것을 보여준다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FFDECF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RNN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룸 레이아웃의 장거리 기하학적 패턴을 캡처할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• 1D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표현과 효율적인 후처리 절차로 인해 모델의 계산 비용이 매우 낮으며 모델을 쉽게 확장하여 직육면체 또는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L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자 이외의 레이아웃으로 복잡한 장면을 처리할 수 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BA7967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BA7967"/>
                </a:outerShdw>
              </a:effectLst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2B6014-29F5-451B-BDAB-A4B2D01AE69D}"/>
              </a:ext>
            </a:extLst>
          </p:cNvPr>
          <p:cNvSpPr/>
          <p:nvPr/>
        </p:nvSpPr>
        <p:spPr>
          <a:xfrm>
            <a:off x="846513" y="1402553"/>
            <a:ext cx="3269512" cy="180000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04D78E-A9C1-4D71-B61F-6BBA77FE8A20}"/>
              </a:ext>
            </a:extLst>
          </p:cNvPr>
          <p:cNvSpPr/>
          <p:nvPr/>
        </p:nvSpPr>
        <p:spPr>
          <a:xfrm>
            <a:off x="846513" y="1584259"/>
            <a:ext cx="2822662" cy="180000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E92F71-A0F2-4A12-BB40-8566F264DDA2}"/>
              </a:ext>
            </a:extLst>
          </p:cNvPr>
          <p:cNvSpPr/>
          <p:nvPr/>
        </p:nvSpPr>
        <p:spPr>
          <a:xfrm>
            <a:off x="846513" y="2446203"/>
            <a:ext cx="3269512" cy="690536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FA6EB-377F-47B5-A83F-04890545A377}"/>
              </a:ext>
            </a:extLst>
          </p:cNvPr>
          <p:cNvSpPr/>
          <p:nvPr/>
        </p:nvSpPr>
        <p:spPr>
          <a:xfrm>
            <a:off x="846513" y="3139721"/>
            <a:ext cx="484576" cy="170638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95B6C7-8A1A-4B8B-938D-5E38D5AB5D7F}"/>
              </a:ext>
            </a:extLst>
          </p:cNvPr>
          <p:cNvSpPr/>
          <p:nvPr/>
        </p:nvSpPr>
        <p:spPr>
          <a:xfrm>
            <a:off x="869662" y="4000389"/>
            <a:ext cx="3246361" cy="170638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65E7FE-12A2-4ED2-904B-A72750409864}"/>
              </a:ext>
            </a:extLst>
          </p:cNvPr>
          <p:cNvSpPr/>
          <p:nvPr/>
        </p:nvSpPr>
        <p:spPr>
          <a:xfrm>
            <a:off x="869662" y="4171027"/>
            <a:ext cx="2799513" cy="170638"/>
          </a:xfrm>
          <a:prstGeom prst="rect">
            <a:avLst/>
          </a:prstGeom>
          <a:solidFill>
            <a:srgbClr val="FFDEC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2E66E6-D65C-4184-AA3A-00C77F79BB7C}"/>
              </a:ext>
            </a:extLst>
          </p:cNvPr>
          <p:cNvSpPr/>
          <p:nvPr/>
        </p:nvSpPr>
        <p:spPr>
          <a:xfrm>
            <a:off x="869662" y="4831552"/>
            <a:ext cx="3246361" cy="863193"/>
          </a:xfrm>
          <a:prstGeom prst="rect">
            <a:avLst/>
          </a:prstGeom>
          <a:solidFill>
            <a:srgbClr val="BA796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1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664079" y="3686218"/>
            <a:ext cx="2876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DEC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Related Work</a:t>
            </a:r>
            <a:endParaRPr lang="ko-KR" altLang="en-US" sz="2400" b="1" dirty="0">
              <a:solidFill>
                <a:srgbClr val="FFDEC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CD042C-36E3-49A5-BB9C-24CD6481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75" y="2169763"/>
            <a:ext cx="606737" cy="606737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3AEF68BF-1CEB-44A0-B29D-FBDDB0BE952E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FF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930998-EA3F-4491-8F06-3B226BCC2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4BB584-A0C9-41C8-852F-A0097EE24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3089004-768F-4C69-B0A8-06D29711D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8288E8-49C5-42D5-BA14-D7215B705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1C3EE4-C70B-4DD3-A1F0-824BC8A6067C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05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F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212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EC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Related Work</a:t>
            </a:r>
            <a:endParaRPr lang="ko-KR" altLang="en-US" b="1" dirty="0">
              <a:solidFill>
                <a:srgbClr val="FFDEC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B6F9675-F078-4366-91CD-38B300C24293}"/>
              </a:ext>
            </a:extLst>
          </p:cNvPr>
          <p:cNvGrpSpPr/>
          <p:nvPr/>
        </p:nvGrpSpPr>
        <p:grpSpPr>
          <a:xfrm>
            <a:off x="293224" y="1321060"/>
            <a:ext cx="3959003" cy="4813803"/>
            <a:chOff x="1087559" y="1343929"/>
            <a:chExt cx="4581525" cy="54677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FD85CD-1EBB-4C82-86B3-BD797D3A3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559" y="1343929"/>
              <a:ext cx="4581525" cy="1114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0664C19-F586-43B9-82E8-4AAEE27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559" y="2392100"/>
              <a:ext cx="4581525" cy="44196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C4EEC7-C580-4A58-ACB1-4E4EF56C507A}"/>
              </a:ext>
            </a:extLst>
          </p:cNvPr>
          <p:cNvSpPr txBox="1"/>
          <p:nvPr/>
        </p:nvSpPr>
        <p:spPr>
          <a:xfrm>
            <a:off x="4384468" y="1061141"/>
            <a:ext cx="7514308" cy="476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관련 작업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싱글 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룸 레이아웃 추정은 지난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년 동안 활발한 연구 주제였다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분야에서는 많은 접근 방식이 개발되어 왔다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그들 대부분은 방의 배치와 심지어 가구까지도 세 개의 주요 축에 맞춰져 있다는 맨해튼 세계의 가정을 이용한다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[3].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dirty="0"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Manhattan World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가정은 레이아웃 추정 문제에 제약을 가하며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가정에 기초하여 맨해튼 정렬 소멸점은 또한 이미지를 수정하고 레이아웃을 추론하기 위한 특징을 추출하는 데 사용될 수 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5E6F6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[6]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투시 이미지의 각 열에서 바닥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벽 경계를 인식하도록 동적 베이지안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dynamic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Bayesian)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네트워크를 훈련시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많은 접근 방식은 추출된 기하학적 단서를 기반으로 맨해튼 정렬 레이아웃을 검색한다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[18]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Hedau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등이 있는 동안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Orientation Map(OM)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사용하여 가설을 시험한다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[12]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기하학적 맥락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(GC)[14]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을 사용한다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[10]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침대와 같은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객체와 함께 객실 배치를 추가로 추론한다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또한 개선된 점수 함수 도입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[26, 27],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맨하탄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분기점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[22]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과의 레이아웃 가설 생성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객체와 레이아웃 사이의 상호작용 모델링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[5, 10, 35]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같은 이후 방법에서도 유사한 전략이 사용되었다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F3F00E-F547-466F-9C8B-3B9CA0DE251E}"/>
              </a:ext>
            </a:extLst>
          </p:cNvPr>
          <p:cNvSpPr/>
          <p:nvPr/>
        </p:nvSpPr>
        <p:spPr>
          <a:xfrm>
            <a:off x="293224" y="2879732"/>
            <a:ext cx="3959002" cy="549268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EB4C5F-3E94-403D-B716-F5E6D98A80F7}"/>
              </a:ext>
            </a:extLst>
          </p:cNvPr>
          <p:cNvSpPr/>
          <p:nvPr/>
        </p:nvSpPr>
        <p:spPr>
          <a:xfrm>
            <a:off x="293224" y="3429000"/>
            <a:ext cx="1593449" cy="251749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686F82-6792-4218-B72A-D0CAED3F8FAC}"/>
              </a:ext>
            </a:extLst>
          </p:cNvPr>
          <p:cNvSpPr/>
          <p:nvPr/>
        </p:nvSpPr>
        <p:spPr>
          <a:xfrm>
            <a:off x="1351265" y="2627983"/>
            <a:ext cx="2900961" cy="251749"/>
          </a:xfrm>
          <a:prstGeom prst="rect">
            <a:avLst/>
          </a:prstGeom>
          <a:solidFill>
            <a:srgbClr val="5E6F6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2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2689</Words>
  <Application>Microsoft Office PowerPoint</Application>
  <PresentationFormat>와이드스크린</PresentationFormat>
  <Paragraphs>85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KoPub돋움체 Bold</vt:lpstr>
      <vt:lpstr>리디바탕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길 다영</cp:lastModifiedBy>
  <cp:revision>97</cp:revision>
  <dcterms:created xsi:type="dcterms:W3CDTF">2018-05-11T05:28:48Z</dcterms:created>
  <dcterms:modified xsi:type="dcterms:W3CDTF">2021-10-06T16:07:29Z</dcterms:modified>
</cp:coreProperties>
</file>