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74" r:id="rId6"/>
    <p:sldId id="272" r:id="rId7"/>
    <p:sldId id="273" r:id="rId8"/>
    <p:sldId id="275" r:id="rId9"/>
    <p:sldId id="260" r:id="rId10"/>
    <p:sldId id="264" r:id="rId11"/>
    <p:sldId id="277" r:id="rId12"/>
    <p:sldId id="278" r:id="rId13"/>
    <p:sldId id="279" r:id="rId14"/>
    <p:sldId id="280" r:id="rId15"/>
    <p:sldId id="281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길 다영" initials="길다" lastIdx="21" clrIdx="0">
    <p:extLst>
      <p:ext uri="{19B8F6BF-5375-455C-9EA6-DF929625EA0E}">
        <p15:presenceInfo xmlns:p15="http://schemas.microsoft.com/office/powerpoint/2012/main" userId="11d3a75bfe554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36A"/>
    <a:srgbClr val="60A89F"/>
    <a:srgbClr val="717171"/>
    <a:srgbClr val="8ABFB9"/>
    <a:srgbClr val="AFCCE7"/>
    <a:srgbClr val="BEDCD8"/>
    <a:srgbClr val="91B8D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19:24.199" idx="7">
    <p:pos x="3169" y="3373"/>
    <p:text>잠재 수평 형상 표현(LHFeat)이 무엇인지 모르겠음😥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21:48.940" idx="8">
    <p:pos x="4298" y="3289"/>
    <p:text>IDCT 는 또 무엇..?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17:47.433" idx="4">
    <p:pos x="1815" y="70"/>
    <p:text>HoHoNet 에 사용되는 기술은 최첨단.이기에 추가적인 계산 오버헤드와 왜곡인식 기술을 현재로썬 모두 적용했다! ERP 왜곡을 초래하기도 함. 그래서 변형된 컨볼루션 계층 제안.</p:text>
    <p:extLst>
      <p:ext uri="{C676402C-5697-4E1C-873F-D02D1690AC5C}">
        <p15:threadingInfo xmlns:p15="http://schemas.microsoft.com/office/powerpoint/2012/main" timeZoneBias="-540"/>
      </p:ext>
    </p:extLst>
  </p:cm>
  <p:cm authorId="1" dt="2021-09-13T15:19:07.756" idx="6">
    <p:pos x="3848" y="1193"/>
    <p:text>20면체 그물망이 무엇?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32:43.707" idx="12">
    <p:pos x="4223" y="2619"/>
    <p:text>중요!!!  HoHoNet은 하나의 백본으로만 구성되며 한 단계에서만 훈련됨. 또한 밀도가 높은 깊이를 모델링함.(이전의 기술은 기존의 밀도가 높은 특징에서 깊이 추출!)</p:text>
    <p:extLst>
      <p:ext uri="{C676402C-5697-4E1C-873F-D02D1690AC5C}">
        <p15:threadingInfo xmlns:p15="http://schemas.microsoft.com/office/powerpoint/2012/main" timeZoneBias="-540"/>
      </p:ext>
    </p:extLst>
  </p:cm>
  <p:cm authorId="1" dt="2021-09-13T15:35:22.849" idx="13">
    <p:pos x="4223" y="2755"/>
    <p:text>깊이와 특징의 차이인듯!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43:11.858" idx="16">
    <p:pos x="3231" y="3146"/>
    <p:text>그래서 최근의 방법이 무엇..?</p:text>
    <p:extLst>
      <p:ext uri="{C676402C-5697-4E1C-873F-D02D1690AC5C}">
        <p15:threadingInfo xmlns:p15="http://schemas.microsoft.com/office/powerpoint/2012/main" timeZoneBias="-540"/>
      </p:ext>
    </p:extLst>
  </p:cm>
  <p:cm authorId="1" dt="2021-09-13T15:43:38.747" idx="17">
    <p:pos x="1839" y="117"/>
    <p:text>이미지의 조밀한 깊이 예측을 위해 컨볼루션 레이어를 제안하였으나, 낮은 해상도로 실행됨. -&gt; 탄젠트 이미지와 비슷하게  hohonet도 고해상도 이미지에서 작동하도록 하여 의미있는 분할 정확도를 달성함.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51:07.326" idx="21">
    <p:pos x="1855" y="117"/>
    <p:text>HorizonNet 과 1D 기능에 대해 비슷함. 그러나 하.. 확실히 무슨차이인지는 모르겠음 ㅠㅠ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EF23-66DF-49EF-BA19-14E46B2F9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8547E-E9D4-4CB8-B053-9F8841BE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ED6BD-935F-4B8B-B839-F9187E99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130BF-7EA3-4E0B-BAC1-566C843E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4A083-0091-443B-B026-EEE7639F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B779-645F-47AD-B556-9F1CC5B5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6B674-B224-4010-9310-5DA697CC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12612-4A65-44E2-9E84-78337A05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C70C-B8F4-4BB8-9E81-4C52A624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C0817-BBC9-4236-B629-410F7A32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C1077-BB4A-491F-8088-023394AC4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70115-1C39-45BA-AB29-6404728B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701E4-87D8-4C33-A46C-5A4CC574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73225-7BB7-486F-907F-870BA044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2CB5D-4DC8-42B2-8B41-92B7BE6A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1453-4B3F-4B23-AACA-3AA83B79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B439E-62E1-40FE-8FF1-C012FEA1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B34FA-711D-4DCF-B78D-49AB4B20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6834F-E92E-4B6F-A212-6688300E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CAFF6-7025-4E9C-826B-78F7D90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B783-8EC6-41A2-8AEE-E11AA1FC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F3A34-07BD-4268-A76F-E1F16699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1B23F-59C8-4D23-BACA-9AFA8EE4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D4973-DA51-43A0-9C19-FA94197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141BA-69D1-487B-9762-05ADF88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51F6E-CE87-4924-BA96-6B308BE3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982F0-70CE-417E-B27D-F090803E7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6921F-01E3-45B8-835F-1B375CA4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F3C2B-B945-49B0-894C-181DB1AF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F83F1-8DA9-4945-AF24-F350B3B7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0DF0B-0534-459C-88F9-C8C9310E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CF7FC-02E0-4022-911C-9DAE91C8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A877-D335-415A-96CA-055C4D6B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549FC-41B1-4B39-BB9F-5A034A78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34E500-777C-4CDA-951D-EE9A8A63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879CC1-9A06-4B9F-804F-49718A703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6FD8D3-4972-4E78-B869-C8CF196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3BEE9C-DE9E-4AC5-8A5B-FAA6AA12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E56CA-1907-489B-957A-536993A4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9EC9-F9F5-4AE6-A1EF-BBA211BC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59D7A-E9D1-4D9C-98D1-38D71C43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1AA92-E085-4E7D-B65B-9224D09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52EBF-C0FC-46D9-AA3A-61A58A96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0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60CA4-D038-4E00-9668-D22FAC4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99D182-8264-4476-9AC5-7802EB6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845CB-70A4-4CDB-9DDC-C7E1C79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916B-9B21-47B8-AB7F-7CB1F5EF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4F7-D470-43D1-94DF-0632DC7C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EAE03-F55B-4E98-B0E7-519F8DA9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3D323-8FF2-418F-A0A1-DF837C3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A8C2F-1F93-4699-A0AE-FD19C0F3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F60E0-06E0-4AA4-8842-B7852944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035DF-A0FB-4556-9CC5-45113C64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4D16B-9CB3-49CB-AB42-D35A629A5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6164-019C-40F0-936D-2E593428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96F8E-2EDF-4239-90DE-91C4D14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2EC93-5E79-4E98-95C3-F23763F1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E62AC-9450-496C-9D93-9ECDD14A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9BF3C-BA1E-47D9-AEDE-C65076A5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975D0-35D8-400D-B566-17074BA9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1ACC4-03FB-418D-8448-23096F6B2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D6C66-0322-4910-9E8B-214A78B9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B700C-27E9-482B-9B0C-AAF8739B2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80604-CDC0-4EA6-A770-9C61C210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2" y="1747862"/>
            <a:ext cx="1369947" cy="1369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HoHoNet</a:t>
            </a:r>
            <a:r>
              <a:rPr lang="en-US" altLang="ko-KR" sz="24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ko-KR" altLang="en-US" sz="24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논문해석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315178" y="3904065"/>
            <a:ext cx="357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2021. 09. 10</a:t>
            </a:r>
          </a:p>
          <a:p>
            <a:pPr algn="ctr"/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AI 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융합학부 길다영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80A75-7786-4D60-BF6B-C2A8FD238668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https://github.com/sunset1995/HoHoNet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F556A-BCD2-4C43-9E02-795DFDF3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B7D04-3379-4D8F-B57A-B7A0445B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1C9B2-0304-4ED4-B029-218977FA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59C514-FB38-4101-AD99-AEDFE278B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Indoor 360 datasets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89B11F-957F-4FBE-AF4D-0224CAC2537C}"/>
              </a:ext>
            </a:extLst>
          </p:cNvPr>
          <p:cNvSpPr txBox="1"/>
          <p:nvPr/>
        </p:nvSpPr>
        <p:spPr>
          <a:xfrm>
            <a:off x="5012802" y="1285150"/>
            <a:ext cx="609456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실내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데이터 세트</a:t>
            </a:r>
            <a:endParaRPr lang="en-US" altLang="ko-KR" sz="1200" b="0" i="0" dirty="0">
              <a:solidFill>
                <a:srgbClr val="000000"/>
              </a:solidFill>
              <a:effectLst/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영상에 대한 장면 모델링은 최근 연구가 증가하고 있는 주제이다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학습 기반 방법을 용이하게 하기 위해 여러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데이터 세트가 공개된다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Stanford2D3D[1]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Matterport3D[2]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데이터 세트는 현재 다양한 양식이 제공되는 두 개의 가장 큰 실제 실내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데이터 세트이다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>
                      <a:alpha val="40000"/>
                    </a:srgbClr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>
                      <a:alpha val="40000"/>
                    </a:srgbClr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더 높은 수준의 실내 구조를 모델링하기 위해 인간이 주석을 단 레이아웃 데이터 세트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[25, 26, 29, 32, 33]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더 많은 데이터와 </a:t>
            </a:r>
            <a:r>
              <a:rPr lang="ko-KR" altLang="en-US" sz="1200" dirty="0">
                <a:solidFill>
                  <a:srgbClr val="000000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위상배치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구성된다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Structured3D[30]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가상 환경의 풍부한 데이터 및 구조 주석이 포함된 최근 발표된 사실적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데이터 세트이다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 작업에서는 깊이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 및 레이아웃 양식을 모델링하기 위해 실제 데이터 세트에 초점을 맞춘다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35470C2-9585-41F6-AA92-C51572B7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7" y="2168958"/>
            <a:ext cx="4227810" cy="2520083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EF43D1-7C2C-43E2-B9AA-5D693DC94720}"/>
              </a:ext>
            </a:extLst>
          </p:cNvPr>
          <p:cNvSpPr/>
          <p:nvPr/>
        </p:nvSpPr>
        <p:spPr>
          <a:xfrm>
            <a:off x="411707" y="2571778"/>
            <a:ext cx="4227810" cy="645875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EC4572-59A9-40D3-AF72-E9A9BC481818}"/>
              </a:ext>
            </a:extLst>
          </p:cNvPr>
          <p:cNvSpPr/>
          <p:nvPr/>
        </p:nvSpPr>
        <p:spPr>
          <a:xfrm>
            <a:off x="411706" y="3217653"/>
            <a:ext cx="2745561" cy="21134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C1ADBE-3963-4C6F-88A3-AF30AA5351EE}"/>
              </a:ext>
            </a:extLst>
          </p:cNvPr>
          <p:cNvSpPr/>
          <p:nvPr/>
        </p:nvSpPr>
        <p:spPr>
          <a:xfrm>
            <a:off x="4045789" y="2364505"/>
            <a:ext cx="593728" cy="20727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07B084-A817-4799-89A2-816AF5A6392D}"/>
              </a:ext>
            </a:extLst>
          </p:cNvPr>
          <p:cNvSpPr/>
          <p:nvPr/>
        </p:nvSpPr>
        <p:spPr>
          <a:xfrm>
            <a:off x="411705" y="3811120"/>
            <a:ext cx="4227809" cy="455228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56AF9EF-0ADE-4896-9889-179B3D14183C}"/>
              </a:ext>
            </a:extLst>
          </p:cNvPr>
          <p:cNvSpPr/>
          <p:nvPr/>
        </p:nvSpPr>
        <p:spPr>
          <a:xfrm>
            <a:off x="411702" y="4266348"/>
            <a:ext cx="1581000" cy="167111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2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Input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format.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9F0A69-0E36-485C-8F96-98C8961F1F34}"/>
              </a:ext>
            </a:extLst>
          </p:cNvPr>
          <p:cNvGrpSpPr/>
          <p:nvPr/>
        </p:nvGrpSpPr>
        <p:grpSpPr>
          <a:xfrm>
            <a:off x="600074" y="1534567"/>
            <a:ext cx="4089083" cy="4708835"/>
            <a:chOff x="871378" y="1054752"/>
            <a:chExt cx="4089083" cy="470883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256B55-354A-45AE-9639-69512E275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378" y="1054752"/>
              <a:ext cx="4089083" cy="28732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7F32A1B-8F63-4319-854A-FBF8A833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8" y="3928007"/>
              <a:ext cx="4089083" cy="18355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509E52-1CFE-41F2-BCBB-AC0820720B93}"/>
              </a:ext>
            </a:extLst>
          </p:cNvPr>
          <p:cNvSpPr txBox="1"/>
          <p:nvPr/>
        </p:nvSpPr>
        <p:spPr>
          <a:xfrm>
            <a:off x="4918463" y="651932"/>
            <a:ext cx="675336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형식을 입력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가지 표준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입력 형식이 일반적으로 문헌에 사용된다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등각 투영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(ERP)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ii)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다중 원근 투영법 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iii) 20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면체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그물망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캡처된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모든 정보를 하나의 이미지에 보존하지만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투시 이미지를 위해 설계된 기존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계층의 성능을 저하시킬 수 있는 왜곡을 초래하기도 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ERP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왜곡 문제를 해결하기 위해 많은 변형된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계층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[6, 7, 19, 20, 22]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 제안되었다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신호를 여러 평면 이미지에 투영하면 사전 훈련된 모델이 많은 고전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CNN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사용할 수 있지만 각 보기의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FOV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제한적이다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views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사이에 상황 정보를 전달하기 위해 몇 가지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padding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[4, 24]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view sampling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[9]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전략이 제안된다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최근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장면 모델링을 위해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20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면체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mesh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통한 전방위 입력을 나타내는 몇 가지 접근방식이 제안된다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[16, 28].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본 연구에서 우리 모델은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입력 형식으로 채택하고 고전적인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레이어를 직접 적용한다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추가적인 계산 오버헤드와 함께 왜곡 인식 기술을 모델에 통합하면 잠재적으로 성능을 향상시킬 수 있다고 추측하지만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제안된 방법이 이미 최첨단 성능을 달성하고 있기 때문에 그러한 방향으로 추구할 수 있는 방향으로 벗어나지 않는다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717171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5069D1-67F5-4DD6-B4B7-21665A424E45}"/>
              </a:ext>
            </a:extLst>
          </p:cNvPr>
          <p:cNvSpPr/>
          <p:nvPr/>
        </p:nvSpPr>
        <p:spPr>
          <a:xfrm>
            <a:off x="600072" y="2382335"/>
            <a:ext cx="4089083" cy="79950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320DDC-8657-4981-9222-40E18FE68589}"/>
              </a:ext>
            </a:extLst>
          </p:cNvPr>
          <p:cNvSpPr/>
          <p:nvPr/>
        </p:nvSpPr>
        <p:spPr>
          <a:xfrm>
            <a:off x="600073" y="3181840"/>
            <a:ext cx="2685293" cy="18000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61A0C1-BC36-498B-BE20-14166A72B1F9}"/>
              </a:ext>
            </a:extLst>
          </p:cNvPr>
          <p:cNvSpPr/>
          <p:nvPr/>
        </p:nvSpPr>
        <p:spPr>
          <a:xfrm>
            <a:off x="1950181" y="2179135"/>
            <a:ext cx="2736851" cy="203199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BA5138-B43B-412E-816E-22BAB0EC7DDE}"/>
              </a:ext>
            </a:extLst>
          </p:cNvPr>
          <p:cNvSpPr/>
          <p:nvPr/>
        </p:nvSpPr>
        <p:spPr>
          <a:xfrm>
            <a:off x="610755" y="4407822"/>
            <a:ext cx="4076277" cy="18000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EAB425-1524-4E48-AC4C-ED98B8E88573}"/>
              </a:ext>
            </a:extLst>
          </p:cNvPr>
          <p:cNvSpPr/>
          <p:nvPr/>
        </p:nvSpPr>
        <p:spPr>
          <a:xfrm>
            <a:off x="600073" y="4587822"/>
            <a:ext cx="2844464" cy="18000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185767-4830-430D-96B3-99139B8BF3CA}"/>
              </a:ext>
            </a:extLst>
          </p:cNvPr>
          <p:cNvSpPr/>
          <p:nvPr/>
        </p:nvSpPr>
        <p:spPr>
          <a:xfrm>
            <a:off x="2760955" y="4163627"/>
            <a:ext cx="1926077" cy="24419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C73F4A-2FDD-4F9A-A541-FC35F2419273}"/>
              </a:ext>
            </a:extLst>
          </p:cNvPr>
          <p:cNvSpPr/>
          <p:nvPr/>
        </p:nvSpPr>
        <p:spPr>
          <a:xfrm>
            <a:off x="610754" y="5202501"/>
            <a:ext cx="4089083" cy="1032593"/>
          </a:xfrm>
          <a:prstGeom prst="rect">
            <a:avLst/>
          </a:prstGeom>
          <a:solidFill>
            <a:srgbClr val="71717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092358-195F-447A-B2CE-7DF6F8EFAFC1}"/>
              </a:ext>
            </a:extLst>
          </p:cNvPr>
          <p:cNvSpPr/>
          <p:nvPr/>
        </p:nvSpPr>
        <p:spPr>
          <a:xfrm>
            <a:off x="2760954" y="5022501"/>
            <a:ext cx="1926077" cy="180000"/>
          </a:xfrm>
          <a:prstGeom prst="rect">
            <a:avLst/>
          </a:prstGeom>
          <a:solidFill>
            <a:srgbClr val="71717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2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Depth estimation on 360 imagery.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404061-E7CB-444B-B419-5C5727DA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7" y="2350285"/>
            <a:ext cx="4221253" cy="27691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66BE32-92B5-4679-B4F7-ACE7EFFD9D14}"/>
              </a:ext>
            </a:extLst>
          </p:cNvPr>
          <p:cNvSpPr txBox="1"/>
          <p:nvPr/>
        </p:nvSpPr>
        <p:spPr>
          <a:xfrm>
            <a:off x="4897393" y="1639932"/>
            <a:ext cx="629963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</a:t>
            </a:r>
            <a:r>
              <a:rPr lang="ko-KR" altLang="en-US" sz="1200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이미지에 대한 깊이 추정</a:t>
            </a:r>
            <a:r>
              <a:rPr lang="en-US" altLang="ko-KR" sz="1200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전방위 이미지의 깊이를 모델링하기 위해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dirty="0" err="1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OmniDepth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[31]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왜곡을 고려하여 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encoder-decoder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architecture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설계한다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PanoPopups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[8]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평면 인식 손실로 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깊이를 학습하는 것이 합성 환경에 도움이 된다는 것을 보여준다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 조밀한 깊이 추정에 대한 최근 연구는 다른 투영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[24] 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또는 다른 양식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[13, 27]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공동으로 학습할 것을 제안한다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계단식 훈련 단계를 가진 여러 백본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(backbone)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사용하는 대부분의 최신 방법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[13, 24, 27]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과 대조적으로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하나의 백본으로만 구성되며 한 단계에서만 훈련된다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또한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소형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통해 밀도가 높은 깊이를 모델링하는 반면 이전의 기술은 기존의 밀도가 높은 특징에서 깊이를 추정한다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EED36A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874A6-F37A-40DB-BCF0-55179A9ED59B}"/>
              </a:ext>
            </a:extLst>
          </p:cNvPr>
          <p:cNvSpPr txBox="1"/>
          <p:nvPr/>
        </p:nvSpPr>
        <p:spPr>
          <a:xfrm>
            <a:off x="212642" y="6422662"/>
            <a:ext cx="987980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엔코더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(Encoder) : </a:t>
            </a:r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엔코더는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10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진수를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진수로 암호화 시켜주는 논리 회로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2^n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입력과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n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출력 조합으로 구성되어 있다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 algn="l"/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디코더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(Decoder) : </a:t>
            </a:r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디코더는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엔코더와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반대로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진수로 되어있는 데이터를 복원시키는 논리 회로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따라서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n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입력과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2^n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출력으로 구성되어 있다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51AE53-1B14-4278-A2C8-0CF33ACC634A}"/>
              </a:ext>
            </a:extLst>
          </p:cNvPr>
          <p:cNvSpPr/>
          <p:nvPr/>
        </p:nvSpPr>
        <p:spPr>
          <a:xfrm>
            <a:off x="411707" y="3205894"/>
            <a:ext cx="4221253" cy="235131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FD9E66-F10D-42A9-A498-985DD1CB2633}"/>
              </a:ext>
            </a:extLst>
          </p:cNvPr>
          <p:cNvSpPr/>
          <p:nvPr/>
        </p:nvSpPr>
        <p:spPr>
          <a:xfrm>
            <a:off x="788443" y="3000654"/>
            <a:ext cx="3844518" cy="20524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240ED1-BD8B-4B50-B671-EB7F34853C7C}"/>
              </a:ext>
            </a:extLst>
          </p:cNvPr>
          <p:cNvSpPr/>
          <p:nvPr/>
        </p:nvSpPr>
        <p:spPr>
          <a:xfrm>
            <a:off x="411707" y="4061503"/>
            <a:ext cx="4227809" cy="105792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19CEEA-DE74-45F2-BAAE-4171FB89ABB6}"/>
              </a:ext>
            </a:extLst>
          </p:cNvPr>
          <p:cNvSpPr/>
          <p:nvPr/>
        </p:nvSpPr>
        <p:spPr>
          <a:xfrm>
            <a:off x="2219417" y="3817309"/>
            <a:ext cx="2420099" cy="24419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6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Semantic segmentation on 360 imagery.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E4DEDC-44B5-4CCB-9F20-82CFF41F3A48}"/>
              </a:ext>
            </a:extLst>
          </p:cNvPr>
          <p:cNvGrpSpPr/>
          <p:nvPr/>
        </p:nvGrpSpPr>
        <p:grpSpPr>
          <a:xfrm>
            <a:off x="600074" y="1883106"/>
            <a:ext cx="3713578" cy="3403070"/>
            <a:chOff x="469758" y="2565930"/>
            <a:chExt cx="3558624" cy="31844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664350-EA36-44DB-82C8-48960F95A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58" y="2565930"/>
              <a:ext cx="3558624" cy="61673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D06AC7-F875-43D4-A688-B0B2C2E5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758" y="3114931"/>
              <a:ext cx="3558624" cy="263549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45F4E39-3CC4-4E8E-BA96-D92934AD7D24}"/>
              </a:ext>
            </a:extLst>
          </p:cNvPr>
          <p:cNvSpPr txBox="1"/>
          <p:nvPr/>
        </p:nvSpPr>
        <p:spPr>
          <a:xfrm>
            <a:off x="4622801" y="1418914"/>
            <a:ext cx="68336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이미지에 대한 의미론적 세분화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의미론적 분할은 장면 모델링의 기본 작업이다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DistConv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[22]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이미지의 조밀한 깊이 및 의미 예측을 위한 왜곡 인식 변형 가능한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레이어를 제안한다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의미있는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분할을 위한 최근의 대부분의 방법은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정이십면체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mesh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와 관련된 표현으로 작동하는 훈련 가능한 층을 설계한다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[5, 12, 16, 28].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그러나 위의 모든 방법은 파노라마 신호에 대해 비교적 낮은 해상도로 실행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탄젠트 이미지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[9]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고해상도 파노라마를 처리하고 미리 훈련된 가중치를 투시 이미지에 배치할 수 있는 세분화된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20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면체에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접하는 다중 평면 이미지에 전방위 신호를 투사한다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탄젠트 이미지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[9]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와 마찬가지로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도 고해상도 이미지에서 작동할 수 있으며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이는 더 나은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의미있는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분할 정확도를 달성하는 데 필수적인 요소로 나타났다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최근의 방법과 대조적으로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이미지에서 직접 실행되며 고도로 최적화된 딥 러닝 라이브러리는 모든 작업을 쉽게 구현할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4F56C5-BDE4-4F60-9675-6E9DA476B301}"/>
              </a:ext>
            </a:extLst>
          </p:cNvPr>
          <p:cNvSpPr/>
          <p:nvPr/>
        </p:nvSpPr>
        <p:spPr>
          <a:xfrm>
            <a:off x="600074" y="2285926"/>
            <a:ext cx="3713578" cy="114307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99BDAF-E5D0-4E37-ABE2-782A726B4CF3}"/>
              </a:ext>
            </a:extLst>
          </p:cNvPr>
          <p:cNvSpPr/>
          <p:nvPr/>
        </p:nvSpPr>
        <p:spPr>
          <a:xfrm>
            <a:off x="600074" y="3429000"/>
            <a:ext cx="1211793" cy="183863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3E8EA8-0B6E-492D-8240-FF88D5534C4E}"/>
              </a:ext>
            </a:extLst>
          </p:cNvPr>
          <p:cNvSpPr/>
          <p:nvPr/>
        </p:nvSpPr>
        <p:spPr>
          <a:xfrm>
            <a:off x="3928533" y="2120707"/>
            <a:ext cx="385119" cy="16522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12E8EA-7273-4A33-95BA-7F4E6B09489A}"/>
              </a:ext>
            </a:extLst>
          </p:cNvPr>
          <p:cNvSpPr/>
          <p:nvPr/>
        </p:nvSpPr>
        <p:spPr>
          <a:xfrm>
            <a:off x="600075" y="3621402"/>
            <a:ext cx="3713578" cy="105792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738D92-4773-4A32-92A9-ED0FCF821140}"/>
              </a:ext>
            </a:extLst>
          </p:cNvPr>
          <p:cNvSpPr/>
          <p:nvPr/>
        </p:nvSpPr>
        <p:spPr>
          <a:xfrm>
            <a:off x="1811867" y="3437468"/>
            <a:ext cx="2501785" cy="18720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0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Latent horizontal features (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LHFeat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).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0781B4-A727-48BF-BA33-3D18BBFC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1" y="1344225"/>
            <a:ext cx="4149319" cy="22987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081E7E-16D8-46AD-8C0F-4FC370923CE5}"/>
              </a:ext>
            </a:extLst>
          </p:cNvPr>
          <p:cNvSpPr txBox="1"/>
          <p:nvPr/>
        </p:nvSpPr>
        <p:spPr>
          <a:xfrm>
            <a:off x="4555489" y="1054752"/>
            <a:ext cx="71204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잠재 수평 특성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).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</a:t>
            </a:r>
            <a:r>
              <a:rPr lang="en-US" altLang="ko-KR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1D </a:t>
            </a: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기능을 사용하는 동기에 대해 </a:t>
            </a:r>
            <a:r>
              <a:rPr lang="en-US" altLang="ko-KR" sz="1200" b="0" i="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HorizonNet</a:t>
            </a:r>
            <a:r>
              <a:rPr lang="en-US" altLang="ko-KR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[21]</a:t>
            </a: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과 밀접한 관련이 있다</a:t>
            </a:r>
            <a:r>
              <a:rPr lang="en-US" altLang="ko-KR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그러나 </a:t>
            </a:r>
            <a:r>
              <a:rPr lang="en-US" altLang="ko-KR" sz="1200" b="0" i="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HorizonNet</a:t>
            </a: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특정 레이아웃 재구성 작업만 처리하고 수평 양식만 예측할 수 있다</a:t>
            </a:r>
            <a:r>
              <a:rPr lang="en-US" altLang="ko-KR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훨씬 더 나은 속도와 정확도로 인코딩하기 위한 새로운 아키텍처를 설계하고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중요한 것은 조밀한 양식 전체 장면 모델링을 가능하게 하는 제안된 수평선 대 밀도 모듈을 통해 출력 공간의 제약을 완화한다는 것이다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콤팩트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 조밀한 깊이 추정 및 의미 분할을 포함한 더 많은 작업에 효과적으로 적용될 수 있음을 보여준다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396B44-6581-48EE-ADB0-85AF68959E77}"/>
              </a:ext>
            </a:extLst>
          </p:cNvPr>
          <p:cNvSpPr/>
          <p:nvPr/>
        </p:nvSpPr>
        <p:spPr>
          <a:xfrm>
            <a:off x="177276" y="2368357"/>
            <a:ext cx="4142024" cy="68389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BE96E-596A-429D-BFC2-2A5B49E7D75F}"/>
              </a:ext>
            </a:extLst>
          </p:cNvPr>
          <p:cNvSpPr/>
          <p:nvPr/>
        </p:nvSpPr>
        <p:spPr>
          <a:xfrm>
            <a:off x="177276" y="3052254"/>
            <a:ext cx="2315846" cy="18626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2A5BD1-F3BF-4A56-B1DF-A54D9B60B99F}"/>
              </a:ext>
            </a:extLst>
          </p:cNvPr>
          <p:cNvSpPr/>
          <p:nvPr/>
        </p:nvSpPr>
        <p:spPr>
          <a:xfrm>
            <a:off x="1448335" y="2182090"/>
            <a:ext cx="2878260" cy="18626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1F08FE-E9E4-4A80-B362-F969695FE4E1}"/>
              </a:ext>
            </a:extLst>
          </p:cNvPr>
          <p:cNvSpPr/>
          <p:nvPr/>
        </p:nvSpPr>
        <p:spPr>
          <a:xfrm>
            <a:off x="177276" y="1560405"/>
            <a:ext cx="4149318" cy="621685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6CA357-1DF9-45BB-AC1E-C94E43A43375}"/>
              </a:ext>
            </a:extLst>
          </p:cNvPr>
          <p:cNvSpPr/>
          <p:nvPr/>
        </p:nvSpPr>
        <p:spPr>
          <a:xfrm>
            <a:off x="177275" y="2181157"/>
            <a:ext cx="1271060" cy="186267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262490-5B9C-42D1-972D-9FABB03E7E19}"/>
              </a:ext>
            </a:extLst>
          </p:cNvPr>
          <p:cNvSpPr/>
          <p:nvPr/>
        </p:nvSpPr>
        <p:spPr>
          <a:xfrm>
            <a:off x="3277135" y="1377346"/>
            <a:ext cx="1056754" cy="18306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D001E0-3E2C-4856-A72D-C8824E13C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71" y="3580897"/>
            <a:ext cx="5527396" cy="32217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F76EAC-A970-4376-A667-4FA79FF61F5A}"/>
              </a:ext>
            </a:extLst>
          </p:cNvPr>
          <p:cNvSpPr txBox="1"/>
          <p:nvPr/>
        </p:nvSpPr>
        <p:spPr>
          <a:xfrm>
            <a:off x="3725332" y="5144443"/>
            <a:ext cx="20150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en-US" altLang="ko-KR" dirty="0" err="1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HorizonNet</a:t>
            </a:r>
            <a:r>
              <a:rPr lang="en-US" altLang="ko-KR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⇒</a:t>
            </a:r>
            <a:endParaRPr lang="ko-KR" altLang="en-US" dirty="0"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06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80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Figure 3:  An overview of the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HoHoNet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framework for dense depth estimation.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1C1D1-1404-4604-BF55-97284BF5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26" y="1054752"/>
            <a:ext cx="8094858" cy="2943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2E7D0-9756-4EB9-A189-8CD6C02B3EBF}"/>
              </a:ext>
            </a:extLst>
          </p:cNvPr>
          <p:cNvSpPr txBox="1"/>
          <p:nvPr/>
        </p:nvSpPr>
        <p:spPr>
          <a:xfrm>
            <a:off x="126348" y="3472458"/>
            <a:ext cx="117276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3: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조밀한 깊이 추정을 위한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프레임워크 개요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(a)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고해상도 파노라마는 먼저 백본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 의해 처리</a:t>
            </a:r>
            <a:r>
              <a:rPr lang="ko-KR" altLang="en-US" sz="1200" dirty="0">
                <a:solidFill>
                  <a:srgbClr val="000000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(b)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형상 피라미드는 제안된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EHC(Efficient Height Compression)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모듈과 정교화를 위한 다중 헤드 자기 주의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(MHSA)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모듈에 의해 압착 및 융합된다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상세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절 참조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결과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콤팩트하며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입력 이미지가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 3×512×1024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인 경우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 256×1024),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전체 네트워크가 기존의 인코더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-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디코더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네트워크보다 훨씬 빠르게 조밀한 기능을 실행할 수 있다는 점에 유의한다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(c)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마지막으로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최종 예측을 산출하기 위해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1D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레이어를 사용한다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우리는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DCT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주파수 영역에서 예측이 우수한 결과를 가져온다는 것을 발견하여 각 열의 예측에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적용한다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(3.4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절에서 자세히 설명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항과 보충 자료에는 더 많은 건축 세부 사항이 포함되어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4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2D412-8388-4323-8890-ABC7FB4D47C1}"/>
              </a:ext>
            </a:extLst>
          </p:cNvPr>
          <p:cNvSpPr txBox="1"/>
          <p:nvPr/>
        </p:nvSpPr>
        <p:spPr>
          <a:xfrm>
            <a:off x="4899626" y="4124473"/>
            <a:ext cx="301545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3.1 Framework overview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3.2 EHC module for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3.3 Predicting 1D per-column modalities.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3.4 Predicting 2D per-pixel modalities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E0FDCD-A508-41E3-83F4-B90E84F2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762735-CBB2-4B9D-BDDD-55D5363C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C3F543B-A239-4F1D-9175-959D043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E8CB7F-E5AB-40B2-B126-D9F0EC4E5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1C3F6D-5AE6-47B5-B865-F2919F861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48" y="2192501"/>
            <a:ext cx="622705" cy="622705"/>
          </a:xfrm>
          <a:prstGeom prst="rect">
            <a:avLst/>
          </a:prstGeom>
        </p:spPr>
      </p:pic>
      <p:sp>
        <p:nvSpPr>
          <p:cNvPr id="7" name="원호 6">
            <a:extLst>
              <a:ext uri="{FF2B5EF4-FFF2-40B4-BE49-F238E27FC236}">
                <a16:creationId xmlns:a16="http://schemas.microsoft.com/office/drawing/2014/main" id="{1D03D20E-D6AC-4618-81D8-4ABC0053C44C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EED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C54F7-3C75-4620-BA9E-B2993EEA88F1}"/>
              </a:ext>
            </a:extLst>
          </p:cNvPr>
          <p:cNvSpPr txBox="1"/>
          <p:nvPr/>
        </p:nvSpPr>
        <p:spPr>
          <a:xfrm>
            <a:off x="4387390" y="3608456"/>
            <a:ext cx="342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 Approach</a:t>
            </a:r>
            <a:endParaRPr lang="ko-KR" altLang="en-US" sz="24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F2F31-2EE9-4643-9B09-2E6D5936D3AB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152824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A72AC6-CDF0-484C-A893-AC81DB276005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 Approach</a:t>
            </a:r>
            <a:endParaRPr lang="ko-KR" altLang="en-US" sz="18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DE741-1AFB-4CFB-BA35-DB27F5F67224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3.1 Framework overview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109D48-F282-4244-9010-53384E800FD0}"/>
              </a:ext>
            </a:extLst>
          </p:cNvPr>
          <p:cNvGrpSpPr/>
          <p:nvPr/>
        </p:nvGrpSpPr>
        <p:grpSpPr>
          <a:xfrm>
            <a:off x="463906" y="1126087"/>
            <a:ext cx="3081169" cy="5599424"/>
            <a:chOff x="711792" y="1106631"/>
            <a:chExt cx="3463259" cy="61714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17D9448-1C28-4723-883A-1532224C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792" y="1106631"/>
              <a:ext cx="3463259" cy="158703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3A61C5D-C30C-429B-B5C6-8D17481B7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792" y="2641480"/>
              <a:ext cx="3463259" cy="463664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514B20-16A5-445C-BE69-2CD77EA8CFA1}"/>
                  </a:ext>
                </a:extLst>
              </p:cNvPr>
              <p:cNvSpPr txBox="1"/>
              <p:nvPr/>
            </p:nvSpPr>
            <p:spPr>
              <a:xfrm>
                <a:off x="3643423" y="849104"/>
                <a:ext cx="8422228" cy="5837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제안된 프레임워크의 개요는 그림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에 설명되어 있다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아래에 자세한 내용을 설명한다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360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이미지를 입력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360°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영상에 표준 등각 투영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(ERP)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사용한다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입력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ERP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이미지의 해상도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  <m:r>
                      <a:rPr lang="en-US" altLang="ko-KR" sz="1000" b="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. × </m:t>
                    </m:r>
                    <m:sSub>
                      <m:sSubPr>
                        <m:ctrlPr>
                          <a:rPr lang="en-US" altLang="ko-KR" sz="1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  <m:r>
                      <a:rPr lang="en-US" altLang="ko-KR" sz="1000" b="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.</m:t>
                    </m:r>
                  </m:oMath>
                </a14:m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는 </a:t>
                </a:r>
                <a:r>
                  <a:rPr lang="ko-KR" altLang="en-US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하이퍼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파라미터이며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각 벤치마크의 표준 관행에 따라 설정한다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그림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2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에서 중력 방향이 이미지의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y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축과 정렬된 경우 이미지 열의 구조 신호가 압축 후 더 잘 보존된다는 것을 보여주는데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이는 열을 잠재 벡터로 인코딩하는 데에도 바람직한 특성이다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본 연구에서는 벤치마크에서 제공하는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360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개의 데이터가 대부분 잘 정렬되어 있으므로 사전 처리를 적용하지 않습니다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향후 애플리케이션에서는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IMU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센서 또는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360 VP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탐지 알고리즘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[29, 32]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사용하여 견고성을 높이기 위해 입력을 사전 처리하고 정렬하는 것을 고려할 수 있습니다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000" dirty="0">
                    <a:solidFill>
                      <a:srgbClr val="000000"/>
                    </a:solidFill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Backbone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우리는 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ResNet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[10]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채택하고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4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개의 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ResNet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단계의 중간 기능은 기능 피라미드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({)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를 형성한다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.RC ×H ×W } =1,2,3,4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여기서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H =</a:t>
                </a:r>
                <a:r>
                  <a:rPr lang="ko-KR" altLang="en-US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힌프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.+1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과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C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는 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ResNet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의 잠재차원이다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잠재 수평 특징 추출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(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LHFeat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).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백본의 특징 피라미드에서 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LHFeat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RD×W1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추출하기 위한 효율적인 높이 압축 모듈을 제안한다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우리는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3.2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절에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모듈을 자세히 설명한다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양식 예측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본 연구에서는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N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사용하여 작업의 대상 채널 수를 나타낸다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(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예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: N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은 깊이 추정을 위해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로 설정되고 의미론적 세분화를 위한 클래스 수로 설정된다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).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LHFeat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RD×W1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이 주어졌을 때 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HoHoNet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이 어떻게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1D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출력 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RN×Winp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를 예측하는지 보여줍니다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0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3.3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절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 3.4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절에서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우리는 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2D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밀도 예측 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RN×Hinp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를 산출하는 첫 번째 방법을 제안한다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.×</a:t>
                </a:r>
                <a:r>
                  <a:rPr lang="ko-KR" altLang="en-US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컴팩트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LHFeat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의 </a:t>
                </a:r>
                <a:r>
                  <a:rPr lang="ko-KR" altLang="en-US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윈프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(</a:t>
                </a:r>
                <a:r>
                  <a:rPr lang="en-US" altLang="ko-KR" sz="10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Winp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)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로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</a:t>
                </a:r>
                <a:r>
                  <a:rPr lang="ko-KR" altLang="en-US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제안된 효율적인 프레임워크의 잠재적 응용 분야를 광범위하게 확장합니다</a:t>
                </a:r>
                <a:r>
                  <a:rPr lang="en-US" altLang="ko-KR" sz="10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endParaRPr lang="ko-KR" altLang="en-US" sz="1000" dirty="0">
                  <a:latin typeface="문화재돌봄체 Regular" panose="020B0000000000000000" pitchFamily="50" charset="-127"/>
                  <a:ea typeface="문화재돌봄체 Regular" panose="020B0000000000000000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514B20-16A5-445C-BE69-2CD77EA8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423" y="849104"/>
                <a:ext cx="8422228" cy="5837495"/>
              </a:xfrm>
              <a:prstGeom prst="rect">
                <a:avLst/>
              </a:prstGeom>
              <a:blipFill>
                <a:blip r:embed="rId5"/>
                <a:stretch>
                  <a:fillRect r="-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33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5175553" y="3561632"/>
            <a:ext cx="18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1B8D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SAMPLE 4</a:t>
            </a:r>
            <a:endParaRPr lang="ko-KR" altLang="en-US" sz="2400" dirty="0">
              <a:solidFill>
                <a:srgbClr val="91B8D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2D412-8388-4323-8890-ABC7FB4D47C1}"/>
              </a:ext>
            </a:extLst>
          </p:cNvPr>
          <p:cNvSpPr txBox="1"/>
          <p:nvPr/>
        </p:nvSpPr>
        <p:spPr>
          <a:xfrm>
            <a:off x="5182880" y="3999937"/>
            <a:ext cx="183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Sample is simple. Did you made power template?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E9DE0-FBD3-4ABA-9DF9-E94EB93F2B6E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E0FDCD-A508-41E3-83F4-B90E84F2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762735-CBB2-4B9D-BDDD-55D5363C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C3F543B-A239-4F1D-9175-959D043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E8CB7F-E5AB-40B2-B126-D9F0EC4E5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24BB08-C50F-4101-9C37-9FD756695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58" y="2246536"/>
            <a:ext cx="514632" cy="514632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0C227FE4-61B6-4EB7-B133-73F55BCDF672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91B8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2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49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1B8D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SAMPLE 4</a:t>
            </a:r>
            <a:endParaRPr lang="ko-KR" altLang="en-US" sz="1600" dirty="0">
              <a:solidFill>
                <a:srgbClr val="91B8D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56B99-57E2-4ADF-AFEF-21378CA7DA6F}"/>
              </a:ext>
            </a:extLst>
          </p:cNvPr>
          <p:cNvSpPr txBox="1"/>
          <p:nvPr/>
        </p:nvSpPr>
        <p:spPr>
          <a:xfrm>
            <a:off x="1087559" y="561975"/>
            <a:ext cx="392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Sample is simple. Did you made power template?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10669-21A2-4DBC-92AE-D2DB46B4D28F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46DEBA-CA09-4019-A8B9-FBCF18659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B41C00-DA5C-410A-97BE-08F9796AB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C08BEB-913F-44B5-8FA7-D0D9A438B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6411D2-FE80-4FE2-832E-359440C39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AE8C87-5544-4F1B-852E-C5E0FE436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4" y="386224"/>
            <a:ext cx="351500" cy="3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C5C55ED-06E3-436F-8CE4-25934D6352ED}"/>
              </a:ext>
            </a:extLst>
          </p:cNvPr>
          <p:cNvGrpSpPr/>
          <p:nvPr/>
        </p:nvGrpSpPr>
        <p:grpSpPr>
          <a:xfrm>
            <a:off x="1928690" y="1477129"/>
            <a:ext cx="8145649" cy="2127119"/>
            <a:chOff x="2715391" y="1611761"/>
            <a:chExt cx="6770743" cy="1846318"/>
          </a:xfrm>
        </p:grpSpPr>
        <p:sp>
          <p:nvSpPr>
            <p:cNvPr id="10" name="막힌 원호 9">
              <a:extLst>
                <a:ext uri="{FF2B5EF4-FFF2-40B4-BE49-F238E27FC236}">
                  <a16:creationId xmlns:a16="http://schemas.microsoft.com/office/drawing/2014/main" id="{E6E1E4D3-07AD-4A4C-9F1A-C52F2C23850B}"/>
                </a:ext>
              </a:extLst>
            </p:cNvPr>
            <p:cNvSpPr/>
            <p:nvPr/>
          </p:nvSpPr>
          <p:spPr>
            <a:xfrm rot="10800000">
              <a:off x="6001516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EED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5" name="막힌 원호 4">
              <a:extLst>
                <a:ext uri="{FF2B5EF4-FFF2-40B4-BE49-F238E27FC236}">
                  <a16:creationId xmlns:a16="http://schemas.microsoft.com/office/drawing/2014/main" id="{B642E7FA-C0A7-4B6F-8436-D3549749EC4F}"/>
                </a:ext>
              </a:extLst>
            </p:cNvPr>
            <p:cNvSpPr/>
            <p:nvPr/>
          </p:nvSpPr>
          <p:spPr>
            <a:xfrm>
              <a:off x="4353691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8AB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065222E2-B239-4F56-9B44-D4446AF00D41}"/>
                </a:ext>
              </a:extLst>
            </p:cNvPr>
            <p:cNvSpPr/>
            <p:nvPr/>
          </p:nvSpPr>
          <p:spPr>
            <a:xfrm>
              <a:off x="7639816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91B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8" name="막힌 원호 7">
              <a:extLst>
                <a:ext uri="{FF2B5EF4-FFF2-40B4-BE49-F238E27FC236}">
                  <a16:creationId xmlns:a16="http://schemas.microsoft.com/office/drawing/2014/main" id="{EA9A56BE-C2CC-40A0-96E9-3554E620CDDA}"/>
                </a:ext>
              </a:extLst>
            </p:cNvPr>
            <p:cNvSpPr/>
            <p:nvPr/>
          </p:nvSpPr>
          <p:spPr>
            <a:xfrm rot="10800000">
              <a:off x="2715391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EED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244BD14A-AFAA-4D86-ABA3-5AB5E0B3DFB4}"/>
                </a:ext>
              </a:extLst>
            </p:cNvPr>
            <p:cNvSpPr/>
            <p:nvPr/>
          </p:nvSpPr>
          <p:spPr>
            <a:xfrm rot="10800000">
              <a:off x="4353691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8AB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DED69F59-E24D-4247-B770-09208B360E18}"/>
                </a:ext>
              </a:extLst>
            </p:cNvPr>
            <p:cNvSpPr/>
            <p:nvPr/>
          </p:nvSpPr>
          <p:spPr>
            <a:xfrm rot="10800000">
              <a:off x="7639816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91B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4" name="막힌 원호 3">
              <a:extLst>
                <a:ext uri="{FF2B5EF4-FFF2-40B4-BE49-F238E27FC236}">
                  <a16:creationId xmlns:a16="http://schemas.microsoft.com/office/drawing/2014/main" id="{064DF814-2D6E-41DF-9CE9-6B869F042F88}"/>
                </a:ext>
              </a:extLst>
            </p:cNvPr>
            <p:cNvSpPr/>
            <p:nvPr/>
          </p:nvSpPr>
          <p:spPr>
            <a:xfrm>
              <a:off x="2715391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EED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6" name="막힌 원호 5">
              <a:extLst>
                <a:ext uri="{FF2B5EF4-FFF2-40B4-BE49-F238E27FC236}">
                  <a16:creationId xmlns:a16="http://schemas.microsoft.com/office/drawing/2014/main" id="{8DBCEC14-749B-4DD1-8C48-802A354EA21F}"/>
                </a:ext>
              </a:extLst>
            </p:cNvPr>
            <p:cNvSpPr/>
            <p:nvPr/>
          </p:nvSpPr>
          <p:spPr>
            <a:xfrm>
              <a:off x="6001516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EED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AD3F1FB-5B4D-427F-A0B0-6052B4B9E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44" y="2245584"/>
              <a:ext cx="606737" cy="60673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E2219C-EBEF-4128-8671-D1569AD0D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435" y="2233093"/>
              <a:ext cx="622705" cy="6227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22" y="2223568"/>
              <a:ext cx="622705" cy="62270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029D01E-365B-472B-B913-B3AACA982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486" y="2192431"/>
              <a:ext cx="684976" cy="68497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2110421" y="3712721"/>
            <a:ext cx="184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sz="17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E7A8F-F121-4F2C-9AEE-A0700405BE2E}"/>
              </a:ext>
            </a:extLst>
          </p:cNvPr>
          <p:cNvSpPr txBox="1"/>
          <p:nvPr/>
        </p:nvSpPr>
        <p:spPr>
          <a:xfrm>
            <a:off x="4087134" y="3720951"/>
            <a:ext cx="184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7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3881A-8901-46CF-888B-C5BA4ED145D4}"/>
              </a:ext>
            </a:extLst>
          </p:cNvPr>
          <p:cNvSpPr txBox="1"/>
          <p:nvPr/>
        </p:nvSpPr>
        <p:spPr>
          <a:xfrm>
            <a:off x="6063845" y="3712721"/>
            <a:ext cx="184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 Approach</a:t>
            </a:r>
            <a:endParaRPr lang="ko-KR" altLang="en-US" sz="17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39E51-F3BE-40CD-B6BB-5E8864117DA5}"/>
              </a:ext>
            </a:extLst>
          </p:cNvPr>
          <p:cNvSpPr txBox="1"/>
          <p:nvPr/>
        </p:nvSpPr>
        <p:spPr>
          <a:xfrm>
            <a:off x="8103356" y="3719853"/>
            <a:ext cx="184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4. Experiments</a:t>
            </a:r>
            <a:endParaRPr lang="ko-KR" altLang="en-US" sz="17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E2F35-0DE0-4032-BF16-FA5DF939DB9A}"/>
              </a:ext>
            </a:extLst>
          </p:cNvPr>
          <p:cNvSpPr txBox="1"/>
          <p:nvPr/>
        </p:nvSpPr>
        <p:spPr>
          <a:xfrm>
            <a:off x="6104858" y="4137392"/>
            <a:ext cx="1970983" cy="198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3.1 Framework overview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3.2 EHC module for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3.3 Predicting 1D per-column modalities.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3.4 Predicting 2D per-pixel modalities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85F87-DD79-4E67-8ACD-C5D3AE9F82E2}"/>
              </a:ext>
            </a:extLst>
          </p:cNvPr>
          <p:cNvSpPr txBox="1"/>
          <p:nvPr/>
        </p:nvSpPr>
        <p:spPr>
          <a:xfrm>
            <a:off x="8103356" y="4137392"/>
            <a:ext cx="1970983" cy="198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4.1 Ablation study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4.2 Depth estimation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4.3 Semantic segmentation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4.4 Room layout estimation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4.5 Results on non-gravity-aligned views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5029E-A1CE-4A72-A33C-B394C580EA42}"/>
              </a:ext>
            </a:extLst>
          </p:cNvPr>
          <p:cNvSpPr txBox="1"/>
          <p:nvPr/>
        </p:nvSpPr>
        <p:spPr>
          <a:xfrm>
            <a:off x="3942271" y="500517"/>
            <a:ext cx="4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INDEX</a:t>
            </a:r>
            <a:endParaRPr lang="ko-KR" altLang="en-US" sz="3200" dirty="0">
              <a:solidFill>
                <a:srgbClr val="717171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9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</a:t>
            </a:r>
            <a:r>
              <a:rPr lang="ko-KR" altLang="en-US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</a:t>
            </a:r>
            <a:r>
              <a:rPr lang="ko-KR" altLang="en-US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ANSWER</a:t>
            </a:r>
            <a:endParaRPr lang="ko-KR" altLang="en-US" sz="2400" dirty="0">
              <a:solidFill>
                <a:srgbClr val="71717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318054" y="3823990"/>
            <a:ext cx="357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If you have questions, you have to get answers.</a:t>
            </a:r>
            <a:endParaRPr lang="ko-KR" altLang="en-US" sz="1200" dirty="0">
              <a:solidFill>
                <a:srgbClr val="71717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80A75-7786-4D60-BF6B-C2A8FD238668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F556A-BCD2-4C43-9E02-795DFDF3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B7D04-3379-4D8F-B57A-B7A0445B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1C9B2-0304-4ED4-B029-218977FAA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59C514-FB38-4101-AD99-AEDFE278B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48468-D417-466A-B043-8579E6A60641}"/>
              </a:ext>
            </a:extLst>
          </p:cNvPr>
          <p:cNvSpPr txBox="1"/>
          <p:nvPr/>
        </p:nvSpPr>
        <p:spPr>
          <a:xfrm>
            <a:off x="5337707" y="1143000"/>
            <a:ext cx="1606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solidFill>
                  <a:srgbClr val="EED36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3800" dirty="0">
              <a:solidFill>
                <a:srgbClr val="EED36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1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80604-CDC0-4EA6-A770-9C61C210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2" y="1747862"/>
            <a:ext cx="1369947" cy="1369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400" dirty="0">
              <a:solidFill>
                <a:srgbClr val="71717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318054" y="3852565"/>
            <a:ext cx="3578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CONTACT</a:t>
            </a:r>
          </a:p>
          <a:p>
            <a:pPr algn="ctr"/>
            <a:endParaRPr lang="en-US" altLang="ko-KR" sz="1200" dirty="0">
              <a:solidFill>
                <a:srgbClr val="71717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www.crebugs.com</a:t>
            </a:r>
          </a:p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slug@crebugs.com</a:t>
            </a:r>
          </a:p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070-8777-0139</a:t>
            </a:r>
            <a:endParaRPr lang="ko-KR" altLang="en-US" sz="1200" dirty="0">
              <a:solidFill>
                <a:srgbClr val="71717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80A75-7786-4D60-BF6B-C2A8FD238668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F556A-BCD2-4C43-9E02-795DFDF3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B7D04-3379-4D8F-B57A-B7A0445B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1C9B2-0304-4ED4-B029-218977FA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59C514-FB38-4101-AD99-AEDFE278B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387390" y="3608456"/>
            <a:ext cx="342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sz="24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0FF1A1-2D52-4E4F-A178-B34B1B1D1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22" y="2283223"/>
            <a:ext cx="622705" cy="622705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33C9A82D-855D-4940-9488-A2E6E6890835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EED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24E4B-B154-451B-83A6-CE47008DC306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https://github.com/sunset1995/HoHoNet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4F126D-1B22-4C15-AB73-9E0339E3E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65806D-4950-4D70-A2A4-114CECB2B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F7D7975-4615-41EC-866E-97FE5D54A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6E7EC2-C1BC-48E3-B5D3-0EC08FCF0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56B99-57E2-4ADF-AFEF-21378CA7DA6F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Abstract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A19BD9E-3FC1-481C-AF04-BFBBA0FF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7" y="1466977"/>
            <a:ext cx="5066156" cy="47764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9CE262-0EFA-4009-92AE-2ED28C3BC7CD}"/>
              </a:ext>
            </a:extLst>
          </p:cNvPr>
          <p:cNvSpPr txBox="1"/>
          <p:nvPr/>
        </p:nvSpPr>
        <p:spPr>
          <a:xfrm>
            <a:off x="5755745" y="721164"/>
            <a:ext cx="5926238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잠재 수평 기능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사용하여 실내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도 파노라마를 전체적으로 이해하기 위한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다재다능하고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효율적인 프레임워크인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제시한다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Compact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수직 방향을 따라 형상을 평평하게 하고 룸 레이아웃 재구성을 위한 기둥당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modality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모델링에 성공했음을 보여주었다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두 가지 중요한 측면에서 발전한다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첫째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심층 아키텍처는 향상된 정확도로 더 빠르게 실행되도록 재설계됩니다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둘째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출력 형태 제약을 완화하는 새로운 수평선 대 밀도 모듈을 제안한다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빠르다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고해상도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512 × 1024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파노라마에서 조밀한 양식을 모델링하기 위해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ResNet-50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ResNet-34 back-bones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와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함께 각각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52 FPS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110 FPS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실행됩니다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0" i="0" dirty="0">
              <a:solidFill>
                <a:srgbClr val="000000"/>
              </a:solidFill>
              <a:effectLst>
                <a:outerShdw blurRad="50800" dist="38100" dir="2700000" algn="tl" rotWithShape="0">
                  <a:srgbClr val="60A89F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정확하다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레이아웃 추정 및 의미 분할 작업에서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현재 최첨단 기술과 동등한 결과를 달성한다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밀도가 높은 깊이 추정에서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모든 선행 기술을 큰 차이로 능가한다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코드는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https:/// github.com/ sunset1995/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확인할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5B148A-511C-41DB-B8CD-503CB56D9179}"/>
              </a:ext>
            </a:extLst>
          </p:cNvPr>
          <p:cNvSpPr/>
          <p:nvPr/>
        </p:nvSpPr>
        <p:spPr>
          <a:xfrm>
            <a:off x="401987" y="2986268"/>
            <a:ext cx="5066156" cy="97227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4571C-6680-4919-84FE-0663E08F4BAE}"/>
              </a:ext>
            </a:extLst>
          </p:cNvPr>
          <p:cNvSpPr/>
          <p:nvPr/>
        </p:nvSpPr>
        <p:spPr>
          <a:xfrm>
            <a:off x="401987" y="3958542"/>
            <a:ext cx="2676879" cy="266217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802452-7CE9-4AF9-AA71-C0C7123FD119}"/>
              </a:ext>
            </a:extLst>
          </p:cNvPr>
          <p:cNvSpPr/>
          <p:nvPr/>
        </p:nvSpPr>
        <p:spPr>
          <a:xfrm>
            <a:off x="3426106" y="2720051"/>
            <a:ext cx="2042037" cy="266217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F37D83-1CFB-4BF8-8FC2-1398D6C4623B}"/>
              </a:ext>
            </a:extLst>
          </p:cNvPr>
          <p:cNvSpPr/>
          <p:nvPr/>
        </p:nvSpPr>
        <p:spPr>
          <a:xfrm>
            <a:off x="401987" y="4229182"/>
            <a:ext cx="5066156" cy="150105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A7B94F-C4CD-43AD-B7F1-36EE778A17E8}"/>
              </a:ext>
            </a:extLst>
          </p:cNvPr>
          <p:cNvSpPr/>
          <p:nvPr/>
        </p:nvSpPr>
        <p:spPr>
          <a:xfrm>
            <a:off x="3078866" y="3973126"/>
            <a:ext cx="2389277" cy="25163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34B7CC-50C7-4A77-9094-F2CB18865AC6}"/>
              </a:ext>
            </a:extLst>
          </p:cNvPr>
          <p:cNvSpPr/>
          <p:nvPr/>
        </p:nvSpPr>
        <p:spPr>
          <a:xfrm>
            <a:off x="401987" y="5728438"/>
            <a:ext cx="4210653" cy="245642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2A050-83E3-46B4-8739-6CEA407AEC99}"/>
              </a:ext>
            </a:extLst>
          </p:cNvPr>
          <p:cNvSpPr txBox="1"/>
          <p:nvPr/>
        </p:nvSpPr>
        <p:spPr>
          <a:xfrm>
            <a:off x="330742" y="1084293"/>
            <a:ext cx="5667973" cy="2372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equirectangular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ko-KR" altLang="en-US" sz="12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projection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(ERP) 이란</a:t>
            </a:r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ERP(Equirectangular Projection)</a:t>
            </a:r>
            <a:r>
              <a:rPr lang="ko-KR" altLang="en-US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en-US" altLang="ko-KR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</a:t>
            </a:r>
            <a:r>
              <a:rPr lang="ko-KR" altLang="en-US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파노라마 콘텐츠에 가장 널리 사용되는 투영 방식 중 하나이다</a:t>
            </a:r>
            <a:r>
              <a:rPr lang="en-US" altLang="ko-KR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구면의 양쪽 극에서 왜곡이 발생한다는 단점이 있음</a:t>
            </a:r>
            <a:r>
              <a:rPr lang="en-US" altLang="ko-KR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equirectangular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매핑은 구형 비디오에서 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텍스처 신호로 가장 일반적으로 사용되는 매핑</a:t>
            </a:r>
            <a:r>
              <a:rPr lang="ko-KR" altLang="en-US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매핑은 양방향으로 표현될 수 있으며 그림 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A.2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 설명되어 있다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A.2: 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구형 비디오와 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텍스처 신호 매핑</a:t>
            </a:r>
            <a:endParaRPr lang="ko-KR" altLang="en-US" sz="11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BD602-AE1E-4272-BCC5-3002A8480C82}"/>
              </a:ext>
            </a:extLst>
          </p:cNvPr>
          <p:cNvSpPr txBox="1"/>
          <p:nvPr/>
        </p:nvSpPr>
        <p:spPr>
          <a:xfrm>
            <a:off x="6553204" y="1084916"/>
            <a:ext cx="3514945" cy="617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LHFeat</a:t>
            </a:r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이란</a:t>
            </a:r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Latent Horizontal Feature : </a:t>
            </a:r>
            <a:r>
              <a:rPr lang="ko-KR" altLang="en-US" sz="12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잠재수평특성</a:t>
            </a:r>
            <a:endParaRPr lang="en-US" altLang="ko-KR" sz="12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C32E57-5202-450E-B80C-A154C9CA2BD3}"/>
              </a:ext>
            </a:extLst>
          </p:cNvPr>
          <p:cNvCxnSpPr>
            <a:cxnSpLocks/>
          </p:cNvCxnSpPr>
          <p:nvPr/>
        </p:nvCxnSpPr>
        <p:spPr>
          <a:xfrm>
            <a:off x="6193278" y="783875"/>
            <a:ext cx="0" cy="5760000"/>
          </a:xfrm>
          <a:prstGeom prst="line">
            <a:avLst/>
          </a:prstGeom>
          <a:ln w="28575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489B6-C09A-433C-8871-04FEDC332F89}"/>
              </a:ext>
            </a:extLst>
          </p:cNvPr>
          <p:cNvSpPr txBox="1"/>
          <p:nvPr/>
        </p:nvSpPr>
        <p:spPr>
          <a:xfrm>
            <a:off x="126348" y="6604084"/>
            <a:ext cx="45136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https://itectec.com/spec/a-2-3-2-equirectangular-projection-erp/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C1631C-3B37-4949-9B42-C53DF06B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486277"/>
            <a:ext cx="4975693" cy="19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8FF2F6-8AE0-4256-A5F0-D28703B5ED4D}"/>
              </a:ext>
            </a:extLst>
          </p:cNvPr>
          <p:cNvGrpSpPr/>
          <p:nvPr/>
        </p:nvGrpSpPr>
        <p:grpSpPr>
          <a:xfrm>
            <a:off x="220668" y="1408618"/>
            <a:ext cx="3791744" cy="4127841"/>
            <a:chOff x="1499552" y="1142910"/>
            <a:chExt cx="4342448" cy="465827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C0910B6-6855-4838-882D-2999463F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9552" y="1142910"/>
              <a:ext cx="4342448" cy="31099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88F6093-F451-402E-B34E-2E4ED80A4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552" y="4252848"/>
              <a:ext cx="4342448" cy="1548332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F4AE56-4700-4743-9B90-9DDCDB7A7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82" y="808339"/>
            <a:ext cx="3297570" cy="35287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11B222-7481-46A2-BF4C-708EF53638C1}"/>
              </a:ext>
            </a:extLst>
          </p:cNvPr>
          <p:cNvSpPr txBox="1"/>
          <p:nvPr/>
        </p:nvSpPr>
        <p:spPr>
          <a:xfrm>
            <a:off x="4126320" y="621030"/>
            <a:ext cx="4527848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 영상은 전체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FOV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한 번에 캡처하여 장면 이해를 용이하게 하는 광범위한 컨텍스트를 제공할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[29].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전방위 카메라에 쉽게 접근할 수 있게 되고 여러 개의 대규모 파노라마 데이터 세트가 출시됨에 따라 의미 분할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[9, 16, 28],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깊이 추정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[13, 24, 27],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레이아웃 재구성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[21, 26, 33]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실내 실시간 탐색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[3]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과 같은 파노라마 장면 모델링 작업에 대한 기술이 점점 더 많이 개발되고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본 논문은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파노라마를 캡처하는 단일 고해상도 등각 투영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(ERP)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이미지에서 전체적인 장면 모델링 문제를 해결하는 것을 목표로 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이 목표를 달성하기 위한 효율적이고 효과적이며 다목적 프레임워크로 제시한다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1).</a:t>
            </a:r>
          </a:p>
          <a:p>
            <a:pPr>
              <a:lnSpc>
                <a:spcPct val="150000"/>
              </a:lnSpc>
            </a:pPr>
            <a:endParaRPr lang="en-US" altLang="ko-KR" sz="1200" b="0" i="0" dirty="0">
              <a:solidFill>
                <a:srgbClr val="000000"/>
              </a:solidFill>
              <a:effectLst/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입력 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이미지는 형상 피라미드 추출을 위해 먼저 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CNN backbone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통과한 다음 제안된 효율적인 높이 압축 모듈은 형상 피라미드를 높이 치수가 평평한 잠재 수평 형상 표현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으로 인코딩한다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effectLst>
                <a:outerShdw blurRad="50800" dist="38100" dir="2700000" algn="tl" rotWithShape="0">
                  <a:srgbClr val="60A89F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마지막으로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HoHNet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프레임워크는 최첨단 품질의 </a:t>
            </a:r>
            <a:r>
              <a:rPr lang="ko-KR" altLang="en-US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열당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및 픽셀당 양식을 모두 제공할 수 있다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60A89F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2F8F4C-0AD2-4C0A-A04C-6F3BD227B9D0}"/>
              </a:ext>
            </a:extLst>
          </p:cNvPr>
          <p:cNvSpPr/>
          <p:nvPr/>
        </p:nvSpPr>
        <p:spPr>
          <a:xfrm>
            <a:off x="220668" y="3190192"/>
            <a:ext cx="3791744" cy="377182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9AFE7F-AA06-4D39-A5EB-EBA0BE4D4B19}"/>
              </a:ext>
            </a:extLst>
          </p:cNvPr>
          <p:cNvSpPr/>
          <p:nvPr/>
        </p:nvSpPr>
        <p:spPr>
          <a:xfrm>
            <a:off x="220668" y="3567374"/>
            <a:ext cx="3477572" cy="212793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6D3ECA-EAD2-4D14-B526-69DE2A350463}"/>
              </a:ext>
            </a:extLst>
          </p:cNvPr>
          <p:cNvSpPr/>
          <p:nvPr/>
        </p:nvSpPr>
        <p:spPr>
          <a:xfrm>
            <a:off x="220668" y="4200160"/>
            <a:ext cx="3791744" cy="130582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069153-DD29-4141-B2F3-16375F6A80EA}"/>
              </a:ext>
            </a:extLst>
          </p:cNvPr>
          <p:cNvSpPr txBox="1"/>
          <p:nvPr/>
        </p:nvSpPr>
        <p:spPr>
          <a:xfrm>
            <a:off x="8768081" y="4400957"/>
            <a:ext cx="329757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1: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모두를 위한 하나의 프레임워크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높이 치수가 평평한 잠재 수평 특징 표현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통해 레이아웃 구조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조밀한 깊이 및 의미 분할을 모델링하기 위한 새로운 딥 러닝 프레임워크이다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100" dirty="0"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제안된 수평 대 밀도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(h2d)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모듈은 소형 </a:t>
            </a: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밀도 예측을 생성할 수 있습니다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100" dirty="0">
              <a:effectLst>
                <a:outerShdw blurRad="50800" dist="38100" dir="2700000" algn="tl" rotWithShape="0">
                  <a:srgbClr val="AFCCE7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7B9DCB-7045-424A-BF67-0CF34F2D783C}"/>
              </a:ext>
            </a:extLst>
          </p:cNvPr>
          <p:cNvSpPr/>
          <p:nvPr/>
        </p:nvSpPr>
        <p:spPr>
          <a:xfrm>
            <a:off x="8768079" y="3312183"/>
            <a:ext cx="3297571" cy="1024896"/>
          </a:xfrm>
          <a:prstGeom prst="rect">
            <a:avLst/>
          </a:prstGeom>
          <a:solidFill>
            <a:srgbClr val="AFCCE7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1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8451-330B-4586-ADBC-9DB6F4E798B3}"/>
              </a:ext>
            </a:extLst>
          </p:cNvPr>
          <p:cNvGrpSpPr/>
          <p:nvPr/>
        </p:nvGrpSpPr>
        <p:grpSpPr>
          <a:xfrm>
            <a:off x="605744" y="1274459"/>
            <a:ext cx="3975134" cy="4776929"/>
            <a:chOff x="788637" y="1396434"/>
            <a:chExt cx="3537707" cy="41965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F2DB054-DF21-443A-AC3D-19D1688D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637" y="1396434"/>
              <a:ext cx="3537707" cy="246766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4A74311-616D-479D-B357-F70A4F436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637" y="3864095"/>
              <a:ext cx="3537707" cy="17289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8C1DAE-7443-40EC-AE1B-E5301C6A5D08}"/>
              </a:ext>
            </a:extLst>
          </p:cNvPr>
          <p:cNvSpPr txBox="1"/>
          <p:nvPr/>
        </p:nvSpPr>
        <p:spPr>
          <a:xfrm>
            <a:off x="5043414" y="1054752"/>
            <a:ext cx="654284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이미지를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으로 인코딩하는 방법은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Sun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등에 의해 영감을 받았다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[21].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그러나 이 모델은 픽셀당 예측이 필요한 다른 시나리오에서 실현 가능성을 제한하는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양식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레이아웃의 모서리 또는 경계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예측 작업에만 적용할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인간이 만든 구조와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이미지의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y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축 정렬 중력의 강한 규칙성에 대한 관찰을 바탕으로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가 픽셀당 목표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양식을 복구하기 위한 잠재적 특징을 유연하게 인코딩할 수 있음을 보여준다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2).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에서는 전체 프레임워크의 효율성을 유지하면서 픽셀당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양식을 복구하기 위한 새로운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horizon-to-dense(h2d)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모듈을 소개한다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1).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단순한 방법은 수평 예측의 채널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차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수를 높이로 처리하고 필요한 경우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linear interpolation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적용하는 것이다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그러나 이를 위해서는 얕은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Conv1D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계층이 행에 독립적인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행에 의존하는 정보를 분리해야 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8ABFB9">
                      <a:alpha val="40000"/>
                    </a:srgbClr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공간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혼합 본질은 주파수 영역의 조밀한 정보를 모델링하도록 동기를 부여하며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데이터 압축의 오랜 응용에 대한 이산 코사인 변환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(DCT)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 의존한다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Linear interpolation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대체함으로써 조밀한 예측 결과를 개선할 수 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수평 대 밀도 모듈을 통해 효율적으로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인코딩된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이제 조밀한 양식을 모델링할 수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있다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717171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E1D59-01D1-47EE-8C7F-63081D70EA85}"/>
              </a:ext>
            </a:extLst>
          </p:cNvPr>
          <p:cNvSpPr/>
          <p:nvPr/>
        </p:nvSpPr>
        <p:spPr>
          <a:xfrm>
            <a:off x="605744" y="2258505"/>
            <a:ext cx="3975134" cy="833686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3D3526-6202-4D0A-9885-64E66254DEF7}"/>
              </a:ext>
            </a:extLst>
          </p:cNvPr>
          <p:cNvSpPr/>
          <p:nvPr/>
        </p:nvSpPr>
        <p:spPr>
          <a:xfrm>
            <a:off x="3633178" y="2086813"/>
            <a:ext cx="947700" cy="171691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CED601-122A-4C33-8473-6057DA593682}"/>
              </a:ext>
            </a:extLst>
          </p:cNvPr>
          <p:cNvSpPr/>
          <p:nvPr/>
        </p:nvSpPr>
        <p:spPr>
          <a:xfrm>
            <a:off x="605744" y="3659690"/>
            <a:ext cx="3975134" cy="79950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3E4253-4222-449D-993E-18C0819A44FA}"/>
              </a:ext>
            </a:extLst>
          </p:cNvPr>
          <p:cNvSpPr/>
          <p:nvPr/>
        </p:nvSpPr>
        <p:spPr>
          <a:xfrm>
            <a:off x="605744" y="4456843"/>
            <a:ext cx="1817860" cy="194043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9512C-9CB0-4D72-85AC-41DB10B1DC14}"/>
              </a:ext>
            </a:extLst>
          </p:cNvPr>
          <p:cNvSpPr/>
          <p:nvPr/>
        </p:nvSpPr>
        <p:spPr>
          <a:xfrm>
            <a:off x="605744" y="5471670"/>
            <a:ext cx="3975134" cy="553084"/>
          </a:xfrm>
          <a:prstGeom prst="rect">
            <a:avLst/>
          </a:prstGeom>
          <a:solidFill>
            <a:srgbClr val="71717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1F625B-5887-4F03-9D63-3BC2B35D9649}"/>
              </a:ext>
            </a:extLst>
          </p:cNvPr>
          <p:cNvSpPr/>
          <p:nvPr/>
        </p:nvSpPr>
        <p:spPr>
          <a:xfrm>
            <a:off x="1514674" y="5277627"/>
            <a:ext cx="3066204" cy="194043"/>
          </a:xfrm>
          <a:prstGeom prst="rect">
            <a:avLst/>
          </a:prstGeom>
          <a:solidFill>
            <a:srgbClr val="71717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E2DBE-7FD0-42C6-AD18-1AFCC966DBD9}"/>
              </a:ext>
            </a:extLst>
          </p:cNvPr>
          <p:cNvSpPr txBox="1"/>
          <p:nvPr/>
        </p:nvSpPr>
        <p:spPr>
          <a:xfrm>
            <a:off x="401987" y="6475743"/>
            <a:ext cx="8459879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linear</a:t>
            </a:r>
            <a:r>
              <a:rPr lang="ko-KR" altLang="en-US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interpolation (</a:t>
            </a:r>
            <a:r>
              <a:rPr lang="ko-KR" altLang="en-US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선형 </a:t>
            </a:r>
            <a:r>
              <a:rPr lang="ko-KR" altLang="en-US" sz="1050" dirty="0" err="1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보간법</a:t>
            </a:r>
            <a:r>
              <a:rPr lang="en-US" altLang="ko-KR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: </a:t>
            </a:r>
            <a:r>
              <a:rPr lang="ko-KR" altLang="en-US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끝점이 주어졌을 때 그 사이에 위치한 값을 추정하기 위하여 직선 거리에 따라 선형적으로 계산하는 방법</a:t>
            </a:r>
          </a:p>
        </p:txBody>
      </p:sp>
    </p:spTree>
    <p:extLst>
      <p:ext uri="{BB962C8B-B14F-4D97-AF65-F5344CB8AC3E}">
        <p14:creationId xmlns:p14="http://schemas.microsoft.com/office/powerpoint/2010/main" val="45232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CAA3B-9381-4572-8738-3E19BF23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6" y="2281968"/>
            <a:ext cx="3484151" cy="253219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818F0B-1180-4B27-BA76-00EF1209AE7B}"/>
              </a:ext>
            </a:extLst>
          </p:cNvPr>
          <p:cNvGrpSpPr/>
          <p:nvPr/>
        </p:nvGrpSpPr>
        <p:grpSpPr>
          <a:xfrm>
            <a:off x="8973765" y="282600"/>
            <a:ext cx="3000727" cy="3872429"/>
            <a:chOff x="8973765" y="202701"/>
            <a:chExt cx="3000727" cy="387242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95AB0B-6D54-4381-BF57-650B5399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3765" y="202701"/>
              <a:ext cx="3000727" cy="246947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8A6DDD7-FBC3-41F1-85C0-655A636E1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3765" y="2581044"/>
              <a:ext cx="3000727" cy="1494086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DF95A8-2590-4D2B-860F-05D6EA0C78D1}"/>
              </a:ext>
            </a:extLst>
          </p:cNvPr>
          <p:cNvSpPr/>
          <p:nvPr/>
        </p:nvSpPr>
        <p:spPr>
          <a:xfrm>
            <a:off x="8973765" y="2941105"/>
            <a:ext cx="3000727" cy="1213924"/>
          </a:xfrm>
          <a:prstGeom prst="rect">
            <a:avLst/>
          </a:prstGeom>
          <a:solidFill>
            <a:srgbClr val="AFCCE7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2C135-34F8-47FF-9462-3B78934F0F7E}"/>
              </a:ext>
            </a:extLst>
          </p:cNvPr>
          <p:cNvSpPr txBox="1"/>
          <p:nvPr/>
        </p:nvSpPr>
        <p:spPr>
          <a:xfrm>
            <a:off x="8828793" y="4226039"/>
            <a:ext cx="3353223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2: </a:t>
            </a: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이미지의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y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축이 중력을 정렬했을 때 이미지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column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구조 정보를 더 잘 압축하여 보관할 수 있음을 보여준다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통계의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Structured3D [30]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데이터 세트에서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1000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깊이 </a:t>
            </a:r>
            <a:r>
              <a:rPr lang="ko-KR" altLang="en-US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맵을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샘플링한다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b="0" i="0" dirty="0">
              <a:solidFill>
                <a:srgbClr val="000000"/>
              </a:solidFill>
              <a:effectLst>
                <a:outerShdw blurRad="50800" dist="38100" dir="2700000" algn="tl" rotWithShape="0">
                  <a:srgbClr val="AFCCE7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512×1024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깊이 지도는 고주파수가 잘린 이산 코사인 변환을 통해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16×1024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압축되며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이는 각 열에 별도로 적용된다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원래 깊이와 역 변환 깊이 사이의 절대 오차를 측정한다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100" dirty="0">
              <a:effectLst>
                <a:outerShdw blurRad="50800" dist="38100" dir="2700000" algn="tl" rotWithShape="0">
                  <a:srgbClr val="AFCCE7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AD270C-759F-493E-A9C0-FCD4DA78C375}"/>
              </a:ext>
            </a:extLst>
          </p:cNvPr>
          <p:cNvSpPr txBox="1"/>
          <p:nvPr/>
        </p:nvSpPr>
        <p:spPr>
          <a:xfrm>
            <a:off x="3816595" y="1356593"/>
            <a:ext cx="483998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이미지에서 전체론적 장면 모델링을 위한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주요 장점과 기여를 요약한다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• </a:t>
            </a:r>
            <a:r>
              <a:rPr lang="en-US" altLang="ko-KR" sz="1200" dirty="0">
                <a:solidFill>
                  <a:srgbClr val="000000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Fast :</a:t>
            </a: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각각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ResNet-50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ResNet-34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사용하는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52 FPS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110 FPS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고해상도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512 × 1024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파노라마에 대한 조밀한 양식을 생성할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•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다용도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우리의 방법은 레이아웃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조밀한 깊이 및 의미론적 분할을 모델링할 수 있는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O(W)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가장 일반적인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O(HW)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compact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최종 예측 공간을 완화한다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•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정확함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의미론적 분할 및 레이아웃 재구성에 대한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성능은 최근의 최신 기술과 동등하다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밀도가 높은 깊이 추정에서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선행 기술을 어느 정도 능가한다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3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E0FDCD-A508-41E3-83F4-B90E84F2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762735-CBB2-4B9D-BDDD-55D5363C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C3F543B-A239-4F1D-9175-959D043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E8CB7F-E5AB-40B2-B126-D9F0EC4E5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CD042C-36E3-49A5-BB9C-24CD6481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75" y="2169763"/>
            <a:ext cx="606737" cy="606737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3AEF68BF-1CEB-44A0-B29D-FBDDB0BE952E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8ABF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ED16D-DFC5-49FA-8A42-BE4ABE480F2F}"/>
              </a:ext>
            </a:extLst>
          </p:cNvPr>
          <p:cNvSpPr txBox="1"/>
          <p:nvPr/>
        </p:nvSpPr>
        <p:spPr>
          <a:xfrm>
            <a:off x="4387390" y="3608456"/>
            <a:ext cx="342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24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50F31-0461-4EF1-898C-CD70B3E4F877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19140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2418</Words>
  <Application>Microsoft Office PowerPoint</Application>
  <PresentationFormat>와이드스크린</PresentationFormat>
  <Paragraphs>132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KoPub돋움체 Bold</vt:lpstr>
      <vt:lpstr>KoPub돋움체 Light</vt:lpstr>
      <vt:lpstr>맑은 고딕</vt:lpstr>
      <vt:lpstr>문화재돌봄체 Bold</vt:lpstr>
      <vt:lpstr>문화재돌봄체 Regular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길 다영</cp:lastModifiedBy>
  <cp:revision>39</cp:revision>
  <dcterms:created xsi:type="dcterms:W3CDTF">2018-05-11T05:28:48Z</dcterms:created>
  <dcterms:modified xsi:type="dcterms:W3CDTF">2021-09-17T04:52:37Z</dcterms:modified>
</cp:coreProperties>
</file>