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1" r:id="rId6"/>
    <p:sldId id="272" r:id="rId7"/>
    <p:sldId id="260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E7E"/>
    <a:srgbClr val="FBC6A4"/>
    <a:srgbClr val="A2CDCD"/>
    <a:srgbClr val="FFAB73"/>
    <a:srgbClr val="A0937D"/>
    <a:srgbClr val="316B83"/>
    <a:srgbClr val="9D9D9D"/>
    <a:srgbClr val="FFB344"/>
    <a:srgbClr val="FFE1AF"/>
    <a:srgbClr val="F9C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EF23-66DF-49EF-BA19-14E46B2F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8547E-E9D4-4CB8-B053-9F8841BE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D6BD-935F-4B8B-B839-F9187E9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130BF-7EA3-4E0B-BAC1-566C843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A083-0091-443B-B026-EEE7639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779-645F-47AD-B556-9F1CC5B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B674-B224-4010-9310-5DA697CC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12612-4A65-44E2-9E84-78337A0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C70C-B8F4-4BB8-9E81-4C52A624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0817-BBC9-4236-B629-410F7A32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1077-BB4A-491F-8088-023394AC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70115-1C39-45BA-AB29-6404728B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01E4-87D8-4C33-A46C-5A4CC57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3225-7BB7-486F-907F-870BA04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CB5D-4DC8-42B2-8B41-92B7BE6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1453-4B3F-4B23-AACA-3AA83B7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B439E-62E1-40FE-8FF1-C012FEA1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B34FA-711D-4DCF-B78D-49AB4B20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834F-E92E-4B6F-A212-6688300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CAFF6-7025-4E9C-826B-78F7D90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B783-8EC6-41A2-8AEE-E11AA1FC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F3A34-07BD-4268-A76F-E1F1669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B23F-59C8-4D23-BACA-9AFA8EE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D4973-DA51-43A0-9C19-FA94197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41BA-69D1-487B-9762-05ADF88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1F6E-CE87-4924-BA96-6B308BE3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982F0-70CE-417E-B27D-F090803E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6921F-01E3-45B8-835F-1B375CA4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2B-B945-49B0-894C-181DB1AF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F83F1-8DA9-4945-AF24-F350B3B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0DF0B-0534-459C-88F9-C8C9310E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F7FC-02E0-4022-911C-9DAE91C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A877-D335-415A-96CA-055C4D6B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549FC-41B1-4B39-BB9F-5A034A78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4E500-777C-4CDA-951D-EE9A8A63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879CC1-9A06-4B9F-804F-49718A70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6FD8D3-4972-4E78-B869-C8CF196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BEE9C-DE9E-4AC5-8A5B-FAA6AA1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E56CA-1907-489B-957A-536993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9EC9-F9F5-4AE6-A1EF-BBA211B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59D7A-E9D1-4D9C-98D1-38D71C4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1AA92-E085-4E7D-B65B-9224D09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52EBF-C0FC-46D9-AA3A-61A58A9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0CA4-D038-4E00-9668-D22FAC4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99D182-8264-4476-9AC5-7802EB6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845CB-70A4-4CDB-9DDC-C7E1C79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916B-9B21-47B8-AB7F-7CB1F5E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4F7-D470-43D1-94DF-0632DC7C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EAE03-F55B-4E98-B0E7-519F8DA9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3D323-8FF2-418F-A0A1-DF837C3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A8C2F-1F93-4699-A0AE-FD19C0F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F60E0-06E0-4AA4-8842-B7852944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035DF-A0FB-4556-9CC5-45113C64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4D16B-9CB3-49CB-AB42-D35A629A5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6164-019C-40F0-936D-2E59342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96F8E-2EDF-4239-90DE-91C4D14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2EC93-5E79-4E98-95C3-F23763F1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E62AC-9450-496C-9D93-9ECDD14A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9BF3C-BA1E-47D9-AEDE-C65076A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975D0-35D8-400D-B566-17074BA9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1ACC4-03FB-418D-8448-23096F6B2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D45B-7E1B-4D39-A3C6-CC59F56944D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D6C66-0322-4910-9E8B-214A78B9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700C-27E9-482B-9B0C-AAF8739B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57E7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LayoutNet</a:t>
            </a:r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Bold" panose="00000800000000000000" pitchFamily="2" charset="-127"/>
              </a:rPr>
              <a:t>논문 해석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5178" y="4026083"/>
            <a:ext cx="3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2021. 09. 28</a:t>
            </a:r>
          </a:p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 </a:t>
            </a:r>
            <a:r>
              <a:rPr lang="ko-KR" altLang="en-US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692401" y="3546674"/>
            <a:ext cx="270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sz="2400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1C3F6D-5AE6-47B5-B865-F2919F86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8" y="2192501"/>
            <a:ext cx="622705" cy="62270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1D03D20E-D6AC-4618-81D8-4ABC0053C44C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A2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FB2552-FBF9-4635-9759-851E1235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2E0083-0DB2-4BBD-A98A-3EDE7130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502A36-E1E8-4E34-A96A-3BB957FB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11674-E1C0-4439-B4A2-9A6CF78E8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FF9C3A-8658-4129-8C16-89846491A151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E8C49-D5B5-4962-BDE5-0B240B660598}"/>
              </a:ext>
            </a:extLst>
          </p:cNvPr>
          <p:cNvSpPr txBox="1"/>
          <p:nvPr/>
        </p:nvSpPr>
        <p:spPr>
          <a:xfrm>
            <a:off x="4879502" y="4013638"/>
            <a:ext cx="2432996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3.1 Panoramic image alignment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3.2 Network structure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3.3 Training details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3.4 3D layout optimization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3.5 Extensions</a:t>
            </a:r>
          </a:p>
        </p:txBody>
      </p:sp>
    </p:spTree>
    <p:extLst>
      <p:ext uri="{BB962C8B-B14F-4D97-AF65-F5344CB8AC3E}">
        <p14:creationId xmlns:p14="http://schemas.microsoft.com/office/powerpoint/2010/main" val="152824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63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426789" y="3584438"/>
            <a:ext cx="323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  <a:p>
            <a:pPr algn="ctr"/>
            <a:r>
              <a:rPr lang="en-US" altLang="ko-KR" sz="2400" b="1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+Conclusion</a:t>
            </a:r>
            <a:endParaRPr lang="ko-KR" altLang="en-US" sz="2400" b="1" dirty="0">
              <a:solidFill>
                <a:srgbClr val="FBC6A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24BB08-C50F-4101-9C37-9FD75669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8" y="2246536"/>
            <a:ext cx="514632" cy="514632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0C227FE4-61B6-4EB7-B133-73F55BCDF672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FBC6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DB6968-22F0-4018-8F9E-AC46315A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1832B3-433F-41BA-AEAE-AD4B844D2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215B19-6F44-463B-8493-5866C0C8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28C344-AEFC-457F-9B81-2234A18C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C1EB1-3261-4763-A343-BE60A7741F7D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02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57078" y="282600"/>
            <a:ext cx="200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AE8C87-5544-4F1B-852E-C5E0FE43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4" y="386224"/>
            <a:ext cx="351500" cy="3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QUESTION</a:t>
            </a:r>
            <a:r>
              <a:rPr lang="ko-KR" altLang="en-US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AND</a:t>
            </a:r>
            <a:r>
              <a:rPr lang="ko-KR" altLang="en-US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ANSWER</a:t>
            </a:r>
            <a:endParaRPr lang="ko-KR" altLang="en-US" sz="24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108743" y="3823990"/>
            <a:ext cx="406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you have questions, you have to get answers.</a:t>
            </a:r>
            <a:endParaRPr lang="ko-KR" altLang="en-US" sz="1400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48468-D417-466A-B043-8579E6A60641}"/>
              </a:ext>
            </a:extLst>
          </p:cNvPr>
          <p:cNvSpPr txBox="1"/>
          <p:nvPr/>
        </p:nvSpPr>
        <p:spPr>
          <a:xfrm>
            <a:off x="5337707" y="1143000"/>
            <a:ext cx="1606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rgbClr val="EED36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3800" dirty="0">
              <a:solidFill>
                <a:srgbClr val="EED36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6A563-8D07-425E-A0ED-9B67EEE53051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3ABC28-4C8F-47EE-9C0F-DFA6E5BD2A67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4D8395-2612-4072-AA75-1BF0F4D66FCC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C63AEF1-11FD-4A71-AA3F-3B911B40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D8532D-D7A9-4C74-A54B-108EFFCEF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D22BB3-71A2-419A-81BC-C297F7C7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916E611-2645-447F-8FF1-4EE4105A8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C93666-3B81-4857-B10F-44807B9BE725}"/>
              </a:ext>
            </a:extLst>
          </p:cNvPr>
          <p:cNvSpPr txBox="1"/>
          <p:nvPr/>
        </p:nvSpPr>
        <p:spPr>
          <a:xfrm>
            <a:off x="4389997" y="6554220"/>
            <a:ext cx="341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14411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57E7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THANK YOU</a:t>
            </a:r>
            <a:endParaRPr lang="ko-KR" altLang="en-US" sz="28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064520-144A-4E9B-B3B7-6F5B8B14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58FED2-99F3-4649-9EB7-03FDE5663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D1C306-02FE-4BAD-AA94-8472958A6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5B41096-72D1-4555-A03B-1ED95C5F6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5B709A-9E53-43D0-802C-FADE8A4CC0C0}"/>
              </a:ext>
            </a:extLst>
          </p:cNvPr>
          <p:cNvSpPr txBox="1"/>
          <p:nvPr/>
        </p:nvSpPr>
        <p:spPr>
          <a:xfrm>
            <a:off x="4389997" y="6554220"/>
            <a:ext cx="341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8612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막힌 원호 9">
            <a:extLst>
              <a:ext uri="{FF2B5EF4-FFF2-40B4-BE49-F238E27FC236}">
                <a16:creationId xmlns:a16="http://schemas.microsoft.com/office/drawing/2014/main" id="{E6E1E4D3-07AD-4A4C-9F1A-C52F2C23850B}"/>
              </a:ext>
            </a:extLst>
          </p:cNvPr>
          <p:cNvSpPr/>
          <p:nvPr/>
        </p:nvSpPr>
        <p:spPr>
          <a:xfrm rot="10800000">
            <a:off x="60015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B642E7FA-C0A7-4B6F-8436-D3549749EC4F}"/>
              </a:ext>
            </a:extLst>
          </p:cNvPr>
          <p:cNvSpPr/>
          <p:nvPr/>
        </p:nvSpPr>
        <p:spPr>
          <a:xfrm>
            <a:off x="43536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065222E2-B239-4F56-9B44-D4446AF00D41}"/>
              </a:ext>
            </a:extLst>
          </p:cNvPr>
          <p:cNvSpPr/>
          <p:nvPr/>
        </p:nvSpPr>
        <p:spPr>
          <a:xfrm>
            <a:off x="76398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27153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244BD14A-AFAA-4D86-ABA3-5AB5E0B3DFB4}"/>
              </a:ext>
            </a:extLst>
          </p:cNvPr>
          <p:cNvSpPr/>
          <p:nvPr/>
        </p:nvSpPr>
        <p:spPr>
          <a:xfrm rot="10800000">
            <a:off x="43536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DED69F59-E24D-4247-B770-09208B360E18}"/>
              </a:ext>
            </a:extLst>
          </p:cNvPr>
          <p:cNvSpPr/>
          <p:nvPr/>
        </p:nvSpPr>
        <p:spPr>
          <a:xfrm rot="10800000">
            <a:off x="76398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FBC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2715391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8DBCEC14-749B-4DD1-8C48-802A354EA21F}"/>
              </a:ext>
            </a:extLst>
          </p:cNvPr>
          <p:cNvSpPr/>
          <p:nvPr/>
        </p:nvSpPr>
        <p:spPr>
          <a:xfrm>
            <a:off x="6001516" y="1682881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D3F1FB-5B4D-427F-A0B0-6052B4B9E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44" y="2316704"/>
            <a:ext cx="606737" cy="60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E2219C-EBEF-4128-8671-D1569AD0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35" y="2304213"/>
            <a:ext cx="622705" cy="622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123AA5-1FFC-43F8-A49C-204E33C5E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22" y="2294688"/>
            <a:ext cx="622705" cy="6227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29D01E-365B-472B-B913-B3AACA982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86" y="2263551"/>
            <a:ext cx="684976" cy="68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2620906" y="3618692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sz="1600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E7A8F-F121-4F2C-9AEE-A0700405BE2E}"/>
              </a:ext>
            </a:extLst>
          </p:cNvPr>
          <p:cNvSpPr txBox="1"/>
          <p:nvPr/>
        </p:nvSpPr>
        <p:spPr>
          <a:xfrm>
            <a:off x="4353689" y="3626270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D57E7E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sz="1600" b="1" dirty="0">
              <a:solidFill>
                <a:srgbClr val="D57E7E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881A-8901-46CF-888B-C5BA4ED145D4}"/>
              </a:ext>
            </a:extLst>
          </p:cNvPr>
          <p:cNvSpPr txBox="1"/>
          <p:nvPr/>
        </p:nvSpPr>
        <p:spPr>
          <a:xfrm>
            <a:off x="6001515" y="3618692"/>
            <a:ext cx="184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Approach</a:t>
            </a:r>
            <a:endParaRPr lang="ko-KR" altLang="en-US" sz="1600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E51-F3BE-40CD-B6BB-5E8864117DA5}"/>
              </a:ext>
            </a:extLst>
          </p:cNvPr>
          <p:cNvSpPr txBox="1"/>
          <p:nvPr/>
        </p:nvSpPr>
        <p:spPr>
          <a:xfrm>
            <a:off x="7639816" y="3618692"/>
            <a:ext cx="184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4. Experiments</a:t>
            </a:r>
          </a:p>
          <a:p>
            <a:pPr algn="ctr"/>
            <a:r>
              <a:rPr lang="en-US" altLang="ko-KR" sz="1600" b="1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+Conclusion</a:t>
            </a:r>
            <a:endParaRPr lang="ko-KR" altLang="en-US" sz="1600" b="1" dirty="0">
              <a:solidFill>
                <a:srgbClr val="FBC6A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5029E-A1CE-4A72-A33C-B394C580EA42}"/>
              </a:ext>
            </a:extLst>
          </p:cNvPr>
          <p:cNvSpPr txBox="1"/>
          <p:nvPr/>
        </p:nvSpPr>
        <p:spPr>
          <a:xfrm>
            <a:off x="3836284" y="502781"/>
            <a:ext cx="433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71717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INDEX</a:t>
            </a:r>
            <a:endParaRPr lang="ko-KR" altLang="en-US" sz="2800" b="1" dirty="0">
              <a:solidFill>
                <a:srgbClr val="71717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5274A-9537-449D-8A7F-FFC535512775}"/>
              </a:ext>
            </a:extLst>
          </p:cNvPr>
          <p:cNvSpPr txBox="1"/>
          <p:nvPr/>
        </p:nvSpPr>
        <p:spPr>
          <a:xfrm>
            <a:off x="6001515" y="4219183"/>
            <a:ext cx="1846319" cy="198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3.1 Panoramic image alignment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3.2 Network structure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3.3 Training details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3.4 3D layout optimization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3.5 Extensions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57CDD5-AEFB-4848-BFD8-D1CE3E5C8CCE}"/>
              </a:ext>
            </a:extLst>
          </p:cNvPr>
          <p:cNvSpPr txBox="1"/>
          <p:nvPr/>
        </p:nvSpPr>
        <p:spPr>
          <a:xfrm>
            <a:off x="7847834" y="4219183"/>
            <a:ext cx="1846319" cy="165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4.1 Cuboid layout for panorama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4.2 Non-cuboid layout for panorama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rgbClr val="FBC6A4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Medium" panose="00000600000000000000" pitchFamily="2" charset="-127"/>
              </a:rPr>
              <a:t>4.3 Perspective images</a:t>
            </a:r>
          </a:p>
        </p:txBody>
      </p:sp>
    </p:spTree>
    <p:extLst>
      <p:ext uri="{BB962C8B-B14F-4D97-AF65-F5344CB8AC3E}">
        <p14:creationId xmlns:p14="http://schemas.microsoft.com/office/powerpoint/2010/main" val="25239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224830" y="3608456"/>
            <a:ext cx="375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sz="2400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FF1A1-2D52-4E4F-A178-B34B1B1D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2" y="2283223"/>
            <a:ext cx="622705" cy="62270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3C9A82D-855D-4940-9488-A2E6E6890835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noFill/>
          <a:ln w="76200">
            <a:solidFill>
              <a:srgbClr val="A2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15974-5B1E-4525-AE7E-4CFCF9CEF5F5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2FBB6-9D99-4AB8-8CA3-20FC0D4CF8AE}"/>
              </a:ext>
            </a:extLst>
          </p:cNvPr>
          <p:cNvSpPr txBox="1"/>
          <p:nvPr/>
        </p:nvSpPr>
        <p:spPr>
          <a:xfrm>
            <a:off x="2397702" y="4264063"/>
            <a:ext cx="7535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Reconstructing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the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3D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Room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from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Single</a:t>
            </a:r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RGB </a:t>
            </a:r>
            <a:r>
              <a:rPr lang="ko-KR" altLang="en-US" sz="1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Image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6B99-57E2-4ADF-AFEF-21378CA7DA6F}"/>
              </a:ext>
            </a:extLst>
          </p:cNvPr>
          <p:cNvSpPr txBox="1"/>
          <p:nvPr/>
        </p:nvSpPr>
        <p:spPr>
          <a:xfrm>
            <a:off x="1101314" y="634672"/>
            <a:ext cx="2301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Abstract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42B60-07A2-43DA-B3E3-DD35C383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" y="1864043"/>
            <a:ext cx="4209445" cy="3607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0A99BD-B5AF-4A85-92F0-FFB20F6A0C7D}"/>
              </a:ext>
            </a:extLst>
          </p:cNvPr>
          <p:cNvSpPr txBox="1"/>
          <p:nvPr/>
        </p:nvSpPr>
        <p:spPr>
          <a:xfrm>
            <a:off x="4937760" y="2022427"/>
            <a:ext cx="6736080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파노라마와 투시 이미지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직육면체 레이아웃 및 보다 일반적인 레이아웃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"L"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자형 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걸쳐 일반화하는 단일 이미지에서 룸 레이아웃을 예측하는 알고리즘을 제안한다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방법은 최근 작업처럼 원근법 이미지로 분해하지 않고 파노라마 이미지에서 직접 작동한다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네트워크 아키텍처는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[16]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과 유사하지만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우리는 소실점을 기반으로 이미지를 정렬하고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다중 레이아웃 요소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모서리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경계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크기 및 변환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를 예측하고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결과 예측에 제한된 맨해튼 레이아웃을 맞추기 때문에 개선을 보여준다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방법은 파노라마에 대한 다른 기존 작업과 속도와 정확성을 비교하고 투시 이미지에 대한 최고의 정확도를 달성하며 직육면체 모양과 보다 일반적인 맨해튼 레이아웃을 모두 처리할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D57E7E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DFE1B1-F538-4472-B336-CADF6B4D87BF}"/>
              </a:ext>
            </a:extLst>
          </p:cNvPr>
          <p:cNvSpPr/>
          <p:nvPr/>
        </p:nvSpPr>
        <p:spPr>
          <a:xfrm>
            <a:off x="401987" y="4643120"/>
            <a:ext cx="4209445" cy="828041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CFDA02-3D5A-4B43-99C9-69352A456FB7}"/>
              </a:ext>
            </a:extLst>
          </p:cNvPr>
          <p:cNvSpPr/>
          <p:nvPr/>
        </p:nvSpPr>
        <p:spPr>
          <a:xfrm>
            <a:off x="2672080" y="4399280"/>
            <a:ext cx="1939351" cy="243840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E0F5F7-6C4E-41E9-9667-78CA9E02835B}"/>
              </a:ext>
            </a:extLst>
          </p:cNvPr>
          <p:cNvSpPr/>
          <p:nvPr/>
        </p:nvSpPr>
        <p:spPr>
          <a:xfrm>
            <a:off x="401986" y="3562952"/>
            <a:ext cx="4209445" cy="828041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4FC59F-3F68-455E-BBAF-AFB57B93E47C}"/>
              </a:ext>
            </a:extLst>
          </p:cNvPr>
          <p:cNvSpPr/>
          <p:nvPr/>
        </p:nvSpPr>
        <p:spPr>
          <a:xfrm>
            <a:off x="406401" y="4388453"/>
            <a:ext cx="2265678" cy="243840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54E59E-8508-47E0-87B2-E05C2BB24D2A}"/>
              </a:ext>
            </a:extLst>
          </p:cNvPr>
          <p:cNvSpPr/>
          <p:nvPr/>
        </p:nvSpPr>
        <p:spPr>
          <a:xfrm>
            <a:off x="2672079" y="3381944"/>
            <a:ext cx="1939352" cy="180000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CFFCED-FAEB-4541-A8F8-77340C29D2A6}"/>
              </a:ext>
            </a:extLst>
          </p:cNvPr>
          <p:cNvGrpSpPr/>
          <p:nvPr/>
        </p:nvGrpSpPr>
        <p:grpSpPr>
          <a:xfrm>
            <a:off x="789414" y="1054752"/>
            <a:ext cx="2897440" cy="5503286"/>
            <a:chOff x="2238134" y="-652145"/>
            <a:chExt cx="3782068" cy="71331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119C-4CCA-4568-8717-574E3CB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8134" y="-652145"/>
              <a:ext cx="3782068" cy="414004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675A50-C441-493B-A0E6-D1225B67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134" y="3487896"/>
              <a:ext cx="3782068" cy="299309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6ED144-BC26-4013-8872-2C6CFEE01C87}"/>
              </a:ext>
            </a:extLst>
          </p:cNvPr>
          <p:cNvSpPr txBox="1"/>
          <p:nvPr/>
        </p:nvSpPr>
        <p:spPr>
          <a:xfrm>
            <a:off x="3820161" y="926252"/>
            <a:ext cx="8133730" cy="539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로봇 공학 및 가상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증강 현실과 같은 응용 프로그램을 사용하여 한 이미지에서 방의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추정하는 것은 중요한 목표이다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룸 레이아웃은 카메라 중심을 기준으로 벽의 위치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방향 및 높이를 지정</a:t>
            </a:r>
            <a:r>
              <a:rPr lang="ko-KR" altLang="en-US" sz="105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한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5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레이아웃은 투영된 모서리 위치 또는 경계 세트 또는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en-US" altLang="ko-KR" sz="105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나타낼 수 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기존 작업은 투시 이미지 또는 파노라마 이미지에서 직육면체 모양의 레이아웃을 예측하는 것과 같은 문제의 특별한 경우에 적용된다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단일 원근법 또는 파노라마 이미지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그림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1)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에서 실내 장면의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추정하는 심층 </a:t>
            </a:r>
            <a:r>
              <a:rPr lang="ko-KR" altLang="en-US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신경망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(CNN)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제시한다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방법은 파노라마의 속도와 정확도에서 비교되며 투시 이미지에서 가장 우수하다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sz="1050" dirty="0">
              <a:solidFill>
                <a:srgbClr val="000000"/>
              </a:solidFill>
              <a:effectLst>
                <a:outerShdw blurRad="50800" dist="38100" dir="2700000" algn="tl" rotWithShape="0">
                  <a:srgbClr val="D57E7E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방법은 또한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"L"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자 모양의 방과 같이 입방체가 아닌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으로 일반화된다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코드는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https://github.com/zouchuhang/LayoutNet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이용할 수 있다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접근 방식은 세 단계로 운영된다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그림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.2).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첫째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소실점을 분석하고 이미지를 바닥과 수평으로 정렬한다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(3.1).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이러한 정렬을 통해 벽면 경계가 수직선임을 보장하고 실험에 따라 오류를 상당히 줄일 수 있다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둘째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인코더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구조와 </a:t>
            </a:r>
            <a:r>
              <a:rPr lang="ko-KR" altLang="en-US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스킵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연결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(3.2)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가진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CNN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이미지에서 직접 코너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접합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와 경계 확률 </a:t>
            </a:r>
            <a:r>
              <a:rPr lang="ko-KR" altLang="en-US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맵을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예측한다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모서리와 경계는 각각 방 배치를 완벽하게 표현해 준다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우리는 단일 네트워크에서 이들을 공동으로 예측하는 것이 더 나은 추정으로 이어진다는 것을 발견했다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3D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매개변수는 예측된 모서리와 경계에 적합하도록 최적화된다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(3.4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절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최적화 프로세스의 최종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손실은 네트워크를 통해 역전파하기는 어렵지만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훈련 중에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매개 변수를 직접 회귀시키는 것이 효과적인 대체물로 작용하여 최종 결과의 정확도를 극대화하는 예측을 장려한다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CFFEAD-EC96-406D-BEF6-554D24F1F6FA}"/>
              </a:ext>
            </a:extLst>
          </p:cNvPr>
          <p:cNvSpPr/>
          <p:nvPr/>
        </p:nvSpPr>
        <p:spPr>
          <a:xfrm>
            <a:off x="788638" y="2651794"/>
            <a:ext cx="2897440" cy="853406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9712DD-9CB8-4731-A8E1-07D9F580F56F}"/>
              </a:ext>
            </a:extLst>
          </p:cNvPr>
          <p:cNvSpPr/>
          <p:nvPr/>
        </p:nvSpPr>
        <p:spPr>
          <a:xfrm>
            <a:off x="777440" y="3501098"/>
            <a:ext cx="2382320" cy="166662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A4453-EEFF-4315-B6B7-E83BF77320E2}"/>
              </a:ext>
            </a:extLst>
          </p:cNvPr>
          <p:cNvSpPr/>
          <p:nvPr/>
        </p:nvSpPr>
        <p:spPr>
          <a:xfrm>
            <a:off x="777441" y="3947478"/>
            <a:ext cx="2897440" cy="1872000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A2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8" y="282600"/>
            <a:ext cx="23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A2CDCD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Introduction</a:t>
            </a:r>
            <a:endParaRPr lang="ko-KR" altLang="en-US" b="1" dirty="0">
              <a:solidFill>
                <a:srgbClr val="A2CDCD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A80A29-9296-4D29-9C5D-8E9EEB5EF196}"/>
              </a:ext>
            </a:extLst>
          </p:cNvPr>
          <p:cNvGrpSpPr/>
          <p:nvPr/>
        </p:nvGrpSpPr>
        <p:grpSpPr>
          <a:xfrm>
            <a:off x="227840" y="3429000"/>
            <a:ext cx="3702593" cy="3153435"/>
            <a:chOff x="401987" y="1609725"/>
            <a:chExt cx="4562475" cy="44076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DC0CAE-BAC0-43A9-87B5-6D068168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87" y="1609725"/>
              <a:ext cx="4562475" cy="8953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3E1597-3838-472B-981F-4B2E434F7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987" y="2403475"/>
              <a:ext cx="4562475" cy="3613935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043981A-3D51-4828-A37A-292854155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880" y="170937"/>
            <a:ext cx="7897490" cy="3049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763A78-C319-47A8-986B-A0EBC4204CEA}"/>
              </a:ext>
            </a:extLst>
          </p:cNvPr>
          <p:cNvSpPr txBox="1"/>
          <p:nvPr/>
        </p:nvSpPr>
        <p:spPr>
          <a:xfrm>
            <a:off x="4257040" y="3637183"/>
            <a:ext cx="7532973" cy="2729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기여도는 다음과 같다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 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Manhattan layout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 있는 투시 및 파노라마 이미지에 적합한 알고리즘보다 일반적인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이미지를 레이아웃 알고리즘으로 제안한다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우리의 시스템은 파노라마 이미지의 속도와 정확성을 잘 비교하며 투시 이미지에서 두 번째로 우수할 뿐만 아니라 가장 빠르다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사전 계산된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소멸점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단서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기하학적 제약 조건 및 사후 처리 최적화를 사용함으로써 얻는 이득을 입증하며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심층 네트워크 접근법이 여전히 명백한 기하학적 단서 및 제약 조건으로부터 이익을 얻고 있음을 나타낸다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5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또한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매개 변수를 직접 회귀시키는 목표를 추가하면 최종 예측 레이아웃에 대해 해결하는 데 사용되는 경계와 모서리를 더 잘 예측할 수 있다는 것을 보여준다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•  Stanford 2D-3D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데이터 세트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[1]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대한 주석을 확장하여 향후 작업에 사용할 수 있는 룸 레이아웃 주석을 제공한다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E149E-720C-43DF-AFE4-137FE22D4C09}"/>
              </a:ext>
            </a:extLst>
          </p:cNvPr>
          <p:cNvSpPr txBox="1"/>
          <p:nvPr/>
        </p:nvSpPr>
        <p:spPr>
          <a:xfrm>
            <a:off x="162349" y="1142010"/>
            <a:ext cx="4074372" cy="200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그림 </a:t>
            </a:r>
            <a:r>
              <a:rPr lang="en-US" altLang="ko-KR" sz="1050" b="1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 </a:t>
            </a:r>
            <a:r>
              <a:rPr lang="ko-KR" altLang="en-US" sz="1050" b="1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r>
              <a:rPr lang="en-US" altLang="ko-KR" sz="1050" b="1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인코더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전략을 따른다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네트워크 입력은 단일 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파노라마와 </a:t>
            </a:r>
            <a:r>
              <a:rPr lang="ko-KR" altLang="en-US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맨하탄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line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map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의 결합이다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네트워크는 레이아웃 경계와 모서리 위치를 공동으로 예측한다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파라미터 손실은 정확도를 최대화하는 예측을 장려한다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마지막 예측은 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제한 레이아웃 재구성이다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색상으로 가장 잘 보인다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EDFD5-05B7-4E25-A397-74BB08BE4497}"/>
              </a:ext>
            </a:extLst>
          </p:cNvPr>
          <p:cNvSpPr/>
          <p:nvPr/>
        </p:nvSpPr>
        <p:spPr>
          <a:xfrm>
            <a:off x="4257040" y="2815964"/>
            <a:ext cx="7887330" cy="160964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7359AD-1090-44C5-8AF1-8A26E8E54F85}"/>
              </a:ext>
            </a:extLst>
          </p:cNvPr>
          <p:cNvSpPr/>
          <p:nvPr/>
        </p:nvSpPr>
        <p:spPr>
          <a:xfrm>
            <a:off x="4257040" y="2973935"/>
            <a:ext cx="2123440" cy="160964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9B2862-324B-4541-9104-C959D9DFF930}"/>
              </a:ext>
            </a:extLst>
          </p:cNvPr>
          <p:cNvSpPr/>
          <p:nvPr/>
        </p:nvSpPr>
        <p:spPr>
          <a:xfrm>
            <a:off x="8479757" y="2611120"/>
            <a:ext cx="3664613" cy="204844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6CDABD-812D-48BA-BEE1-2D8F23C657D7}"/>
              </a:ext>
            </a:extLst>
          </p:cNvPr>
          <p:cNvSpPr/>
          <p:nvPr/>
        </p:nvSpPr>
        <p:spPr>
          <a:xfrm>
            <a:off x="487680" y="3646368"/>
            <a:ext cx="3442754" cy="1008000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932AFC-6840-47D9-9DC3-F54508E00FFB}"/>
              </a:ext>
            </a:extLst>
          </p:cNvPr>
          <p:cNvSpPr/>
          <p:nvPr/>
        </p:nvSpPr>
        <p:spPr>
          <a:xfrm>
            <a:off x="487680" y="5520328"/>
            <a:ext cx="3442754" cy="486000"/>
          </a:xfrm>
          <a:prstGeom prst="rect">
            <a:avLst/>
          </a:prstGeom>
          <a:solidFill>
            <a:srgbClr val="FBC6A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E61A6-AADC-4BBC-8EBE-01E70FF875C5}"/>
              </a:ext>
            </a:extLst>
          </p:cNvPr>
          <p:cNvSpPr/>
          <p:nvPr/>
        </p:nvSpPr>
        <p:spPr>
          <a:xfrm>
            <a:off x="1310639" y="5354320"/>
            <a:ext cx="2619793" cy="166009"/>
          </a:xfrm>
          <a:prstGeom prst="rect">
            <a:avLst/>
          </a:prstGeom>
          <a:solidFill>
            <a:srgbClr val="FBC6A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664079" y="3686218"/>
            <a:ext cx="287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57E7E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sz="2400" b="1" dirty="0">
              <a:solidFill>
                <a:srgbClr val="D57E7E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CD042C-36E3-49A5-BB9C-24CD6481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75" y="2169763"/>
            <a:ext cx="606737" cy="606737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AEF68BF-1CEB-44A0-B29D-FBDDB0BE952E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D5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930998-EA3F-4491-8F06-3B226BCC2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4BB584-A0C9-41C8-852F-A0097EE2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089004-768F-4C69-B0A8-06D29711D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8288E8-49C5-42D5-BA14-D7215B705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1C3EE4-C70B-4DD3-A1F0-824BC8A6067C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0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D57E7E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b="1" dirty="0">
              <a:solidFill>
                <a:srgbClr val="D57E7E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5E2E3E-385D-4F7C-8437-90891F53D9C8}"/>
              </a:ext>
            </a:extLst>
          </p:cNvPr>
          <p:cNvGrpSpPr/>
          <p:nvPr/>
        </p:nvGrpSpPr>
        <p:grpSpPr>
          <a:xfrm>
            <a:off x="788442" y="784389"/>
            <a:ext cx="3042481" cy="5825058"/>
            <a:chOff x="1167765" y="-264160"/>
            <a:chExt cx="4321712" cy="854604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3B20172-377D-4239-B6B5-D3CD74AC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765" y="-264160"/>
              <a:ext cx="4321712" cy="445008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8C6DB83-74D8-42DF-A4EF-AEE3FCC2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7765" y="4160520"/>
              <a:ext cx="4321712" cy="412136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870B3C4-5869-451E-8278-CF55F66400D1}"/>
              </a:ext>
            </a:extLst>
          </p:cNvPr>
          <p:cNvSpPr txBox="1"/>
          <p:nvPr/>
        </p:nvSpPr>
        <p:spPr>
          <a:xfrm>
            <a:off x="3993974" y="464631"/>
            <a:ext cx="8071677" cy="6297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싱글 뷰 룸 레이아웃 추정은 지난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년 동안 활발한 연구 주제였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[7] “Manhattan World"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가정 하에 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모델을 만들기 위해 수평 카메라가 촬영한 투시 이미지에 바닥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/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벽 경계를 맞춘다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[3].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맨하탄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세계의 가정은 모든 벽이 바닥과 직각으로 되어 있다는 것이다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특별한 경우는 네 개의 벽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천장 및 바닥이 방을 둘러싸는 직육면체 모델이다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b="0" i="0" dirty="0">
              <a:solidFill>
                <a:srgbClr val="000000"/>
              </a:solidFill>
              <a:effectLst>
                <a:outerShdw blurRad="50800" dist="38100" dir="2700000" algn="tl" rotWithShape="0">
                  <a:srgbClr val="D57E7E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[18]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방향 지도를 작성하고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검출된 선분을 기반으로 레이아웃 가설을 생성하고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그 중에서 가장 적합한 레이아웃을 선택한다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[11]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소실점 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개를 풀고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소실점과 일치하는 레이아웃을 샘플링하고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가장자리와 기하학적 맥락 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[13]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일관성을 기반으로 최적의 레이아웃을 선택하여 입체 레이아웃을 복구한다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후속 작업도 비슷한 접근방식을 따르고 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생성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[27, 28, 23]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개선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 점수를 매기기 위한 기능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[28, 23]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객체 가설의 통합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[12, 17, 5, 6, 34]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또는 기타 맥락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가장 최근의 방법은 픽셀을 레이아웃 표면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벽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바닥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천장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 [4, 14],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경계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[22],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모서리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[16]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또는 조합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[25]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으로 분류하기 위해 심층 네트워크 기능을 훈련시킨다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이러한 작업은 거의 모두 원근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직육면체 모양의 레이아웃을 생성하는 것을 목표로 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영상에 대해서도 몇 가지 작업을 수행한다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[33] 360°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파노라마 영상에서 룸 레이아웃을 추정하기 위한 </a:t>
            </a:r>
            <a:r>
              <a:rPr lang="en-US" altLang="ko-KR" sz="10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PanoContext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데이터 세트와 방법을 제안한다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나중에 더 자세히 설명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).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[31]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가장자리 단서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기하학적 컨텍스트 및 기타 사전 정보를 기반으로 파노라마에서 레이아웃을 복구한다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[30]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표면 방향 추정치 및 객체 가설을 기반으로 레이아웃을 추정한다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FBC6A4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A2CDCD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다른 작업은 다중 이미지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[2])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이미지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[29, 32, 10, 19])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실내 레이아웃을 복구한다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여기서 추정치는 센서 또는 다중 뷰 제약 조건에서 얻은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점에 크게 의존한다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렌트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3D[20]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는 알려진 평면도를 이용한다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접근 방식은 단일 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등각 파노라마에서 직접 레이아웃을 추정하여 재구성을 단순화한다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우리의 최종 출력물은 카메라와의 각 벽의 거리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높이 및 레이아웃 회전으로 매개 </a:t>
            </a:r>
            <a:r>
              <a:rPr lang="ko-KR" altLang="en-US" sz="10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변수화된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희박하고 콤팩트한 평면 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Manhattan layout</a:t>
            </a:r>
            <a:r>
              <a:rPr lang="ko-KR" altLang="en-US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이다</a:t>
            </a:r>
            <a:r>
              <a:rPr lang="en-US" altLang="ko-KR" sz="10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effectLst>
                <a:outerShdw blurRad="50800" dist="38100" dir="2700000" algn="tl" rotWithShape="0">
                  <a:srgbClr val="D57E7E"/>
                </a:outerShdw>
              </a:effectLst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7A1B5A-5C6F-43E6-9562-810917F7FDCE}"/>
              </a:ext>
            </a:extLst>
          </p:cNvPr>
          <p:cNvSpPr/>
          <p:nvPr/>
        </p:nvSpPr>
        <p:spPr>
          <a:xfrm>
            <a:off x="788441" y="1329022"/>
            <a:ext cx="3042481" cy="720856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0A77FF-65A6-4326-B675-6CB155499489}"/>
              </a:ext>
            </a:extLst>
          </p:cNvPr>
          <p:cNvSpPr/>
          <p:nvPr/>
        </p:nvSpPr>
        <p:spPr>
          <a:xfrm>
            <a:off x="788441" y="2049880"/>
            <a:ext cx="2684333" cy="144000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0299FC-909F-4FCE-81D7-DDC4602122BD}"/>
              </a:ext>
            </a:extLst>
          </p:cNvPr>
          <p:cNvSpPr/>
          <p:nvPr/>
        </p:nvSpPr>
        <p:spPr>
          <a:xfrm>
            <a:off x="3472774" y="1196566"/>
            <a:ext cx="358148" cy="132456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0CE334-16C6-42E0-ABF7-2D7E4A20A720}"/>
              </a:ext>
            </a:extLst>
          </p:cNvPr>
          <p:cNvSpPr/>
          <p:nvPr/>
        </p:nvSpPr>
        <p:spPr>
          <a:xfrm>
            <a:off x="788440" y="2198651"/>
            <a:ext cx="3042481" cy="880781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2BE2E5-DE91-42F4-99DC-AB826BA0917F}"/>
              </a:ext>
            </a:extLst>
          </p:cNvPr>
          <p:cNvSpPr/>
          <p:nvPr/>
        </p:nvSpPr>
        <p:spPr>
          <a:xfrm>
            <a:off x="788440" y="3085628"/>
            <a:ext cx="738803" cy="142578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BB023-3899-4810-A76B-EB65C76FF671}"/>
              </a:ext>
            </a:extLst>
          </p:cNvPr>
          <p:cNvSpPr/>
          <p:nvPr/>
        </p:nvSpPr>
        <p:spPr>
          <a:xfrm>
            <a:off x="3472774" y="2060319"/>
            <a:ext cx="358147" cy="141864"/>
          </a:xfrm>
          <a:prstGeom prst="rect">
            <a:avLst/>
          </a:prstGeom>
          <a:solidFill>
            <a:srgbClr val="A2CDC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69591B-D8E5-4022-9778-12D246DEB8D5}"/>
              </a:ext>
            </a:extLst>
          </p:cNvPr>
          <p:cNvSpPr/>
          <p:nvPr/>
        </p:nvSpPr>
        <p:spPr>
          <a:xfrm>
            <a:off x="788439" y="4403122"/>
            <a:ext cx="3042481" cy="908179"/>
          </a:xfrm>
          <a:prstGeom prst="rect">
            <a:avLst/>
          </a:prstGeom>
          <a:solidFill>
            <a:srgbClr val="FBC6A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8EA98EE-B7C2-48FE-A132-EF3D7A617603}"/>
              </a:ext>
            </a:extLst>
          </p:cNvPr>
          <p:cNvSpPr/>
          <p:nvPr/>
        </p:nvSpPr>
        <p:spPr>
          <a:xfrm>
            <a:off x="788435" y="5311302"/>
            <a:ext cx="515071" cy="142578"/>
          </a:xfrm>
          <a:prstGeom prst="rect">
            <a:avLst/>
          </a:prstGeom>
          <a:solidFill>
            <a:srgbClr val="FBC6A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99E6D2-4AEE-476D-8B3A-403AAED19FB4}"/>
              </a:ext>
            </a:extLst>
          </p:cNvPr>
          <p:cNvSpPr/>
          <p:nvPr/>
        </p:nvSpPr>
        <p:spPr>
          <a:xfrm>
            <a:off x="2869660" y="4271797"/>
            <a:ext cx="961260" cy="131324"/>
          </a:xfrm>
          <a:prstGeom prst="rect">
            <a:avLst/>
          </a:prstGeom>
          <a:solidFill>
            <a:srgbClr val="FBC6A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94F42D-3C3C-454B-BA04-E08AE6C02110}"/>
              </a:ext>
            </a:extLst>
          </p:cNvPr>
          <p:cNvSpPr/>
          <p:nvPr/>
        </p:nvSpPr>
        <p:spPr>
          <a:xfrm>
            <a:off x="788439" y="6021206"/>
            <a:ext cx="3042481" cy="588241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1CBCED-0F26-4B93-B9F3-54B481121D2D}"/>
              </a:ext>
            </a:extLst>
          </p:cNvPr>
          <p:cNvSpPr/>
          <p:nvPr/>
        </p:nvSpPr>
        <p:spPr>
          <a:xfrm>
            <a:off x="2373549" y="5869191"/>
            <a:ext cx="1457371" cy="153237"/>
          </a:xfrm>
          <a:prstGeom prst="rect">
            <a:avLst/>
          </a:prstGeom>
          <a:solidFill>
            <a:srgbClr val="D57E7E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D5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D57E7E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Related Work</a:t>
            </a:r>
            <a:endParaRPr lang="ko-KR" altLang="en-US" b="1" dirty="0">
              <a:solidFill>
                <a:srgbClr val="D57E7E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E14CBA4-A84D-451F-990D-839D00E56500}"/>
              </a:ext>
            </a:extLst>
          </p:cNvPr>
          <p:cNvGrpSpPr/>
          <p:nvPr/>
        </p:nvGrpSpPr>
        <p:grpSpPr>
          <a:xfrm>
            <a:off x="941722" y="890449"/>
            <a:ext cx="3630528" cy="5684951"/>
            <a:chOff x="3395913" y="-405315"/>
            <a:chExt cx="5753101" cy="88644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B71C16-D418-4AFF-9F58-1EA1B013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5913" y="-405315"/>
              <a:ext cx="5753100" cy="51339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CA22886-809F-4538-87A9-56A5EF14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914" y="4728660"/>
              <a:ext cx="5753100" cy="373045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89B4B8-62C1-4C17-82B8-0316DBAC1E26}"/>
              </a:ext>
            </a:extLst>
          </p:cNvPr>
          <p:cNvSpPr txBox="1"/>
          <p:nvPr/>
        </p:nvSpPr>
        <p:spPr>
          <a:xfrm>
            <a:off x="4704081" y="890449"/>
            <a:ext cx="7142480" cy="5638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당사의 작업은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PanoContext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[33]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[16]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대한 접근 방식에서 가장 유사하다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PanoContext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는 원근법 이미지를 위해 설계된 프레임워크를 파노라마로 확장하고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추정하며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가설을 생성하고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방향 지도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기하학적 컨텍스트 및 객체 가설에 따라 점수를 매기는 가설을 생성한다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이러한 형상을 계산하기 위해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PanoContext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는 먼저 파노라마 이미지를 여러 개의 겹치는 원근 이미지로 투영한 다음 형상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맵을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다시 파노라마 이미지로 결합한다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접근 방식은 보다 직접적이다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소실점을 기준으로 파노라마 이미지를 정렬한 후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시스템은 심층 네트워크를 사용하여 파노라마 이미지의 경계와 모서리를 직접 예측한다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 이러한 점에서 우리는 심층 네트워크를 사용하여 투시 이미지의 레이아웃 모서리와 가시적인 모서리를 나타내는 레이블을 직접 예측하는 </a:t>
            </a:r>
            <a:r>
              <a:rPr lang="en-US" altLang="ko-KR" sz="105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과 유사하다</a:t>
            </a:r>
            <a:r>
              <a:rPr lang="en-US" altLang="ko-KR" sz="105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effectLst>
                  <a:outerShdw blurRad="50800" dist="38100" dir="2700000" algn="tl" rotWithShape="0">
                    <a:srgbClr val="D57E7E"/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방법은 여러 면에서 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다르다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우리의 방법은 파노라마 영상에 적용된다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또한 우리의 방법은 정렬 단계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아무 것도 수행하지 않음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와 경계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모서리 및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입체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모수에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대한 다중 작업 예측에서도 다르다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최종 추론은 </a:t>
            </a:r>
            <a:r>
              <a:rPr lang="en-US" altLang="ko-KR" sz="105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Manhattan</a:t>
            </a:r>
            <a:r>
              <a:rPr lang="ko-KR" altLang="en-US" sz="1050" b="0" i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레이아웃을 만드는 데 제약이 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RoomNet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RNN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사용하여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모서리 위치 예측을 세분화하지만 이러한 예측은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3D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입체 배치와 일치하지 않을 수 있다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우리의 실험은 이러한 모든 차이가 결과를 개선한다는 것을 보여준다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보다 일반적으로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원근법과 파노라마 이미지 모두에 적용되는 첫 번째 방법을 제안한다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또한 우리의 방법이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큐보이드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맨해튼 레이아웃이 아닌 곳까지 쉽게 확장된다는 것을 보여준다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따라서 우리의 방법은 단일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RGB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실내 레이아웃 추정을 위한 현재까지 가장 일반적이고 효과적인 접근법이다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9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1441</Words>
  <Application>Microsoft Office PowerPoint</Application>
  <PresentationFormat>와이드스크린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Bold</vt:lpstr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길 다영</cp:lastModifiedBy>
  <cp:revision>30</cp:revision>
  <dcterms:created xsi:type="dcterms:W3CDTF">2018-05-11T05:28:48Z</dcterms:created>
  <dcterms:modified xsi:type="dcterms:W3CDTF">2021-09-28T15:05:08Z</dcterms:modified>
</cp:coreProperties>
</file>