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3" r:id="rId7"/>
    <p:sldId id="281" r:id="rId8"/>
    <p:sldId id="270" r:id="rId9"/>
    <p:sldId id="280" r:id="rId10"/>
    <p:sldId id="274" r:id="rId11"/>
    <p:sldId id="276" r:id="rId12"/>
    <p:sldId id="277" r:id="rId13"/>
    <p:sldId id="278" r:id="rId14"/>
    <p:sldId id="271" r:id="rId15"/>
    <p:sldId id="275" r:id="rId16"/>
    <p:sldId id="279" r:id="rId17"/>
    <p:sldId id="262" r:id="rId18"/>
    <p:sldId id="269" r:id="rId19"/>
    <p:sldId id="264" r:id="rId20"/>
    <p:sldId id="265" r:id="rId21"/>
    <p:sldId id="266" r:id="rId22"/>
    <p:sldId id="267" r:id="rId23"/>
    <p:sldId id="268" r:id="rId24"/>
    <p:sldId id="2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52E6B"/>
    <a:srgbClr val="9E8EC7"/>
    <a:srgbClr val="A3C993"/>
    <a:srgbClr val="A6A6A6"/>
    <a:srgbClr val="CBC3B2"/>
    <a:srgbClr val="7AADF1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2" autoAdjust="0"/>
    <p:restoredTop sz="94660"/>
  </p:normalViewPr>
  <p:slideViewPr>
    <p:cSldViewPr snapToGrid="0">
      <p:cViewPr>
        <p:scale>
          <a:sx n="50" d="100"/>
          <a:sy n="50" d="100"/>
        </p:scale>
        <p:origin x="199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4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EB55-8E1C-4E44-84CF-35741F3EB080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19650" y="3836510"/>
            <a:ext cx="749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32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32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3200" b="1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  <a:endParaRPr lang="ko-KR" altLang="en-US" sz="11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9B48191E-DBD3-4730-BC1D-9E339D866E2C}"/>
              </a:ext>
            </a:extLst>
          </p:cNvPr>
          <p:cNvSpPr txBox="1"/>
          <p:nvPr/>
        </p:nvSpPr>
        <p:spPr>
          <a:xfrm>
            <a:off x="7765903" y="4571869"/>
            <a:ext cx="1709310" cy="69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2021. 09. 07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AI</a:t>
            </a:r>
            <a:r>
              <a:rPr lang="ko-KR" altLang="en-US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융합학부 길다영</a:t>
            </a:r>
            <a:endParaRPr sz="1200" dirty="0">
              <a:ln w="3175">
                <a:noFill/>
              </a:ln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71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❶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전체 구성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4D50A-5280-4BF1-8CEF-14714241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6" y="815607"/>
            <a:ext cx="10373547" cy="20425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B63618-A6FB-4584-A07A-DE9D1086B6F4}"/>
              </a:ext>
            </a:extLst>
          </p:cNvPr>
          <p:cNvSpPr txBox="1"/>
          <p:nvPr/>
        </p:nvSpPr>
        <p:spPr>
          <a:xfrm>
            <a:off x="298836" y="3530300"/>
            <a:ext cx="11594325" cy="298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파노라마는 먼저 </a:t>
            </a:r>
            <a:r>
              <a:rPr lang="en-US" altLang="ko-KR" sz="13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3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ResNet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처리</a:t>
            </a: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 피라미드는 제안된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EHC(Efficient Height Compression)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정교화를 위한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다중 헤드 자기 주의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(MHSA)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압착 및 융합된다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216000"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결과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며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입력 이미지가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3×512×1024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인 경우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256×1024),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전체 네트워크가 기존의 인코더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디코더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네트워크보다 훨씬 빠르게 조밀한 기능을 실행할 수 있다는 점에 유의한다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 startAt="3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최종 예측을 산출하기 위해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3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예측이 우수한 결과를 가져온다는 것을 발견하여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예측에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5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0F5BF396-BEFC-4A95-B8A0-5DF73CA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" y="837238"/>
            <a:ext cx="7629212" cy="15022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9B35D0-6E9B-49C3-BC49-D1A5D44BB637}"/>
              </a:ext>
            </a:extLst>
          </p:cNvPr>
          <p:cNvSpPr/>
          <p:nvPr/>
        </p:nvSpPr>
        <p:spPr>
          <a:xfrm>
            <a:off x="960120" y="878544"/>
            <a:ext cx="4315287" cy="146845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790004-72A6-49D1-A62C-6AB16BA7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" y="2719906"/>
            <a:ext cx="4882582" cy="342178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F5240B6-2455-410E-8189-8E4D3C001EDC}"/>
              </a:ext>
            </a:extLst>
          </p:cNvPr>
          <p:cNvSpPr/>
          <p:nvPr/>
        </p:nvSpPr>
        <p:spPr>
          <a:xfrm>
            <a:off x="2317466" y="2329925"/>
            <a:ext cx="434612" cy="546121"/>
          </a:xfrm>
          <a:prstGeom prst="downArrow">
            <a:avLst>
              <a:gd name="adj1" fmla="val 50000"/>
              <a:gd name="adj2" fmla="val 5879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F7923-D591-49E1-845B-AA677482D024}"/>
              </a:ext>
            </a:extLst>
          </p:cNvPr>
          <p:cNvSpPr txBox="1"/>
          <p:nvPr/>
        </p:nvSpPr>
        <p:spPr>
          <a:xfrm>
            <a:off x="5546371" y="5713403"/>
            <a:ext cx="6499325" cy="66172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7A33DB-F2F5-4F79-9D7E-810E18001680}"/>
              </a:ext>
            </a:extLst>
          </p:cNvPr>
          <p:cNvSpPr txBox="1"/>
          <p:nvPr/>
        </p:nvSpPr>
        <p:spPr>
          <a:xfrm>
            <a:off x="7800975" y="842022"/>
            <a:ext cx="4244721" cy="15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먼저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피라미드에서 각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feature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높이를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짜내기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위해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블록을 사용한다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00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그 결과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형상이 합산으로 간단히 융합된다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형상의 크기는 각각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H, W]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W]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표기한다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/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/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blipFill>
                <a:blip r:embed="rId5"/>
                <a:stretch>
                  <a:fillRect b="-755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A8D9D8-E61F-45A9-BCD5-A8BC670A439C}"/>
              </a:ext>
            </a:extLst>
          </p:cNvPr>
          <p:cNvSpPr/>
          <p:nvPr/>
        </p:nvSpPr>
        <p:spPr>
          <a:xfrm>
            <a:off x="3781425" y="2857500"/>
            <a:ext cx="1114425" cy="1924050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1B102F3-DD6D-41F2-B3F5-03E955B9E431}"/>
              </a:ext>
            </a:extLst>
          </p:cNvPr>
          <p:cNvSpPr/>
          <p:nvPr/>
        </p:nvSpPr>
        <p:spPr>
          <a:xfrm rot="16200000">
            <a:off x="4881563" y="2874254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9D3C36B-CEDE-40C9-90FB-4DA9EFE09B12}"/>
              </a:ext>
            </a:extLst>
          </p:cNvPr>
          <p:cNvSpPr/>
          <p:nvPr/>
        </p:nvSpPr>
        <p:spPr>
          <a:xfrm>
            <a:off x="3770947" y="4848225"/>
            <a:ext cx="1114425" cy="385146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F03D4F1-99DC-48D9-BCC0-060A6D6244E1}"/>
              </a:ext>
            </a:extLst>
          </p:cNvPr>
          <p:cNvSpPr/>
          <p:nvPr/>
        </p:nvSpPr>
        <p:spPr>
          <a:xfrm rot="16200000">
            <a:off x="4901367" y="476598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F471B9-57A7-4C15-A92A-BDDE56D488B6}"/>
              </a:ext>
            </a:extLst>
          </p:cNvPr>
          <p:cNvSpPr/>
          <p:nvPr/>
        </p:nvSpPr>
        <p:spPr>
          <a:xfrm>
            <a:off x="3761932" y="5376851"/>
            <a:ext cx="1114425" cy="675173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C8CA9C77-A644-4A00-9089-913E04AAB3C8}"/>
              </a:ext>
            </a:extLst>
          </p:cNvPr>
          <p:cNvSpPr/>
          <p:nvPr/>
        </p:nvSpPr>
        <p:spPr>
          <a:xfrm rot="16200000">
            <a:off x="4884033" y="5649678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8E5CBE-66F4-4DED-8E99-702A8FD677CA}"/>
              </a:ext>
            </a:extLst>
          </p:cNvPr>
          <p:cNvSpPr/>
          <p:nvPr/>
        </p:nvSpPr>
        <p:spPr>
          <a:xfrm>
            <a:off x="1476375" y="5599726"/>
            <a:ext cx="1009650" cy="31529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0E8C14D4-CFEB-4D71-BA0B-BA0DFBDE8976}"/>
              </a:ext>
            </a:extLst>
          </p:cNvPr>
          <p:cNvSpPr/>
          <p:nvPr/>
        </p:nvSpPr>
        <p:spPr>
          <a:xfrm>
            <a:off x="1775928" y="5908942"/>
            <a:ext cx="286552" cy="305853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B517E-6DF9-4A08-B945-5E60319F23C9}"/>
              </a:ext>
            </a:extLst>
          </p:cNvPr>
          <p:cNvSpPr txBox="1"/>
          <p:nvPr/>
        </p:nvSpPr>
        <p:spPr>
          <a:xfrm>
            <a:off x="133349" y="6224044"/>
            <a:ext cx="4733482" cy="30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0" i="0" dirty="0" err="1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LSTM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7BC653B-35DC-4637-858D-B3128FFB1298}"/>
              </a:ext>
            </a:extLst>
          </p:cNvPr>
          <p:cNvSpPr/>
          <p:nvPr/>
        </p:nvSpPr>
        <p:spPr>
          <a:xfrm>
            <a:off x="5275407" y="268771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EB6CA93-A15F-47B1-9B95-F791D6A3D2D1}"/>
              </a:ext>
            </a:extLst>
          </p:cNvPr>
          <p:cNvSpPr/>
          <p:nvPr/>
        </p:nvSpPr>
        <p:spPr>
          <a:xfrm>
            <a:off x="5275407" y="373029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452FB1-243F-4CCA-B305-4DCB9046A287}"/>
              </a:ext>
            </a:extLst>
          </p:cNvPr>
          <p:cNvSpPr/>
          <p:nvPr/>
        </p:nvSpPr>
        <p:spPr>
          <a:xfrm>
            <a:off x="5275407" y="5480897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55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3864461"/>
            <a:ext cx="7606665" cy="261233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38ACE42-0AC6-43B4-A05D-FD647B68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634794"/>
            <a:ext cx="4366092" cy="30598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AC2B83E-9266-4559-8836-EDB349909DEE}"/>
              </a:ext>
            </a:extLst>
          </p:cNvPr>
          <p:cNvSpPr txBox="1"/>
          <p:nvPr/>
        </p:nvSpPr>
        <p:spPr>
          <a:xfrm>
            <a:off x="5305335" y="3185847"/>
            <a:ext cx="6499325" cy="52706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/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/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E11E0E-8C1A-4337-912C-2AA5244438DB}"/>
              </a:ext>
            </a:extLst>
          </p:cNvPr>
          <p:cNvSpPr/>
          <p:nvPr/>
        </p:nvSpPr>
        <p:spPr>
          <a:xfrm>
            <a:off x="3609975" y="757751"/>
            <a:ext cx="1032259" cy="1728274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4D59F5F-012A-4013-AB40-44DCCE3CEAAD}"/>
              </a:ext>
            </a:extLst>
          </p:cNvPr>
          <p:cNvSpPr/>
          <p:nvPr/>
        </p:nvSpPr>
        <p:spPr>
          <a:xfrm rot="16200000">
            <a:off x="4603554" y="960947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1EF194B-19DA-414D-BA34-475D383A21BE}"/>
              </a:ext>
            </a:extLst>
          </p:cNvPr>
          <p:cNvSpPr/>
          <p:nvPr/>
        </p:nvSpPr>
        <p:spPr>
          <a:xfrm>
            <a:off x="3609975" y="2566745"/>
            <a:ext cx="1032259" cy="302768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CAE37AF-C70A-44A0-969A-7D17C6416E8C}"/>
              </a:ext>
            </a:extLst>
          </p:cNvPr>
          <p:cNvSpPr/>
          <p:nvPr/>
        </p:nvSpPr>
        <p:spPr>
          <a:xfrm rot="16200000">
            <a:off x="4648345" y="249941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395126-7FC2-44B1-8C2D-A0DE0B9DF1C0}"/>
              </a:ext>
            </a:extLst>
          </p:cNvPr>
          <p:cNvSpPr/>
          <p:nvPr/>
        </p:nvSpPr>
        <p:spPr>
          <a:xfrm>
            <a:off x="3609975" y="2982626"/>
            <a:ext cx="1013359" cy="602900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B635ACD2-55F2-419B-9F6E-72B7546C3374}"/>
              </a:ext>
            </a:extLst>
          </p:cNvPr>
          <p:cNvSpPr/>
          <p:nvPr/>
        </p:nvSpPr>
        <p:spPr>
          <a:xfrm rot="16200000">
            <a:off x="4625516" y="3184620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4223A9E-1837-49F7-B920-77110D7A5A16}"/>
              </a:ext>
            </a:extLst>
          </p:cNvPr>
          <p:cNvSpPr/>
          <p:nvPr/>
        </p:nvSpPr>
        <p:spPr>
          <a:xfrm>
            <a:off x="5027221" y="68227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DA32731-2158-4DCA-8E00-90843FEF4F84}"/>
              </a:ext>
            </a:extLst>
          </p:cNvPr>
          <p:cNvSpPr/>
          <p:nvPr/>
        </p:nvSpPr>
        <p:spPr>
          <a:xfrm>
            <a:off x="5033355" y="155785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E529E7D-F73E-4606-9324-B97FA524D045}"/>
              </a:ext>
            </a:extLst>
          </p:cNvPr>
          <p:cNvSpPr/>
          <p:nvPr/>
        </p:nvSpPr>
        <p:spPr>
          <a:xfrm>
            <a:off x="5027221" y="2946308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63604-9B0E-4357-9A54-B4A0F412A348}"/>
              </a:ext>
            </a:extLst>
          </p:cNvPr>
          <p:cNvSpPr/>
          <p:nvPr/>
        </p:nvSpPr>
        <p:spPr>
          <a:xfrm>
            <a:off x="308610" y="807029"/>
            <a:ext cx="3224593" cy="707886"/>
          </a:xfrm>
          <a:prstGeom prst="rect">
            <a:avLst/>
          </a:prstGeom>
          <a:noFill/>
          <a:ln w="28575">
            <a:solidFill>
              <a:srgbClr val="7AADF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6DEA2FE-2A4D-47FD-A580-AFD4FE3C1E9C}"/>
              </a:ext>
            </a:extLst>
          </p:cNvPr>
          <p:cNvCxnSpPr>
            <a:cxnSpLocks/>
            <a:stCxn id="2" idx="1"/>
            <a:endCxn id="37" idx="1"/>
          </p:cNvCxnSpPr>
          <p:nvPr/>
        </p:nvCxnSpPr>
        <p:spPr>
          <a:xfrm rot="10800000" flipV="1">
            <a:off x="308610" y="1160972"/>
            <a:ext cx="12700" cy="4009656"/>
          </a:xfrm>
          <a:prstGeom prst="bentConnector3">
            <a:avLst>
              <a:gd name="adj1" fmla="val 1800000"/>
            </a:avLst>
          </a:prstGeom>
          <a:ln w="19050">
            <a:solidFill>
              <a:srgbClr val="7AAD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08C2EA-EEFB-4163-8E6E-E72BE095E20F}"/>
              </a:ext>
            </a:extLst>
          </p:cNvPr>
          <p:cNvSpPr/>
          <p:nvPr/>
        </p:nvSpPr>
        <p:spPr>
          <a:xfrm>
            <a:off x="304800" y="1615010"/>
            <a:ext cx="3228403" cy="1922892"/>
          </a:xfrm>
          <a:prstGeom prst="rect">
            <a:avLst/>
          </a:prstGeom>
          <a:noFill/>
          <a:ln w="28575">
            <a:solidFill>
              <a:srgbClr val="A3C99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CD3B1AB-B55C-46D3-BDF1-D5D815DA8C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2193" y="2652335"/>
            <a:ext cx="326559" cy="2192941"/>
          </a:xfrm>
          <a:prstGeom prst="bentConnector3">
            <a:avLst/>
          </a:prstGeom>
          <a:ln w="19050">
            <a:solidFill>
              <a:srgbClr val="A3C9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E1552A7-17E6-4188-9315-66EC3C3B3537}"/>
              </a:ext>
            </a:extLst>
          </p:cNvPr>
          <p:cNvSpPr txBox="1"/>
          <p:nvPr/>
        </p:nvSpPr>
        <p:spPr>
          <a:xfrm>
            <a:off x="8004052" y="4845327"/>
            <a:ext cx="4095750" cy="69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파노라마의 높이와 너비는 각각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512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1024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 가정한다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ko-KR" altLang="en-US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하이퍼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파라미터다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26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79" y="4049457"/>
            <a:ext cx="7399345" cy="25411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9685BD1-C6B6-45BC-BC64-C209022D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21" y="707886"/>
            <a:ext cx="3798009" cy="3160986"/>
          </a:xfrm>
          <a:prstGeom prst="rect">
            <a:avLst/>
          </a:prstGeom>
          <a:ln w="19050">
            <a:solidFill>
              <a:srgbClr val="A3C993"/>
            </a:solidFill>
            <a:prstDash val="sysDash"/>
          </a:ln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6F9F971-0EC0-41C8-B1A2-BFC7E3BAD606}"/>
              </a:ext>
            </a:extLst>
          </p:cNvPr>
          <p:cNvSpPr/>
          <p:nvPr/>
        </p:nvSpPr>
        <p:spPr>
          <a:xfrm rot="10800000">
            <a:off x="7775383" y="3571213"/>
            <a:ext cx="588514" cy="553056"/>
          </a:xfrm>
          <a:prstGeom prst="downArrow">
            <a:avLst>
              <a:gd name="adj1" fmla="val 50000"/>
              <a:gd name="adj2" fmla="val 72558"/>
            </a:avLst>
          </a:prstGeom>
          <a:solidFill>
            <a:srgbClr val="A3C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A25C-5897-429B-A842-9102C14D67E7}"/>
              </a:ext>
            </a:extLst>
          </p:cNvPr>
          <p:cNvSpPr txBox="1"/>
          <p:nvPr/>
        </p:nvSpPr>
        <p:spPr>
          <a:xfrm>
            <a:off x="186617" y="707886"/>
            <a:ext cx="5880845" cy="302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블록과 </a:t>
            </a:r>
            <a:r>
              <a:rPr lang="en-US" altLang="ko-KR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 비교</a:t>
            </a:r>
            <a:endParaRPr lang="en-US" altLang="ko-KR" sz="1200" b="1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압축 블록은 백본에서 </a:t>
            </a:r>
            <a:r>
              <a:rPr lang="en-US" altLang="ko-KR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형상을 압착하여 </a:t>
            </a:r>
            <a:r>
              <a:rPr lang="en-US" altLang="ko-KR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형상을 생성하는 것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목표로 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일련의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사용하여 채널 수와 높이를 점차적으로 감소시킨다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반면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EHC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먼저 채널 감소를 위한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사용한 다음 이중선형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업샘플링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및 </a:t>
            </a:r>
            <a:r>
              <a:rPr lang="en-US" altLang="ko-KR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ConvSqueezeH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레이어를 사용하여 수평 형상의 형상을 생성한다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절제 실험에서 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블록을 제안된 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ECH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블록으로 대체하면 속도와 정확도가 향상된다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06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069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열 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1D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/>
              <p:nvPr/>
            </p:nvSpPr>
            <p:spPr>
              <a:xfrm>
                <a:off x="614299" y="1591200"/>
                <a:ext cx="10348976" cy="79079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양식을 예측하기 위해 먼저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수평 형상을 </a:t>
                </a:r>
                <a:r>
                  <a:rPr lang="en-US" altLang="ko-KR" sz="120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하고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BN,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ReLU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사이에 커널 크기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3, 3, 1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각각 적용한다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2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마지막 레이어는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최종 예측을 산출한다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20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99" y="1591200"/>
                <a:ext cx="10348976" cy="790794"/>
              </a:xfrm>
              <a:prstGeom prst="rect">
                <a:avLst/>
              </a:prstGeom>
              <a:blipFill>
                <a:blip r:embed="rId2"/>
                <a:stretch>
                  <a:fillRect l="-59"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그림 53">
            <a:extLst>
              <a:ext uri="{FF2B5EF4-FFF2-40B4-BE49-F238E27FC236}">
                <a16:creationId xmlns:a16="http://schemas.microsoft.com/office/drawing/2014/main" id="{CC6E377E-205C-4739-A8ED-72E2FA58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" y="3330864"/>
            <a:ext cx="10798197" cy="2126193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F0FB8C4-51AF-498F-A061-2010BD5C86A4}"/>
              </a:ext>
            </a:extLst>
          </p:cNvPr>
          <p:cNvSpPr/>
          <p:nvPr/>
        </p:nvSpPr>
        <p:spPr>
          <a:xfrm>
            <a:off x="7964832" y="3497207"/>
            <a:ext cx="1859762" cy="449240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B0B002CE-378C-4B6E-A6A0-FD4D4F56245C}"/>
              </a:ext>
            </a:extLst>
          </p:cNvPr>
          <p:cNvSpPr/>
          <p:nvPr/>
        </p:nvSpPr>
        <p:spPr>
          <a:xfrm rot="10800000">
            <a:off x="8449998" y="2516779"/>
            <a:ext cx="650696" cy="999478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1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1" y="2625934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FC5684-9908-4914-91C8-1259AACA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4" y="531325"/>
            <a:ext cx="8537719" cy="168109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60CD46-E47C-4F0B-9012-E19A4B80A876}"/>
              </a:ext>
            </a:extLst>
          </p:cNvPr>
          <p:cNvSpPr/>
          <p:nvPr/>
        </p:nvSpPr>
        <p:spPr>
          <a:xfrm>
            <a:off x="9150235" y="707886"/>
            <a:ext cx="2837024" cy="1451602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01BEA87-C5DF-434A-8EC1-86BB04B5B3F1}"/>
              </a:ext>
            </a:extLst>
          </p:cNvPr>
          <p:cNvSpPr/>
          <p:nvPr/>
        </p:nvSpPr>
        <p:spPr>
          <a:xfrm>
            <a:off x="10082709" y="2174916"/>
            <a:ext cx="650696" cy="767744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/>
              <p:nvPr/>
            </p:nvSpPr>
            <p:spPr>
              <a:xfrm>
                <a:off x="112439" y="2159488"/>
                <a:ext cx="7765445" cy="3037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출력 공간을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열당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형식으로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shaping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하는 전략은 픽셀당 양식이 포함된 작업에는 적용되지 않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50" b="0" i="0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여기서는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compact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LHFeat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조밀한 예측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도출하기 위한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HoHoNet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수평 대 밀도 모듈을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5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 기능은 다양한 애플리케이션에 보다 일반적인 시나리오의 문을 열어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준다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 예측을 위한 훈련 가능한 계층은 출력 계층의 채널 수가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𝐸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=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·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증강되고 여기서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작업에 대한 대상 채널의 수이고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이미지 열에 의해 공유되는 구성 요소의 수라는 점을 제외하면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3.3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항에서 소개한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예측을 위한 계층과 거의 동일하다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생성된 예측은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𝐸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재구성된다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예측된 </a:t>
                </a:r>
                <a:r>
                  <a:rPr lang="en-US" altLang="ko-KR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값에 할당한 물리적 의미에 따라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열에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복구하기 위한 두 가지 다른 연산을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" y="2159488"/>
                <a:ext cx="7765445" cy="3037242"/>
              </a:xfrm>
              <a:prstGeom prst="rect">
                <a:avLst/>
              </a:prstGeom>
              <a:blipFill>
                <a:blip r:embed="rId4"/>
                <a:stretch>
                  <a:fillRect b="-2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EE8C215-591F-4F42-BEDE-2383CFDF3F67}"/>
              </a:ext>
            </a:extLst>
          </p:cNvPr>
          <p:cNvSpPr txBox="1"/>
          <p:nvPr/>
        </p:nvSpPr>
        <p:spPr>
          <a:xfrm>
            <a:off x="5493003" y="5043184"/>
            <a:ext cx="1936497" cy="31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ko-KR" altLang="en-US" sz="1100" b="1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</a:t>
            </a: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(interpolation)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3572006" y="5806259"/>
            <a:ext cx="4649217" cy="316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0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3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0" y="4232018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3" y="4232018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7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2" y="799326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/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① </a:t>
                </a:r>
                <a:r>
                  <a:rPr lang="ko-KR" altLang="en-US" sz="1200" b="1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</a:t>
                </a: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(interpolation)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가장 간단한 방법은 잠재 치수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출력 높이로 보고 선형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보간법을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적용하여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&lt;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일 경우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  <m:r>
                      <a:rPr lang="ko-KR" altLang="en-US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크기를 조정하는 것이다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blipFill>
                <a:blip r:embed="rId3"/>
                <a:stretch>
                  <a:fillRect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146304" y="3699376"/>
            <a:ext cx="9369172" cy="825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br>
              <a:rPr lang="ko-KR" altLang="en-US" sz="105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에너지 압축 특성에 대한 이미지 압축에서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적용에 영감을 받아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r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예측 값을 높은 주파수가 잘리는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 있는 것처럼 본다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 경우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적용하여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low-pass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신호를 원래 신호로 복구할 수 있다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1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4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1" y="2405410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4" y="2405410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50C850-9BB5-422F-ADB5-FBF1704692BD}"/>
              </a:ext>
            </a:extLst>
          </p:cNvPr>
          <p:cNvSpPr txBox="1"/>
          <p:nvPr/>
        </p:nvSpPr>
        <p:spPr>
          <a:xfrm>
            <a:off x="5871859" y="2716497"/>
            <a:ext cx="5701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예측은 기초 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 성분들의 선형 조합에 대한 가중치로 작용한다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AEA23-A4FA-430C-A7B2-CC0C25F7ED74}"/>
              </a:ext>
            </a:extLst>
          </p:cNvPr>
          <p:cNvSpPr txBox="1"/>
          <p:nvPr/>
        </p:nvSpPr>
        <p:spPr>
          <a:xfrm>
            <a:off x="8012292" y="3872994"/>
            <a:ext cx="3858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구현하는 경우 주파수 영역에서 학습한다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C551D-761C-4AAE-BDA2-6A1B5AF51D7F}"/>
              </a:ext>
            </a:extLst>
          </p:cNvPr>
          <p:cNvSpPr txBox="1"/>
          <p:nvPr/>
        </p:nvSpPr>
        <p:spPr>
          <a:xfrm>
            <a:off x="6612601" y="3052849"/>
            <a:ext cx="4936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en-US" altLang="ko-KR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선형 </a:t>
            </a:r>
            <a:r>
              <a:rPr lang="ko-KR" altLang="en-US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보간을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구현하는 경우 공간 영역에서 예측하고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6AA37-519B-4DE3-A915-54C3FEDC4F18}"/>
              </a:ext>
            </a:extLst>
          </p:cNvPr>
          <p:cNvSpPr txBox="1"/>
          <p:nvPr/>
        </p:nvSpPr>
        <p:spPr>
          <a:xfrm>
            <a:off x="233884" y="4845060"/>
            <a:ext cx="11724231" cy="1395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가 선형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보간법을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지속적으로 능가한다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공간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행 정보를 혼합하므로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평평한 행이 없는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에서 행에 의존하는 밀도 양식을 분리하기 위해 마지막 층을 훈련시키는 것은 문제가 될 것이다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반대로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예측하는 법을 배우는 것은 각 열의 원래 행 정보를 전체적으로 특징짓는 의미 있는 공간 주파수를 가진 잘 정의된 기본 함수로부터 이익을 얻을 수 있으므로 행 의존성 문제를 완화시킬 수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EF69E-6650-4EC1-84C8-2291209037B1}"/>
              </a:ext>
            </a:extLst>
          </p:cNvPr>
          <p:cNvSpPr txBox="1"/>
          <p:nvPr/>
        </p:nvSpPr>
        <p:spPr>
          <a:xfrm>
            <a:off x="238878" y="1084454"/>
            <a:ext cx="6995195" cy="107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제안된 수평 대 밀도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 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모듈은 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 밀도 예측을 생성할 수 있다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Linear interpolation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 대체함으로써 조밀한 예측 결과를 개선할 수 있다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대 밀도 모듈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효율적으로 </a:t>
            </a:r>
            <a:r>
              <a:rPr lang="ko-KR" altLang="en-US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인코딩된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이제 조밀한 양식을 모델링할 수 </a:t>
            </a: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있다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47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비교 정리</a:t>
            </a:r>
          </a:p>
        </p:txBody>
      </p:sp>
    </p:spTree>
    <p:extLst>
      <p:ext uri="{BB962C8B-B14F-4D97-AF65-F5344CB8AC3E}">
        <p14:creationId xmlns:p14="http://schemas.microsoft.com/office/powerpoint/2010/main" val="194120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30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482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ADBE3F-FAFC-484E-A4EB-4751D51CDFDB}"/>
              </a:ext>
            </a:extLst>
          </p:cNvPr>
          <p:cNvSpPr/>
          <p:nvPr/>
        </p:nvSpPr>
        <p:spPr>
          <a:xfrm>
            <a:off x="2431008" y="2816329"/>
            <a:ext cx="1577504" cy="157750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endParaRPr lang="ko-KR" altLang="en-US" sz="5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F6FD30-18A9-43E5-9E63-B02DC78F9B83}"/>
              </a:ext>
            </a:extLst>
          </p:cNvPr>
          <p:cNvSpPr/>
          <p:nvPr/>
        </p:nvSpPr>
        <p:spPr>
          <a:xfrm>
            <a:off x="5307015" y="2816329"/>
            <a:ext cx="1577504" cy="157750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595959"/>
                </a:solidFill>
              </a:rPr>
              <a:t>2</a:t>
            </a:r>
            <a:endParaRPr lang="ko-KR" altLang="en-US" sz="5400" dirty="0">
              <a:solidFill>
                <a:srgbClr val="595959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80293-EEFD-4DA9-9BEE-6B2892BEC223}"/>
              </a:ext>
            </a:extLst>
          </p:cNvPr>
          <p:cNvSpPr/>
          <p:nvPr/>
        </p:nvSpPr>
        <p:spPr>
          <a:xfrm>
            <a:off x="8192547" y="2816329"/>
            <a:ext cx="1577504" cy="1577504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99C9B-81FD-49BD-B897-3834291EE534}"/>
              </a:ext>
            </a:extLst>
          </p:cNvPr>
          <p:cNvSpPr txBox="1"/>
          <p:nvPr/>
        </p:nvSpPr>
        <p:spPr>
          <a:xfrm>
            <a:off x="257022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7726B-5F00-47FC-8C8E-EFEDDB55F02C}"/>
              </a:ext>
            </a:extLst>
          </p:cNvPr>
          <p:cNvSpPr txBox="1"/>
          <p:nvPr/>
        </p:nvSpPr>
        <p:spPr>
          <a:xfrm>
            <a:off x="201522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8A41A-ABF4-4523-BB3A-2D5CCF8218DE}"/>
              </a:ext>
            </a:extLst>
          </p:cNvPr>
          <p:cNvSpPr txBox="1"/>
          <p:nvPr/>
        </p:nvSpPr>
        <p:spPr>
          <a:xfrm>
            <a:off x="5446234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5B279-CF02-4F9C-887B-DFA4755A1963}"/>
              </a:ext>
            </a:extLst>
          </p:cNvPr>
          <p:cNvSpPr txBox="1"/>
          <p:nvPr/>
        </p:nvSpPr>
        <p:spPr>
          <a:xfrm>
            <a:off x="4891233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545FE-4BF9-4EF2-95EB-0D5F73FE0E44}"/>
              </a:ext>
            </a:extLst>
          </p:cNvPr>
          <p:cNvSpPr txBox="1"/>
          <p:nvPr/>
        </p:nvSpPr>
        <p:spPr>
          <a:xfrm>
            <a:off x="833176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A4051-924F-4957-AF91-F1AE461B6753}"/>
              </a:ext>
            </a:extLst>
          </p:cNvPr>
          <p:cNvSpPr txBox="1"/>
          <p:nvPr/>
        </p:nvSpPr>
        <p:spPr>
          <a:xfrm>
            <a:off x="777676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8379C6E-41DE-4A02-A6D8-6346D15733DA}"/>
              </a:ext>
            </a:extLst>
          </p:cNvPr>
          <p:cNvSpPr/>
          <p:nvPr/>
        </p:nvSpPr>
        <p:spPr>
          <a:xfrm rot="5400000">
            <a:off x="4534632" y="3513964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D2484D3-68C8-482F-AECB-02827D022F25}"/>
              </a:ext>
            </a:extLst>
          </p:cNvPr>
          <p:cNvSpPr/>
          <p:nvPr/>
        </p:nvSpPr>
        <p:spPr>
          <a:xfrm rot="5400000">
            <a:off x="7410639" y="3513965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6598F-5FD8-48F3-945E-41023E720240}"/>
              </a:ext>
            </a:extLst>
          </p:cNvPr>
          <p:cNvSpPr txBox="1"/>
          <p:nvPr/>
        </p:nvSpPr>
        <p:spPr>
          <a:xfrm>
            <a:off x="4484710" y="1363265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1CD4E-E89C-4317-A282-3FF67D17F21D}"/>
              </a:ext>
            </a:extLst>
          </p:cNvPr>
          <p:cNvSpPr txBox="1"/>
          <p:nvPr/>
        </p:nvSpPr>
        <p:spPr>
          <a:xfrm>
            <a:off x="4144528" y="1797485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19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208240" y="5336394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983761" y="1011983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83761" y="243209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83761" y="3812739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-1732240" y="1961939"/>
            <a:ext cx="6390559" cy="292608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" y="3132591"/>
            <a:ext cx="2362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6136" y="981854"/>
            <a:ext cx="235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6136" y="2404240"/>
            <a:ext cx="216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6137" y="3787168"/>
            <a:ext cx="235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8A5051-8727-498F-93FF-C5871898F3A9}"/>
              </a:ext>
            </a:extLst>
          </p:cNvPr>
          <p:cNvSpPr txBox="1"/>
          <p:nvPr/>
        </p:nvSpPr>
        <p:spPr>
          <a:xfrm>
            <a:off x="4729736" y="1456945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75172-53DB-4B25-99C5-71939CC0A016}"/>
              </a:ext>
            </a:extLst>
          </p:cNvPr>
          <p:cNvSpPr txBox="1"/>
          <p:nvPr/>
        </p:nvSpPr>
        <p:spPr>
          <a:xfrm>
            <a:off x="4729736" y="2839076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0D465-7B52-4FD1-BE5E-5EB2A2FB3D65}"/>
              </a:ext>
            </a:extLst>
          </p:cNvPr>
          <p:cNvSpPr txBox="1"/>
          <p:nvPr/>
        </p:nvSpPr>
        <p:spPr>
          <a:xfrm>
            <a:off x="4729736" y="4257493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6C3E90-7FDD-41C7-BC92-2A78AE3AC779}"/>
              </a:ext>
            </a:extLst>
          </p:cNvPr>
          <p:cNvSpPr/>
          <p:nvPr/>
        </p:nvSpPr>
        <p:spPr>
          <a:xfrm>
            <a:off x="4007360" y="522917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B2714-B89F-4C86-9D21-C18D4721E847}"/>
              </a:ext>
            </a:extLst>
          </p:cNvPr>
          <p:cNvSpPr txBox="1"/>
          <p:nvPr/>
        </p:nvSpPr>
        <p:spPr>
          <a:xfrm>
            <a:off x="4729736" y="5203599"/>
            <a:ext cx="235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CD335-A250-4345-A0D9-32131C10F56B}"/>
              </a:ext>
            </a:extLst>
          </p:cNvPr>
          <p:cNvSpPr txBox="1"/>
          <p:nvPr/>
        </p:nvSpPr>
        <p:spPr>
          <a:xfrm>
            <a:off x="4729736" y="5675910"/>
            <a:ext cx="34785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50759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F3CF3E-3F8B-435E-95B0-0570C22F2A92}"/>
              </a:ext>
            </a:extLst>
          </p:cNvPr>
          <p:cNvCxnSpPr/>
          <p:nvPr/>
        </p:nvCxnSpPr>
        <p:spPr>
          <a:xfrm>
            <a:off x="4484138" y="4285358"/>
            <a:ext cx="4317178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7">
            <a:extLst>
              <a:ext uri="{FF2B5EF4-FFF2-40B4-BE49-F238E27FC236}">
                <a16:creationId xmlns:a16="http://schemas.microsoft.com/office/drawing/2014/main" id="{D003AB4B-B6A6-46DF-B858-B1CE20B0C9F8}"/>
              </a:ext>
            </a:extLst>
          </p:cNvPr>
          <p:cNvSpPr/>
          <p:nvPr/>
        </p:nvSpPr>
        <p:spPr>
          <a:xfrm>
            <a:off x="5157845" y="2432179"/>
            <a:ext cx="1876311" cy="438150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094B1-9FF0-4F8B-BADA-3144C8B2F2FC}"/>
              </a:ext>
            </a:extLst>
          </p:cNvPr>
          <p:cNvSpPr txBox="1"/>
          <p:nvPr/>
        </p:nvSpPr>
        <p:spPr>
          <a:xfrm>
            <a:off x="4484943" y="171747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5F004-66ED-45CE-A6F3-0C549DBF9340}"/>
              </a:ext>
            </a:extLst>
          </p:cNvPr>
          <p:cNvSpPr txBox="1"/>
          <p:nvPr/>
        </p:nvSpPr>
        <p:spPr>
          <a:xfrm>
            <a:off x="4144761" y="2013197"/>
            <a:ext cx="392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345FE-775C-4A35-94A3-74975F0AAE11}"/>
              </a:ext>
            </a:extLst>
          </p:cNvPr>
          <p:cNvSpPr txBox="1"/>
          <p:nvPr/>
        </p:nvSpPr>
        <p:spPr>
          <a:xfrm>
            <a:off x="2868984" y="4005447"/>
            <a:ext cx="107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59991D-6153-453E-B1E5-71C1D271D320}"/>
              </a:ext>
            </a:extLst>
          </p:cNvPr>
          <p:cNvSpPr/>
          <p:nvPr/>
        </p:nvSpPr>
        <p:spPr>
          <a:xfrm>
            <a:off x="4157936" y="3968681"/>
            <a:ext cx="652405" cy="65240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F7C5D2-E707-4017-9920-9D35C4125ACE}"/>
              </a:ext>
            </a:extLst>
          </p:cNvPr>
          <p:cNvSpPr/>
          <p:nvPr/>
        </p:nvSpPr>
        <p:spPr>
          <a:xfrm>
            <a:off x="5812788" y="4180551"/>
            <a:ext cx="228664" cy="2286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6A2755-93A8-4140-B803-175A99123976}"/>
              </a:ext>
            </a:extLst>
          </p:cNvPr>
          <p:cNvSpPr/>
          <p:nvPr/>
        </p:nvSpPr>
        <p:spPr>
          <a:xfrm>
            <a:off x="8550733" y="3354663"/>
            <a:ext cx="1861391" cy="186139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458E61-8870-47AA-818F-10193C0DF1BE}"/>
              </a:ext>
            </a:extLst>
          </p:cNvPr>
          <p:cNvSpPr/>
          <p:nvPr/>
        </p:nvSpPr>
        <p:spPr>
          <a:xfrm>
            <a:off x="7299110" y="4223892"/>
            <a:ext cx="141982" cy="141982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60CE5D-5868-424D-B322-5124FC6AC362}"/>
              </a:ext>
            </a:extLst>
          </p:cNvPr>
          <p:cNvSpPr txBox="1"/>
          <p:nvPr/>
        </p:nvSpPr>
        <p:spPr>
          <a:xfrm>
            <a:off x="1533524" y="4293425"/>
            <a:ext cx="240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8C309-56CE-4174-90B3-217D1C3A1F2F}"/>
              </a:ext>
            </a:extLst>
          </p:cNvPr>
          <p:cNvSpPr txBox="1"/>
          <p:nvPr/>
        </p:nvSpPr>
        <p:spPr>
          <a:xfrm>
            <a:off x="534187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Someone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7DDBC-1ED3-40B3-A923-F68E32180054}"/>
              </a:ext>
            </a:extLst>
          </p:cNvPr>
          <p:cNvSpPr txBox="1"/>
          <p:nvPr/>
        </p:nvSpPr>
        <p:spPr>
          <a:xfrm>
            <a:off x="678485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SomeThing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5EE60-15EF-4FD6-BEFA-964517470C01}"/>
              </a:ext>
            </a:extLst>
          </p:cNvPr>
          <p:cNvSpPr txBox="1"/>
          <p:nvPr/>
        </p:nvSpPr>
        <p:spPr>
          <a:xfrm>
            <a:off x="534187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B7066F-4983-4D5D-96AB-E465C9353C71}"/>
              </a:ext>
            </a:extLst>
          </p:cNvPr>
          <p:cNvSpPr txBox="1"/>
          <p:nvPr/>
        </p:nvSpPr>
        <p:spPr>
          <a:xfrm>
            <a:off x="678485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548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847366-D10D-4A0B-9D44-FD28B637DE3B}"/>
              </a:ext>
            </a:extLst>
          </p:cNvPr>
          <p:cNvSpPr/>
          <p:nvPr/>
        </p:nvSpPr>
        <p:spPr>
          <a:xfrm>
            <a:off x="4818689" y="3190911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5FC39-7504-492E-B6FB-C1E05D641FEB}"/>
              </a:ext>
            </a:extLst>
          </p:cNvPr>
          <p:cNvSpPr/>
          <p:nvPr/>
        </p:nvSpPr>
        <p:spPr>
          <a:xfrm>
            <a:off x="4818689" y="4313098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47380-965D-40F2-976C-EE6B20B62FC9}"/>
              </a:ext>
            </a:extLst>
          </p:cNvPr>
          <p:cNvSpPr/>
          <p:nvPr/>
        </p:nvSpPr>
        <p:spPr>
          <a:xfrm>
            <a:off x="4818689" y="2088626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A7F9DC-456F-4DBC-8710-FB946EBA7FE1}"/>
              </a:ext>
            </a:extLst>
          </p:cNvPr>
          <p:cNvSpPr/>
          <p:nvPr/>
        </p:nvSpPr>
        <p:spPr>
          <a:xfrm>
            <a:off x="3821500" y="1657695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23%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83CF08-5AAD-4D74-B89B-7DEF4C6DD446}"/>
              </a:ext>
            </a:extLst>
          </p:cNvPr>
          <p:cNvSpPr/>
          <p:nvPr/>
        </p:nvSpPr>
        <p:spPr>
          <a:xfrm>
            <a:off x="3821500" y="2778098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40%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BF3025-FB3A-4A0A-B344-FFE621772578}"/>
              </a:ext>
            </a:extLst>
          </p:cNvPr>
          <p:cNvSpPr/>
          <p:nvPr/>
        </p:nvSpPr>
        <p:spPr>
          <a:xfrm>
            <a:off x="3821500" y="3900717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68%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72FB22-0A87-48B5-97D6-F4E3A0505BF7}"/>
              </a:ext>
            </a:extLst>
          </p:cNvPr>
          <p:cNvSpPr/>
          <p:nvPr/>
        </p:nvSpPr>
        <p:spPr>
          <a:xfrm>
            <a:off x="4818688" y="1991061"/>
            <a:ext cx="1147313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731200-52BB-47BD-A94E-7749EC50889C}"/>
              </a:ext>
            </a:extLst>
          </p:cNvPr>
          <p:cNvSpPr/>
          <p:nvPr/>
        </p:nvSpPr>
        <p:spPr>
          <a:xfrm>
            <a:off x="4818688" y="3102837"/>
            <a:ext cx="217098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C960C2-0401-468F-8F10-BF6C43B107E4}"/>
              </a:ext>
            </a:extLst>
          </p:cNvPr>
          <p:cNvSpPr/>
          <p:nvPr/>
        </p:nvSpPr>
        <p:spPr>
          <a:xfrm>
            <a:off x="4818688" y="4225456"/>
            <a:ext cx="363172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5EC9B-B6EB-4731-8009-BF13911E1A18}"/>
              </a:ext>
            </a:extLst>
          </p:cNvPr>
          <p:cNvSpPr txBox="1"/>
          <p:nvPr/>
        </p:nvSpPr>
        <p:spPr>
          <a:xfrm>
            <a:off x="2114278" y="1839953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87884-1F1A-4E35-B866-52F6F1BBDD10}"/>
              </a:ext>
            </a:extLst>
          </p:cNvPr>
          <p:cNvSpPr txBox="1"/>
          <p:nvPr/>
        </p:nvSpPr>
        <p:spPr>
          <a:xfrm>
            <a:off x="2114278" y="2944242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CFAAD-39A9-4CD7-AA7E-323F7D81D202}"/>
              </a:ext>
            </a:extLst>
          </p:cNvPr>
          <p:cNvSpPr txBox="1"/>
          <p:nvPr/>
        </p:nvSpPr>
        <p:spPr>
          <a:xfrm>
            <a:off x="2114278" y="4066429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F04D1-3530-4799-87A9-76E90B47E4A6}"/>
              </a:ext>
            </a:extLst>
          </p:cNvPr>
          <p:cNvSpPr txBox="1"/>
          <p:nvPr/>
        </p:nvSpPr>
        <p:spPr>
          <a:xfrm>
            <a:off x="2167071" y="5209894"/>
            <a:ext cx="787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9595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want you to use this template for free and to remember slug and CREBUGS for me.</a:t>
            </a:r>
            <a:endParaRPr lang="ko-KR" altLang="en-US" sz="1400" dirty="0">
              <a:solidFill>
                <a:srgbClr val="595959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09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975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8811E650-CFC0-4E90-8CC4-33E71C1D31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1581663"/>
            <a:ext cx="452939" cy="452939"/>
            <a:chOff x="4160" y="1704"/>
            <a:chExt cx="556" cy="556"/>
          </a:xfrm>
          <a:solidFill>
            <a:srgbClr val="595959"/>
          </a:solidFill>
        </p:grpSpPr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47806C5-7821-4472-9D6E-3B8060DBD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836EA77B-178B-4EF9-8961-509D9674D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" name="Freeform 28">
            <a:extLst>
              <a:ext uri="{FF2B5EF4-FFF2-40B4-BE49-F238E27FC236}">
                <a16:creationId xmlns:a16="http://schemas.microsoft.com/office/drawing/2014/main" id="{ED968156-2BE1-463D-B051-C70ABBDF9C57}"/>
              </a:ext>
            </a:extLst>
          </p:cNvPr>
          <p:cNvSpPr>
            <a:spLocks noEditPoints="1"/>
          </p:cNvSpPr>
          <p:nvPr/>
        </p:nvSpPr>
        <p:spPr bwMode="auto">
          <a:xfrm>
            <a:off x="6248057" y="155431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1A47AE8F-4CB1-47C4-A053-57A30BDF76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3625496"/>
            <a:ext cx="498559" cy="498559"/>
            <a:chOff x="1742" y="1676"/>
            <a:chExt cx="612" cy="612"/>
          </a:xfrm>
          <a:solidFill>
            <a:srgbClr val="595959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E45BE33-23DF-4480-8D46-1DA27FE82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6CF194A-4FD5-4FE4-AEE4-9DD29DD4D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B0DE6E2-6D69-4A4C-A90B-284D2C76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036377D-7E8D-40F6-99D5-0FD92FA15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A14184-81A4-4E2F-8C89-91B241A5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ED24B6E-0BCD-46AD-9582-4A32E9CBF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A2A78E46-5C44-4A9E-8446-E1E010C449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3305" y="3621455"/>
            <a:ext cx="498233" cy="498233"/>
            <a:chOff x="2965" y="1712"/>
            <a:chExt cx="556" cy="556"/>
          </a:xfrm>
          <a:solidFill>
            <a:srgbClr val="595959"/>
          </a:solidFill>
        </p:grpSpPr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417175E-89BD-4BF5-A588-C33F0ECBC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572050F-6637-4588-B4BE-090C0E46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9C7353F-8452-4090-8A69-7D7791917F1A}"/>
              </a:ext>
            </a:extLst>
          </p:cNvPr>
          <p:cNvSpPr txBox="1"/>
          <p:nvPr/>
        </p:nvSpPr>
        <p:spPr>
          <a:xfrm>
            <a:off x="2386584" y="1559030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A1636-4BB9-4043-ABC6-E8CA168AE353}"/>
              </a:ext>
            </a:extLst>
          </p:cNvPr>
          <p:cNvSpPr txBox="1"/>
          <p:nvPr/>
        </p:nvSpPr>
        <p:spPr>
          <a:xfrm>
            <a:off x="2386585" y="1854751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9E254-E2AF-4CA1-A6DB-1FC47009074C}"/>
              </a:ext>
            </a:extLst>
          </p:cNvPr>
          <p:cNvSpPr txBox="1"/>
          <p:nvPr/>
        </p:nvSpPr>
        <p:spPr>
          <a:xfrm>
            <a:off x="6885104" y="1554313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26C13-1651-4CAA-B908-55A23AA47D0E}"/>
              </a:ext>
            </a:extLst>
          </p:cNvPr>
          <p:cNvSpPr txBox="1"/>
          <p:nvPr/>
        </p:nvSpPr>
        <p:spPr>
          <a:xfrm>
            <a:off x="6885105" y="185003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2E5B8-32BA-4273-85D6-4322390262E7}"/>
              </a:ext>
            </a:extLst>
          </p:cNvPr>
          <p:cNvSpPr txBox="1"/>
          <p:nvPr/>
        </p:nvSpPr>
        <p:spPr>
          <a:xfrm>
            <a:off x="2391663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D6251-7B0B-4A97-A5AA-210CC0885BA1}"/>
              </a:ext>
            </a:extLst>
          </p:cNvPr>
          <p:cNvSpPr txBox="1"/>
          <p:nvPr/>
        </p:nvSpPr>
        <p:spPr>
          <a:xfrm>
            <a:off x="2391664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C91FF-4FA8-4CF2-8391-9B0B2063F52C}"/>
              </a:ext>
            </a:extLst>
          </p:cNvPr>
          <p:cNvSpPr txBox="1"/>
          <p:nvPr/>
        </p:nvSpPr>
        <p:spPr>
          <a:xfrm>
            <a:off x="6885104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6F762-924D-4CE0-951E-8DDC521D0F54}"/>
              </a:ext>
            </a:extLst>
          </p:cNvPr>
          <p:cNvSpPr txBox="1"/>
          <p:nvPr/>
        </p:nvSpPr>
        <p:spPr>
          <a:xfrm>
            <a:off x="6885105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C0871-4E44-45A0-AAAB-1B949BCB3150}"/>
              </a:ext>
            </a:extLst>
          </p:cNvPr>
          <p:cNvSpPr/>
          <p:nvPr/>
        </p:nvSpPr>
        <p:spPr>
          <a:xfrm>
            <a:off x="249135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81D81-C3B5-46E3-A66D-66FE042E7652}"/>
              </a:ext>
            </a:extLst>
          </p:cNvPr>
          <p:cNvSpPr/>
          <p:nvPr/>
        </p:nvSpPr>
        <p:spPr>
          <a:xfrm>
            <a:off x="2489348" y="3021781"/>
            <a:ext cx="967844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말풍선: 모서리가 둥근 사각형 30">
            <a:extLst>
              <a:ext uri="{FF2B5EF4-FFF2-40B4-BE49-F238E27FC236}">
                <a16:creationId xmlns:a16="http://schemas.microsoft.com/office/drawing/2014/main" id="{80C7FC6F-A815-4A82-A10E-1CADBB6B27F8}"/>
              </a:ext>
            </a:extLst>
          </p:cNvPr>
          <p:cNvSpPr/>
          <p:nvPr/>
        </p:nvSpPr>
        <p:spPr>
          <a:xfrm>
            <a:off x="3280602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29%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377495-01F2-4072-A0E3-AAAD05908E06}"/>
              </a:ext>
            </a:extLst>
          </p:cNvPr>
          <p:cNvSpPr/>
          <p:nvPr/>
        </p:nvSpPr>
        <p:spPr>
          <a:xfrm>
            <a:off x="695177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2EF69F-83B1-4C51-B78F-0F061207BE69}"/>
              </a:ext>
            </a:extLst>
          </p:cNvPr>
          <p:cNvSpPr/>
          <p:nvPr/>
        </p:nvSpPr>
        <p:spPr>
          <a:xfrm>
            <a:off x="6949767" y="3021781"/>
            <a:ext cx="1479285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말풍선: 모서리가 둥근 사각형 33">
            <a:extLst>
              <a:ext uri="{FF2B5EF4-FFF2-40B4-BE49-F238E27FC236}">
                <a16:creationId xmlns:a16="http://schemas.microsoft.com/office/drawing/2014/main" id="{6307657B-13AA-40A1-A55D-042A41230C7F}"/>
              </a:ext>
            </a:extLst>
          </p:cNvPr>
          <p:cNvSpPr/>
          <p:nvPr/>
        </p:nvSpPr>
        <p:spPr>
          <a:xfrm>
            <a:off x="8196123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50%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2D6CDB-AA3E-498E-9B5A-0D02041C831A}"/>
              </a:ext>
            </a:extLst>
          </p:cNvPr>
          <p:cNvSpPr/>
          <p:nvPr/>
        </p:nvSpPr>
        <p:spPr>
          <a:xfrm>
            <a:off x="249135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454293-2590-4EB5-A790-1D12DE3BB34B}"/>
              </a:ext>
            </a:extLst>
          </p:cNvPr>
          <p:cNvSpPr/>
          <p:nvPr/>
        </p:nvSpPr>
        <p:spPr>
          <a:xfrm>
            <a:off x="2496969" y="5102889"/>
            <a:ext cx="1886053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말풍선: 모서리가 둥근 사각형 36">
            <a:extLst>
              <a:ext uri="{FF2B5EF4-FFF2-40B4-BE49-F238E27FC236}">
                <a16:creationId xmlns:a16="http://schemas.microsoft.com/office/drawing/2014/main" id="{95B0F495-19F7-4589-A096-AD9B98B27B57}"/>
              </a:ext>
            </a:extLst>
          </p:cNvPr>
          <p:cNvSpPr/>
          <p:nvPr/>
        </p:nvSpPr>
        <p:spPr>
          <a:xfrm>
            <a:off x="4158233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70%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AAB7C4-AF4E-4C5D-97D5-C65743CAB21A}"/>
              </a:ext>
            </a:extLst>
          </p:cNvPr>
          <p:cNvSpPr/>
          <p:nvPr/>
        </p:nvSpPr>
        <p:spPr>
          <a:xfrm>
            <a:off x="695177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5081FA-D53E-475F-847F-410ED5D51570}"/>
              </a:ext>
            </a:extLst>
          </p:cNvPr>
          <p:cNvSpPr/>
          <p:nvPr/>
        </p:nvSpPr>
        <p:spPr>
          <a:xfrm>
            <a:off x="6949767" y="5111930"/>
            <a:ext cx="2774685" cy="1268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말풍선: 모서리가 둥근 사각형 39">
            <a:extLst>
              <a:ext uri="{FF2B5EF4-FFF2-40B4-BE49-F238E27FC236}">
                <a16:creationId xmlns:a16="http://schemas.microsoft.com/office/drawing/2014/main" id="{BB35D052-20A7-47CA-A398-EFE81FA04ED2}"/>
              </a:ext>
            </a:extLst>
          </p:cNvPr>
          <p:cNvSpPr/>
          <p:nvPr/>
        </p:nvSpPr>
        <p:spPr>
          <a:xfrm>
            <a:off x="9481998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98%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49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02102" y="3749040"/>
            <a:ext cx="598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858585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THANK YOU SO MUCH!</a:t>
            </a:r>
            <a:endParaRPr lang="ko-KR" altLang="en-US" sz="3200" dirty="0">
              <a:solidFill>
                <a:srgbClr val="858585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741AD-34AD-46D9-AC90-A332D758E782}"/>
              </a:ext>
            </a:extLst>
          </p:cNvPr>
          <p:cNvSpPr txBox="1"/>
          <p:nvPr/>
        </p:nvSpPr>
        <p:spPr>
          <a:xfrm>
            <a:off x="4421043" y="6562067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</p:spTree>
    <p:extLst>
      <p:ext uri="{BB962C8B-B14F-4D97-AF65-F5344CB8AC3E}">
        <p14:creationId xmlns:p14="http://schemas.microsoft.com/office/powerpoint/2010/main" val="392226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15901-CAA0-456B-9A63-178703FDD394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</p:spTree>
    <p:extLst>
      <p:ext uri="{BB962C8B-B14F-4D97-AF65-F5344CB8AC3E}">
        <p14:creationId xmlns:p14="http://schemas.microsoft.com/office/powerpoint/2010/main" val="71070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3F635-C867-4961-91BF-F3EBC4BE0223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75958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9771F-3242-4635-B269-45D0A7166B36}"/>
              </a:ext>
            </a:extLst>
          </p:cNvPr>
          <p:cNvSpPr txBox="1"/>
          <p:nvPr/>
        </p:nvSpPr>
        <p:spPr>
          <a:xfrm>
            <a:off x="889022" y="2759779"/>
            <a:ext cx="8924248" cy="77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심층 아키텍처는 향상된 정확도로 더 빠르게 실행되도록 재설계됨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의 픽셀당 조밀한 예측을 가능하게 하여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열당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 출력 형태 제약을 완화하는 새로운 수평선 대 밀도 모듈을 제안함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C16172F9-A7E8-4EFE-A876-989B6AB2A901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2308664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C88E8-E82E-465C-A30E-78FECDB57D73}"/>
              </a:ext>
            </a:extLst>
          </p:cNvPr>
          <p:cNvSpPr txBox="1"/>
          <p:nvPr/>
        </p:nvSpPr>
        <p:spPr>
          <a:xfrm>
            <a:off x="960120" y="2350467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r>
              <a:rPr lang="ko-KR" altLang="en-US" sz="15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은 두 가지 측면에서 발전했다</a:t>
            </a:r>
            <a:endParaRPr lang="ko-KR" altLang="en-US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7A8F-7B1F-4DF6-93FC-50A82D8B5C84}"/>
              </a:ext>
            </a:extLst>
          </p:cNvPr>
          <p:cNvSpPr txBox="1"/>
          <p:nvPr/>
        </p:nvSpPr>
        <p:spPr>
          <a:xfrm>
            <a:off x="889023" y="1530455"/>
            <a:ext cx="979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치수가 평평한 잠재 수평 특징 표현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레이아웃 구조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및 의미 분할을 모델링하기 위한 새로운 딥 러닝 프레임워크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71BB2696-E093-448C-8262-96D4F01088D4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1016736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BB66E-1863-4386-A57D-E3152999025D}"/>
              </a:ext>
            </a:extLst>
          </p:cNvPr>
          <p:cNvSpPr txBox="1"/>
          <p:nvPr/>
        </p:nvSpPr>
        <p:spPr>
          <a:xfrm>
            <a:off x="995055" y="108162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endParaRPr lang="ko-KR" altLang="en-US" sz="15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0C708B-36FD-4A9D-ACB2-B30D31EDF1F8}"/>
              </a:ext>
            </a:extLst>
          </p:cNvPr>
          <p:cNvSpPr/>
          <p:nvPr/>
        </p:nvSpPr>
        <p:spPr>
          <a:xfrm>
            <a:off x="436083" y="4094273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?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CFCDE-FDE3-49C1-BF85-C871721433EA}"/>
              </a:ext>
            </a:extLst>
          </p:cNvPr>
          <p:cNvSpPr txBox="1"/>
          <p:nvPr/>
        </p:nvSpPr>
        <p:spPr>
          <a:xfrm>
            <a:off x="837638" y="4482655"/>
            <a:ext cx="11110522" cy="151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예측과 픽셀당 예측의 차이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실행 시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estimatio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sementation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결과가 도출되고 이 두가지 결과로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room reconstruction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하는 것 같다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그렇다면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논문의 원리 설명에서 이 두가지의 실행 구간은 어디인가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..?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estimatio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sementation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나오고 그걸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room reconstruction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하는 듯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..?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이걸 코드에서 알 수 있을까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?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22831-3840-45A0-B77E-2F0175161E53}"/>
              </a:ext>
            </a:extLst>
          </p:cNvPr>
          <p:cNvSpPr txBox="1"/>
          <p:nvPr/>
        </p:nvSpPr>
        <p:spPr>
          <a:xfrm>
            <a:off x="946506" y="4159490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궁금한 점</a:t>
            </a:r>
            <a:r>
              <a:rPr lang="en-US" altLang="ko-KR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500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97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F951F2-470C-425E-9BF9-5A61D772CE45}"/>
              </a:ext>
            </a:extLst>
          </p:cNvPr>
          <p:cNvSpPr/>
          <p:nvPr/>
        </p:nvSpPr>
        <p:spPr>
          <a:xfrm>
            <a:off x="575370" y="910095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!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6899-F065-4F71-89F7-6A86E39C594F}"/>
              </a:ext>
            </a:extLst>
          </p:cNvPr>
          <p:cNvSpPr txBox="1"/>
          <p:nvPr/>
        </p:nvSpPr>
        <p:spPr>
          <a:xfrm>
            <a:off x="1085793" y="97531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내용 정리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48F82-93CE-4B3F-84CC-8F3240E15747}"/>
              </a:ext>
            </a:extLst>
          </p:cNvPr>
          <p:cNvSpPr txBox="1"/>
          <p:nvPr/>
        </p:nvSpPr>
        <p:spPr>
          <a:xfrm>
            <a:off x="575370" y="1535583"/>
            <a:ext cx="11037510" cy="410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결과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depth estimation, sematic segmentation, room layout estimation</a:t>
            </a:r>
          </a:p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레이아웃 재구성을 위한 새로운 방법을 설계하는 것이 아님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Room layout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resnet34,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resnet50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segmentation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resnet101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 estimation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resnet50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이전의 최첨단 기술인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[24]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큰 폭으로 능가한다는 것을 입증한다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장면의 전체적인 구조를 잘 포착한다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ko-KR" altLang="en-US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큐브맵을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모두 모델 입력으로 사용하므로 두 개의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backbone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네트워크가 필요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단점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깊이 경계는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깊이 경계에 비해 더 흐릿하다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열의 일부 고주파 신호는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의해 폐기된다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58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B86B5-C377-42E9-B546-264CAF4C37BC}"/>
              </a:ext>
            </a:extLst>
          </p:cNvPr>
          <p:cNvSpPr txBox="1"/>
          <p:nvPr/>
        </p:nvSpPr>
        <p:spPr>
          <a:xfrm>
            <a:off x="4989766" y="1627397"/>
            <a:ext cx="6994669" cy="213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이미지는 형상 피라미드 추출을 위해 먼저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CNN backbone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통과한 다음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제안된 효율적인 높이 압축 모듈은 형상 피라미드를 높이 치수가 평평한 잠재 수평 형상 표현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인코딩한다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에서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프레임워크는 최첨단 품질의 </a:t>
            </a:r>
            <a:r>
              <a:rPr lang="ko-KR" altLang="en-US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및 픽셀당 양식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레이아웃의 모서리 또는 경계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모두 제공할 수 있다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C1851B3-1026-44CA-91CC-BD3F53AD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994970"/>
            <a:ext cx="4669953" cy="3401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0A8BDC-845E-48C1-8BE8-C557760B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" y="4945845"/>
            <a:ext cx="4669953" cy="1124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35549-AB33-4BCE-92F5-722DCD508E3F}"/>
              </a:ext>
            </a:extLst>
          </p:cNvPr>
          <p:cNvSpPr txBox="1"/>
          <p:nvPr/>
        </p:nvSpPr>
        <p:spPr>
          <a:xfrm>
            <a:off x="4989766" y="5508327"/>
            <a:ext cx="699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➞</a:t>
            </a:r>
            <a:r>
              <a:rPr lang="en-US" altLang="ko-KR" sz="12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(a)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y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축이 중력방향으로 정렬되었을 때 이미지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column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구조 정보를 더 잘 압축하여 보관할 수 있음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05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25E2B-A369-4564-9619-49E1EA4ED8EC}"/>
              </a:ext>
            </a:extLst>
          </p:cNvPr>
          <p:cNvSpPr txBox="1"/>
          <p:nvPr/>
        </p:nvSpPr>
        <p:spPr>
          <a:xfrm>
            <a:off x="212979" y="2914111"/>
            <a:ext cx="5161260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전방위 이미지의 깊이를 모델링하기 위해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OmniDepth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왜곡을 고려하여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encoder-decoder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architecture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설계한다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PanoPopups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평면 인식 손실로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깊이를 학습하는 것이 합성 환경에 도움이 된다는 것을 보여준다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계단식 훈련 단계를 가진 여러 백본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(backbone)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사용하는 대부분의 최신 방법과 대조적으로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하나의 백본으로만 구성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되며 한 단계에서만 훈련된다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또한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소형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밀도가 높은 깊이를 모델링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하는 반면 이전의 기술은 기존의 밀도가 높은 특징에서 깊이를 추정한다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9CD3A-752E-438F-8876-817A08B4D789}"/>
              </a:ext>
            </a:extLst>
          </p:cNvPr>
          <p:cNvSpPr txBox="1"/>
          <p:nvPr/>
        </p:nvSpPr>
        <p:spPr>
          <a:xfrm>
            <a:off x="5742425" y="2544211"/>
            <a:ext cx="6165811" cy="337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의미론적 분할은 장면 모델링의 기본 작업이다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DistConv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이미지의 조밀한 깊이 및 의미 예측을 위한 왜곡 인식 변형 가능한 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제안한다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 있는 분할을 위한 최근의 대부분의 방법은 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정이십면체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mesh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와 관련된 표현으로 작동하는 훈련 가능한 층을 설계한다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그러나 위의 모든 방법은 파노라마 신호에 대해 비교적 낮은 해상도로 실행</a:t>
            </a:r>
            <a:r>
              <a:rPr lang="ko-KR" altLang="en-US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이미지는 고해상도 파노라마를 처리하고 미리 훈련된 가중치를 투시 이미지에 배치할 수 있는 세분화된 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면체에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접하는 다중 평면 이미지에 전방위 신호를 투사한다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이미지와 마찬가지로 </a:t>
            </a: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 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이미지에서 작동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할 수 있으며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이는 더 나은 의미 있는 분할 정확도를 달성하는 데 필수적인 요소로 나타났다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최근의 방법과 대조적으로 </a:t>
            </a: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이미지에서 직접 실행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되며 고도로 최적화된 딥 러닝 라이브러리는 모든 작업을 쉽게 구현할 수 있다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E47A8-18C9-4DEE-B146-CA8D877D8F27}"/>
              </a:ext>
            </a:extLst>
          </p:cNvPr>
          <p:cNvSpPr txBox="1"/>
          <p:nvPr/>
        </p:nvSpPr>
        <p:spPr>
          <a:xfrm>
            <a:off x="212979" y="1243163"/>
            <a:ext cx="299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4F8FB-A656-4ED9-BAB4-B9C502231C3C}"/>
              </a:ext>
            </a:extLst>
          </p:cNvPr>
          <p:cNvSpPr txBox="1"/>
          <p:nvPr/>
        </p:nvSpPr>
        <p:spPr>
          <a:xfrm>
            <a:off x="5893989" y="1225477"/>
            <a:ext cx="3467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5D09C-6725-4D55-B230-1C402CE9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24663"/>
            <a:ext cx="2333487" cy="14774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7EB787-13A0-4B93-B0F2-2E7243AB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795307"/>
            <a:ext cx="2352675" cy="151126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975231-4018-42F4-B6CB-296F92BD11AA}"/>
              </a:ext>
            </a:extLst>
          </p:cNvPr>
          <p:cNvCxnSpPr>
            <a:cxnSpLocks/>
          </p:cNvCxnSpPr>
          <p:nvPr/>
        </p:nvCxnSpPr>
        <p:spPr>
          <a:xfrm>
            <a:off x="5641407" y="824663"/>
            <a:ext cx="20395" cy="556661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165D4-6DCE-44AF-B8CB-5F66333014E4}"/>
              </a:ext>
            </a:extLst>
          </p:cNvPr>
          <p:cNvSpPr/>
          <p:nvPr/>
        </p:nvSpPr>
        <p:spPr>
          <a:xfrm>
            <a:off x="5959822" y="1142253"/>
            <a:ext cx="3028887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7A698E-3BAD-442A-9952-DD810FEF9FE6}"/>
              </a:ext>
            </a:extLst>
          </p:cNvPr>
          <p:cNvSpPr/>
          <p:nvPr/>
        </p:nvSpPr>
        <p:spPr>
          <a:xfrm>
            <a:off x="180209" y="1139005"/>
            <a:ext cx="2510768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13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2177</Words>
  <Application>Microsoft Office PowerPoint</Application>
  <PresentationFormat>와이드스크린</PresentationFormat>
  <Paragraphs>224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KoPub돋움체 Bold</vt:lpstr>
      <vt:lpstr>KoPub돋움체 Light</vt:lpstr>
      <vt:lpstr>KoPub돋움체 Medium</vt:lpstr>
      <vt:lpstr>나눔손글씨 펜</vt:lpstr>
      <vt:lpstr>리디바탕</vt:lpstr>
      <vt:lpstr>맑은 고딕</vt:lpstr>
      <vt:lpstr>서울한강체 M</vt:lpstr>
      <vt:lpstr>Arial</vt:lpstr>
      <vt:lpstr>Berlin Sans FB Demi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zirrut@naver.com</dc:creator>
  <cp:lastModifiedBy>길 다영</cp:lastModifiedBy>
  <cp:revision>91</cp:revision>
  <dcterms:created xsi:type="dcterms:W3CDTF">2018-12-07T04:37:05Z</dcterms:created>
  <dcterms:modified xsi:type="dcterms:W3CDTF">2021-09-26T14:55:32Z</dcterms:modified>
</cp:coreProperties>
</file>