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83" r:id="rId6"/>
    <p:sldId id="290" r:id="rId7"/>
    <p:sldId id="289" r:id="rId8"/>
    <p:sldId id="291" r:id="rId9"/>
    <p:sldId id="293" r:id="rId10"/>
    <p:sldId id="292" r:id="rId11"/>
    <p:sldId id="294" r:id="rId12"/>
    <p:sldId id="260" r:id="rId13"/>
    <p:sldId id="284" r:id="rId14"/>
    <p:sldId id="285" r:id="rId15"/>
    <p:sldId id="286" r:id="rId16"/>
    <p:sldId id="288" r:id="rId17"/>
    <p:sldId id="261" r:id="rId18"/>
    <p:sldId id="273" r:id="rId19"/>
    <p:sldId id="281" r:id="rId20"/>
    <p:sldId id="270" r:id="rId21"/>
    <p:sldId id="280" r:id="rId22"/>
    <p:sldId id="274" r:id="rId23"/>
    <p:sldId id="276" r:id="rId24"/>
    <p:sldId id="277" r:id="rId25"/>
    <p:sldId id="278" r:id="rId26"/>
    <p:sldId id="271" r:id="rId27"/>
    <p:sldId id="275" r:id="rId28"/>
    <p:sldId id="279" r:id="rId29"/>
    <p:sldId id="262" r:id="rId30"/>
    <p:sldId id="269" r:id="rId31"/>
    <p:sldId id="264" r:id="rId32"/>
    <p:sldId id="265" r:id="rId33"/>
    <p:sldId id="266" r:id="rId34"/>
    <p:sldId id="267" r:id="rId35"/>
    <p:sldId id="268" r:id="rId36"/>
    <p:sldId id="25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B"/>
    <a:srgbClr val="9E8EC7"/>
    <a:srgbClr val="A3C993"/>
    <a:srgbClr val="858585"/>
    <a:srgbClr val="CBC3B2"/>
    <a:srgbClr val="A6A6A6"/>
    <a:srgbClr val="595959"/>
    <a:srgbClr val="7AA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2" autoAdjust="0"/>
    <p:restoredTop sz="94660"/>
  </p:normalViewPr>
  <p:slideViewPr>
    <p:cSldViewPr snapToGrid="0">
      <p:cViewPr>
        <p:scale>
          <a:sx n="75" d="100"/>
          <a:sy n="75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8989" y="3813048"/>
            <a:ext cx="909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8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28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3D layout Parameter Regressor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37441-43A4-402D-9DD7-9ADC708C755D}"/>
              </a:ext>
            </a:extLst>
          </p:cNvPr>
          <p:cNvSpPr txBox="1"/>
          <p:nvPr/>
        </p:nvSpPr>
        <p:spPr>
          <a:xfrm>
            <a:off x="238730" y="935613"/>
            <a:ext cx="11714539" cy="22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파라미터에 대한 회귀 분석기를 만드는 것보다는 더 나은 모서리와 경계를 만들기 위해 회귀 분석기를 훈련한다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영상에 다시 투영할 수 있는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파라미터를 출력하여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end to end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예측 접근 방식을 제시한다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회귀기는 두 예측된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map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연결을 입력으로 얻고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매개변수를 예측한다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분석기가 정확하지 않다는 것이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관찰된다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Loss object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회귀 분석기를 포함하면 네트워크의 예측이 약간 개선되는 경향이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훈련 방법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3D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회귀기의 경우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지상 실측 레이아웃 경계와 모서리를 입력으로 하여 네트워크를 훈련한 다음 이를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연결하고 전체 네트워크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end-to-end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훈련한다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D58BD-AA9D-497D-B491-25F0CA48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0" y="3742733"/>
            <a:ext cx="8960321" cy="27758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3C021F-0EA2-48CC-BC0B-F19601145EA7}"/>
              </a:ext>
            </a:extLst>
          </p:cNvPr>
          <p:cNvSpPr/>
          <p:nvPr/>
        </p:nvSpPr>
        <p:spPr>
          <a:xfrm>
            <a:off x="6293077" y="3742733"/>
            <a:ext cx="2657884" cy="1063823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1AD36-C1A1-4269-9D3F-54F595D19E8F}"/>
              </a:ext>
            </a:extLst>
          </p:cNvPr>
          <p:cNvSpPr txBox="1"/>
          <p:nvPr/>
        </p:nvSpPr>
        <p:spPr>
          <a:xfrm>
            <a:off x="3251200" y="2800711"/>
            <a:ext cx="8839200" cy="54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Non-</a:t>
            </a:r>
            <a:r>
              <a:rPr lang="en-US" altLang="ko-KR" sz="105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couboid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레이아웃에 대해서는 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parameter regressor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훈련하지 않는다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Perspective image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예측할 때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이미지의 모서리와 경계를 직접 예측하는 대신 정렬 및 최적화 단계를 건너뛰고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또한 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regressor branch</a:t>
            </a:r>
            <a:r>
              <a:rPr lang="ko-KR" altLang="en-US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사용하지 않는다</a:t>
            </a:r>
            <a:r>
              <a:rPr lang="en-US" altLang="ko-KR" sz="105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9524EB-243F-4C75-B180-73486F5BC0DA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622019" y="3349516"/>
            <a:ext cx="48781" cy="393217"/>
          </a:xfrm>
          <a:prstGeom prst="straightConnector1">
            <a:avLst/>
          </a:prstGeom>
          <a:ln w="19050">
            <a:solidFill>
              <a:srgbClr val="052E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E256BD3-8BC0-447B-B258-6C2CE24B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051" y="4140259"/>
            <a:ext cx="2763848" cy="21487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7CA3C6D-A92E-4F9E-8673-9AE784EB278F}"/>
              </a:ext>
            </a:extLst>
          </p:cNvPr>
          <p:cNvSpPr txBox="1"/>
          <p:nvPr/>
        </p:nvSpPr>
        <p:spPr>
          <a:xfrm>
            <a:off x="9447141" y="3808635"/>
            <a:ext cx="240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[Perspective image]</a:t>
            </a:r>
            <a:endParaRPr lang="ko-KR" altLang="en-US" sz="1400" b="1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68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❹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3D layout </a:t>
            </a:r>
            <a:r>
              <a:rPr lang="en-US" altLang="ko-KR" sz="16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Optimazation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37441-43A4-402D-9DD7-9ADC708C755D}"/>
              </a:ext>
            </a:extLst>
          </p:cNvPr>
          <p:cNvSpPr txBox="1"/>
          <p:nvPr/>
        </p:nvSpPr>
        <p:spPr>
          <a:xfrm>
            <a:off x="238730" y="763748"/>
            <a:ext cx="1171453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초기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코너 예측은 네트워크가 출력하는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corner probability maps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얻어진다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D58BD-AA9D-497D-B491-25F0CA48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3907403"/>
            <a:ext cx="8462481" cy="262163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3C021F-0EA2-48CC-BC0B-F19601145EA7}"/>
              </a:ext>
            </a:extLst>
          </p:cNvPr>
          <p:cNvSpPr/>
          <p:nvPr/>
        </p:nvSpPr>
        <p:spPr>
          <a:xfrm>
            <a:off x="6095999" y="5592985"/>
            <a:ext cx="1107655" cy="874496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5E991-D3E6-49E0-BE8F-739F37E8EDDF}"/>
              </a:ext>
            </a:extLst>
          </p:cNvPr>
          <p:cNvSpPr txBox="1"/>
          <p:nvPr/>
        </p:nvSpPr>
        <p:spPr>
          <a:xfrm>
            <a:off x="484632" y="1282927"/>
            <a:ext cx="8557768" cy="10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먼저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 열에 대한 반응 합계를 얻기 위해 여러 행에 걸쳐 반응을 합산한다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로컬 최대값은 로컬 최대값 사이의 거리가 최소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픽셀인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responses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발견된다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선택한 열을 따라 가장 큰 두 개의 봉우리가 표시된다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코너는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제약 조건을 충족하지 못할 수 있으므로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추정치를 구체화하기 위해 최적화를 수행한다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26BD4-7639-454E-9839-A00F88D96F01}"/>
              </a:ext>
            </a:extLst>
          </p:cNvPr>
          <p:cNvSpPr txBox="1"/>
          <p:nvPr/>
        </p:nvSpPr>
        <p:spPr>
          <a:xfrm>
            <a:off x="190484" y="2422279"/>
            <a:ext cx="11811030" cy="1056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예측된 모서리 위치가 주어지면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하단 모서리가 동일한 지면 위에 있고 상단 모서리가 하단 모서리 바로 위에 있다고 가정하여 카메라 위치와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최대 규모 및 변환까지 직접 복구할 수 있다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 배치 형태를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제한하여 교차 벽이 수직이 되도록 할 수 있다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402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360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파노라마 이미지로부터 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Manhattan room layout 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추정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HorizonNet</a:t>
            </a:r>
            <a:endParaRPr lang="ko-KR" altLang="en-US" sz="15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426B8E-80EE-4081-8CB4-106D98AEC50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CB55C-836A-49BA-A057-08F2FD2412F8}"/>
              </a:ext>
            </a:extLst>
          </p:cNvPr>
          <p:cNvSpPr txBox="1"/>
          <p:nvPr/>
        </p:nvSpPr>
        <p:spPr>
          <a:xfrm>
            <a:off x="837638" y="4482655"/>
            <a:ext cx="1111052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Stretch Data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Argumentaion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어디에서 쓰이는가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추가 논문해석이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필요해보임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92B67-5801-49A1-BDDF-2535B387E64D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88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6CD5514-4211-40C7-9056-359776F0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575531"/>
            <a:ext cx="6622839" cy="37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8B862-36DD-4AB3-B0A7-6641FB725848}"/>
              </a:ext>
            </a:extLst>
          </p:cNvPr>
          <p:cNvSpPr txBox="1"/>
          <p:nvPr/>
        </p:nvSpPr>
        <p:spPr>
          <a:xfrm>
            <a:off x="7354359" y="1919219"/>
            <a:ext cx="4639521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수직 보정 전처리를 통해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1D Layout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표현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특징 추출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Post-Processing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45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908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1D Layout Representation +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특징 추출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(feature extractor)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BCE6A-165A-4FF0-94E1-A3FF8F86096C}"/>
              </a:ext>
            </a:extLst>
          </p:cNvPr>
          <p:cNvSpPr txBox="1"/>
          <p:nvPr/>
        </p:nvSpPr>
        <p:spPr>
          <a:xfrm>
            <a:off x="264241" y="980347"/>
            <a:ext cx="11300230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입력으로 받은 파노라마 사진을 수직 보정하여 소실점과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edge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찾는다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이용하여 훈련된 모델로 사진의 특징을 추출하여 천장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바닥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경계가 표시된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1D Layout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도출한다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185E91-8D76-40EC-BF8E-EF27701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0" y="2696280"/>
            <a:ext cx="7768942" cy="29041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C02255-DA7C-40FC-9754-5CB14F51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428" y="2787327"/>
            <a:ext cx="3435058" cy="2087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DEA482-A1CA-4B81-90B5-9274987C1FE5}"/>
                  </a:ext>
                </a:extLst>
              </p:cNvPr>
              <p:cNvSpPr txBox="1"/>
              <p:nvPr/>
            </p:nvSpPr>
            <p:spPr>
              <a:xfrm>
                <a:off x="9616811" y="4874659"/>
                <a:ext cx="1670797" cy="913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천장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  <a:endParaRPr lang="en-US" altLang="ko-KR" sz="1200" dirty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바닥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  <a:endParaRPr lang="en-US" altLang="ko-KR" sz="1200" dirty="0">
                  <a:solidFill>
                    <a:schemeClr val="tx1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-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벽 경계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DEA482-A1CA-4B81-90B5-9274987C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811" y="4874659"/>
                <a:ext cx="1670797" cy="913263"/>
              </a:xfrm>
              <a:prstGeom prst="rect">
                <a:avLst/>
              </a:prstGeom>
              <a:blipFill>
                <a:blip r:embed="rId4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9CF059-80BF-4010-B1CF-C2B1E4BA332B}"/>
              </a:ext>
            </a:extLst>
          </p:cNvPr>
          <p:cNvSpPr txBox="1"/>
          <p:nvPr/>
        </p:nvSpPr>
        <p:spPr>
          <a:xfrm>
            <a:off x="8957569" y="2417995"/>
            <a:ext cx="2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[1D Layout]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62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908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Post-processing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7747A-1ECA-413C-9C92-0193F0F4FC2A}"/>
              </a:ext>
            </a:extLst>
          </p:cNvPr>
          <p:cNvSpPr txBox="1"/>
          <p:nvPr/>
        </p:nvSpPr>
        <p:spPr>
          <a:xfrm>
            <a:off x="407077" y="649451"/>
            <a:ext cx="4913869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가정으로 바닥 천장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벽면을 복구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공식을 통해 천장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바닥 거리를 계산한 후 벽면을 복구함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8E900D5-509D-4F90-A816-5A266EFA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8" y="2667978"/>
            <a:ext cx="3745615" cy="2917346"/>
          </a:xfrm>
          <a:prstGeom prst="rect">
            <a:avLst/>
          </a:prstGeom>
          <a:noFill/>
          <a:ln>
            <a:solidFill>
              <a:srgbClr val="CBC3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9E28CCD-93FD-49C1-8266-7CCC59F5D2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24918" y="2631833"/>
            <a:ext cx="794416" cy="504053"/>
          </a:xfrm>
          <a:prstGeom prst="bentConnector3">
            <a:avLst>
              <a:gd name="adj1" fmla="val 670"/>
            </a:avLst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07A94F5-EA03-4424-9634-5FACDE485BB7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618281" y="1613377"/>
            <a:ext cx="1172485" cy="684080"/>
          </a:xfrm>
          <a:prstGeom prst="bentConnector2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1BB3EB-5720-4AE8-9234-67DD16BCAB58}"/>
              </a:ext>
            </a:extLst>
          </p:cNvPr>
          <p:cNvCxnSpPr>
            <a:cxnSpLocks/>
          </p:cNvCxnSpPr>
          <p:nvPr/>
        </p:nvCxnSpPr>
        <p:spPr>
          <a:xfrm>
            <a:off x="6474555" y="4793236"/>
            <a:ext cx="504056" cy="0"/>
          </a:xfrm>
          <a:prstGeom prst="straightConnector1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3C1F37-C73E-4752-971E-D72655BA2826}"/>
              </a:ext>
            </a:extLst>
          </p:cNvPr>
          <p:cNvSpPr/>
          <p:nvPr/>
        </p:nvSpPr>
        <p:spPr>
          <a:xfrm>
            <a:off x="6546563" y="1138341"/>
            <a:ext cx="5331210" cy="461665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벽면에서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PCA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벡터를 얻고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벡터의 평균 화된 각도로 전체 평면을 회전시킴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endParaRPr lang="en-US" altLang="ko-KR" sz="14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39EBD-ECE7-49DD-A180-4ECD93A46866}"/>
              </a:ext>
            </a:extLst>
          </p:cNvPr>
          <p:cNvSpPr/>
          <p:nvPr/>
        </p:nvSpPr>
        <p:spPr>
          <a:xfrm>
            <a:off x="568698" y="1731322"/>
            <a:ext cx="3745615" cy="755330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빨간 선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구해진 천장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벽의 경계</a:t>
            </a: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녹색 선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눈에 띄는 모서리를 여러 부분으로 나눈 것</a:t>
            </a: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76D6CD-156B-412C-911E-6E3DDCD9EBFD}"/>
              </a:ext>
            </a:extLst>
          </p:cNvPr>
          <p:cNvSpPr/>
          <p:nvPr/>
        </p:nvSpPr>
        <p:spPr>
          <a:xfrm>
            <a:off x="6978611" y="1912916"/>
            <a:ext cx="4899162" cy="4189954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벽면에 대해서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XZ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축과 수직인 벽에 투표를 하여 투표에서 가장 많은 표를 얻은 벽이 선택됨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투표를 할 때는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Cuboid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형태의 방과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Non-Cuboid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형태의 방으로 나뉘어 진행됨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구조에 따른 벽면의 개수에 차이가 존재하고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Non-Cuboid</a:t>
            </a: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구조에서 두가지의 특이점이 존재하기 때문</a:t>
            </a:r>
            <a:endParaRPr lang="en-US" altLang="ko-KR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『Non-Cuboid </a:t>
            </a:r>
            <a:r>
              <a:rPr lang="ko-KR" altLang="en-US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구조에서 두가지 특이점</a:t>
            </a:r>
            <a:r>
              <a:rPr lang="en-US" altLang="ko-KR" sz="1050" dirty="0">
                <a:solidFill>
                  <a:srgbClr val="8585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』</a:t>
            </a:r>
          </a:p>
          <a:p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가려져서 보이지 않는 코너가 존재하는 경우</a:t>
            </a:r>
            <a:endParaRPr lang="en-US" altLang="ko-KR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코너가 존재하지 않고 훈련된 모델이 코너가 없다고 판단한 경우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85750" indent="-285750">
              <a:buFont typeface="+mj-lt"/>
              <a:buAutoNum type="romanUcPeriod"/>
            </a:pPr>
            <a:endParaRPr lang="en-US" altLang="ko-KR" sz="8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두 경우에는 기존과 같이 벽에 투표하지 않고 두 개의 두드러진 모서리와 두 개의 벽의 위치에 따라 코너를 추가하는 특별한 방식을 사용한다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105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3607E65-3E20-4FCC-B2DE-DDEFEE7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55" y="3353076"/>
            <a:ext cx="2521795" cy="1151931"/>
          </a:xfrm>
          <a:prstGeom prst="rect">
            <a:avLst/>
          </a:prstGeom>
          <a:noFill/>
          <a:ln>
            <a:solidFill>
              <a:srgbClr val="CBC3B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6276D8-E623-4E80-9306-385F4C3D4B0C}"/>
              </a:ext>
            </a:extLst>
          </p:cNvPr>
          <p:cNvSpPr/>
          <p:nvPr/>
        </p:nvSpPr>
        <p:spPr>
          <a:xfrm>
            <a:off x="192023" y="4427615"/>
            <a:ext cx="2250080" cy="731242"/>
          </a:xfrm>
          <a:prstGeom prst="rect">
            <a:avLst/>
          </a:prstGeom>
          <a:noFill/>
          <a:ln w="3175">
            <a:solidFill>
              <a:srgbClr val="CB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투표하여 결정된 천장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바닥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벽을 기준으로 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Room</a:t>
            </a:r>
            <a:r>
              <a:rPr lang="ko-KR" altLang="en-US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복원된다</a:t>
            </a:r>
            <a:r>
              <a:rPr lang="en-US" altLang="ko-KR" sz="105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80709B-A7EA-402D-B3FE-94EB0C5869F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442103" y="4793236"/>
            <a:ext cx="358846" cy="0"/>
          </a:xfrm>
          <a:prstGeom prst="straightConnector1">
            <a:avLst/>
          </a:prstGeom>
          <a:ln w="3175">
            <a:solidFill>
              <a:srgbClr val="CBC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7CC838-0FD4-4940-BA04-FCC4F14926FB}"/>
              </a:ext>
            </a:extLst>
          </p:cNvPr>
          <p:cNvSpPr txBox="1"/>
          <p:nvPr/>
        </p:nvSpPr>
        <p:spPr>
          <a:xfrm>
            <a:off x="242038" y="6350939"/>
            <a:ext cx="9680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PCA 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분산이 가장 큰 방향이 가장 주된 방향이라고 가정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다차원의 데이터 분포를 가장 잘 표현하는 성분들을 찾아 주기 위함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101386-77C1-4030-9E4E-75C11285F7AE}"/>
              </a:ext>
            </a:extLst>
          </p:cNvPr>
          <p:cNvSpPr/>
          <p:nvPr/>
        </p:nvSpPr>
        <p:spPr>
          <a:xfrm>
            <a:off x="196319" y="6402377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15DEF-ABC8-4974-A368-BDACE57C8C60}"/>
              </a:ext>
            </a:extLst>
          </p:cNvPr>
          <p:cNvSpPr txBox="1"/>
          <p:nvPr/>
        </p:nvSpPr>
        <p:spPr>
          <a:xfrm>
            <a:off x="242038" y="6130958"/>
            <a:ext cx="80154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Cuboid 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직육면체의 형태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40C211-BF2D-437D-B22F-4F19610EF1BA}"/>
              </a:ext>
            </a:extLst>
          </p:cNvPr>
          <p:cNvSpPr/>
          <p:nvPr/>
        </p:nvSpPr>
        <p:spPr>
          <a:xfrm>
            <a:off x="196319" y="6182396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C740E-0471-41CE-A9A2-9468B77DA84C}"/>
              </a:ext>
            </a:extLst>
          </p:cNvPr>
          <p:cNvSpPr txBox="1"/>
          <p:nvPr/>
        </p:nvSpPr>
        <p:spPr>
          <a:xfrm>
            <a:off x="247169" y="5896585"/>
            <a:ext cx="80154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가정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영상에 나타나는 평면들은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차원상에서 서로 직교하는 평면들 로만 이루어져 있다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6ADF8-5838-49B6-A895-7E927675C8C9}"/>
              </a:ext>
            </a:extLst>
          </p:cNvPr>
          <p:cNvSpPr/>
          <p:nvPr/>
        </p:nvSpPr>
        <p:spPr>
          <a:xfrm>
            <a:off x="201450" y="5948023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3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205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759779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3086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35046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4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37638" y="4482655"/>
            <a:ext cx="11110522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열 당 예측으로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layout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을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예측으로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depth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semantic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을 나오게 하는 것 같다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나오고 그걸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하는 듯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이걸 코드에서 알 수 있을까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알 수 있다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!!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HoHoNet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/lib/model/modality/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에 각 코드가 나와 있음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실행시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만들어지지만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상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사용한 부분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그게 결과로 나타난 부분이 있는지 알아봐야 할 거 같다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575370" y="910095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1085793" y="97531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8F82-93CE-4B3F-84CC-8F3240E15747}"/>
              </a:ext>
            </a:extLst>
          </p:cNvPr>
          <p:cNvSpPr txBox="1"/>
          <p:nvPr/>
        </p:nvSpPr>
        <p:spPr>
          <a:xfrm>
            <a:off x="575370" y="1535583"/>
            <a:ext cx="11037510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layout, depth, semantic</a:t>
            </a:r>
          </a:p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레이아웃 재구성을 위한 새로운 방법을 설계하는 것이 아님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 layout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resnet34,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segmentation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resnet101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estimation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resnet50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기술인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[24]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큰 폭으로 능가한다는 것을 입증한다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장면의 전체적인 구조를 잘 포착한다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큐브맵을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모두 모델 입력으로 사용하므로 두 개의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backbone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네트워크가 필요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단점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경계에 비해 더 흐릿하다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열의 일부 고주파 신호는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의해 폐기된다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01D17-88E3-46DD-955B-6A23334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2" y="910095"/>
            <a:ext cx="5915899" cy="2725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487851-78EF-4DFA-8883-8ED0F46AB79C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5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2" y="1844741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07362" y="313542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07362" y="4465008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7" y="1814612"/>
            <a:ext cx="23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9737" y="3107573"/>
            <a:ext cx="216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9738" y="4439437"/>
            <a:ext cx="23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7" y="228970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53337" y="3542409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53337" y="4909762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3983761" y="5760028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06137" y="5734457"/>
            <a:ext cx="23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D335-A250-4345-A0D9-32131C10F56B}"/>
              </a:ext>
            </a:extLst>
          </p:cNvPr>
          <p:cNvSpPr txBox="1"/>
          <p:nvPr/>
        </p:nvSpPr>
        <p:spPr>
          <a:xfrm>
            <a:off x="4706137" y="6206768"/>
            <a:ext cx="3478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88D36E-FDB2-43FA-ADE3-8BC72A79181C}"/>
              </a:ext>
            </a:extLst>
          </p:cNvPr>
          <p:cNvSpPr/>
          <p:nvPr/>
        </p:nvSpPr>
        <p:spPr>
          <a:xfrm>
            <a:off x="3983761" y="5926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75F23-FA2A-4B02-AFE4-75FD31CE88BA}"/>
              </a:ext>
            </a:extLst>
          </p:cNvPr>
          <p:cNvSpPr txBox="1"/>
          <p:nvPr/>
        </p:nvSpPr>
        <p:spPr>
          <a:xfrm>
            <a:off x="4706136" y="562561"/>
            <a:ext cx="235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A8DFF-1579-4448-B88B-D3FE383F4264}"/>
              </a:ext>
            </a:extLst>
          </p:cNvPr>
          <p:cNvSpPr txBox="1"/>
          <p:nvPr/>
        </p:nvSpPr>
        <p:spPr>
          <a:xfrm>
            <a:off x="4729736" y="1037652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https://github.com/GitBoSun/roomnet</a:t>
            </a: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222504" y="3992055"/>
            <a:ext cx="8874713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5" y="872771"/>
            <a:ext cx="4030176" cy="2935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5432337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994819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504538-9988-4E42-BF06-F7CB308E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66" y="704407"/>
            <a:ext cx="6877059" cy="3168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FC829-5F06-47A7-8A50-A1349FC89E30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212979" y="2914111"/>
            <a:ext cx="516126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742425" y="2544211"/>
            <a:ext cx="6165811" cy="337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49F8-6BBD-48C0-8740-71EFFF4599FD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298836" y="3530300"/>
            <a:ext cx="11594325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3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31EC9-84D8-401A-BCF9-681523ACBD39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5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D245B-BCAC-4A74-9A01-53EA75213410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8004052" y="4845327"/>
            <a:ext cx="4095750" cy="69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7F1EF-CD1B-4159-9159-F8BC1442F498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86617" y="707886"/>
            <a:ext cx="5880845" cy="302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b="1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EBC42-04A9-457B-AF13-AB355213D0D8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6DB03-11B4-40F3-A66C-27281A88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125" y="618827"/>
            <a:ext cx="1778629" cy="1246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B7926-D141-4FBB-87F9-169C0B84A85B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50235" y="707886"/>
            <a:ext cx="2837024" cy="1451602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blipFill>
                <a:blip r:embed="rId4"/>
                <a:stretch>
                  <a:fillRect b="-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51E262-7D4D-4BC7-B280-89E1EAE8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800375"/>
            <a:ext cx="2974401" cy="1038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9E3314-6FA8-4831-9D46-F81FCCE2C3C4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549D1-DDC1-4DD1-9976-0F8A8C1806A9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7316" y="300892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7316" y="300892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46046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668644" y="1298287"/>
            <a:ext cx="10890601" cy="361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파노라마와 투시 이미지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직육면체 레이아웃 및 보다 일반적인 레이아웃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"L"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자형 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걸쳐 일반화하는 단일 이미지에서 룸 레이아웃을 예측하는 알고리즘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등각 파노라마에서 직접 레이아웃을 추정하여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단순화함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최종 출력물은 카메라와의 각 벽의 거리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높이 및 레이아웃 회전으로 매개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변수화된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희박하고 콤팩트한 평면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Manhattan 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기준으로 파노라마 이미지를 정렬한 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시스템은 심층 네트워크를 사용하여 파노라마 이미지의 경계와 모서리를 직접 예측한다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점에서 우리는 심층 네트워크를 사용하여 투시 이미지의 레이아웃 모서리와 가시적인 모서리를 나타내는 레이블을 직접 예측하는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 유사함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파노라마에서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직육면체 레이아웃을 예측한다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파노라마에서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non-cuboid Manhattan layout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추정한다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단일 원근 이미지에서 레이아웃을 추정한다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78305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84794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Layout</a:t>
            </a:r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Net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398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418425" y="887722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928848" y="952939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87851-78EF-4DFA-8883-8ED0F46AB79C}"/>
              </a:ext>
            </a:extLst>
          </p:cNvPr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6225C-8963-42CF-BDC2-D063A51034C7}"/>
              </a:ext>
            </a:extLst>
          </p:cNvPr>
          <p:cNvSpPr txBox="1"/>
          <p:nvPr/>
        </p:nvSpPr>
        <p:spPr>
          <a:xfrm>
            <a:off x="621625" y="1365093"/>
            <a:ext cx="10887635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“Manhattan World"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가정 하에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모델을 만들기 위해 수평 카메라가 촬영한 투시 이미지에 바닥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벽 경계를 맞춘다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방향 지도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(Orientation Maps)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작성하고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검출된 선분을 기반으로 레이아웃 가설을 생성하고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 중에서 가장 적합한 레이아웃을 선택한다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개를 풀고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소실점과 일치하는 레이아웃을 샘플링하고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가장자리와 기하학적 맥락 일관성을 기반으로 최적의 레이아웃을 선택하여 입체 레이아웃을 복구한다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E4E0F-5ADB-4697-8EEE-09936D616D83}"/>
              </a:ext>
            </a:extLst>
          </p:cNvPr>
          <p:cNvSpPr txBox="1"/>
          <p:nvPr/>
        </p:nvSpPr>
        <p:spPr>
          <a:xfrm>
            <a:off x="146304" y="6586745"/>
            <a:ext cx="90801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Manhattan World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가정 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모든 벽이 바닥과 직각으로 되어 있다는 것이다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특별한 경우는 네 개의 벽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천장 및 바닥이 방을 둘러싸는 직육면체 모델이다</a:t>
            </a:r>
            <a:r>
              <a:rPr lang="en-US" altLang="ko-KR" sz="105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A305521-8056-4E98-BADD-C8820622A9C4}"/>
              </a:ext>
            </a:extLst>
          </p:cNvPr>
          <p:cNvSpPr/>
          <p:nvPr/>
        </p:nvSpPr>
        <p:spPr>
          <a:xfrm>
            <a:off x="421405" y="5291318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7C6FA-1773-4D85-BA85-2500EB54A11A}"/>
              </a:ext>
            </a:extLst>
          </p:cNvPr>
          <p:cNvSpPr txBox="1"/>
          <p:nvPr/>
        </p:nvSpPr>
        <p:spPr>
          <a:xfrm>
            <a:off x="644474" y="5668811"/>
            <a:ext cx="756195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14420-FF1A-48DC-8283-63E8AA10726B}"/>
              </a:ext>
            </a:extLst>
          </p:cNvPr>
          <p:cNvSpPr txBox="1"/>
          <p:nvPr/>
        </p:nvSpPr>
        <p:spPr>
          <a:xfrm>
            <a:off x="931828" y="5356535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5EB34-7831-4D7A-B018-53D5D79DE1F1}"/>
              </a:ext>
            </a:extLst>
          </p:cNvPr>
          <p:cNvSpPr txBox="1"/>
          <p:nvPr/>
        </p:nvSpPr>
        <p:spPr>
          <a:xfrm>
            <a:off x="869215" y="2521443"/>
            <a:ext cx="9080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기준으로 파노라마 이미지를 정렬한 후</a:t>
            </a:r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시스템은 심층 네트워크를 사용하여 파노라마 이미지의 경계와 모서리를 직접 예측한다</a:t>
            </a:r>
            <a:r>
              <a:rPr lang="en-US" altLang="ko-KR" sz="11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DAAC780B-8604-4A96-A8B3-F4F43BB7B528}"/>
              </a:ext>
            </a:extLst>
          </p:cNvPr>
          <p:cNvSpPr>
            <a:spLocks noEditPoints="1"/>
          </p:cNvSpPr>
          <p:nvPr/>
        </p:nvSpPr>
        <p:spPr bwMode="auto">
          <a:xfrm>
            <a:off x="417954" y="3175486"/>
            <a:ext cx="465122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F7EE6-B973-4373-BC57-7949B7254556}"/>
              </a:ext>
            </a:extLst>
          </p:cNvPr>
          <p:cNvSpPr txBox="1"/>
          <p:nvPr/>
        </p:nvSpPr>
        <p:spPr>
          <a:xfrm>
            <a:off x="976925" y="3240372"/>
            <a:ext cx="490492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RoomNet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에 대한 개선점</a:t>
            </a:r>
            <a:endParaRPr lang="ko-KR" altLang="en-US" sz="1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16818-2179-4C06-813A-C08F88ACF1B8}"/>
              </a:ext>
            </a:extLst>
          </p:cNvPr>
          <p:cNvSpPr txBox="1"/>
          <p:nvPr/>
        </p:nvSpPr>
        <p:spPr>
          <a:xfrm>
            <a:off x="649674" y="3708543"/>
            <a:ext cx="11330900" cy="116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기반으로 이미지를 정렬하고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다중 레이아웃 요소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모서리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경계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크기 및 변환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예측하고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 예측에 제한된 맨해튼 레이아웃을 맞추기 때문에 개선을 보여준다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영상에 적용함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정렬단계와 경계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모서리 및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3D cuboid parameter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다중 작업 예측에서 다름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모서리 위치 예측을 세분화하지만 이러한 예측은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입체 배치와 일치하지 않을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49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293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7CE9E-7605-41DE-B93C-E4DDB878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812723"/>
            <a:ext cx="8870017" cy="27478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414A57-65FD-414B-B082-2EA643883A91}"/>
              </a:ext>
            </a:extLst>
          </p:cNvPr>
          <p:cNvSpPr txBox="1"/>
          <p:nvPr/>
        </p:nvSpPr>
        <p:spPr>
          <a:xfrm>
            <a:off x="403413" y="4732517"/>
            <a:ext cx="11376212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소실점을 분석하고 이미지를 바닥과 수평으로 정렬한다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정렬을 통해 벽면 경계가 수직선임을 보장하고 실험에 따라 오류를 줄일 수 있다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인코더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구조와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skip connections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가진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이미지에서 직접 코너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접합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경계 확률 맵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(corner (layout junctions) and boundary probability maps 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예측한다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모서리와 경계는 각각 방 배치를 완벽하게 표현해 준다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Layout parameters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예측된 모서리와 경계에 적합하도록 최적화된다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E60E-DC03-4E20-AB41-D0E64D75F57A}"/>
              </a:ext>
            </a:extLst>
          </p:cNvPr>
          <p:cNvSpPr txBox="1"/>
          <p:nvPr/>
        </p:nvSpPr>
        <p:spPr>
          <a:xfrm>
            <a:off x="6415549" y="248214"/>
            <a:ext cx="4598894" cy="41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0" dirty="0" err="1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ko-KR" altLang="en-US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encoder-</a:t>
            </a:r>
            <a:r>
              <a:rPr lang="en-US" altLang="ko-KR" sz="16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  <a:r>
              <a:rPr lang="ko-KR" altLang="en-US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전략을 따른다</a:t>
            </a:r>
            <a:r>
              <a:rPr lang="en-US" altLang="ko-KR" sz="1600" b="1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600" b="1" dirty="0">
              <a:solidFill>
                <a:srgbClr val="85858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73799-F460-41D0-84CC-8BB29276AAED}"/>
              </a:ext>
            </a:extLst>
          </p:cNvPr>
          <p:cNvSpPr/>
          <p:nvPr/>
        </p:nvSpPr>
        <p:spPr>
          <a:xfrm>
            <a:off x="403413" y="1812723"/>
            <a:ext cx="2124634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F9020-F75D-44A8-93CC-0EDDD65F3B15}"/>
              </a:ext>
            </a:extLst>
          </p:cNvPr>
          <p:cNvSpPr txBox="1"/>
          <p:nvPr/>
        </p:nvSpPr>
        <p:spPr>
          <a:xfrm>
            <a:off x="193638" y="790089"/>
            <a:ext cx="293952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 입력은 단일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파노라마와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line map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결합이다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8AC71E-57BA-49A6-BC4D-940035FD894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452282" y="1282532"/>
            <a:ext cx="211120" cy="530192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F50E45-6B1D-471F-8397-5C9BAE77E887}"/>
              </a:ext>
            </a:extLst>
          </p:cNvPr>
          <p:cNvSpPr/>
          <p:nvPr/>
        </p:nvSpPr>
        <p:spPr>
          <a:xfrm>
            <a:off x="4874666" y="1812722"/>
            <a:ext cx="1362528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B0ADD-F7A3-4734-A776-2D73806513C4}"/>
              </a:ext>
            </a:extLst>
          </p:cNvPr>
          <p:cNvSpPr txBox="1"/>
          <p:nvPr/>
        </p:nvSpPr>
        <p:spPr>
          <a:xfrm>
            <a:off x="4337700" y="661084"/>
            <a:ext cx="27812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레이아웃 경계와 모서리 위치를 공동으로 예측한다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7AD11E-5466-403A-A621-A35FC8D7C78C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5555930" y="1153527"/>
            <a:ext cx="172420" cy="659195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A5745-C798-4623-82B9-3483AD7B918D}"/>
              </a:ext>
            </a:extLst>
          </p:cNvPr>
          <p:cNvSpPr/>
          <p:nvPr/>
        </p:nvSpPr>
        <p:spPr>
          <a:xfrm>
            <a:off x="6379511" y="1812721"/>
            <a:ext cx="2939863" cy="957373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0E5A32-5C49-4AF3-9735-00B296BDCBCB}"/>
              </a:ext>
            </a:extLst>
          </p:cNvPr>
          <p:cNvSpPr/>
          <p:nvPr/>
        </p:nvSpPr>
        <p:spPr>
          <a:xfrm>
            <a:off x="6379511" y="2903751"/>
            <a:ext cx="2939863" cy="1656858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9D4F6-09FA-481B-B5F5-28983761E906}"/>
              </a:ext>
            </a:extLst>
          </p:cNvPr>
          <p:cNvSpPr txBox="1"/>
          <p:nvPr/>
        </p:nvSpPr>
        <p:spPr>
          <a:xfrm>
            <a:off x="9481969" y="3409014"/>
            <a:ext cx="251639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 예측은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Manhattan constrained layout </a:t>
            </a:r>
            <a:r>
              <a:rPr lang="en-US" altLang="ko-KR" sz="1200" b="0" i="0" dirty="0" err="1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reconsturction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F8FD73-F3F3-4308-92C4-5E089985E465}"/>
              </a:ext>
            </a:extLst>
          </p:cNvPr>
          <p:cNvSpPr txBox="1"/>
          <p:nvPr/>
        </p:nvSpPr>
        <p:spPr>
          <a:xfrm>
            <a:off x="7100047" y="897810"/>
            <a:ext cx="4898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파라미터 손실은 정확도를 최대화하는 예측을 장려한다</a:t>
            </a:r>
            <a:r>
              <a:rPr lang="en-US" altLang="ko-KR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85858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9450BB-FCA4-44E4-A72F-6199711ECB55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7849443" y="1205587"/>
            <a:ext cx="1699762" cy="607134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D73FE2-379A-434F-9E5D-B9B7EC00F60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9319374" y="3732180"/>
            <a:ext cx="162595" cy="15388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FF387A-BFD3-4D9E-8CD8-068BAAAA7DEF}"/>
              </a:ext>
            </a:extLst>
          </p:cNvPr>
          <p:cNvSpPr/>
          <p:nvPr/>
        </p:nvSpPr>
        <p:spPr>
          <a:xfrm>
            <a:off x="2614333" y="1812722"/>
            <a:ext cx="2232000" cy="2747887"/>
          </a:xfrm>
          <a:prstGeom prst="rect">
            <a:avLst/>
          </a:prstGeom>
          <a:noFill/>
          <a:ln w="28575">
            <a:solidFill>
              <a:srgbClr val="8585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5AEF689-8A33-458C-B17E-038437679415}"/>
              </a:ext>
            </a:extLst>
          </p:cNvPr>
          <p:cNvCxnSpPr>
            <a:cxnSpLocks/>
            <a:stCxn id="62" idx="0"/>
            <a:endCxn id="68" idx="2"/>
          </p:cNvCxnSpPr>
          <p:nvPr/>
        </p:nvCxnSpPr>
        <p:spPr>
          <a:xfrm flipH="1" flipV="1">
            <a:off x="3711123" y="1599318"/>
            <a:ext cx="19210" cy="213404"/>
          </a:xfrm>
          <a:prstGeom prst="straightConnector1">
            <a:avLst/>
          </a:prstGeom>
          <a:ln w="28575">
            <a:solidFill>
              <a:srgbClr val="85858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016F2D-CB8E-4C83-A442-680B28462774}"/>
              </a:ext>
            </a:extLst>
          </p:cNvPr>
          <p:cNvSpPr txBox="1"/>
          <p:nvPr/>
        </p:nvSpPr>
        <p:spPr>
          <a:xfrm>
            <a:off x="2819149" y="1137653"/>
            <a:ext cx="1783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858585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네트워크</a:t>
            </a:r>
            <a:endParaRPr lang="en-US" altLang="ko-KR" sz="1200" b="0" i="0" dirty="0">
              <a:solidFill>
                <a:srgbClr val="858585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encoder-decoder </a:t>
            </a:r>
            <a:r>
              <a:rPr lang="ko-KR" altLang="en-US" sz="12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전략</a:t>
            </a:r>
          </a:p>
        </p:txBody>
      </p:sp>
    </p:spTree>
    <p:extLst>
      <p:ext uri="{BB962C8B-B14F-4D97-AF65-F5344CB8AC3E}">
        <p14:creationId xmlns:p14="http://schemas.microsoft.com/office/powerpoint/2010/main" val="612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파노라마 이미지 정렬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corner (layout junctions) and boundary probability maps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E1F09-1DA4-48CE-989A-B38D857D1891}"/>
              </a:ext>
            </a:extLst>
          </p:cNvPr>
          <p:cNvSpPr txBox="1"/>
          <p:nvPr/>
        </p:nvSpPr>
        <p:spPr>
          <a:xfrm>
            <a:off x="433955" y="759233"/>
            <a:ext cx="11376211" cy="112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구형 투영에서 바닥 평면 방향을 추정하여 이미지를 정렬하고 장면을 회전한 다음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등각 투영으로 다시 투영한다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we first align the image by estimating the floor plane direction under spherical projection, rotate the scene, and reproject it to the 2D equirectangular projection.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전략을 따른다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훈련 방법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2D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예측 네트워크의 경우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먼저 네트워크의 매개 변수를 초기화하기 위해 레이아웃 경계 예측 작업을 훈련한다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C4560E8-5285-4D8C-B8F1-BAFEA73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0" y="2611566"/>
            <a:ext cx="10243127" cy="3173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361E08-2E47-43C5-9A96-8E45651076A3}"/>
              </a:ext>
            </a:extLst>
          </p:cNvPr>
          <p:cNvSpPr/>
          <p:nvPr/>
        </p:nvSpPr>
        <p:spPr>
          <a:xfrm>
            <a:off x="3090272" y="2746036"/>
            <a:ext cx="1146063" cy="2756647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1E3603-C748-4650-A0BA-B71A6E87954D}"/>
              </a:ext>
            </a:extLst>
          </p:cNvPr>
          <p:cNvSpPr/>
          <p:nvPr/>
        </p:nvSpPr>
        <p:spPr>
          <a:xfrm>
            <a:off x="4400140" y="2746035"/>
            <a:ext cx="1433501" cy="27566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E016A-86AB-4967-9154-221B1EA84EB2}"/>
              </a:ext>
            </a:extLst>
          </p:cNvPr>
          <p:cNvSpPr txBox="1"/>
          <p:nvPr/>
        </p:nvSpPr>
        <p:spPr>
          <a:xfrm>
            <a:off x="3049845" y="1916232"/>
            <a:ext cx="1226916" cy="66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Encoder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3x3Conv 7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EF880A-2506-4B42-A7F9-45E4F62C4B2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3663303" y="2576413"/>
            <a:ext cx="1" cy="169623"/>
          </a:xfrm>
          <a:prstGeom prst="straightConnector1">
            <a:avLst/>
          </a:prstGeom>
          <a:ln w="28575">
            <a:solidFill>
              <a:srgbClr val="052E6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82082D-3C14-43FC-A688-0FC0B58BE886}"/>
              </a:ext>
            </a:extLst>
          </p:cNvPr>
          <p:cNvSpPr txBox="1"/>
          <p:nvPr/>
        </p:nvSpPr>
        <p:spPr>
          <a:xfrm>
            <a:off x="4625163" y="2179187"/>
            <a:ext cx="983456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Decoder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5EE439-5416-46DD-B989-CE34B2C5EE71}"/>
              </a:ext>
            </a:extLst>
          </p:cNvPr>
          <p:cNvCxnSpPr>
            <a:cxnSpLocks/>
            <a:stCxn id="28" idx="0"/>
            <a:endCxn id="35" idx="2"/>
          </p:cNvCxnSpPr>
          <p:nvPr/>
        </p:nvCxnSpPr>
        <p:spPr>
          <a:xfrm flipV="1">
            <a:off x="5116891" y="2556983"/>
            <a:ext cx="0" cy="18905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C33A4-3E2D-402F-8A08-61AECF95DAD5}"/>
              </a:ext>
            </a:extLst>
          </p:cNvPr>
          <p:cNvSpPr/>
          <p:nvPr/>
        </p:nvSpPr>
        <p:spPr>
          <a:xfrm>
            <a:off x="4400140" y="2746034"/>
            <a:ext cx="1433501" cy="1394237"/>
          </a:xfrm>
          <a:prstGeom prst="rect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709775-F5D4-40FD-A885-ADC2D3BF6FC7}"/>
              </a:ext>
            </a:extLst>
          </p:cNvPr>
          <p:cNvSpPr/>
          <p:nvPr/>
        </p:nvSpPr>
        <p:spPr>
          <a:xfrm>
            <a:off x="4408478" y="4140271"/>
            <a:ext cx="1433501" cy="1362411"/>
          </a:xfrm>
          <a:prstGeom prst="rect">
            <a:avLst/>
          </a:prstGeom>
          <a:solidFill>
            <a:srgbClr val="9E8EC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657412-8DBC-4F14-93B8-91653C807651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5833641" y="2343515"/>
            <a:ext cx="576840" cy="109963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7F0F5A-D3C1-4D08-8785-75AEBCA1971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125229" y="5502682"/>
            <a:ext cx="0" cy="348294"/>
          </a:xfrm>
          <a:prstGeom prst="straightConnector1">
            <a:avLst/>
          </a:prstGeom>
          <a:ln w="28575">
            <a:solidFill>
              <a:srgbClr val="9E8EC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71FC2E-8EBC-4F10-9ADC-729E5677407F}"/>
              </a:ext>
            </a:extLst>
          </p:cNvPr>
          <p:cNvSpPr txBox="1"/>
          <p:nvPr/>
        </p:nvSpPr>
        <p:spPr>
          <a:xfrm>
            <a:off x="6410481" y="2013424"/>
            <a:ext cx="5617960" cy="66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 boundary map predictor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bottleneck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입력과 동일한 해상도를 가진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feature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map</a:t>
            </a:r>
            <a:r>
              <a:rPr lang="ko-KR" altLang="en-US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해독한다</a:t>
            </a:r>
            <a:r>
              <a:rPr lang="en-US" altLang="ko-KR" sz="1200" dirty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68E49-9DAB-4A61-8133-0FEF6496CE40}"/>
              </a:ext>
            </a:extLst>
          </p:cNvPr>
          <p:cNvSpPr txBox="1"/>
          <p:nvPr/>
        </p:nvSpPr>
        <p:spPr>
          <a:xfrm>
            <a:off x="960119" y="5611849"/>
            <a:ext cx="8332277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layout corner map predictor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boundary map </a:t>
            </a:r>
            <a:r>
              <a:rPr lang="en-US" altLang="ko-KR" sz="1200" dirty="0" err="1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predicto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 동일한 구조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</a:t>
            </a:r>
            <a:r>
              <a:rPr lang="ko-KR" altLang="en-US" sz="1200" dirty="0" err="1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layer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대해 상단 분기로부터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skip connections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추가로 수신한다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모서리가 가려진 경우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layout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boundary</a:t>
            </a:r>
            <a:r>
              <a:rPr lang="ko-KR" altLang="en-US" sz="1200" dirty="0">
                <a:solidFill>
                  <a:srgbClr val="9E8EC7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는 모서리 위치를 의미한다고 생각하기 때문</a:t>
            </a:r>
            <a:endParaRPr lang="ko-KR" altLang="en-US" sz="1200" dirty="0">
              <a:solidFill>
                <a:srgbClr val="9E8EC7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50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0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파노라마 이미지 정렬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corner (layout junctions) and boundary probability maps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0A77-32EE-4CBF-8DD1-8C121637E758}"/>
              </a:ext>
            </a:extLst>
          </p:cNvPr>
          <p:cNvSpPr txBox="1"/>
          <p:nvPr/>
        </p:nvSpPr>
        <p:spPr>
          <a:xfrm>
            <a:off x="0" y="619048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참고 </a:t>
            </a:r>
            <a:r>
              <a:rPr lang="en-US" altLang="ko-KR" sz="1000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https://www.google.com/url?sa=i&amp;url=https%3A%2F%2Fwww.mdpi.com%2F2076-3417%2F7%2F4%2F312%2Fpdf&amp;psig=AOvVaw3BqChCa0auMkvGBcyahBys&amp;ust=1633100200621000&amp;source=images&amp;cd=vfe&amp;ved=0CAwQjhxqFwoTCMjhsMH6pvMCFQAAAAAdAAAAABAh</a:t>
            </a:r>
            <a:endParaRPr lang="ko-KR" altLang="en-US" sz="1000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C80AD-E603-4ED4-BB92-15D89C6A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26" y="2185221"/>
            <a:ext cx="9586947" cy="2487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85E892-E6D1-4F6D-AE4B-714A619FBF74}"/>
              </a:ext>
            </a:extLst>
          </p:cNvPr>
          <p:cNvSpPr txBox="1"/>
          <p:nvPr/>
        </p:nvSpPr>
        <p:spPr>
          <a:xfrm>
            <a:off x="628651" y="902647"/>
            <a:ext cx="6646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An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Based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Convolution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Neural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Network (CNN)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39953-8800-446C-BACE-EBAB2EFCCBCF}"/>
              </a:ext>
            </a:extLst>
          </p:cNvPr>
          <p:cNvSpPr txBox="1"/>
          <p:nvPr/>
        </p:nvSpPr>
        <p:spPr>
          <a:xfrm>
            <a:off x="2476981" y="4764153"/>
            <a:ext cx="115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3x3Conv 7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E40EC-C366-4260-B7B9-D6A258578EDF}"/>
              </a:ext>
            </a:extLst>
          </p:cNvPr>
          <p:cNvSpPr txBox="1"/>
          <p:nvPr/>
        </p:nvSpPr>
        <p:spPr>
          <a:xfrm>
            <a:off x="8798688" y="4667983"/>
            <a:ext cx="115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Sigmoid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393916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3522</Words>
  <Application>Microsoft Office PowerPoint</Application>
  <PresentationFormat>와이드스크린</PresentationFormat>
  <Paragraphs>355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Berlin Sans FB Demi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137</cp:revision>
  <dcterms:created xsi:type="dcterms:W3CDTF">2018-12-07T04:37:05Z</dcterms:created>
  <dcterms:modified xsi:type="dcterms:W3CDTF">2021-09-30T15:47:51Z</dcterms:modified>
</cp:coreProperties>
</file>