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4" r:id="rId5"/>
    <p:sldId id="266" r:id="rId6"/>
    <p:sldId id="259" r:id="rId7"/>
    <p:sldId id="262" r:id="rId8"/>
    <p:sldId id="268" r:id="rId9"/>
    <p:sldId id="270" r:id="rId10"/>
    <p:sldId id="269" r:id="rId11"/>
    <p:sldId id="271" r:id="rId12"/>
    <p:sldId id="272" r:id="rId13"/>
    <p:sldId id="273" r:id="rId14"/>
    <p:sldId id="260" r:id="rId15"/>
    <p:sldId id="263" r:id="rId16"/>
    <p:sldId id="274" r:id="rId17"/>
    <p:sldId id="275" r:id="rId18"/>
    <p:sldId id="26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use of R </a:t>
            </a:r>
            <a:r>
              <a:rPr lang="en-US" altLang="ja-JP" dirty="0" smtClean="0"/>
              <a:t>-Practice-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kumimoji="1" lang="en-US" altLang="ja-JP" dirty="0" smtClean="0"/>
              <a:t>National Institute of Technology, Anan College, JAPAN</a:t>
            </a:r>
          </a:p>
          <a:p>
            <a:r>
              <a:rPr kumimoji="1" lang="en-US" altLang="ja-JP" dirty="0" err="1" smtClean="0"/>
              <a:t>Yoshiki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Satotani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08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ja-JP" dirty="0" smtClean="0"/>
              <a:t>From </a:t>
            </a:r>
            <a:r>
              <a:rPr lang="en-US" altLang="ja-JP" dirty="0"/>
              <a:t>apple_juice.csv, make a </a:t>
            </a:r>
            <a:r>
              <a:rPr lang="en-US" altLang="ja-JP" dirty="0" err="1"/>
              <a:t>historgram</a:t>
            </a:r>
            <a:r>
              <a:rPr lang="en-US" altLang="ja-JP" dirty="0"/>
              <a:t> of pH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ja-JP" dirty="0"/>
              <a:t>F</a:t>
            </a:r>
            <a:r>
              <a:rPr lang="en-US" altLang="ja-JP" dirty="0" smtClean="0"/>
              <a:t>orm </a:t>
            </a:r>
            <a:r>
              <a:rPr lang="en-US" altLang="ja-JP" dirty="0"/>
              <a:t>apple_juice.csv, make a boxplot that</a:t>
            </a:r>
          </a:p>
          <a:p>
            <a:pPr lvl="1"/>
            <a:r>
              <a:rPr lang="en-US" altLang="ja-JP" dirty="0" smtClean="0"/>
              <a:t>y </a:t>
            </a:r>
            <a:r>
              <a:rPr lang="en-US" altLang="ja-JP" dirty="0"/>
              <a:t>axis is </a:t>
            </a:r>
            <a:r>
              <a:rPr lang="en-US" altLang="ja-JP" dirty="0" err="1"/>
              <a:t>pH.</a:t>
            </a:r>
            <a:endParaRPr lang="en-US" altLang="ja-JP" dirty="0"/>
          </a:p>
          <a:p>
            <a:pPr lvl="1"/>
            <a:r>
              <a:rPr lang="en-US" altLang="ja-JP" dirty="0" smtClean="0"/>
              <a:t>two </a:t>
            </a:r>
            <a:r>
              <a:rPr lang="en-US" altLang="ja-JP" dirty="0"/>
              <a:t>boxes(first: Growth=0, second: Growth=1</a:t>
            </a:r>
            <a:r>
              <a:rPr lang="en-US" altLang="ja-JP" dirty="0" smtClean="0"/>
              <a:t>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1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ja-JP" dirty="0" smtClean="0"/>
              <a:t>From </a:t>
            </a:r>
            <a:r>
              <a:rPr lang="en-US" altLang="ja-JP" dirty="0"/>
              <a:t>apple_production.csv, make a bar chart of each </a:t>
            </a:r>
            <a:r>
              <a:rPr lang="en-US" altLang="ja-JP" dirty="0" smtClean="0"/>
              <a:t>variety (Fuji, Tsugaru, Orin, </a:t>
            </a:r>
            <a:r>
              <a:rPr lang="en-US" altLang="ja-JP" dirty="0" err="1" smtClean="0"/>
              <a:t>Jona</a:t>
            </a:r>
            <a:r>
              <a:rPr lang="en-US" altLang="ja-JP" dirty="0" smtClean="0"/>
              <a:t> Gold) and </a:t>
            </a:r>
            <a:r>
              <a:rPr lang="en-US" altLang="ja-JP" dirty="0"/>
              <a:t>Others (Production </a:t>
            </a:r>
            <a:r>
              <a:rPr lang="en-US" altLang="ja-JP" dirty="0" smtClean="0"/>
              <a:t>– four variety) </a:t>
            </a:r>
            <a:r>
              <a:rPr lang="en-US" altLang="ja-JP" dirty="0"/>
              <a:t>in 2014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From apple_production.csv, make a </a:t>
            </a:r>
            <a:r>
              <a:rPr lang="en-US" altLang="ja-JP" dirty="0" smtClean="0"/>
              <a:t>pie chart </a:t>
            </a:r>
            <a:r>
              <a:rPr lang="en-US" altLang="ja-JP" dirty="0"/>
              <a:t>of each variety (Fuji, Tsugaru, Orin, </a:t>
            </a:r>
            <a:r>
              <a:rPr lang="en-US" altLang="ja-JP" dirty="0" err="1"/>
              <a:t>Jona</a:t>
            </a:r>
            <a:r>
              <a:rPr lang="en-US" altLang="ja-JP" dirty="0"/>
              <a:t> Gold) and Others (Production – four variety) in 2014</a:t>
            </a:r>
            <a:endParaRPr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Scan </a:t>
            </a:r>
            <a:r>
              <a:rPr lang="en-US" altLang="ja-JP" dirty="0"/>
              <a:t>a number and find </a:t>
            </a:r>
            <a:r>
              <a:rPr lang="en-US" altLang="ja-JP" dirty="0" smtClean="0"/>
              <a:t>whether the </a:t>
            </a:r>
            <a:r>
              <a:rPr lang="en-US" altLang="ja-JP" dirty="0"/>
              <a:t>number is divisible by </a:t>
            </a:r>
            <a:r>
              <a:rPr lang="en-US" altLang="ja-JP" dirty="0" smtClean="0"/>
              <a:t>three or not</a:t>
            </a:r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so, print 'divisible by </a:t>
            </a:r>
            <a:r>
              <a:rPr lang="en-US" altLang="ja-JP" dirty="0" smtClean="0"/>
              <a:t>three‘</a:t>
            </a:r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not, print 'not divisible by </a:t>
            </a:r>
            <a:r>
              <a:rPr lang="en-US" altLang="ja-JP" dirty="0" smtClean="0"/>
              <a:t>three‘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Scan </a:t>
            </a:r>
            <a:r>
              <a:rPr lang="en-US" altLang="ja-JP" dirty="0"/>
              <a:t>a number and find if the number is divisible by three and </a:t>
            </a:r>
            <a:r>
              <a:rPr lang="en-US" altLang="ja-JP" dirty="0" smtClean="0"/>
              <a:t>five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divisible </a:t>
            </a:r>
            <a:r>
              <a:rPr lang="en-US" altLang="ja-JP" dirty="0"/>
              <a:t>by only three, print 'divisible by </a:t>
            </a:r>
            <a:r>
              <a:rPr lang="en-US" altLang="ja-JP" dirty="0" smtClean="0"/>
              <a:t>three‘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only five, print 'divisible by </a:t>
            </a:r>
            <a:r>
              <a:rPr lang="en-US" altLang="ja-JP" dirty="0" smtClean="0"/>
              <a:t>five‘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three and five, print 'divisible by three and </a:t>
            </a:r>
            <a:r>
              <a:rPr lang="en-US" altLang="ja-JP" dirty="0" smtClean="0"/>
              <a:t>five‘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</a:t>
            </a:r>
            <a:r>
              <a:rPr lang="en-US" altLang="ja-JP" dirty="0" smtClean="0"/>
              <a:t>neither three </a:t>
            </a:r>
            <a:r>
              <a:rPr lang="en-US" altLang="ja-JP" dirty="0"/>
              <a:t>nor </a:t>
            </a:r>
            <a:r>
              <a:rPr lang="en-US" altLang="ja-JP" dirty="0" smtClean="0"/>
              <a:t>five, print </a:t>
            </a:r>
            <a:r>
              <a:rPr lang="en-US" altLang="ja-JP" dirty="0"/>
              <a:t>'not divisible by three and </a:t>
            </a:r>
            <a:r>
              <a:rPr lang="en-US" altLang="ja-JP" dirty="0" smtClean="0"/>
              <a:t>five‘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98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ja-JP" dirty="0" smtClean="0"/>
              <a:t>With </a:t>
            </a:r>
            <a:r>
              <a:rPr lang="en-US" altLang="ja-JP" dirty="0"/>
              <a:t>for statement and vector c('</a:t>
            </a:r>
            <a:r>
              <a:rPr lang="en-US" altLang="ja-JP" dirty="0" err="1"/>
              <a:t>fuji</a:t>
            </a:r>
            <a:r>
              <a:rPr lang="en-US" altLang="ja-JP" dirty="0"/>
              <a:t>', '</a:t>
            </a:r>
            <a:r>
              <a:rPr lang="en-US" altLang="ja-JP" dirty="0" err="1"/>
              <a:t>orin</a:t>
            </a:r>
            <a:r>
              <a:rPr lang="en-US" altLang="ja-JP" dirty="0" smtClean="0"/>
              <a:t>'), print </a:t>
            </a:r>
            <a:r>
              <a:rPr lang="en-US" altLang="ja-JP" dirty="0"/>
              <a:t>'delicious </a:t>
            </a:r>
            <a:r>
              <a:rPr lang="en-US" altLang="ja-JP" dirty="0" err="1"/>
              <a:t>fuji</a:t>
            </a:r>
            <a:r>
              <a:rPr lang="en-US" altLang="ja-JP" dirty="0"/>
              <a:t>' and 'delicious </a:t>
            </a:r>
            <a:r>
              <a:rPr lang="en-US" altLang="ja-JP" dirty="0" err="1" smtClean="0"/>
              <a:t>orin</a:t>
            </a:r>
            <a:r>
              <a:rPr lang="en-US" altLang="ja-JP" dirty="0"/>
              <a:t>'.</a:t>
            </a:r>
          </a:p>
          <a:p>
            <a:pPr lvl="1"/>
            <a:r>
              <a:rPr lang="en-US" altLang="ja-JP" dirty="0" smtClean="0"/>
              <a:t>Hint</a:t>
            </a:r>
            <a:r>
              <a:rPr lang="en-US" altLang="ja-JP" dirty="0"/>
              <a:t>: for string concatenation, use paste('foo', 'bar').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ja-JP" dirty="0" smtClean="0"/>
              <a:t>With </a:t>
            </a:r>
            <a:r>
              <a:rPr lang="en-US" altLang="ja-JP" dirty="0"/>
              <a:t>while statement</a:t>
            </a:r>
            <a:r>
              <a:rPr lang="en-US" altLang="ja-JP" dirty="0" smtClean="0"/>
              <a:t>, ask </a:t>
            </a:r>
            <a:r>
              <a:rPr lang="en-US" altLang="ja-JP" dirty="0"/>
              <a:t>a number </a:t>
            </a:r>
            <a:r>
              <a:rPr lang="en-US" altLang="ja-JP" dirty="0" smtClean="0"/>
              <a:t>till it </a:t>
            </a:r>
            <a:r>
              <a:rPr lang="en-US" altLang="ja-JP" dirty="0"/>
              <a:t>is divisible by 3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FizzBuzz</a:t>
            </a:r>
            <a:r>
              <a:rPr lang="en-US" altLang="ja-JP" dirty="0"/>
              <a:t>) </a:t>
            </a:r>
            <a:r>
              <a:rPr lang="en-US" altLang="ja-JP" dirty="0" smtClean="0"/>
              <a:t>For </a:t>
            </a:r>
            <a:r>
              <a:rPr lang="en-US" altLang="ja-JP" dirty="0"/>
              <a:t>number between 1 and </a:t>
            </a:r>
            <a:r>
              <a:rPr lang="en-US" altLang="ja-JP" dirty="0" smtClean="0"/>
              <a:t>100,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fizz if it is divisible by </a:t>
            </a:r>
            <a:r>
              <a:rPr lang="en-US" altLang="ja-JP" dirty="0" smtClean="0"/>
              <a:t>3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buzz if it is divisible by </a:t>
            </a:r>
            <a:r>
              <a:rPr lang="en-US" altLang="ja-JP" dirty="0" smtClean="0"/>
              <a:t>5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 err="1"/>
              <a:t>fizzbuzz</a:t>
            </a:r>
            <a:r>
              <a:rPr lang="en-US" altLang="ja-JP" dirty="0"/>
              <a:t> if it is divisible by both 3 and </a:t>
            </a:r>
            <a:r>
              <a:rPr lang="en-US" altLang="ja-JP" dirty="0" smtClean="0"/>
              <a:t>5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the number if is not divisible by both 3 and </a:t>
            </a:r>
            <a:r>
              <a:rPr lang="en-US" altLang="ja-JP" dirty="0" smtClean="0"/>
              <a:t>5</a:t>
            </a:r>
          </a:p>
          <a:p>
            <a:pPr marL="0" indent="0">
              <a:buNone/>
            </a:pPr>
            <a:r>
              <a:rPr lang="en-US" altLang="ja-JP" dirty="0" smtClean="0"/>
              <a:t>i.e. 1 </a:t>
            </a:r>
            <a:r>
              <a:rPr lang="en-US" altLang="ja-JP" dirty="0"/>
              <a:t>2 fizz 4 buzz fizz 7 8 fizz buzz...</a:t>
            </a:r>
          </a:p>
          <a:p>
            <a:pPr marL="457200" indent="-457200">
              <a:buFont typeface="+mj-lt"/>
              <a:buAutoNum type="arabicPeriod" startAt="3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4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3(advanced)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ja-JP" dirty="0" smtClean="0"/>
              <a:t>Make </a:t>
            </a:r>
            <a:r>
              <a:rPr lang="en-US" altLang="ja-JP" dirty="0"/>
              <a:t>a function which you pass a word </a:t>
            </a:r>
            <a:r>
              <a:rPr lang="en-US" altLang="ja-JP" dirty="0" smtClean="0"/>
              <a:t>and returns </a:t>
            </a:r>
            <a:r>
              <a:rPr lang="en-US" altLang="ja-JP" dirty="0"/>
              <a:t>'delicious &lt;your word</a:t>
            </a:r>
            <a:r>
              <a:rPr lang="en-US" altLang="ja-JP" dirty="0" smtClean="0"/>
              <a:t>&gt;'. And </a:t>
            </a:r>
            <a:r>
              <a:rPr lang="en-US" altLang="ja-JP" dirty="0"/>
              <a:t>try </a:t>
            </a:r>
            <a:r>
              <a:rPr lang="en-US" altLang="ja-JP" dirty="0" smtClean="0"/>
              <a:t>the function </a:t>
            </a:r>
            <a:r>
              <a:rPr lang="en-US" altLang="ja-JP" dirty="0"/>
              <a:t>with some words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Hint: use paste(‘delicious’, ‘your word’)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ja-JP" dirty="0"/>
              <a:t>F</a:t>
            </a:r>
            <a:r>
              <a:rPr lang="en-US" altLang="ja-JP" dirty="0" smtClean="0"/>
              <a:t>or </a:t>
            </a:r>
            <a:r>
              <a:rPr lang="en-US" altLang="ja-JP" dirty="0"/>
              <a:t>vector, c('</a:t>
            </a:r>
            <a:r>
              <a:rPr lang="en-US" altLang="ja-JP" dirty="0" err="1"/>
              <a:t>fuji</a:t>
            </a:r>
            <a:r>
              <a:rPr lang="en-US" altLang="ja-JP" dirty="0"/>
              <a:t>', </a:t>
            </a:r>
            <a:r>
              <a:rPr lang="en-US" altLang="ja-JP" dirty="0" smtClean="0"/>
              <a:t>'</a:t>
            </a:r>
            <a:r>
              <a:rPr lang="en-US" altLang="ja-JP" dirty="0" err="1" smtClean="0"/>
              <a:t>orin</a:t>
            </a:r>
            <a:r>
              <a:rPr lang="en-US" altLang="ja-JP" dirty="0"/>
              <a:t>', </a:t>
            </a:r>
            <a:r>
              <a:rPr lang="en-US" altLang="ja-JP" dirty="0" smtClean="0"/>
              <a:t>...), create </a:t>
            </a:r>
            <a:r>
              <a:rPr lang="en-US" altLang="ja-JP" dirty="0"/>
              <a:t>a vector c('delicious </a:t>
            </a:r>
            <a:r>
              <a:rPr lang="en-US" altLang="ja-JP" dirty="0" err="1"/>
              <a:t>fuji</a:t>
            </a:r>
            <a:r>
              <a:rPr lang="en-US" altLang="ja-JP" dirty="0"/>
              <a:t>', 'delicious </a:t>
            </a:r>
            <a:r>
              <a:rPr lang="en-US" altLang="ja-JP" dirty="0" err="1"/>
              <a:t>orin</a:t>
            </a:r>
            <a:r>
              <a:rPr lang="en-US" altLang="ja-JP" dirty="0"/>
              <a:t>', 'delicious </a:t>
            </a:r>
            <a:r>
              <a:rPr lang="en-US" altLang="ja-JP" dirty="0" smtClean="0"/>
              <a:t>...')</a:t>
            </a:r>
          </a:p>
          <a:p>
            <a:pPr lvl="1"/>
            <a:r>
              <a:rPr lang="en-US" altLang="ja-JP" dirty="0" smtClean="0"/>
              <a:t>with </a:t>
            </a:r>
            <a:r>
              <a:rPr lang="en-US" altLang="ja-JP" dirty="0"/>
              <a:t>function f = paste('delicious', x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sapply</a:t>
            </a:r>
            <a:r>
              <a:rPr lang="en-US" altLang="ja-JP" dirty="0" smtClean="0"/>
              <a:t> </a:t>
            </a:r>
            <a:r>
              <a:rPr lang="en-US" altLang="ja-JP" dirty="0"/>
              <a:t>function(see help(</a:t>
            </a:r>
            <a:r>
              <a:rPr lang="en-US" altLang="ja-JP" dirty="0" err="1"/>
              <a:t>sapply</a:t>
            </a:r>
            <a:r>
              <a:rPr lang="en-US" altLang="ja-JP" dirty="0"/>
              <a:t>))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6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&amp; 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from http://stackoverflow.com/questions/8145694/solving-simultaneous-equations-with-r</a:t>
            </a:r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://www.stat.ufl.edu/~</a:t>
            </a:r>
            <a:r>
              <a:rPr lang="en-US" altLang="ja-JP" dirty="0" smtClean="0"/>
              <a:t>winner/data/apple_juice.dat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www.stat.ufl.edu</a:t>
            </a:r>
            <a:r>
              <a:rPr lang="en-US" altLang="ja-JP" dirty="0"/>
              <a:t>/~</a:t>
            </a:r>
            <a:r>
              <a:rPr lang="en-US" altLang="ja-JP" dirty="0" smtClean="0"/>
              <a:t>winner/data/apple_juice.txt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www.ringodaigaku.com/study/statistics/production_kind.html</a:t>
            </a:r>
          </a:p>
        </p:txBody>
      </p:sp>
    </p:spTree>
    <p:extLst>
      <p:ext uri="{BB962C8B-B14F-4D97-AF65-F5344CB8AC3E}">
        <p14:creationId xmlns:p14="http://schemas.microsoft.com/office/powerpoint/2010/main" val="1863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Convert minutes into hours and minutes</a:t>
            </a:r>
          </a:p>
          <a:p>
            <a:pPr lvl="1"/>
            <a:r>
              <a:rPr lang="en-US" altLang="ja-JP" dirty="0"/>
              <a:t>E.g. 123 -&gt; 2:03, 255 -&gt; </a:t>
            </a:r>
            <a:r>
              <a:rPr lang="en-US" altLang="ja-JP" dirty="0" smtClean="0"/>
              <a:t>4:15</a:t>
            </a:r>
          </a:p>
          <a:p>
            <a:pPr lvl="1"/>
            <a:r>
              <a:rPr kumimoji="1" lang="en-US" altLang="ja-JP" dirty="0" smtClean="0"/>
              <a:t>Hint: use division and modulation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the number of digits of a number</a:t>
            </a:r>
          </a:p>
          <a:p>
            <a:pPr lvl="1"/>
            <a:r>
              <a:rPr lang="en-US" altLang="ja-JP" dirty="0"/>
              <a:t>E.g. 12345 -&gt; 5, 654321 -&gt; </a:t>
            </a:r>
            <a:r>
              <a:rPr lang="en-US" altLang="ja-JP" dirty="0" smtClean="0"/>
              <a:t>6</a:t>
            </a:r>
          </a:p>
          <a:p>
            <a:pPr lvl="1"/>
            <a:r>
              <a:rPr lang="de-DE" altLang="ja-JP" dirty="0" smtClean="0"/>
              <a:t>Hint</a:t>
            </a:r>
            <a:r>
              <a:rPr lang="de-DE" altLang="ja-JP" dirty="0"/>
              <a:t>: 1-(10-1) -&gt; 1 digit 10-(100-1) -&gt; 2 digits </a:t>
            </a:r>
            <a:r>
              <a:rPr lang="de-DE" altLang="ja-JP" dirty="0" smtClean="0"/>
              <a:t>...</a:t>
            </a:r>
          </a:p>
          <a:p>
            <a:pPr lvl="1"/>
            <a:r>
              <a:rPr lang="en-US" altLang="ja-JP" dirty="0"/>
              <a:t>Hint2: log10(1) = 0, log10(10) = 1, log10(100) = 2 </a:t>
            </a:r>
            <a:r>
              <a:rPr lang="en-US" altLang="ja-JP" dirty="0" smtClean="0"/>
              <a:t>...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how many numbers which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Divisible by three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Smaller than 1000</a:t>
            </a:r>
          </a:p>
          <a:p>
            <a:pPr lvl="1"/>
            <a:r>
              <a:rPr lang="en-US" altLang="ja-JP" dirty="0" smtClean="0"/>
              <a:t>Hint: colon operator (see help(‘:’))</a:t>
            </a:r>
          </a:p>
          <a:p>
            <a:pPr lvl="1"/>
            <a:r>
              <a:rPr kumimoji="1" lang="en-US" altLang="ja-JP" dirty="0" smtClean="0"/>
              <a:t>Hint2</a:t>
            </a:r>
            <a:r>
              <a:rPr lang="en-US" altLang="ja-JP" dirty="0"/>
              <a:t>: length(): get </a:t>
            </a:r>
            <a:r>
              <a:rPr lang="en-US" altLang="ja-JP" dirty="0" smtClean="0"/>
              <a:t>length </a:t>
            </a:r>
            <a:r>
              <a:rPr lang="en-US" altLang="ja-JP" dirty="0"/>
              <a:t>of a </a:t>
            </a:r>
            <a:r>
              <a:rPr lang="en-US" altLang="ja-JP" dirty="0" smtClean="0"/>
              <a:t>vector (see help(length))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6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ja-JP" dirty="0" smtClean="0"/>
                  <a:t>Find how many numbers which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Divisible by </a:t>
                </a:r>
                <a:r>
                  <a:rPr lang="en-US" altLang="ja-JP" dirty="0" smtClean="0"/>
                  <a:t>three or five</a:t>
                </a:r>
                <a:endParaRPr lang="en-US" altLang="ja-JP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Smaller than 1000</a:t>
                </a:r>
              </a:p>
              <a:p>
                <a:pPr lvl="1"/>
                <a:r>
                  <a:rPr lang="en-US" altLang="ja-JP" dirty="0"/>
                  <a:t>Hint</a:t>
                </a:r>
                <a:r>
                  <a:rPr lang="en-US" altLang="ja-JP" dirty="0" smtClean="0"/>
                  <a:t>: logical or operator for two vectors: see help(‘|’)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kumimoji="1" lang="en-US" altLang="ja-JP" dirty="0" smtClean="0"/>
                  <a:t>Solve: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+9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+7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+8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kumimoji="1" lang="en-US" altLang="ja-JP" dirty="0" smtClean="0"/>
              <a:t>Load data frame from “apple_juice.csv” by</a:t>
            </a:r>
          </a:p>
          <a:p>
            <a:pPr lvl="2"/>
            <a:r>
              <a:rPr lang="en-US" altLang="ja-JP" dirty="0" err="1" smtClean="0"/>
              <a:t>aj</a:t>
            </a:r>
            <a:r>
              <a:rPr lang="en-US" altLang="ja-JP" dirty="0" smtClean="0"/>
              <a:t> = read.csv(“apple_juice.csv”) </a:t>
            </a:r>
            <a:r>
              <a:rPr lang="en-US" altLang="ja-JP" dirty="0"/>
              <a:t># take a look at "Load an Excel(csv) file"</a:t>
            </a:r>
            <a:endParaRPr lang="en-US" altLang="ja-JP" dirty="0" smtClean="0"/>
          </a:p>
          <a:p>
            <a:pPr marL="274320" lvl="1" indent="0">
              <a:buNone/>
            </a:pPr>
            <a:r>
              <a:rPr kumimoji="1" lang="en-US" altLang="ja-JP" dirty="0" smtClean="0"/>
              <a:t>and run these commands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summary(</a:t>
            </a:r>
            <a:r>
              <a:rPr lang="en-US" altLang="ja-JP" dirty="0" err="1" smtClean="0"/>
              <a:t>aj</a:t>
            </a:r>
            <a:r>
              <a:rPr lang="en-US" altLang="ja-JP" dirty="0" smtClean="0"/>
              <a:t>); summary(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 # summary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mean(</a:t>
            </a:r>
            <a:r>
              <a:rPr kumimoji="1" lang="en-US" altLang="ja-JP" dirty="0" err="1" smtClean="0"/>
              <a:t>aj$pH</a:t>
            </a:r>
            <a:r>
              <a:rPr kumimoji="1"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median(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range(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var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sd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Graph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Draw these graphs: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x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cos(x)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asin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atan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log(x)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floor(x)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trunc</a:t>
            </a:r>
            <a:r>
              <a:rPr lang="en-US" altLang="ja-JP" dirty="0" smtClean="0"/>
              <a:t>(x / 60)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</a:t>
            </a:r>
            <a:r>
              <a:rPr kumimoji="1" lang="en-US" altLang="ja-JP" dirty="0" err="1" smtClean="0"/>
              <a:t>trunc</a:t>
            </a:r>
            <a:r>
              <a:rPr kumimoji="1" lang="en-US" altLang="ja-JP" dirty="0" smtClean="0"/>
              <a:t>(x %% 60)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floor(log10(x)) + 1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8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ja-JP" dirty="0" smtClean="0"/>
              <a:t>To draw multiple graphs, run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same axis:</a:t>
            </a:r>
          </a:p>
          <a:p>
            <a:pPr lvl="2"/>
            <a:r>
              <a:rPr lang="en-US" altLang="ja-JP" dirty="0" smtClean="0"/>
              <a:t>plot(x, y1, type=‘l’)</a:t>
            </a:r>
          </a:p>
          <a:p>
            <a:pPr lvl="2"/>
            <a:r>
              <a:rPr kumimoji="1" lang="en-US" altLang="ja-JP" dirty="0" smtClean="0"/>
              <a:t>lines(x, y2, type=‘l’) # just draw line over the graph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multiple axis:</a:t>
            </a:r>
          </a:p>
          <a:p>
            <a:pPr lvl="2"/>
            <a:r>
              <a:rPr kumimoji="1" lang="en-US" altLang="ja-JP" dirty="0" smtClean="0"/>
              <a:t>par(</a:t>
            </a:r>
            <a:r>
              <a:rPr kumimoji="1" lang="en-US" altLang="ja-JP" dirty="0" err="1" smtClean="0"/>
              <a:t>mfrow</a:t>
            </a:r>
            <a:r>
              <a:rPr kumimoji="1" lang="en-US" altLang="ja-JP" dirty="0" smtClean="0"/>
              <a:t>=c(1,2))  # create two graphs on a window</a:t>
            </a:r>
          </a:p>
          <a:p>
            <a:pPr lvl="2"/>
            <a:r>
              <a:rPr lang="en-US" altLang="ja-JP" dirty="0" smtClean="0"/>
              <a:t>plot(x, y1, type=‘l’) # draw first graph</a:t>
            </a:r>
          </a:p>
          <a:p>
            <a:pPr lvl="2"/>
            <a:r>
              <a:rPr kumimoji="1" lang="en-US" altLang="ja-JP" dirty="0" smtClean="0"/>
              <a:t>plot(x, y2, type=‘l’) # draw second graph</a:t>
            </a:r>
          </a:p>
          <a:p>
            <a:pPr lvl="2"/>
            <a:r>
              <a:rPr lang="en-US" altLang="ja-JP" dirty="0" smtClean="0"/>
              <a:t>par(</a:t>
            </a:r>
            <a:r>
              <a:rPr lang="en-US" altLang="ja-JP" dirty="0" err="1" smtClean="0"/>
              <a:t>mfrow</a:t>
            </a:r>
            <a:r>
              <a:rPr lang="en-US" altLang="ja-JP" dirty="0" smtClean="0"/>
              <a:t>=c(1,1)) # reset layout(single graph)</a:t>
            </a:r>
          </a:p>
          <a:p>
            <a:pPr lvl="1"/>
            <a:r>
              <a:rPr kumimoji="1" lang="en-US" altLang="ja-JP" dirty="0" smtClean="0"/>
              <a:t>Try 1. and 2. for x=</a:t>
            </a:r>
            <a:r>
              <a:rPr kumimoji="1" lang="en-US" altLang="ja-JP" dirty="0" err="1" smtClean="0"/>
              <a:t>seq</a:t>
            </a:r>
            <a:r>
              <a:rPr kumimoji="1" lang="en-US" altLang="ja-JP" dirty="0" smtClean="0"/>
              <a:t>(0,1,len=1000), y1=x^2, y2=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(x)-1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ja-JP" dirty="0" smtClean="0"/>
              <a:t>From apple_production.csv</a:t>
            </a:r>
            <a:r>
              <a:rPr lang="en-US" altLang="ja-JP" dirty="0"/>
              <a:t>, make a chart of apple production by </a:t>
            </a:r>
            <a:r>
              <a:rPr lang="en-US" altLang="ja-JP" dirty="0" smtClean="0"/>
              <a:t>years, like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ユーザー定義 1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68007F"/>
      </a:accent1>
      <a:accent2>
        <a:srgbClr val="9C007F"/>
      </a:accent2>
      <a:accent3>
        <a:srgbClr val="E40059"/>
      </a:accent3>
      <a:accent4>
        <a:srgbClr val="FF388C"/>
      </a:accent4>
      <a:accent5>
        <a:srgbClr val="00349E"/>
      </a:accent5>
      <a:accent6>
        <a:srgbClr val="005BD3"/>
      </a:accent6>
      <a:hlink>
        <a:srgbClr val="17BBFD"/>
      </a:hlink>
      <a:folHlink>
        <a:srgbClr val="FF79C2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224</TotalTime>
  <Words>794</Words>
  <Application>Microsoft Office PowerPoint</Application>
  <PresentationFormat>画面に合わせる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クラリティ</vt:lpstr>
      <vt:lpstr>Basic use of R -Practice-</vt:lpstr>
      <vt:lpstr>Basic operation</vt:lpstr>
      <vt:lpstr>Practice 1</vt:lpstr>
      <vt:lpstr>Practice 1</vt:lpstr>
      <vt:lpstr>Practice 1</vt:lpstr>
      <vt:lpstr>Graph</vt:lpstr>
      <vt:lpstr>Practice 2</vt:lpstr>
      <vt:lpstr>Practice 2</vt:lpstr>
      <vt:lpstr>Practice 2</vt:lpstr>
      <vt:lpstr>Practice 2</vt:lpstr>
      <vt:lpstr>Practice 2</vt:lpstr>
      <vt:lpstr>Practice 2</vt:lpstr>
      <vt:lpstr>Practice 2</vt:lpstr>
      <vt:lpstr>Programming</vt:lpstr>
      <vt:lpstr>Practice 3</vt:lpstr>
      <vt:lpstr>Practice 3</vt:lpstr>
      <vt:lpstr>Practice 3(advanced)</vt:lpstr>
      <vt:lpstr>References &amp; 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Satotani</dc:creator>
  <cp:lastModifiedBy>Yoshiki Satotani</cp:lastModifiedBy>
  <cp:revision>28</cp:revision>
  <dcterms:created xsi:type="dcterms:W3CDTF">2015-07-30T23:41:47Z</dcterms:created>
  <dcterms:modified xsi:type="dcterms:W3CDTF">2015-08-03T08:04:45Z</dcterms:modified>
</cp:coreProperties>
</file>