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300" r:id="rId3"/>
    <p:sldId id="301" r:id="rId4"/>
    <p:sldId id="302" r:id="rId5"/>
    <p:sldId id="304" r:id="rId6"/>
    <p:sldId id="305" r:id="rId7"/>
    <p:sldId id="30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4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82F"/>
    <a:srgbClr val="000000"/>
    <a:srgbClr val="FF9900"/>
    <a:srgbClr val="51A03F"/>
    <a:srgbClr val="02C202"/>
    <a:srgbClr val="660033"/>
    <a:srgbClr val="CC0000"/>
    <a:srgbClr val="FDB96F"/>
    <a:srgbClr val="FCB504"/>
    <a:srgbClr val="FEC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32EC9E-0443-49F3-BC4C-95BD256038CB}">
  <a:tblStyle styleId="{FB32EC9E-0443-49F3-BC4C-95BD256038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5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9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53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68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92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2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7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9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18CF84-9C64-48EA-9F0D-AE1F277BA64B}"/>
              </a:ext>
            </a:extLst>
          </p:cNvPr>
          <p:cNvSpPr/>
          <p:nvPr/>
        </p:nvSpPr>
        <p:spPr>
          <a:xfrm>
            <a:off x="0" y="-1"/>
            <a:ext cx="9144000" cy="5143433"/>
          </a:xfrm>
          <a:prstGeom prst="rect">
            <a:avLst/>
          </a:prstGeom>
          <a:solidFill>
            <a:srgbClr val="174366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3219707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Rubén Domínguez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Gorka Gómez</a:t>
            </a:r>
          </a:p>
          <a:p>
            <a:pPr marL="0" lvl="0" indent="0"/>
            <a:r>
              <a:rPr lang="en" dirty="0"/>
              <a:t>Aritz Garitano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858558" y="1393699"/>
            <a:ext cx="753417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Módulo de control y alarma mediante RPi (MARP)</a:t>
            </a:r>
            <a:endParaRPr dirty="0"/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0E044B7-C048-43D6-A2C6-C9F53838D8D1}"/>
              </a:ext>
            </a:extLst>
          </p:cNvPr>
          <p:cNvSpPr/>
          <p:nvPr/>
        </p:nvSpPr>
        <p:spPr>
          <a:xfrm>
            <a:off x="185" y="67"/>
            <a:ext cx="9144000" cy="5143433"/>
          </a:xfrm>
          <a:prstGeom prst="rect">
            <a:avLst/>
          </a:prstGeom>
          <a:solidFill>
            <a:srgbClr val="174366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952B33-B2F1-4002-AFEE-0ABD037B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55" y="2114115"/>
            <a:ext cx="2476190" cy="1504762"/>
          </a:xfrm>
          <a:prstGeom prst="rect">
            <a:avLst/>
          </a:prstGeom>
        </p:spPr>
      </p:pic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ctrTitle" idx="2"/>
          </p:nvPr>
        </p:nvSpPr>
        <p:spPr>
          <a:xfrm>
            <a:off x="883950" y="1670708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PLC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3718463" y="2377560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0101010101000100010010100101011</a:t>
            </a:r>
            <a:r>
              <a:rPr lang="es-ES" dirty="0">
                <a:solidFill>
                  <a:srgbClr val="FF9900"/>
                </a:solidFill>
              </a:rPr>
              <a:t>1</a:t>
            </a:r>
            <a:r>
              <a:rPr lang="es-ES" dirty="0">
                <a:solidFill>
                  <a:schemeClr val="dk1"/>
                </a:solidFill>
              </a:rPr>
              <a:t>1001010101001010101001000000101010110111010111010100110101010110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3" name="Google Shape;270;p38">
            <a:extLst>
              <a:ext uri="{FF2B5EF4-FFF2-40B4-BE49-F238E27FC236}">
                <a16:creationId xmlns:a16="http://schemas.microsoft.com/office/drawing/2014/main" id="{F855112B-168C-4210-8D66-3C7A06765A03}"/>
              </a:ext>
            </a:extLst>
          </p:cNvPr>
          <p:cNvSpPr txBox="1">
            <a:spLocks/>
          </p:cNvSpPr>
          <p:nvPr/>
        </p:nvSpPr>
        <p:spPr>
          <a:xfrm>
            <a:off x="3407663" y="2098208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DB</a:t>
            </a:r>
          </a:p>
        </p:txBody>
      </p:sp>
      <p:sp>
        <p:nvSpPr>
          <p:cNvPr id="8" name="Google Shape;271;p38">
            <a:extLst>
              <a:ext uri="{FF2B5EF4-FFF2-40B4-BE49-F238E27FC236}">
                <a16:creationId xmlns:a16="http://schemas.microsoft.com/office/drawing/2014/main" id="{0AD8ABB1-00AC-462C-B79B-7AB352BA3B4E}"/>
              </a:ext>
            </a:extLst>
          </p:cNvPr>
          <p:cNvSpPr txBox="1">
            <a:spLocks/>
          </p:cNvSpPr>
          <p:nvPr/>
        </p:nvSpPr>
        <p:spPr>
          <a:xfrm>
            <a:off x="633526" y="2256116"/>
            <a:ext cx="1837158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S" dirty="0">
                <a:solidFill>
                  <a:srgbClr val="FF9900"/>
                </a:solidFill>
              </a:rPr>
              <a:t>Alarma!</a:t>
            </a:r>
          </a:p>
          <a:p>
            <a:pPr marL="0" indent="0"/>
            <a:endParaRPr lang="es-ES" dirty="0">
              <a:solidFill>
                <a:srgbClr val="FF9900"/>
              </a:solidFill>
            </a:endParaRPr>
          </a:p>
          <a:p>
            <a:pPr marL="0" indent="0"/>
            <a:endParaRPr lang="es-ES" dirty="0">
              <a:solidFill>
                <a:srgbClr val="FF9900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55388F7-7A7E-478A-A9DC-FBD5E40D306A}"/>
              </a:ext>
            </a:extLst>
          </p:cNvPr>
          <p:cNvCxnSpPr>
            <a:cxnSpLocks/>
          </p:cNvCxnSpPr>
          <p:nvPr/>
        </p:nvCxnSpPr>
        <p:spPr>
          <a:xfrm>
            <a:off x="1842149" y="2454078"/>
            <a:ext cx="2496245" cy="229538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71;p38">
            <a:extLst>
              <a:ext uri="{FF2B5EF4-FFF2-40B4-BE49-F238E27FC236}">
                <a16:creationId xmlns:a16="http://schemas.microsoft.com/office/drawing/2014/main" id="{010E4A17-A4EF-413B-95AD-0EACF770E608}"/>
              </a:ext>
            </a:extLst>
          </p:cNvPr>
          <p:cNvSpPr txBox="1">
            <a:spLocks/>
          </p:cNvSpPr>
          <p:nvPr/>
        </p:nvSpPr>
        <p:spPr>
          <a:xfrm>
            <a:off x="3717300" y="2376400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S">
                <a:solidFill>
                  <a:schemeClr val="dk1"/>
                </a:solidFill>
              </a:rPr>
              <a:t>010101010100010001001010010101101001010101001010101001000000101010110111010111010100110101010110</a:t>
            </a:r>
          </a:p>
          <a:p>
            <a:pPr marL="0" indent="0"/>
            <a:endParaRPr lang="es-ES">
              <a:solidFill>
                <a:schemeClr val="dk1"/>
              </a:solidFill>
            </a:endParaRPr>
          </a:p>
          <a:p>
            <a:pPr marL="0" indent="0"/>
            <a:endParaRPr lang="es-ES" dirty="0">
              <a:solidFill>
                <a:schemeClr val="dk1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51898E7-6C20-4EA5-BACC-D04DDA682A97}"/>
              </a:ext>
            </a:extLst>
          </p:cNvPr>
          <p:cNvGrpSpPr/>
          <p:nvPr/>
        </p:nvGrpSpPr>
        <p:grpSpPr>
          <a:xfrm>
            <a:off x="5987310" y="1464568"/>
            <a:ext cx="2438095" cy="2438095"/>
            <a:chOff x="5987310" y="1464568"/>
            <a:chExt cx="2438095" cy="243809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4A5991C-C0A6-4DD2-86C0-4DD54CB0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7310" y="1464568"/>
              <a:ext cx="2438095" cy="243809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BE1026-1B11-4ED9-A2BD-97B246C52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191" y="1929630"/>
              <a:ext cx="333978" cy="33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Google Shape;270;p38">
            <a:extLst>
              <a:ext uri="{FF2B5EF4-FFF2-40B4-BE49-F238E27FC236}">
                <a16:creationId xmlns:a16="http://schemas.microsoft.com/office/drawing/2014/main" id="{C92DFB18-398E-4A4A-ADB2-0104B0CF7177}"/>
              </a:ext>
            </a:extLst>
          </p:cNvPr>
          <p:cNvSpPr txBox="1">
            <a:spLocks/>
          </p:cNvSpPr>
          <p:nvPr/>
        </p:nvSpPr>
        <p:spPr>
          <a:xfrm>
            <a:off x="5842349" y="1034264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RPi</a:t>
            </a:r>
          </a:p>
        </p:txBody>
      </p:sp>
    </p:spTree>
    <p:extLst>
      <p:ext uri="{BB962C8B-B14F-4D97-AF65-F5344CB8AC3E}">
        <p14:creationId xmlns:p14="http://schemas.microsoft.com/office/powerpoint/2010/main" val="346730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build="p"/>
      <p:bldP spid="8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0E044B7-C048-43D6-A2C6-C9F53838D8D1}"/>
              </a:ext>
            </a:extLst>
          </p:cNvPr>
          <p:cNvSpPr/>
          <p:nvPr/>
        </p:nvSpPr>
        <p:spPr>
          <a:xfrm>
            <a:off x="185" y="67"/>
            <a:ext cx="9144000" cy="5143433"/>
          </a:xfrm>
          <a:prstGeom prst="rect">
            <a:avLst/>
          </a:prstGeom>
          <a:solidFill>
            <a:srgbClr val="174366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952B33-B2F1-4002-AFEE-0ABD037B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55" y="2114115"/>
            <a:ext cx="2476190" cy="1504762"/>
          </a:xfrm>
          <a:prstGeom prst="rect">
            <a:avLst/>
          </a:prstGeom>
        </p:spPr>
      </p:pic>
      <p:sp>
        <p:nvSpPr>
          <p:cNvPr id="270" name="Google Shape;270;p38"/>
          <p:cNvSpPr txBox="1">
            <a:spLocks noGrp="1"/>
          </p:cNvSpPr>
          <p:nvPr>
            <p:ph type="ctrTitle" idx="2"/>
          </p:nvPr>
        </p:nvSpPr>
        <p:spPr>
          <a:xfrm>
            <a:off x="883950" y="1670708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PLC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3718463" y="2377560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0101010101000100010010100101011</a:t>
            </a:r>
            <a:r>
              <a:rPr lang="es-ES" dirty="0">
                <a:solidFill>
                  <a:srgbClr val="FF9900"/>
                </a:solidFill>
              </a:rPr>
              <a:t>1</a:t>
            </a:r>
            <a:r>
              <a:rPr lang="es-ES" dirty="0">
                <a:solidFill>
                  <a:schemeClr val="dk1"/>
                </a:solidFill>
              </a:rPr>
              <a:t>1001010101001010101001000000101010110111010111010100110101010110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3" name="Google Shape;270;p38">
            <a:extLst>
              <a:ext uri="{FF2B5EF4-FFF2-40B4-BE49-F238E27FC236}">
                <a16:creationId xmlns:a16="http://schemas.microsoft.com/office/drawing/2014/main" id="{F855112B-168C-4210-8D66-3C7A06765A03}"/>
              </a:ext>
            </a:extLst>
          </p:cNvPr>
          <p:cNvSpPr txBox="1">
            <a:spLocks/>
          </p:cNvSpPr>
          <p:nvPr/>
        </p:nvSpPr>
        <p:spPr>
          <a:xfrm>
            <a:off x="3407663" y="2098208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DB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51898E7-6C20-4EA5-BACC-D04DDA682A97}"/>
              </a:ext>
            </a:extLst>
          </p:cNvPr>
          <p:cNvGrpSpPr/>
          <p:nvPr/>
        </p:nvGrpSpPr>
        <p:grpSpPr>
          <a:xfrm>
            <a:off x="5987310" y="1464568"/>
            <a:ext cx="2438095" cy="2438095"/>
            <a:chOff x="5987310" y="1464568"/>
            <a:chExt cx="2438095" cy="243809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4A5991C-C0A6-4DD2-86C0-4DD54CB0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7310" y="1464568"/>
              <a:ext cx="2438095" cy="243809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BE1026-1B11-4ED9-A2BD-97B246C52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191" y="1929630"/>
              <a:ext cx="333978" cy="33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5941C08-1BB2-4D5D-801A-2F384DF6A999}"/>
              </a:ext>
            </a:extLst>
          </p:cNvPr>
          <p:cNvCxnSpPr/>
          <p:nvPr/>
        </p:nvCxnSpPr>
        <p:spPr>
          <a:xfrm>
            <a:off x="1849740" y="3618877"/>
            <a:ext cx="0" cy="1064805"/>
          </a:xfrm>
          <a:prstGeom prst="line">
            <a:avLst/>
          </a:prstGeom>
          <a:ln w="76200">
            <a:solidFill>
              <a:srgbClr val="51A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CABB6CA-7AA6-4951-A9CD-0FC9300A3328}"/>
              </a:ext>
            </a:extLst>
          </p:cNvPr>
          <p:cNvCxnSpPr>
            <a:cxnSpLocks/>
          </p:cNvCxnSpPr>
          <p:nvPr/>
        </p:nvCxnSpPr>
        <p:spPr>
          <a:xfrm>
            <a:off x="1830690" y="4649345"/>
            <a:ext cx="3884310" cy="0"/>
          </a:xfrm>
          <a:prstGeom prst="line">
            <a:avLst/>
          </a:prstGeom>
          <a:ln w="76200">
            <a:solidFill>
              <a:srgbClr val="51A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7BBEBBA-2D47-47D3-83D4-1B4B5F0FD66A}"/>
              </a:ext>
            </a:extLst>
          </p:cNvPr>
          <p:cNvCxnSpPr>
            <a:cxnSpLocks/>
          </p:cNvCxnSpPr>
          <p:nvPr/>
        </p:nvCxnSpPr>
        <p:spPr>
          <a:xfrm>
            <a:off x="5715000" y="3357914"/>
            <a:ext cx="278660" cy="0"/>
          </a:xfrm>
          <a:prstGeom prst="line">
            <a:avLst/>
          </a:prstGeom>
          <a:ln w="76200">
            <a:solidFill>
              <a:srgbClr val="51A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0382F4D-D981-4A78-B7E3-760D6EF3D3B4}"/>
              </a:ext>
            </a:extLst>
          </p:cNvPr>
          <p:cNvCxnSpPr>
            <a:cxnSpLocks/>
          </p:cNvCxnSpPr>
          <p:nvPr/>
        </p:nvCxnSpPr>
        <p:spPr>
          <a:xfrm>
            <a:off x="5678790" y="3319804"/>
            <a:ext cx="0" cy="1329541"/>
          </a:xfrm>
          <a:prstGeom prst="line">
            <a:avLst/>
          </a:prstGeom>
          <a:ln w="76200">
            <a:solidFill>
              <a:srgbClr val="51A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71;p38">
            <a:extLst>
              <a:ext uri="{FF2B5EF4-FFF2-40B4-BE49-F238E27FC236}">
                <a16:creationId xmlns:a16="http://schemas.microsoft.com/office/drawing/2014/main" id="{22D46FB7-8716-4E5B-8227-E7424DD6D141}"/>
              </a:ext>
            </a:extLst>
          </p:cNvPr>
          <p:cNvSpPr txBox="1">
            <a:spLocks/>
          </p:cNvSpPr>
          <p:nvPr/>
        </p:nvSpPr>
        <p:spPr>
          <a:xfrm>
            <a:off x="4214926" y="2570295"/>
            <a:ext cx="1059073" cy="47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s-ES" sz="500" dirty="0">
                <a:solidFill>
                  <a:schemeClr val="dk1"/>
                </a:solidFill>
              </a:rPr>
              <a:t>010101010100010001001010</a:t>
            </a:r>
          </a:p>
          <a:p>
            <a:pPr marL="0" indent="0" algn="l"/>
            <a:r>
              <a:rPr lang="es-ES" sz="500" dirty="0">
                <a:solidFill>
                  <a:schemeClr val="dk1"/>
                </a:solidFill>
              </a:rPr>
              <a:t>0101011</a:t>
            </a:r>
            <a:r>
              <a:rPr lang="es-ES" sz="500" dirty="0">
                <a:solidFill>
                  <a:srgbClr val="FF9900"/>
                </a:solidFill>
              </a:rPr>
              <a:t>1</a:t>
            </a:r>
            <a:r>
              <a:rPr lang="es-ES" sz="500" dirty="0">
                <a:solidFill>
                  <a:schemeClr val="dk1"/>
                </a:solidFill>
              </a:rPr>
              <a:t>1001010101001010</a:t>
            </a:r>
          </a:p>
          <a:p>
            <a:pPr marL="0" indent="0" algn="l"/>
            <a:r>
              <a:rPr lang="es-ES" sz="500" dirty="0">
                <a:solidFill>
                  <a:schemeClr val="dk1"/>
                </a:solidFill>
              </a:rPr>
              <a:t>101001000000101010110111</a:t>
            </a:r>
          </a:p>
          <a:p>
            <a:pPr marL="0" indent="0" algn="l"/>
            <a:r>
              <a:rPr lang="es-ES" sz="500" dirty="0">
                <a:solidFill>
                  <a:schemeClr val="dk1"/>
                </a:solidFill>
              </a:rPr>
              <a:t>010111010100110101010110</a:t>
            </a:r>
          </a:p>
          <a:p>
            <a:pPr marL="0" indent="0"/>
            <a:endParaRPr lang="es-ES" dirty="0">
              <a:solidFill>
                <a:schemeClr val="dk1"/>
              </a:solidFill>
            </a:endParaRPr>
          </a:p>
          <a:p>
            <a:pPr marL="0" indent="0"/>
            <a:endParaRPr lang="es-ES" dirty="0">
              <a:solidFill>
                <a:schemeClr val="dk1"/>
              </a:solidFill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0D424DA-A3E5-420F-862A-CB69D94EE2EB}"/>
              </a:ext>
            </a:extLst>
          </p:cNvPr>
          <p:cNvGrpSpPr/>
          <p:nvPr/>
        </p:nvGrpSpPr>
        <p:grpSpPr>
          <a:xfrm>
            <a:off x="5341408" y="2608451"/>
            <a:ext cx="983286" cy="605734"/>
            <a:chOff x="5522216" y="1174205"/>
            <a:chExt cx="983286" cy="605734"/>
          </a:xfrm>
        </p:grpSpPr>
        <p:sp>
          <p:nvSpPr>
            <p:cNvPr id="17" name="Bocadillo: rectángulo con esquinas redondeadas 16">
              <a:extLst>
                <a:ext uri="{FF2B5EF4-FFF2-40B4-BE49-F238E27FC236}">
                  <a16:creationId xmlns:a16="http://schemas.microsoft.com/office/drawing/2014/main" id="{A92443EA-24A4-4F1B-AFC7-C3FC87A0228E}"/>
                </a:ext>
              </a:extLst>
            </p:cNvPr>
            <p:cNvSpPr/>
            <p:nvPr/>
          </p:nvSpPr>
          <p:spPr>
            <a:xfrm>
              <a:off x="5522216" y="1174205"/>
              <a:ext cx="983286" cy="605734"/>
            </a:xfrm>
            <a:prstGeom prst="wedgeRoundRectCallout">
              <a:avLst>
                <a:gd name="adj1" fmla="val 34538"/>
                <a:gd name="adj2" fmla="val 625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F2A6D261-6E1B-44D5-A5BA-17DD13100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3950" y="1249347"/>
              <a:ext cx="459818" cy="459818"/>
            </a:xfrm>
            <a:prstGeom prst="rect">
              <a:avLst/>
            </a:prstGeom>
          </p:spPr>
        </p:pic>
      </p:grpSp>
      <p:sp>
        <p:nvSpPr>
          <p:cNvPr id="30" name="Google Shape;270;p38">
            <a:extLst>
              <a:ext uri="{FF2B5EF4-FFF2-40B4-BE49-F238E27FC236}">
                <a16:creationId xmlns:a16="http://schemas.microsoft.com/office/drawing/2014/main" id="{6C352087-4181-4CA4-B5E8-4F02BFF63EB4}"/>
              </a:ext>
            </a:extLst>
          </p:cNvPr>
          <p:cNvSpPr txBox="1">
            <a:spLocks/>
          </p:cNvSpPr>
          <p:nvPr/>
        </p:nvSpPr>
        <p:spPr>
          <a:xfrm>
            <a:off x="5842349" y="1034264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RPi</a:t>
            </a:r>
          </a:p>
        </p:txBody>
      </p:sp>
    </p:spTree>
    <p:extLst>
      <p:ext uri="{BB962C8B-B14F-4D97-AF65-F5344CB8AC3E}">
        <p14:creationId xmlns:p14="http://schemas.microsoft.com/office/powerpoint/2010/main" val="321810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617 L 0.00208 -0.00617 C -0.01406 -0.00432 -0.00885 -0.00432 -0.03194 -0.00617 C -0.03368 -0.00648 -0.03524 -0.00741 -0.03681 -0.00741 C -0.04809 -0.00957 -0.05365 -0.01019 -0.06389 -0.01111 L -0.08333 -0.00988 C -0.08785 -0.00957 -0.09219 -0.00864 -0.09653 -0.00864 C -0.11337 -0.00864 -0.12986 -0.00957 -0.14653 -0.00988 L -0.16111 -0.01111 C -0.16354 -0.01142 -0.1658 -0.01235 -0.16806 -0.01235 C -0.17257 -0.01296 -0.17691 -0.01327 -0.18125 -0.01358 L -0.31458 -0.01235 C -0.31545 -0.01235 -0.31528 -0.01019 -0.31528 -0.00864 C -0.3158 -0.00463 -0.31597 -0.00062 -0.31597 0.0037 C -0.31632 0.0108 -0.31649 0.01852 -0.31667 0.02592 C -0.31701 0.03148 -0.31771 0.04105 -0.31806 0.04691 C -0.3184 0.05092 -0.31858 0.05494 -0.31875 0.05926 C -0.31858 0.06975 -0.3184 0.08055 -0.31806 0.09136 C -0.31806 0.09506 -0.31771 0.09846 -0.31736 0.10247 C -0.31476 0.15339 -0.3184 0.0892 -0.31597 0.13086 C -0.31632 0.13827 -0.31632 0.14568 -0.31667 0.15309 C -0.31771 0.1713 -0.31736 0.13858 -0.31736 0.16173 " pathEditMode="relative" ptsTypes="AAAAAAAAAAAAAAAAAAAAAA">
                                      <p:cBhvr>
                                        <p:cTn id="2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75 0.16018 L -0.31875 0.16018 C -0.3191 0.20185 -0.31944 0.24352 -0.31944 0.28488 C -0.31944 0.30031 -0.31927 0.31543 -0.31875 0.33055 C -0.31875 0.33272 -0.3184 0.33488 -0.31806 0.33673 C -0.31788 0.3392 -0.31771 0.34197 -0.31736 0.34413 C -0.31701 0.34691 -0.31736 0.35031 -0.31597 0.35154 C -0.31528 0.35247 -0.31476 0.3537 -0.31389 0.35401 C -0.31302 0.35494 -0.31215 0.35494 -0.31111 0.35525 C -0.30955 0.35617 -0.30799 0.35741 -0.30625 0.35772 C -0.30434 0.35864 -0.30208 0.35833 -0.3 0.35895 C -0.28264 0.3642 -0.31042 0.35957 -0.27986 0.36265 C -0.27708 0.36296 -0.27448 0.36389 -0.27153 0.36389 C -0.26042 0.36512 -0.23507 0.36636 -0.22708 0.36759 L -0.21944 0.36913 L -0.12986 0.36759 C -0.10139 0.36697 -0.12153 0.36697 -0.10347 0.36512 C -0.09809 0.36481 -0.09236 0.36451 -0.08681 0.36389 L -0.07083 0.36142 C -0.06823 0.36111 -0.06545 0.36049 -0.0625 0.36018 L -0.04583 0.35895 L -0.02639 0.35772 L 0.00069 0.35525 C 0.00243 0.35494 0.00434 0.35401 0.00625 0.35401 C 0.07135 0.35401 0.05729 0.35309 0.09167 0.35648 L 0.10347 0.35525 C 0.10434 0.35494 0.10208 0.35216 0.10208 0.35031 C 0.10139 0.34074 0.10156 0.33055 0.10139 0.32068 C 0.10104 0.3071 0.10087 0.29352 0.10069 0.27994 C 0.1 0.24444 0.10191 0.2571 0.09861 0.2392 C 0.09878 0.22562 0.09931 0.21204 0.09931 0.19846 C 0.09931 0.18117 0.10087 0.14105 0.09792 0.11451 C 0.09757 0.11296 0.0974 0.11111 0.09722 0.10957 C 0.0974 0.10617 0.09635 0.10154 0.09792 0.09969 C 0.09948 0.09753 0.10208 0.10031 0.10417 0.10092 C 0.10521 0.10123 0.10642 0.10185 0.10764 0.10216 C 0.10851 0.10247 0.10938 0.10309 0.11042 0.10339 C 0.11285 0.10401 0.11545 0.10432 0.11806 0.10463 C 0.11979 0.10494 0.1217 0.10555 0.12361 0.10586 C 0.13368 0.10741 0.13333 0.1071 0.14097 0.1071 " pathEditMode="relative" ptsTypes="AAAAAAAAAAAAAAAAAAAAAAAAAAAAAAAAAAAAAA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remove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52 0.00217 L 0.00052 0.00217 C 0.00243 0.00433 0.00521 0.00525 0.0066 0.00865 C 0.00747 0.01112 0.00365 0.00618 0.00191 0.00618 L 0.00052 0.00217 Z " pathEditMode="relative" ptsTypes="AAAAA">
                                      <p:cBhvr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7778E-6 6.17284E-7 L 2.77778E-6 -0.25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build="p"/>
      <p:bldP spid="53" grpId="0"/>
      <p:bldP spid="23" grpId="0"/>
      <p:bldP spid="23" grpId="1"/>
      <p:bldP spid="23" grpId="2"/>
      <p:bldP spid="2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0E044B7-C048-43D6-A2C6-C9F53838D8D1}"/>
              </a:ext>
            </a:extLst>
          </p:cNvPr>
          <p:cNvSpPr/>
          <p:nvPr/>
        </p:nvSpPr>
        <p:spPr>
          <a:xfrm>
            <a:off x="185" y="67"/>
            <a:ext cx="9144000" cy="5143433"/>
          </a:xfrm>
          <a:prstGeom prst="rect">
            <a:avLst/>
          </a:prstGeom>
          <a:solidFill>
            <a:srgbClr val="174366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Google Shape;270;p38">
            <a:extLst>
              <a:ext uri="{FF2B5EF4-FFF2-40B4-BE49-F238E27FC236}">
                <a16:creationId xmlns:a16="http://schemas.microsoft.com/office/drawing/2014/main" id="{EFD2EE05-1B27-402B-A809-1A93EEEE5080}"/>
              </a:ext>
            </a:extLst>
          </p:cNvPr>
          <p:cNvSpPr txBox="1">
            <a:spLocks/>
          </p:cNvSpPr>
          <p:nvPr/>
        </p:nvSpPr>
        <p:spPr>
          <a:xfrm>
            <a:off x="2723358" y="1424469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 err="1"/>
              <a:t>ByteArray</a:t>
            </a:r>
            <a:endParaRPr lang="es-ES"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ctrTitle" idx="2"/>
          </p:nvPr>
        </p:nvSpPr>
        <p:spPr>
          <a:xfrm>
            <a:off x="5842351" y="1317125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Snap7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3034158" y="1714807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0101010101000100010010100101011</a:t>
            </a:r>
            <a:r>
              <a:rPr lang="es-ES" dirty="0">
                <a:solidFill>
                  <a:srgbClr val="FF9900"/>
                </a:solidFill>
              </a:rPr>
              <a:t>1</a:t>
            </a:r>
            <a:r>
              <a:rPr lang="es-ES" dirty="0">
                <a:solidFill>
                  <a:schemeClr val="dk1"/>
                </a:solidFill>
              </a:rPr>
              <a:t>1001010101001010101001000000101010110111010111010100110101010110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3" name="Google Shape;270;p38">
            <a:extLst>
              <a:ext uri="{FF2B5EF4-FFF2-40B4-BE49-F238E27FC236}">
                <a16:creationId xmlns:a16="http://schemas.microsoft.com/office/drawing/2014/main" id="{F855112B-168C-4210-8D66-3C7A06765A03}"/>
              </a:ext>
            </a:extLst>
          </p:cNvPr>
          <p:cNvSpPr txBox="1">
            <a:spLocks/>
          </p:cNvSpPr>
          <p:nvPr/>
        </p:nvSpPr>
        <p:spPr>
          <a:xfrm>
            <a:off x="2723358" y="1435455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DB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51898E7-6C20-4EA5-BACC-D04DDA682A97}"/>
              </a:ext>
            </a:extLst>
          </p:cNvPr>
          <p:cNvGrpSpPr/>
          <p:nvPr/>
        </p:nvGrpSpPr>
        <p:grpSpPr>
          <a:xfrm>
            <a:off x="451102" y="1577870"/>
            <a:ext cx="2438095" cy="2438095"/>
            <a:chOff x="5987310" y="1464568"/>
            <a:chExt cx="2438095" cy="243809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4A5991C-C0A6-4DD2-86C0-4DD54CB0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7310" y="1464568"/>
              <a:ext cx="2438095" cy="243809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BE1026-1B11-4ED9-A2BD-97B246C52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191" y="1929630"/>
              <a:ext cx="333978" cy="33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Google Shape;270;p38">
            <a:extLst>
              <a:ext uri="{FF2B5EF4-FFF2-40B4-BE49-F238E27FC236}">
                <a16:creationId xmlns:a16="http://schemas.microsoft.com/office/drawing/2014/main" id="{810C3489-18AB-4CE0-8CE8-15239989E129}"/>
              </a:ext>
            </a:extLst>
          </p:cNvPr>
          <p:cNvSpPr txBox="1">
            <a:spLocks/>
          </p:cNvSpPr>
          <p:nvPr/>
        </p:nvSpPr>
        <p:spPr>
          <a:xfrm>
            <a:off x="306141" y="1147566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RPi</a:t>
            </a:r>
          </a:p>
        </p:txBody>
      </p:sp>
      <p:sp>
        <p:nvSpPr>
          <p:cNvPr id="25" name="Google Shape;271;p38">
            <a:extLst>
              <a:ext uri="{FF2B5EF4-FFF2-40B4-BE49-F238E27FC236}">
                <a16:creationId xmlns:a16="http://schemas.microsoft.com/office/drawing/2014/main" id="{A6FF1047-6C8B-4AE8-9581-2757EB0D3B04}"/>
              </a:ext>
            </a:extLst>
          </p:cNvPr>
          <p:cNvSpPr txBox="1">
            <a:spLocks/>
          </p:cNvSpPr>
          <p:nvPr/>
        </p:nvSpPr>
        <p:spPr>
          <a:xfrm>
            <a:off x="6153151" y="1714807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S" dirty="0">
                <a:solidFill>
                  <a:schemeClr val="dk1"/>
                </a:solidFill>
              </a:rPr>
              <a:t>Funciones </a:t>
            </a:r>
            <a:r>
              <a:rPr lang="es-ES" dirty="0" err="1">
                <a:solidFill>
                  <a:schemeClr val="dk1"/>
                </a:solidFill>
              </a:rPr>
              <a:t>get</a:t>
            </a:r>
            <a:r>
              <a:rPr lang="es-ES" dirty="0">
                <a:solidFill>
                  <a:schemeClr val="dk1"/>
                </a:solidFill>
              </a:rPr>
              <a:t>/set para acceder a los </a:t>
            </a:r>
            <a:r>
              <a:rPr lang="es-ES" dirty="0" err="1">
                <a:solidFill>
                  <a:schemeClr val="dk1"/>
                </a:solidFill>
              </a:rPr>
              <a:t>bytearrays</a:t>
            </a:r>
            <a:r>
              <a:rPr lang="es-ES" dirty="0">
                <a:solidFill>
                  <a:schemeClr val="dk1"/>
                </a:solidFill>
              </a:rPr>
              <a:t>.</a:t>
            </a:r>
          </a:p>
          <a:p>
            <a:pPr marL="0" indent="0"/>
            <a:endParaRPr lang="es-ES" dirty="0">
              <a:solidFill>
                <a:schemeClr val="dk1"/>
              </a:solidFill>
            </a:endParaRPr>
          </a:p>
          <a:p>
            <a:pPr marL="0" indent="0"/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946403-9AC2-4E3D-AF11-18E610983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737" y="2216407"/>
            <a:ext cx="2876828" cy="267134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7A26C48-1B3A-410F-8B1C-8CBF69E8ED54}"/>
              </a:ext>
            </a:extLst>
          </p:cNvPr>
          <p:cNvCxnSpPr/>
          <p:nvPr/>
        </p:nvCxnSpPr>
        <p:spPr>
          <a:xfrm>
            <a:off x="3762302" y="2042932"/>
            <a:ext cx="1978435" cy="246558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6823349-40AD-4E71-8745-2A12D0F5ED13}"/>
              </a:ext>
            </a:extLst>
          </p:cNvPr>
          <p:cNvCxnSpPr>
            <a:cxnSpLocks/>
          </p:cNvCxnSpPr>
          <p:nvPr/>
        </p:nvCxnSpPr>
        <p:spPr>
          <a:xfrm flipH="1">
            <a:off x="4872147" y="2970390"/>
            <a:ext cx="1080759" cy="32424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271;p38">
            <a:extLst>
              <a:ext uri="{FF2B5EF4-FFF2-40B4-BE49-F238E27FC236}">
                <a16:creationId xmlns:a16="http://schemas.microsoft.com/office/drawing/2014/main" id="{A47EA76C-0F67-4684-B484-275418770B74}"/>
              </a:ext>
            </a:extLst>
          </p:cNvPr>
          <p:cNvSpPr txBox="1">
            <a:spLocks/>
          </p:cNvSpPr>
          <p:nvPr/>
        </p:nvSpPr>
        <p:spPr>
          <a:xfrm>
            <a:off x="3089390" y="3215866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s-ES" dirty="0">
                <a:solidFill>
                  <a:schemeClr val="dk1"/>
                </a:solidFill>
              </a:rPr>
              <a:t>Variable en Python</a:t>
            </a:r>
          </a:p>
          <a:p>
            <a:pPr marL="0" indent="0"/>
            <a:endParaRPr lang="es-ES" dirty="0">
              <a:solidFill>
                <a:schemeClr val="dk1"/>
              </a:solidFill>
            </a:endParaRPr>
          </a:p>
          <a:p>
            <a:pPr marL="0" indent="0"/>
            <a:endParaRPr lang="es-E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0" grpId="0"/>
      <p:bldP spid="270" grpId="1"/>
      <p:bldP spid="271" grpId="0" build="p"/>
      <p:bldP spid="53" grpId="0"/>
      <p:bldP spid="53" grpId="1"/>
      <p:bldP spid="25" grpId="0"/>
      <p:bldP spid="25" grpId="1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0E044B7-C048-43D6-A2C6-C9F53838D8D1}"/>
              </a:ext>
            </a:extLst>
          </p:cNvPr>
          <p:cNvSpPr/>
          <p:nvPr/>
        </p:nvSpPr>
        <p:spPr>
          <a:xfrm>
            <a:off x="185" y="67"/>
            <a:ext cx="9144000" cy="5143433"/>
          </a:xfrm>
          <a:prstGeom prst="rect">
            <a:avLst/>
          </a:prstGeom>
          <a:solidFill>
            <a:srgbClr val="174366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8BAB33-0F04-416C-B8E3-317AF7C4935E}"/>
              </a:ext>
            </a:extLst>
          </p:cNvPr>
          <p:cNvGrpSpPr/>
          <p:nvPr/>
        </p:nvGrpSpPr>
        <p:grpSpPr>
          <a:xfrm>
            <a:off x="4269660" y="2127272"/>
            <a:ext cx="603616" cy="651535"/>
            <a:chOff x="5754997" y="3435104"/>
            <a:chExt cx="687582" cy="757593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8362E9F-7C20-4C50-8C4F-FA5DBF90F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54997" y="3583173"/>
              <a:ext cx="609524" cy="609524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FD16B45-8137-45F3-ACB4-564DC7443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148137" y="3435104"/>
              <a:ext cx="294442" cy="294442"/>
            </a:xfrm>
            <a:prstGeom prst="rect">
              <a:avLst/>
            </a:prstGeom>
          </p:spPr>
        </p:pic>
      </p:grpSp>
      <p:sp>
        <p:nvSpPr>
          <p:cNvPr id="39" name="Google Shape;270;p38">
            <a:extLst>
              <a:ext uri="{FF2B5EF4-FFF2-40B4-BE49-F238E27FC236}">
                <a16:creationId xmlns:a16="http://schemas.microsoft.com/office/drawing/2014/main" id="{E6A2C9CA-2A9C-48FF-B73C-A791B73B1DAF}"/>
              </a:ext>
            </a:extLst>
          </p:cNvPr>
          <p:cNvSpPr txBox="1">
            <a:spLocks/>
          </p:cNvSpPr>
          <p:nvPr/>
        </p:nvSpPr>
        <p:spPr>
          <a:xfrm>
            <a:off x="3277991" y="1578071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Sensor de </a:t>
            </a:r>
            <a:r>
              <a:rPr lang="es-ES" dirty="0" err="1"/>
              <a:t>Tª</a:t>
            </a:r>
            <a:r>
              <a:rPr lang="es-ES" dirty="0"/>
              <a:t> y Humedad</a:t>
            </a:r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51898E7-6C20-4EA5-BACC-D04DDA682A97}"/>
              </a:ext>
            </a:extLst>
          </p:cNvPr>
          <p:cNvGrpSpPr/>
          <p:nvPr/>
        </p:nvGrpSpPr>
        <p:grpSpPr>
          <a:xfrm>
            <a:off x="451102" y="1577870"/>
            <a:ext cx="2438095" cy="2438095"/>
            <a:chOff x="5987310" y="1464568"/>
            <a:chExt cx="2438095" cy="243809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4A5991C-C0A6-4DD2-86C0-4DD54CB0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7310" y="1464568"/>
              <a:ext cx="2438095" cy="243809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BE1026-1B11-4ED9-A2BD-97B246C52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191" y="1929630"/>
              <a:ext cx="333978" cy="33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Google Shape;270;p38">
            <a:extLst>
              <a:ext uri="{FF2B5EF4-FFF2-40B4-BE49-F238E27FC236}">
                <a16:creationId xmlns:a16="http://schemas.microsoft.com/office/drawing/2014/main" id="{810C3489-18AB-4CE0-8CE8-15239989E129}"/>
              </a:ext>
            </a:extLst>
          </p:cNvPr>
          <p:cNvSpPr txBox="1">
            <a:spLocks/>
          </p:cNvSpPr>
          <p:nvPr/>
        </p:nvSpPr>
        <p:spPr>
          <a:xfrm>
            <a:off x="306141" y="1147566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RPi</a:t>
            </a:r>
          </a:p>
        </p:txBody>
      </p:sp>
      <p:sp>
        <p:nvSpPr>
          <p:cNvPr id="27" name="Google Shape;270;p38">
            <a:extLst>
              <a:ext uri="{FF2B5EF4-FFF2-40B4-BE49-F238E27FC236}">
                <a16:creationId xmlns:a16="http://schemas.microsoft.com/office/drawing/2014/main" id="{52CA97C6-1BF9-47ED-B866-FD0E6542F1D7}"/>
              </a:ext>
            </a:extLst>
          </p:cNvPr>
          <p:cNvSpPr txBox="1">
            <a:spLocks/>
          </p:cNvSpPr>
          <p:nvPr/>
        </p:nvSpPr>
        <p:spPr>
          <a:xfrm>
            <a:off x="5629587" y="1577870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Demasiado calor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D9BA1F9-8DB7-43C4-8FA0-99CB558FF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9759" y="2120144"/>
            <a:ext cx="603615" cy="60361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D9DADF7-F0E9-457E-BB8C-3410C3ED1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4579" y="3320880"/>
            <a:ext cx="603615" cy="603615"/>
          </a:xfrm>
          <a:prstGeom prst="rect">
            <a:avLst/>
          </a:prstGeom>
        </p:spPr>
      </p:pic>
      <p:sp>
        <p:nvSpPr>
          <p:cNvPr id="30" name="Google Shape;270;p38">
            <a:extLst>
              <a:ext uri="{FF2B5EF4-FFF2-40B4-BE49-F238E27FC236}">
                <a16:creationId xmlns:a16="http://schemas.microsoft.com/office/drawing/2014/main" id="{6310F583-66E3-402C-BF40-C101D145221F}"/>
              </a:ext>
            </a:extLst>
          </p:cNvPr>
          <p:cNvSpPr txBox="1">
            <a:spLocks/>
          </p:cNvSpPr>
          <p:nvPr/>
        </p:nvSpPr>
        <p:spPr>
          <a:xfrm>
            <a:off x="5629587" y="2771679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Demasiado frío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9FB05EE-EE2A-4F95-8776-F7532542A2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672" t="17915" r="28072"/>
          <a:stretch/>
        </p:blipFill>
        <p:spPr>
          <a:xfrm>
            <a:off x="6819803" y="3435104"/>
            <a:ext cx="279206" cy="49547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DDC4CF9-1433-411A-BF84-E2D8D5FF63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743" y="3349302"/>
            <a:ext cx="532513" cy="532513"/>
          </a:xfrm>
          <a:prstGeom prst="rect">
            <a:avLst/>
          </a:prstGeom>
        </p:spPr>
      </p:pic>
      <p:sp>
        <p:nvSpPr>
          <p:cNvPr id="33" name="Google Shape;270;p38">
            <a:extLst>
              <a:ext uri="{FF2B5EF4-FFF2-40B4-BE49-F238E27FC236}">
                <a16:creationId xmlns:a16="http://schemas.microsoft.com/office/drawing/2014/main" id="{8B679844-036F-465E-B3C1-18C1FDF7265F}"/>
              </a:ext>
            </a:extLst>
          </p:cNvPr>
          <p:cNvSpPr txBox="1">
            <a:spLocks/>
          </p:cNvSpPr>
          <p:nvPr/>
        </p:nvSpPr>
        <p:spPr>
          <a:xfrm>
            <a:off x="3235200" y="2771478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Alarma activada</a:t>
            </a:r>
          </a:p>
        </p:txBody>
      </p:sp>
    </p:spTree>
    <p:extLst>
      <p:ext uri="{BB962C8B-B14F-4D97-AF65-F5344CB8AC3E}">
        <p14:creationId xmlns:p14="http://schemas.microsoft.com/office/powerpoint/2010/main" val="26622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/>
      <p:bldP spid="3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0E044B7-C048-43D6-A2C6-C9F53838D8D1}"/>
              </a:ext>
            </a:extLst>
          </p:cNvPr>
          <p:cNvSpPr/>
          <p:nvPr/>
        </p:nvSpPr>
        <p:spPr>
          <a:xfrm>
            <a:off x="185" y="67"/>
            <a:ext cx="9144000" cy="5143433"/>
          </a:xfrm>
          <a:prstGeom prst="rect">
            <a:avLst/>
          </a:prstGeom>
          <a:solidFill>
            <a:srgbClr val="174366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28431" y="162566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19" name="Google Shape;270;p38">
            <a:extLst>
              <a:ext uri="{FF2B5EF4-FFF2-40B4-BE49-F238E27FC236}">
                <a16:creationId xmlns:a16="http://schemas.microsoft.com/office/drawing/2014/main" id="{810C3489-18AB-4CE0-8CE8-15239989E129}"/>
              </a:ext>
            </a:extLst>
          </p:cNvPr>
          <p:cNvSpPr txBox="1">
            <a:spLocks/>
          </p:cNvSpPr>
          <p:nvPr/>
        </p:nvSpPr>
        <p:spPr>
          <a:xfrm>
            <a:off x="306141" y="1147566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dirty="0"/>
              <a:t>RPi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332D0C2C-42B9-48E4-B83A-25F1F188AB35}"/>
              </a:ext>
            </a:extLst>
          </p:cNvPr>
          <p:cNvCxnSpPr>
            <a:cxnSpLocks/>
          </p:cNvCxnSpPr>
          <p:nvPr/>
        </p:nvCxnSpPr>
        <p:spPr>
          <a:xfrm>
            <a:off x="2834640" y="2156460"/>
            <a:ext cx="2315613" cy="86868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51898E7-6C20-4EA5-BACC-D04DDA682A97}"/>
              </a:ext>
            </a:extLst>
          </p:cNvPr>
          <p:cNvGrpSpPr/>
          <p:nvPr/>
        </p:nvGrpSpPr>
        <p:grpSpPr>
          <a:xfrm flipH="1">
            <a:off x="451102" y="1577870"/>
            <a:ext cx="2438095" cy="2438095"/>
            <a:chOff x="5987310" y="1464568"/>
            <a:chExt cx="2438095" cy="243809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4A5991C-C0A6-4DD2-86C0-4DD54CB0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7310" y="1464568"/>
              <a:ext cx="2438095" cy="243809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BE1026-1B11-4ED9-A2BD-97B246C52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191" y="1929630"/>
              <a:ext cx="333978" cy="33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F3B4F78-FDAF-44FC-9DB3-38C65EE23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338" y="372239"/>
            <a:ext cx="4383782" cy="4383782"/>
          </a:xfrm>
          <a:prstGeom prst="rect">
            <a:avLst/>
          </a:prstGeom>
        </p:spPr>
      </p:pic>
      <p:sp>
        <p:nvSpPr>
          <p:cNvPr id="24" name="Google Shape;270;p38">
            <a:extLst>
              <a:ext uri="{FF2B5EF4-FFF2-40B4-BE49-F238E27FC236}">
                <a16:creationId xmlns:a16="http://schemas.microsoft.com/office/drawing/2014/main" id="{70F9BB00-0F7D-47A0-954B-4188944DDEDE}"/>
              </a:ext>
            </a:extLst>
          </p:cNvPr>
          <p:cNvSpPr txBox="1">
            <a:spLocks/>
          </p:cNvSpPr>
          <p:nvPr/>
        </p:nvSpPr>
        <p:spPr>
          <a:xfrm>
            <a:off x="2115030" y="1784739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b="0" dirty="0"/>
              <a:t>HDMI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8FF1376-9FC2-4D82-8700-64B36942C306}"/>
              </a:ext>
            </a:extLst>
          </p:cNvPr>
          <p:cNvGrpSpPr/>
          <p:nvPr/>
        </p:nvGrpSpPr>
        <p:grpSpPr>
          <a:xfrm>
            <a:off x="5628645" y="1147565"/>
            <a:ext cx="2034218" cy="1629501"/>
            <a:chOff x="5628645" y="1147566"/>
            <a:chExt cx="2034218" cy="1534674"/>
          </a:xfrm>
        </p:grpSpPr>
        <p:pic>
          <p:nvPicPr>
            <p:cNvPr id="2050" name="Picture 2" descr="How to open Terminal and use the command line — The MagPi magazine">
              <a:extLst>
                <a:ext uri="{FF2B5EF4-FFF2-40B4-BE49-F238E27FC236}">
                  <a16:creationId xmlns:a16="http://schemas.microsoft.com/office/drawing/2014/main" id="{8F2591A4-611C-4679-9A34-C8E9F4C0F5D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656" y="1147566"/>
              <a:ext cx="2031207" cy="1534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4EA089E-1C22-4506-8657-9444A5560AFA}"/>
                </a:ext>
              </a:extLst>
            </p:cNvPr>
            <p:cNvSpPr/>
            <p:nvPr/>
          </p:nvSpPr>
          <p:spPr>
            <a:xfrm>
              <a:off x="5628645" y="1295400"/>
              <a:ext cx="2008024" cy="1386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700" dirty="0" err="1">
                  <a:solidFill>
                    <a:srgbClr val="7EB82F"/>
                  </a:solidFill>
                </a:rPr>
                <a:t>pi@raspberry-pi</a:t>
              </a:r>
              <a:r>
                <a:rPr lang="es-ES" sz="700" dirty="0">
                  <a:solidFill>
                    <a:srgbClr val="7EB82F"/>
                  </a:solidFill>
                </a:rPr>
                <a:t>: </a:t>
              </a:r>
              <a:r>
                <a:rPr lang="es-ES" sz="700" dirty="0">
                  <a:solidFill>
                    <a:schemeClr val="tx1"/>
                  </a:solidFill>
                </a:rPr>
                <a:t>Programa en ejecución</a:t>
              </a:r>
            </a:p>
            <a:p>
              <a:r>
                <a:rPr lang="es-ES" sz="700" dirty="0">
                  <a:solidFill>
                    <a:schemeClr val="tx1"/>
                  </a:solidFill>
                </a:rPr>
                <a:t>&gt;Temperatura actual: ok.</a:t>
              </a:r>
            </a:p>
            <a:p>
              <a:r>
                <a:rPr lang="es-ES" sz="700" dirty="0">
                  <a:solidFill>
                    <a:schemeClr val="tx1"/>
                  </a:solidFill>
                </a:rPr>
                <a:t>&gt;Alarma PLC: Estación sin piezas.</a:t>
              </a:r>
            </a:p>
            <a:p>
              <a:r>
                <a:rPr lang="es-ES" sz="700" dirty="0">
                  <a:solidFill>
                    <a:schemeClr val="tx1"/>
                  </a:solidFill>
                </a:rPr>
                <a:t>&gt;Humedad actual: Ambiente seco.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1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ED0FD21-0CF7-4FE7-9B31-177B377F29B0}"/>
              </a:ext>
            </a:extLst>
          </p:cNvPr>
          <p:cNvSpPr/>
          <p:nvPr/>
        </p:nvSpPr>
        <p:spPr>
          <a:xfrm>
            <a:off x="0" y="-1"/>
            <a:ext cx="9144000" cy="5143433"/>
          </a:xfrm>
          <a:prstGeom prst="rect">
            <a:avLst/>
          </a:prstGeom>
          <a:solidFill>
            <a:srgbClr val="174366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8" name="Google Shape;598;p51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¿Alguna pregunta?</a:t>
            </a:r>
            <a:endParaRPr dirty="0"/>
          </a:p>
        </p:txBody>
      </p:sp>
      <p:sp>
        <p:nvSpPr>
          <p:cNvPr id="599" name="Google Shape;599;p5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Muchas gracias por </a:t>
            </a:r>
            <a:r>
              <a:rPr lang="en"/>
              <a:t>la atención</a:t>
            </a:r>
            <a:endParaRPr dirty="0"/>
          </a:p>
        </p:txBody>
      </p:sp>
      <p:cxnSp>
        <p:nvCxnSpPr>
          <p:cNvPr id="600" name="Google Shape;600;p5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13180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FFFFFF"/>
      </a:dk1>
      <a:lt1>
        <a:srgbClr val="0A3455"/>
      </a:lt1>
      <a:dk2>
        <a:srgbClr val="6EBDC4"/>
      </a:dk2>
      <a:lt2>
        <a:srgbClr val="416D90"/>
      </a:lt2>
      <a:accent1>
        <a:srgbClr val="B4EBF0"/>
      </a:accent1>
      <a:accent2>
        <a:srgbClr val="7CC5CC"/>
      </a:accent2>
      <a:accent3>
        <a:srgbClr val="61A6B5"/>
      </a:accent3>
      <a:accent4>
        <a:srgbClr val="548FA6"/>
      </a:accent4>
      <a:accent5>
        <a:srgbClr val="2E5F80"/>
      </a:accent5>
      <a:accent6>
        <a:srgbClr val="1743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105</Words>
  <Application>Microsoft Office PowerPoint</Application>
  <PresentationFormat>Presentación en pantalla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Exo 2</vt:lpstr>
      <vt:lpstr>Roboto Condensed</vt:lpstr>
      <vt:lpstr>Roboto Condensed Light</vt:lpstr>
      <vt:lpstr>Squada One</vt:lpstr>
      <vt:lpstr>Tech Newsletter by Slidesgo</vt:lpstr>
      <vt:lpstr>Módulo de control y alarma mediante RPi (MARP)</vt:lpstr>
      <vt:lpstr>PROCESO</vt:lpstr>
      <vt:lpstr>PROCESO</vt:lpstr>
      <vt:lpstr>PROCESO</vt:lpstr>
      <vt:lpstr>PROCESO</vt:lpstr>
      <vt:lpstr>PROCESO</vt:lpstr>
      <vt:lpstr>Muchas gracias por la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Galak .</dc:creator>
  <cp:lastModifiedBy>gorka.gomez@opendeusto.es</cp:lastModifiedBy>
  <cp:revision>25</cp:revision>
  <dcterms:modified xsi:type="dcterms:W3CDTF">2021-01-08T09:48:42Z</dcterms:modified>
</cp:coreProperties>
</file>