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oboto Mono Medium"/>
      <p:regular r:id="rId36"/>
      <p:bold r:id="rId37"/>
      <p:italic r:id="rId38"/>
      <p:boldItalic r:id="rId39"/>
    </p:embeddedFont>
    <p:embeddedFont>
      <p:font typeface="Roboto"/>
      <p:regular r:id="rId40"/>
      <p:bold r:id="rId41"/>
      <p:italic r:id="rId42"/>
      <p:boldItalic r:id="rId43"/>
    </p:embeddedFont>
    <p:embeddedFont>
      <p:font typeface="Roboto Mono"/>
      <p:regular r:id="rId44"/>
      <p:bold r:id="rId45"/>
      <p:italic r:id="rId46"/>
      <p:boldItalic r:id="rId47"/>
    </p:embeddedFont>
    <p:embeddedFont>
      <p:font typeface="Merriweather"/>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RobotoMono-regular.fntdata"/><Relationship Id="rId43" Type="http://schemas.openxmlformats.org/officeDocument/2006/relationships/font" Target="fonts/Roboto-boldItalic.fntdata"/><Relationship Id="rId46" Type="http://schemas.openxmlformats.org/officeDocument/2006/relationships/font" Target="fonts/RobotoMono-italic.fntdata"/><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erriweather-regular.fntdata"/><Relationship Id="rId47" Type="http://schemas.openxmlformats.org/officeDocument/2006/relationships/font" Target="fonts/RobotoMono-boldItalic.fntdata"/><Relationship Id="rId49" Type="http://schemas.openxmlformats.org/officeDocument/2006/relationships/font" Target="fonts/Merriweather-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RobotoMonoMedium-bold.fntdata"/><Relationship Id="rId36" Type="http://schemas.openxmlformats.org/officeDocument/2006/relationships/font" Target="fonts/RobotoMonoMedium-regular.fntdata"/><Relationship Id="rId39" Type="http://schemas.openxmlformats.org/officeDocument/2006/relationships/font" Target="fonts/RobotoMonoMedium-boldItalic.fntdata"/><Relationship Id="rId38" Type="http://schemas.openxmlformats.org/officeDocument/2006/relationships/font" Target="fonts/RobotoMonoMedium-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erriweather-boldItalic.fntdata"/><Relationship Id="rId50" Type="http://schemas.openxmlformats.org/officeDocument/2006/relationships/font" Target="fonts/Merriweather-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46251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346251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346251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346251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fc483e7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fc483e7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337a6cd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337a6cd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066a1c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066a1c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066a1c7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066a1c7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fd69399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fd69399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97dab7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897dab7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fd69399b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fd69399b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fd69399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fd69399b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fcd63cb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fcd63cb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fd69399b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fd69399b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897dab7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897dab7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897dab7f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897dab7f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897dab7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897dab7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897dab7f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897dab7f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024332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2024332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337a6cd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337a6cd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 piece of media</a:t>
            </a:r>
            <a:endParaRPr/>
          </a:p>
          <a:p>
            <a:pPr indent="0" lvl="0" marL="0" rtl="0" algn="l">
              <a:spcBef>
                <a:spcPts val="0"/>
              </a:spcBef>
              <a:spcAft>
                <a:spcPts val="0"/>
              </a:spcAft>
              <a:buNone/>
            </a:pPr>
            <a:r>
              <a:rPr lang="en"/>
              <a:t>Green layout.</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2024332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2024332a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705fe43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705fe43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Scratch this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7066a1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7066a1c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Scratch this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fcd63cb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fcd63cb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024332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024332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024332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024332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fcd63cb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fcd63cb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fcd63cb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fcd63cb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fcd63cb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fcd63cb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fcd63cb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fcd63cb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fdb638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fdb638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fdb638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fdb638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Digital Signage</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Team JEDi</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65" name="Google Shape;65;p13"/>
          <p:cNvSpPr txBox="1"/>
          <p:nvPr>
            <p:ph idx="1" type="subTitle"/>
          </p:nvPr>
        </p:nvSpPr>
        <p:spPr>
          <a:xfrm>
            <a:off x="311700" y="1878551"/>
            <a:ext cx="4242600" cy="12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Mono"/>
                <a:ea typeface="Roboto Mono"/>
                <a:cs typeface="Roboto Mono"/>
                <a:sym typeface="Roboto Mono"/>
              </a:rPr>
              <a:t>J</a:t>
            </a:r>
            <a:r>
              <a:rPr lang="en">
                <a:latin typeface="Roboto Mono"/>
                <a:ea typeface="Roboto Mono"/>
                <a:cs typeface="Roboto Mono"/>
                <a:sym typeface="Roboto Mono"/>
              </a:rPr>
              <a:t>ared Miller</a:t>
            </a:r>
            <a:endParaRPr>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E</a:t>
            </a:r>
            <a:r>
              <a:rPr lang="en">
                <a:latin typeface="Roboto Mono"/>
                <a:ea typeface="Roboto Mono"/>
                <a:cs typeface="Roboto Mono"/>
                <a:sym typeface="Roboto Mono"/>
              </a:rPr>
              <a:t>ric Batsaikhan</a:t>
            </a:r>
            <a:endParaRPr>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D</a:t>
            </a:r>
            <a:r>
              <a:rPr lang="en">
                <a:latin typeface="Roboto Mono"/>
                <a:ea typeface="Roboto Mono"/>
                <a:cs typeface="Roboto Mono"/>
                <a:sym typeface="Roboto Mono"/>
              </a:rPr>
              <a:t>arien Clay</a:t>
            </a:r>
            <a:endParaRPr>
              <a:latin typeface="Roboto Mono"/>
              <a:ea typeface="Roboto Mono"/>
              <a:cs typeface="Roboto Mono"/>
              <a:sym typeface="Roboto Mono"/>
            </a:endParaRPr>
          </a:p>
          <a:p>
            <a:pPr indent="0" lvl="0" marL="0" rtl="0" algn="l">
              <a:spcBef>
                <a:spcPts val="0"/>
              </a:spcBef>
              <a:spcAft>
                <a:spcPts val="0"/>
              </a:spcAft>
              <a:buNone/>
            </a:pPr>
            <a:r>
              <a:rPr b="1" lang="en">
                <a:latin typeface="Roboto Mono"/>
                <a:ea typeface="Roboto Mono"/>
                <a:cs typeface="Roboto Mono"/>
                <a:sym typeface="Roboto Mono"/>
              </a:rPr>
              <a:t>i</a:t>
            </a:r>
            <a:endParaRPr b="1">
              <a:latin typeface="Roboto Mono"/>
              <a:ea typeface="Roboto Mono"/>
              <a:cs typeface="Roboto Mono"/>
              <a:sym typeface="Roboto Mono"/>
            </a:endParaRPr>
          </a:p>
        </p:txBody>
      </p:sp>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0" name="Google Shape;130;p2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2"/>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9" name="Google Shape;139;p2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3"/>
          <p:cNvPicPr preferRelativeResize="0"/>
          <p:nvPr/>
        </p:nvPicPr>
        <p:blipFill>
          <a:blip r:embed="rId3">
            <a:alphaModFix/>
          </a:blip>
          <a:stretch>
            <a:fillRect/>
          </a:stretch>
        </p:blipFill>
        <p:spPr>
          <a:xfrm>
            <a:off x="14300" y="0"/>
            <a:ext cx="914399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5"/>
          <p:cNvPicPr preferRelativeResize="0"/>
          <p:nvPr/>
        </p:nvPicPr>
        <p:blipFill>
          <a:blip r:embed="rId3">
            <a:alphaModFix/>
          </a:blip>
          <a:stretch>
            <a:fillRect/>
          </a:stretch>
        </p:blipFill>
        <p:spPr>
          <a:xfrm>
            <a:off x="1524000" y="152400"/>
            <a:ext cx="6082938"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6"/>
          <p:cNvPicPr preferRelativeResize="0"/>
          <p:nvPr/>
        </p:nvPicPr>
        <p:blipFill>
          <a:blip r:embed="rId3">
            <a:alphaModFix/>
          </a:blip>
          <a:stretch>
            <a:fillRect/>
          </a:stretch>
        </p:blipFill>
        <p:spPr>
          <a:xfrm>
            <a:off x="1600200" y="152400"/>
            <a:ext cx="6053354"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7"/>
          <p:cNvPicPr preferRelativeResize="0"/>
          <p:nvPr/>
        </p:nvPicPr>
        <p:blipFill>
          <a:blip r:embed="rId3">
            <a:alphaModFix/>
          </a:blip>
          <a:stretch>
            <a:fillRect/>
          </a:stretch>
        </p:blipFill>
        <p:spPr>
          <a:xfrm>
            <a:off x="1600200" y="152400"/>
            <a:ext cx="6655703"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Upload media (UPLD)</a:t>
            </a:r>
            <a:endParaRPr/>
          </a:p>
        </p:txBody>
      </p:sp>
      <p:sp>
        <p:nvSpPr>
          <p:cNvPr id="171" name="Google Shape;171;p28"/>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Actor</a:t>
            </a:r>
            <a:r>
              <a:rPr lang="en" sz="1800"/>
              <a:t>: Media Role</a:t>
            </a:r>
            <a:br>
              <a:rPr lang="en" sz="1800"/>
            </a:br>
            <a:br>
              <a:rPr lang="en" sz="1800"/>
            </a:br>
            <a:r>
              <a:rPr b="1" lang="en" sz="1800" u="sng"/>
              <a:t>Pre-conditions</a:t>
            </a:r>
            <a:endParaRPr b="1" sz="1800" u="sng"/>
          </a:p>
          <a:p>
            <a:pPr indent="-342900" lvl="0" marL="457200" rtl="0" algn="l">
              <a:spcBef>
                <a:spcPts val="1600"/>
              </a:spcBef>
              <a:spcAft>
                <a:spcPts val="0"/>
              </a:spcAft>
              <a:buSzPts val="1800"/>
              <a:buAutoNum type="arabicPeriod"/>
            </a:pPr>
            <a:r>
              <a:rPr lang="en" sz="1800"/>
              <a:t>User is at the Media listing screen</a:t>
            </a:r>
            <a:endParaRPr sz="1800"/>
          </a:p>
          <a:p>
            <a:pPr indent="0" lvl="0" marL="0" rtl="0" algn="l">
              <a:spcBef>
                <a:spcPts val="1600"/>
              </a:spcBef>
              <a:spcAft>
                <a:spcPts val="0"/>
              </a:spcAft>
              <a:buNone/>
            </a:pPr>
            <a:r>
              <a:rPr b="1" lang="en" sz="1800" u="sng"/>
              <a:t>Post-Conditions</a:t>
            </a:r>
            <a:endParaRPr b="1" sz="1800" u="sng"/>
          </a:p>
          <a:p>
            <a:pPr indent="-342900" lvl="0" marL="457200" rtl="0" algn="l">
              <a:spcBef>
                <a:spcPts val="1600"/>
              </a:spcBef>
              <a:spcAft>
                <a:spcPts val="0"/>
              </a:spcAft>
              <a:buSzPts val="1800"/>
              <a:buAutoNum type="arabicPeriod"/>
            </a:pPr>
            <a:r>
              <a:rPr lang="en" sz="1800"/>
              <a:t>New Media Item exists in the system data store</a:t>
            </a:r>
            <a:endParaRPr sz="1800"/>
          </a:p>
          <a:p>
            <a:pPr indent="-342900" lvl="0" marL="457200" rtl="0" algn="l">
              <a:spcBef>
                <a:spcPts val="0"/>
              </a:spcBef>
              <a:spcAft>
                <a:spcPts val="0"/>
              </a:spcAft>
              <a:buSzPts val="1800"/>
              <a:buAutoNum type="arabicPeriod"/>
            </a:pPr>
            <a:r>
              <a:rPr lang="en" sz="1800"/>
              <a:t>User remains on the Media Info screen for the new item</a:t>
            </a:r>
            <a:endParaRPr sz="1800"/>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Upload media (UPLD)</a:t>
            </a:r>
            <a:endParaRPr/>
          </a:p>
        </p:txBody>
      </p:sp>
      <p:sp>
        <p:nvSpPr>
          <p:cNvPr id="178" name="Google Shape;178;p29"/>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AutoNum type="arabicPeriod"/>
            </a:pPr>
            <a:r>
              <a:rPr lang="en" sz="1500" u="sng"/>
              <a:t>Use case begins</a:t>
            </a:r>
            <a:r>
              <a:rPr lang="en" sz="1500"/>
              <a:t> when the user is on the media listing screen	</a:t>
            </a:r>
            <a:endParaRPr sz="1500"/>
          </a:p>
          <a:p>
            <a:pPr indent="-323850" lvl="0" marL="457200" rtl="0" algn="l">
              <a:lnSpc>
                <a:spcPct val="100000"/>
              </a:lnSpc>
              <a:spcBef>
                <a:spcPts val="0"/>
              </a:spcBef>
              <a:spcAft>
                <a:spcPts val="0"/>
              </a:spcAft>
              <a:buSzPts val="1500"/>
              <a:buAutoNum type="arabicPeriod"/>
            </a:pPr>
            <a:r>
              <a:rPr lang="en" sz="1500"/>
              <a:t>System presents user with an "uploads" button</a:t>
            </a:r>
            <a:endParaRPr sz="1500"/>
          </a:p>
          <a:p>
            <a:pPr indent="-323850" lvl="0" marL="457200" rtl="0" algn="l">
              <a:lnSpc>
                <a:spcPct val="100000"/>
              </a:lnSpc>
              <a:spcBef>
                <a:spcPts val="0"/>
              </a:spcBef>
              <a:spcAft>
                <a:spcPts val="0"/>
              </a:spcAft>
              <a:buSzPts val="1500"/>
              <a:buAutoNum type="arabicPeriod"/>
            </a:pPr>
            <a:r>
              <a:rPr lang="en" sz="1500"/>
              <a:t>User selects the "uploads" button	</a:t>
            </a:r>
            <a:endParaRPr sz="1500"/>
          </a:p>
          <a:p>
            <a:pPr indent="-323850" lvl="0" marL="457200" rtl="0" algn="l">
              <a:lnSpc>
                <a:spcPct val="100000"/>
              </a:lnSpc>
              <a:spcBef>
                <a:spcPts val="0"/>
              </a:spcBef>
              <a:spcAft>
                <a:spcPts val="0"/>
              </a:spcAft>
              <a:buSzPts val="1500"/>
              <a:buAutoNum type="arabicPeriod"/>
            </a:pPr>
            <a:r>
              <a:rPr lang="en" sz="1500"/>
              <a:t>System presents the user with a list of pending uploads</a:t>
            </a:r>
            <a:endParaRPr sz="1500"/>
          </a:p>
          <a:p>
            <a:pPr indent="-323850" lvl="0" marL="457200" rtl="0" algn="l">
              <a:lnSpc>
                <a:spcPct val="100000"/>
              </a:lnSpc>
              <a:spcBef>
                <a:spcPts val="0"/>
              </a:spcBef>
              <a:spcAft>
                <a:spcPts val="0"/>
              </a:spcAft>
              <a:buSzPts val="1500"/>
              <a:buAutoNum type="arabicPeriod"/>
            </a:pPr>
            <a:r>
              <a:rPr lang="en" sz="1500"/>
              <a:t>System presents the user with a "Select Files" button</a:t>
            </a:r>
            <a:endParaRPr sz="1500"/>
          </a:p>
          <a:p>
            <a:pPr indent="-323850" lvl="0" marL="457200" rtl="0" algn="l">
              <a:lnSpc>
                <a:spcPct val="100000"/>
              </a:lnSpc>
              <a:spcBef>
                <a:spcPts val="0"/>
              </a:spcBef>
              <a:spcAft>
                <a:spcPts val="0"/>
              </a:spcAft>
              <a:buSzPts val="1500"/>
              <a:buAutoNum type="arabicPeriod"/>
            </a:pPr>
            <a:r>
              <a:rPr lang="en" sz="1500"/>
              <a:t>User selects the "Select Files" button</a:t>
            </a:r>
            <a:endParaRPr sz="1500"/>
          </a:p>
          <a:p>
            <a:pPr indent="-323850" lvl="0" marL="457200" rtl="0" algn="l">
              <a:lnSpc>
                <a:spcPct val="100000"/>
              </a:lnSpc>
              <a:spcBef>
                <a:spcPts val="0"/>
              </a:spcBef>
              <a:spcAft>
                <a:spcPts val="0"/>
              </a:spcAft>
              <a:buSzPts val="1500"/>
              <a:buAutoNum type="arabicPeriod"/>
            </a:pPr>
            <a:r>
              <a:rPr lang="en" sz="1500"/>
              <a:t>System prompts user to select files off of their machine</a:t>
            </a:r>
            <a:endParaRPr sz="1500"/>
          </a:p>
          <a:p>
            <a:pPr indent="-323850" lvl="0" marL="457200" rtl="0" algn="l">
              <a:lnSpc>
                <a:spcPct val="100000"/>
              </a:lnSpc>
              <a:spcBef>
                <a:spcPts val="0"/>
              </a:spcBef>
              <a:spcAft>
                <a:spcPts val="0"/>
              </a:spcAft>
              <a:buSzPts val="1500"/>
              <a:buAutoNum type="arabicPeriod"/>
            </a:pPr>
            <a:r>
              <a:rPr lang="en" sz="1500"/>
              <a:t>User submits files</a:t>
            </a:r>
            <a:endParaRPr sz="1500"/>
          </a:p>
          <a:p>
            <a:pPr indent="-323850" lvl="0" marL="457200" rtl="0" algn="l">
              <a:lnSpc>
                <a:spcPct val="100000"/>
              </a:lnSpc>
              <a:spcBef>
                <a:spcPts val="0"/>
              </a:spcBef>
              <a:spcAft>
                <a:spcPts val="0"/>
              </a:spcAft>
              <a:buSzPts val="1500"/>
              <a:buAutoNum type="arabicPeriod"/>
            </a:pPr>
            <a:r>
              <a:rPr lang="en" sz="1500"/>
              <a:t>System saves the submitted files and prompts the user to input their information (Same as use case "Update Media Properties")</a:t>
            </a:r>
            <a:endParaRPr sz="1500"/>
          </a:p>
          <a:p>
            <a:pPr indent="-323850" lvl="0" marL="457200" rtl="0" algn="l">
              <a:lnSpc>
                <a:spcPct val="100000"/>
              </a:lnSpc>
              <a:spcBef>
                <a:spcPts val="0"/>
              </a:spcBef>
              <a:spcAft>
                <a:spcPts val="0"/>
              </a:spcAft>
              <a:buSzPts val="1500"/>
              <a:buAutoNum type="arabicPeriod"/>
            </a:pPr>
            <a:r>
              <a:rPr lang="en" sz="1500"/>
              <a:t>User sets the information for the new files (name, default duration, schedule) and selects "Save"</a:t>
            </a:r>
            <a:endParaRPr sz="1500"/>
          </a:p>
          <a:p>
            <a:pPr indent="-323850" lvl="0" marL="457200" rtl="0" algn="l">
              <a:lnSpc>
                <a:spcPct val="100000"/>
              </a:lnSpc>
              <a:spcBef>
                <a:spcPts val="0"/>
              </a:spcBef>
              <a:spcAft>
                <a:spcPts val="0"/>
              </a:spcAft>
              <a:buSzPts val="1500"/>
              <a:buAutoNum type="arabicPeriod"/>
            </a:pPr>
            <a:r>
              <a:rPr lang="en" sz="1500" u="sng"/>
              <a:t>Use case ends</a:t>
            </a:r>
            <a:r>
              <a:rPr lang="en" sz="1500"/>
              <a:t> when the system commits the new media item and its information</a:t>
            </a:r>
            <a:endParaRPr sz="1500"/>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Upload media (UPLD)</a:t>
            </a:r>
            <a:endParaRPr/>
          </a:p>
        </p:txBody>
      </p:sp>
      <p:sp>
        <p:nvSpPr>
          <p:cNvPr id="185" name="Google Shape;185;p30"/>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u="sng"/>
              <a:t>Alternative courses of Action</a:t>
            </a:r>
            <a:endParaRPr b="1" sz="1600" u="sng"/>
          </a:p>
          <a:p>
            <a:pPr indent="-330200" lvl="0" marL="457200" rtl="0" algn="l">
              <a:lnSpc>
                <a:spcPct val="100000"/>
              </a:lnSpc>
              <a:spcBef>
                <a:spcPts val="1600"/>
              </a:spcBef>
              <a:spcAft>
                <a:spcPts val="0"/>
              </a:spcAft>
              <a:buSzPts val="1600"/>
              <a:buAutoNum type="arabicPeriod"/>
            </a:pPr>
            <a:r>
              <a:rPr lang="en" sz="1600"/>
              <a:t>The user may drag files from their computer to a specific folder in the media listing in (1), the file(s) uploads and they are prompted to finalize the item information, continuing in (9). The item is placed in the designated folder after commit</a:t>
            </a:r>
            <a:endParaRPr sz="1600"/>
          </a:p>
          <a:p>
            <a:pPr indent="-330200" lvl="0" marL="457200" rtl="0" algn="l">
              <a:lnSpc>
                <a:spcPct val="100000"/>
              </a:lnSpc>
              <a:spcBef>
                <a:spcPts val="0"/>
              </a:spcBef>
              <a:spcAft>
                <a:spcPts val="0"/>
              </a:spcAft>
              <a:buSzPts val="1600"/>
              <a:buAutoNum type="arabicPeriod"/>
            </a:pPr>
            <a:r>
              <a:rPr lang="en" sz="1600"/>
              <a:t>The user may drag files from their computer for upload instead of (5-8)</a:t>
            </a:r>
            <a:endParaRPr sz="1600"/>
          </a:p>
          <a:p>
            <a:pPr indent="-330200" lvl="0" marL="457200" rtl="0" algn="l">
              <a:lnSpc>
                <a:spcPct val="100000"/>
              </a:lnSpc>
              <a:spcBef>
                <a:spcPts val="0"/>
              </a:spcBef>
              <a:spcAft>
                <a:spcPts val="0"/>
              </a:spcAft>
              <a:buSzPts val="1600"/>
              <a:buAutoNum type="arabicPeriod"/>
            </a:pPr>
            <a:r>
              <a:rPr lang="en" sz="1600"/>
              <a:t>The user may choose to skip (10-11) and return to enter the information later</a:t>
            </a:r>
            <a:endParaRPr sz="1600"/>
          </a:p>
          <a:p>
            <a:pPr indent="0" lvl="0" marL="0" rtl="0" algn="l">
              <a:lnSpc>
                <a:spcPct val="100000"/>
              </a:lnSpc>
              <a:spcBef>
                <a:spcPts val="1600"/>
              </a:spcBef>
              <a:spcAft>
                <a:spcPts val="0"/>
              </a:spcAft>
              <a:buNone/>
            </a:pPr>
            <a:r>
              <a:rPr b="1" lang="en" sz="1600" u="sng"/>
              <a:t>Exceptions</a:t>
            </a:r>
            <a:endParaRPr b="1" sz="1600" u="sng"/>
          </a:p>
          <a:p>
            <a:pPr indent="-330200" lvl="0" marL="457200" rtl="0" algn="l">
              <a:lnSpc>
                <a:spcPct val="100000"/>
              </a:lnSpc>
              <a:spcBef>
                <a:spcPts val="1600"/>
              </a:spcBef>
              <a:spcAft>
                <a:spcPts val="0"/>
              </a:spcAft>
              <a:buSzPts val="1600"/>
              <a:buAutoNum type="arabicPeriod"/>
            </a:pPr>
            <a:r>
              <a:rPr lang="en" sz="1600"/>
              <a:t>If the user inputs an invalid file in (8) (e.g. not an image), an appropriate message is displayed and the file is discarded</a:t>
            </a:r>
            <a:endParaRPr sz="1600"/>
          </a:p>
          <a:p>
            <a:pPr indent="-330200" lvl="0" marL="457200" rtl="0" algn="l">
              <a:lnSpc>
                <a:spcPct val="100000"/>
              </a:lnSpc>
              <a:spcBef>
                <a:spcPts val="0"/>
              </a:spcBef>
              <a:spcAft>
                <a:spcPts val="0"/>
              </a:spcAft>
              <a:buSzPts val="1600"/>
              <a:buAutoNum type="arabicPeriod"/>
            </a:pPr>
            <a:r>
              <a:rPr lang="en" sz="1600"/>
              <a:t>In the event of a transmission or other error in (9) an appropriate message is displayed</a:t>
            </a:r>
            <a:endParaRPr sz="1600"/>
          </a:p>
        </p:txBody>
      </p:sp>
      <p:sp>
        <p:nvSpPr>
          <p:cNvPr id="186" name="Google Shape;18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1"/>
          <p:cNvPicPr preferRelativeResize="0"/>
          <p:nvPr/>
        </p:nvPicPr>
        <p:blipFill>
          <a:blip r:embed="rId3">
            <a:alphaModFix/>
          </a:blip>
          <a:stretch>
            <a:fillRect/>
          </a:stretch>
        </p:blipFill>
        <p:spPr>
          <a:xfrm>
            <a:off x="811825" y="152400"/>
            <a:ext cx="7132187" cy="4838699"/>
          </a:xfrm>
          <a:prstGeom prst="rect">
            <a:avLst/>
          </a:prstGeom>
          <a:noFill/>
          <a:ln>
            <a:noFill/>
          </a:ln>
        </p:spPr>
      </p:pic>
      <p:sp>
        <p:nvSpPr>
          <p:cNvPr id="192" name="Google Shape;19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Overview</a:t>
            </a:r>
            <a:endParaRPr>
              <a:latin typeface="Roboto Mono Medium"/>
              <a:ea typeface="Roboto Mono Medium"/>
              <a:cs typeface="Roboto Mono Medium"/>
              <a:sym typeface="Roboto Mono Medium"/>
            </a:endParaRPr>
          </a:p>
        </p:txBody>
      </p:sp>
      <p:sp>
        <p:nvSpPr>
          <p:cNvPr id="72" name="Google Shape;72;p14"/>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Font typeface="Roboto Mono"/>
              <a:buChar char="●"/>
            </a:pPr>
            <a:r>
              <a:rPr lang="en" sz="2000">
                <a:latin typeface="Roboto Mono"/>
                <a:ea typeface="Roboto Mono"/>
                <a:cs typeface="Roboto Mono"/>
                <a:sym typeface="Roboto Mono"/>
              </a:rPr>
              <a:t>Current solution</a:t>
            </a:r>
            <a:endParaRPr sz="2000">
              <a:latin typeface="Roboto Mono"/>
              <a:ea typeface="Roboto Mono"/>
              <a:cs typeface="Roboto Mono"/>
              <a:sym typeface="Roboto Mono"/>
            </a:endParaRPr>
          </a:p>
          <a:p>
            <a:pPr indent="-355600" lvl="0" marL="457200" rtl="0" algn="l">
              <a:lnSpc>
                <a:spcPct val="100000"/>
              </a:lnSpc>
              <a:spcBef>
                <a:spcPts val="0"/>
              </a:spcBef>
              <a:spcAft>
                <a:spcPts val="0"/>
              </a:spcAft>
              <a:buSzPts val="2000"/>
              <a:buFont typeface="Roboto Mono"/>
              <a:buChar char="●"/>
            </a:pPr>
            <a:r>
              <a:rPr lang="en" sz="2000">
                <a:latin typeface="Roboto Mono"/>
                <a:ea typeface="Roboto Mono"/>
                <a:cs typeface="Roboto Mono"/>
                <a:sym typeface="Roboto Mono"/>
              </a:rPr>
              <a:t>Goal solution</a:t>
            </a:r>
            <a:endParaRPr sz="2000">
              <a:latin typeface="Roboto Mono"/>
              <a:ea typeface="Roboto Mono"/>
              <a:cs typeface="Roboto Mono"/>
              <a:sym typeface="Roboto Mono"/>
            </a:endParaRPr>
          </a:p>
          <a:p>
            <a:pPr indent="-355600" lvl="0" marL="457200" rtl="0" algn="l">
              <a:lnSpc>
                <a:spcPct val="100000"/>
              </a:lnSpc>
              <a:spcBef>
                <a:spcPts val="0"/>
              </a:spcBef>
              <a:spcAft>
                <a:spcPts val="0"/>
              </a:spcAft>
              <a:buSzPts val="2000"/>
              <a:buFont typeface="Roboto Mono"/>
              <a:buChar char="●"/>
            </a:pPr>
            <a:r>
              <a:rPr lang="en" sz="2000">
                <a:latin typeface="Roboto Mono"/>
                <a:ea typeface="Roboto Mono"/>
                <a:cs typeface="Roboto Mono"/>
                <a:sym typeface="Roboto Mono"/>
              </a:rPr>
              <a:t>Technology stack</a:t>
            </a:r>
            <a:endParaRPr sz="2000">
              <a:latin typeface="Roboto Mono"/>
              <a:ea typeface="Roboto Mono"/>
              <a:cs typeface="Roboto Mono"/>
              <a:sym typeface="Roboto Mono"/>
            </a:endParaRPr>
          </a:p>
          <a:p>
            <a:pPr indent="-355600" lvl="0" marL="457200" rtl="0" algn="l">
              <a:lnSpc>
                <a:spcPct val="100000"/>
              </a:lnSpc>
              <a:spcBef>
                <a:spcPts val="0"/>
              </a:spcBef>
              <a:spcAft>
                <a:spcPts val="0"/>
              </a:spcAft>
              <a:buSzPts val="2000"/>
              <a:buFont typeface="Roboto Mono"/>
              <a:buChar char="●"/>
            </a:pPr>
            <a:r>
              <a:rPr lang="en" sz="2000">
                <a:latin typeface="Roboto Mono"/>
                <a:ea typeface="Roboto Mono"/>
                <a:cs typeface="Roboto Mono"/>
                <a:sym typeface="Roboto Mono"/>
              </a:rPr>
              <a:t>Persona</a:t>
            </a:r>
            <a:endParaRPr sz="2000">
              <a:latin typeface="Roboto Mono"/>
              <a:ea typeface="Roboto Mono"/>
              <a:cs typeface="Roboto Mono"/>
              <a:sym typeface="Roboto Mono"/>
            </a:endParaRPr>
          </a:p>
          <a:p>
            <a:pPr indent="-355600" lvl="0" marL="457200" rtl="0" algn="l">
              <a:lnSpc>
                <a:spcPct val="100000"/>
              </a:lnSpc>
              <a:spcBef>
                <a:spcPts val="0"/>
              </a:spcBef>
              <a:spcAft>
                <a:spcPts val="0"/>
              </a:spcAft>
              <a:buSzPts val="2000"/>
              <a:buFont typeface="Roboto Mono"/>
              <a:buChar char="●"/>
            </a:pPr>
            <a:r>
              <a:rPr lang="en" sz="2000">
                <a:latin typeface="Roboto Mono"/>
                <a:ea typeface="Roboto Mono"/>
                <a:cs typeface="Roboto Mono"/>
                <a:sym typeface="Roboto Mono"/>
              </a:rPr>
              <a:t>Use Cases</a:t>
            </a:r>
            <a:endParaRPr sz="2000">
              <a:latin typeface="Roboto Mono"/>
              <a:ea typeface="Roboto Mono"/>
              <a:cs typeface="Roboto Mono"/>
              <a:sym typeface="Roboto Mono"/>
            </a:endParaRPr>
          </a:p>
          <a:p>
            <a:pPr indent="-355600" lvl="0" marL="457200" rtl="0" algn="l">
              <a:lnSpc>
                <a:spcPct val="100000"/>
              </a:lnSpc>
              <a:spcBef>
                <a:spcPts val="0"/>
              </a:spcBef>
              <a:spcAft>
                <a:spcPts val="0"/>
              </a:spcAft>
              <a:buSzPts val="2000"/>
              <a:buFont typeface="Roboto Mono"/>
              <a:buChar char="●"/>
            </a:pPr>
            <a:r>
              <a:rPr lang="en" sz="2000">
                <a:latin typeface="Roboto Mono"/>
                <a:ea typeface="Roboto Mono"/>
                <a:cs typeface="Roboto Mono"/>
                <a:sym typeface="Roboto Mono"/>
              </a:rPr>
              <a:t>Architecture</a:t>
            </a:r>
            <a:endParaRPr sz="2000">
              <a:latin typeface="Roboto Mono"/>
              <a:ea typeface="Roboto Mono"/>
              <a:cs typeface="Roboto Mono"/>
              <a:sym typeface="Roboto Mono"/>
            </a:endParaRPr>
          </a:p>
          <a:p>
            <a:pPr indent="-355600" lvl="0" marL="457200" rtl="0" algn="l">
              <a:lnSpc>
                <a:spcPct val="100000"/>
              </a:lnSpc>
              <a:spcBef>
                <a:spcPts val="0"/>
              </a:spcBef>
              <a:spcAft>
                <a:spcPts val="0"/>
              </a:spcAft>
              <a:buSzPts val="2000"/>
              <a:buFont typeface="Roboto Mono"/>
              <a:buChar char="●"/>
            </a:pPr>
            <a:r>
              <a:rPr lang="en" sz="2000">
                <a:latin typeface="Roboto Mono"/>
                <a:ea typeface="Roboto Mono"/>
                <a:cs typeface="Roboto Mono"/>
                <a:sym typeface="Roboto Mono"/>
              </a:rPr>
              <a:t>Class </a:t>
            </a:r>
            <a:r>
              <a:rPr lang="en" sz="2000">
                <a:latin typeface="Roboto Mono"/>
                <a:ea typeface="Roboto Mono"/>
                <a:cs typeface="Roboto Mono"/>
                <a:sym typeface="Roboto Mono"/>
              </a:rPr>
              <a:t>hierarchy</a:t>
            </a:r>
            <a:endParaRPr sz="2000">
              <a:latin typeface="Roboto Mono"/>
              <a:ea typeface="Roboto Mono"/>
              <a:cs typeface="Roboto Mono"/>
              <a:sym typeface="Roboto Mono"/>
            </a:endParaRPr>
          </a:p>
          <a:p>
            <a:pPr indent="-355600" lvl="0" marL="457200" rtl="0" algn="l">
              <a:lnSpc>
                <a:spcPct val="100000"/>
              </a:lnSpc>
              <a:spcBef>
                <a:spcPts val="0"/>
              </a:spcBef>
              <a:spcAft>
                <a:spcPts val="0"/>
              </a:spcAft>
              <a:buSzPts val="2000"/>
              <a:buFont typeface="Roboto Mono"/>
              <a:buChar char="●"/>
            </a:pPr>
            <a:r>
              <a:rPr lang="en" sz="2000">
                <a:latin typeface="Roboto Mono"/>
                <a:ea typeface="Roboto Mono"/>
                <a:cs typeface="Roboto Mono"/>
                <a:sym typeface="Roboto Mono"/>
              </a:rPr>
              <a:t>Sequence Diagram</a:t>
            </a:r>
            <a:endParaRPr sz="2000">
              <a:latin typeface="Roboto Mono"/>
              <a:ea typeface="Roboto Mono"/>
              <a:cs typeface="Roboto Mono"/>
              <a:sym typeface="Roboto Mono"/>
            </a:endParaRPr>
          </a:p>
          <a:p>
            <a:pPr indent="-355600" lvl="0" marL="457200" rtl="0" algn="l">
              <a:lnSpc>
                <a:spcPct val="100000"/>
              </a:lnSpc>
              <a:spcBef>
                <a:spcPts val="0"/>
              </a:spcBef>
              <a:spcAft>
                <a:spcPts val="0"/>
              </a:spcAft>
              <a:buSzPts val="2000"/>
              <a:buFont typeface="Roboto Mono"/>
              <a:buChar char="●"/>
            </a:pPr>
            <a:r>
              <a:rPr lang="en" sz="2000">
                <a:latin typeface="Roboto Mono"/>
                <a:ea typeface="Roboto Mono"/>
                <a:cs typeface="Roboto Mono"/>
                <a:sym typeface="Roboto Mono"/>
              </a:rPr>
              <a:t>Product Demo</a:t>
            </a:r>
            <a:endParaRPr sz="2000">
              <a:latin typeface="Roboto Mono"/>
              <a:ea typeface="Roboto Mono"/>
              <a:cs typeface="Roboto Mono"/>
              <a:sym typeface="Roboto Mono"/>
            </a:endParaRPr>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2"/>
          <p:cNvPicPr preferRelativeResize="0"/>
          <p:nvPr/>
        </p:nvPicPr>
        <p:blipFill>
          <a:blip r:embed="rId3">
            <a:alphaModFix/>
          </a:blip>
          <a:stretch>
            <a:fillRect/>
          </a:stretch>
        </p:blipFill>
        <p:spPr>
          <a:xfrm>
            <a:off x="152400" y="381000"/>
            <a:ext cx="8839200" cy="4423946"/>
          </a:xfrm>
          <a:prstGeom prst="rect">
            <a:avLst/>
          </a:prstGeom>
          <a:noFill/>
          <a:ln>
            <a:noFill/>
          </a:ln>
        </p:spPr>
      </p:pic>
      <p:sp>
        <p:nvSpPr>
          <p:cNvPr id="198" name="Google Shape;19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33"/>
          <p:cNvPicPr preferRelativeResize="0"/>
          <p:nvPr/>
        </p:nvPicPr>
        <p:blipFill>
          <a:blip r:embed="rId3">
            <a:alphaModFix/>
          </a:blip>
          <a:stretch>
            <a:fillRect/>
          </a:stretch>
        </p:blipFill>
        <p:spPr>
          <a:xfrm>
            <a:off x="526650" y="114000"/>
            <a:ext cx="8167657" cy="47465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4"/>
          <p:cNvPicPr preferRelativeResize="0"/>
          <p:nvPr/>
        </p:nvPicPr>
        <p:blipFill>
          <a:blip r:embed="rId3">
            <a:alphaModFix/>
          </a:blip>
          <a:stretch>
            <a:fillRect/>
          </a:stretch>
        </p:blipFill>
        <p:spPr>
          <a:xfrm>
            <a:off x="152400" y="152400"/>
            <a:ext cx="8628024" cy="4715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35"/>
          <p:cNvPicPr preferRelativeResize="0"/>
          <p:nvPr/>
        </p:nvPicPr>
        <p:blipFill>
          <a:blip r:embed="rId3">
            <a:alphaModFix/>
          </a:blip>
          <a:stretch>
            <a:fillRect/>
          </a:stretch>
        </p:blipFill>
        <p:spPr>
          <a:xfrm>
            <a:off x="355050" y="152400"/>
            <a:ext cx="8269201"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36"/>
          <p:cNvPicPr preferRelativeResize="0"/>
          <p:nvPr/>
        </p:nvPicPr>
        <p:blipFill>
          <a:blip r:embed="rId3">
            <a:alphaModFix/>
          </a:blip>
          <a:stretch>
            <a:fillRect/>
          </a:stretch>
        </p:blipFill>
        <p:spPr>
          <a:xfrm>
            <a:off x="277125" y="142800"/>
            <a:ext cx="8744024" cy="45163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 persistent</a:t>
            </a:r>
            <a:endParaRPr/>
          </a:p>
        </p:txBody>
      </p:sp>
      <p:sp>
        <p:nvSpPr>
          <p:cNvPr id="228" name="Google Shape;22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4" name="Google Shape;234;p38"/>
          <p:cNvPicPr preferRelativeResize="0"/>
          <p:nvPr/>
        </p:nvPicPr>
        <p:blipFill>
          <a:blip r:embed="rId3">
            <a:alphaModFix/>
          </a:blip>
          <a:stretch>
            <a:fillRect/>
          </a:stretch>
        </p:blipFill>
        <p:spPr>
          <a:xfrm>
            <a:off x="533400" y="152400"/>
            <a:ext cx="8013544" cy="48386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0" name="Google Shape;240;p39"/>
          <p:cNvPicPr preferRelativeResize="0"/>
          <p:nvPr/>
        </p:nvPicPr>
        <p:blipFill>
          <a:blip r:embed="rId3">
            <a:alphaModFix/>
          </a:blip>
          <a:stretch>
            <a:fillRect/>
          </a:stretch>
        </p:blipFill>
        <p:spPr>
          <a:xfrm>
            <a:off x="457200" y="152400"/>
            <a:ext cx="8167659" cy="480329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p:nvPr/>
        </p:nvSpPr>
        <p:spPr>
          <a:xfrm>
            <a:off x="0" y="0"/>
            <a:ext cx="2709600" cy="75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rPr>
              <a:t>Architecture</a:t>
            </a:r>
            <a:endParaRPr b="1" sz="3000">
              <a:solidFill>
                <a:srgbClr val="FFFFFF"/>
              </a:solidFill>
            </a:endParaRPr>
          </a:p>
        </p:txBody>
      </p:sp>
      <p:sp>
        <p:nvSpPr>
          <p:cNvPr id="246" name="Google Shape;24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40"/>
          <p:cNvPicPr preferRelativeResize="0"/>
          <p:nvPr/>
        </p:nvPicPr>
        <p:blipFill>
          <a:blip r:embed="rId3">
            <a:alphaModFix/>
          </a:blip>
          <a:stretch>
            <a:fillRect/>
          </a:stretch>
        </p:blipFill>
        <p:spPr>
          <a:xfrm>
            <a:off x="1066800" y="154250"/>
            <a:ext cx="7220324" cy="4836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p:nvPr/>
        </p:nvSpPr>
        <p:spPr>
          <a:xfrm>
            <a:off x="0" y="0"/>
            <a:ext cx="2709600" cy="75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rPr>
              <a:t>Architecture</a:t>
            </a:r>
            <a:endParaRPr b="1" sz="3000">
              <a:solidFill>
                <a:srgbClr val="FFFFFF"/>
              </a:solidFill>
            </a:endParaRPr>
          </a:p>
        </p:txBody>
      </p:sp>
      <p:sp>
        <p:nvSpPr>
          <p:cNvPr id="253" name="Google Shape;25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41"/>
          <p:cNvPicPr preferRelativeResize="0"/>
          <p:nvPr/>
        </p:nvPicPr>
        <p:blipFill>
          <a:blip r:embed="rId3">
            <a:alphaModFix/>
          </a:blip>
          <a:stretch>
            <a:fillRect/>
          </a:stretch>
        </p:blipFill>
        <p:spPr>
          <a:xfrm>
            <a:off x="2862000" y="152400"/>
            <a:ext cx="5308029"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Signage???</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Demo</a:t>
            </a:r>
            <a:endParaRPr/>
          </a:p>
        </p:txBody>
      </p:sp>
      <p:sp>
        <p:nvSpPr>
          <p:cNvPr id="260" name="Google Shape;260;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66" name="Google Shape;26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920700" cy="8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seen...</a:t>
            </a:r>
            <a:endParaRPr/>
          </a:p>
        </p:txBody>
      </p:sp>
      <p:sp>
        <p:nvSpPr>
          <p:cNvPr id="85" name="Google Shape;85;p16"/>
          <p:cNvSpPr txBox="1"/>
          <p:nvPr>
            <p:ph idx="1" type="body"/>
          </p:nvPr>
        </p:nvSpPr>
        <p:spPr>
          <a:xfrm>
            <a:off x="4644675" y="500925"/>
            <a:ext cx="4166400" cy="4098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Provide information to passers-by</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Advertising space for student groups</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Promoting special events</a:t>
            </a:r>
            <a:endParaRPr sz="2400">
              <a:latin typeface="Roboto Mono"/>
              <a:ea typeface="Roboto Mono"/>
              <a:cs typeface="Roboto Mono"/>
              <a:sym typeface="Roboto Mono"/>
            </a:endParaRPr>
          </a:p>
        </p:txBody>
      </p:sp>
      <p:pic>
        <p:nvPicPr>
          <p:cNvPr id="86" name="Google Shape;86;p16"/>
          <p:cNvPicPr preferRelativeResize="0"/>
          <p:nvPr/>
        </p:nvPicPr>
        <p:blipFill>
          <a:blip r:embed="rId3">
            <a:alphaModFix/>
          </a:blip>
          <a:stretch>
            <a:fillRect/>
          </a:stretch>
        </p:blipFill>
        <p:spPr>
          <a:xfrm>
            <a:off x="161175" y="1204760"/>
            <a:ext cx="3938676" cy="1830756"/>
          </a:xfrm>
          <a:prstGeom prst="rect">
            <a:avLst/>
          </a:prstGeom>
          <a:noFill/>
          <a:ln>
            <a:noFill/>
          </a:ln>
        </p:spPr>
      </p:pic>
      <p:pic>
        <p:nvPicPr>
          <p:cNvPr id="87" name="Google Shape;87;p16"/>
          <p:cNvPicPr preferRelativeResize="0"/>
          <p:nvPr/>
        </p:nvPicPr>
        <p:blipFill>
          <a:blip r:embed="rId4">
            <a:alphaModFix/>
          </a:blip>
          <a:stretch>
            <a:fillRect/>
          </a:stretch>
        </p:blipFill>
        <p:spPr>
          <a:xfrm>
            <a:off x="152400" y="3160369"/>
            <a:ext cx="3938673" cy="1830732"/>
          </a:xfrm>
          <a:prstGeom prst="rect">
            <a:avLst/>
          </a:prstGeom>
          <a:noFill/>
          <a:ln>
            <a:noFill/>
          </a:ln>
        </p:spPr>
      </p:pic>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new?</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Limitations of existing system</a:t>
            </a:r>
            <a:endParaRPr>
              <a:latin typeface="Roboto Mono Medium"/>
              <a:ea typeface="Roboto Mono Medium"/>
              <a:cs typeface="Roboto Mono Medium"/>
              <a:sym typeface="Roboto Mono Medium"/>
            </a:endParaRPr>
          </a:p>
        </p:txBody>
      </p:sp>
      <p:sp>
        <p:nvSpPr>
          <p:cNvPr id="100" name="Google Shape;100;p18"/>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Prohibited by (ethernet) network access</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Requires a full Windows installation</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Temperamental licensing system (NIC locked)</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No (stable) previewing feature</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Inevitably using aging hardware</a:t>
            </a:r>
            <a:endParaRPr sz="2400">
              <a:latin typeface="Roboto Mono"/>
              <a:ea typeface="Roboto Mono"/>
              <a:cs typeface="Roboto Mono"/>
              <a:sym typeface="Roboto Mono"/>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Target features</a:t>
            </a:r>
            <a:endParaRPr>
              <a:latin typeface="Roboto Mono Medium"/>
              <a:ea typeface="Roboto Mono Medium"/>
              <a:cs typeface="Roboto Mono Medium"/>
              <a:sym typeface="Roboto Mono Medium"/>
            </a:endParaRPr>
          </a:p>
        </p:txBody>
      </p:sp>
      <p:sp>
        <p:nvSpPr>
          <p:cNvPr id="107" name="Google Shape;107;p19"/>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Integrated wireless access</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Linux based players</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OS-agnostic management interface</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Preview sign display</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Solid state hardware (no moving parts)</a:t>
            </a:r>
            <a:endParaRPr sz="2400">
              <a:latin typeface="Roboto Mono"/>
              <a:ea typeface="Roboto Mono"/>
              <a:cs typeface="Roboto Mono"/>
              <a:sym typeface="Roboto Mono"/>
            </a:endParaRPr>
          </a:p>
          <a:p>
            <a:pPr indent="-381000" lvl="0" marL="457200" rtl="0" algn="l">
              <a:spcBef>
                <a:spcPts val="0"/>
              </a:spcBef>
              <a:spcAft>
                <a:spcPts val="0"/>
              </a:spcAft>
              <a:buSzPts val="2400"/>
              <a:buFont typeface="Roboto Mono"/>
              <a:buChar char="●"/>
            </a:pPr>
            <a:r>
              <a:rPr lang="en" sz="2400">
                <a:latin typeface="Roboto Mono"/>
                <a:ea typeface="Roboto Mono"/>
                <a:cs typeface="Roboto Mono"/>
                <a:sym typeface="Roboto Mono"/>
              </a:rPr>
              <a:t>Lightweight, low energy use</a:t>
            </a:r>
            <a:endParaRPr sz="2400">
              <a:latin typeface="Roboto Mono"/>
              <a:ea typeface="Roboto Mono"/>
              <a:cs typeface="Roboto Mono"/>
              <a:sym typeface="Roboto Mono"/>
            </a:endParaRPr>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Technologies - Management Interface</a:t>
            </a:r>
            <a:endParaRPr>
              <a:latin typeface="Roboto Mono Medium"/>
              <a:ea typeface="Roboto Mono Medium"/>
              <a:cs typeface="Roboto Mono Medium"/>
              <a:sym typeface="Roboto Mono Medium"/>
            </a:endParaRPr>
          </a:p>
        </p:txBody>
      </p:sp>
      <p:sp>
        <p:nvSpPr>
          <p:cNvPr id="114" name="Google Shape;114;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Roboto Mono"/>
                <a:ea typeface="Roboto Mono"/>
                <a:cs typeface="Roboto Mono"/>
                <a:sym typeface="Roboto Mono"/>
              </a:rPr>
              <a:t>Front-end</a:t>
            </a:r>
            <a:endParaRPr b="1" sz="1800" u="sng">
              <a:latin typeface="Roboto Mono"/>
              <a:ea typeface="Roboto Mono"/>
              <a:cs typeface="Roboto Mono"/>
              <a:sym typeface="Roboto Mono"/>
            </a:endParaRPr>
          </a:p>
          <a:p>
            <a:pPr indent="-342900" lvl="0" marL="457200" rtl="0" algn="l">
              <a:spcBef>
                <a:spcPts val="1600"/>
              </a:spcBef>
              <a:spcAft>
                <a:spcPts val="0"/>
              </a:spcAft>
              <a:buSzPts val="1800"/>
              <a:buFont typeface="Roboto Mono"/>
              <a:buChar char="●"/>
            </a:pPr>
            <a:r>
              <a:rPr lang="en" sz="1800">
                <a:latin typeface="Roboto Mono"/>
                <a:ea typeface="Roboto Mono"/>
                <a:cs typeface="Roboto Mono"/>
                <a:sym typeface="Roboto Mono"/>
              </a:rPr>
              <a:t>Browser-based</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Vue.js</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Bootstrap</a:t>
            </a:r>
            <a:endParaRPr sz="1800">
              <a:latin typeface="Roboto Mono"/>
              <a:ea typeface="Roboto Mono"/>
              <a:cs typeface="Roboto Mono"/>
              <a:sym typeface="Roboto Mono"/>
            </a:endParaRPr>
          </a:p>
        </p:txBody>
      </p:sp>
      <p:sp>
        <p:nvSpPr>
          <p:cNvPr id="115" name="Google Shape;115;p2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Roboto Mono"/>
                <a:ea typeface="Roboto Mono"/>
                <a:cs typeface="Roboto Mono"/>
                <a:sym typeface="Roboto Mono"/>
              </a:rPr>
              <a:t>Back-end</a:t>
            </a:r>
            <a:endParaRPr b="1" sz="1800" u="sng">
              <a:latin typeface="Roboto Mono"/>
              <a:ea typeface="Roboto Mono"/>
              <a:cs typeface="Roboto Mono"/>
              <a:sym typeface="Roboto Mono"/>
            </a:endParaRPr>
          </a:p>
          <a:p>
            <a:pPr indent="-342900" lvl="0" marL="457200" rtl="0" algn="l">
              <a:spcBef>
                <a:spcPts val="1600"/>
              </a:spcBef>
              <a:spcAft>
                <a:spcPts val="0"/>
              </a:spcAft>
              <a:buSzPts val="1800"/>
              <a:buFont typeface="Roboto Mono"/>
              <a:buChar char="●"/>
            </a:pPr>
            <a:r>
              <a:rPr lang="en" sz="1800">
                <a:latin typeface="Roboto Mono"/>
                <a:ea typeface="Roboto Mono"/>
                <a:cs typeface="Roboto Mono"/>
                <a:sym typeface="Roboto Mono"/>
              </a:rPr>
              <a:t>Node.js (platform agnostic)</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Local sqlite3 database</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Sequelize ORM layer</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Express webapp framework</a:t>
            </a:r>
            <a:endParaRPr sz="1800">
              <a:latin typeface="Roboto Mono"/>
              <a:ea typeface="Roboto Mono"/>
              <a:cs typeface="Roboto Mono"/>
              <a:sym typeface="Roboto Mono"/>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Technologies - Player</a:t>
            </a:r>
            <a:endParaRPr>
              <a:latin typeface="Roboto Mono Medium"/>
              <a:ea typeface="Roboto Mono Medium"/>
              <a:cs typeface="Roboto Mono Medium"/>
              <a:sym typeface="Roboto Mono Medium"/>
            </a:endParaRPr>
          </a:p>
        </p:txBody>
      </p:sp>
      <p:sp>
        <p:nvSpPr>
          <p:cNvPr id="122" name="Google Shape;122;p21"/>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Raspberry Pi 3 Model B</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Chromium rendering</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On-board 802.11 (Wi-Fi) networking</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SSH control and data transfer</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sz="1800">
                <a:latin typeface="Roboto Mono"/>
                <a:ea typeface="Roboto Mono"/>
                <a:cs typeface="Roboto Mono"/>
                <a:sym typeface="Roboto Mono"/>
              </a:rPr>
              <a:t>HDMI output</a:t>
            </a:r>
            <a:endParaRPr sz="1800">
              <a:latin typeface="Roboto Mono"/>
              <a:ea typeface="Roboto Mono"/>
              <a:cs typeface="Roboto Mono"/>
              <a:sym typeface="Roboto Mono"/>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