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453" r:id="rId2"/>
    <p:sldId id="545" r:id="rId3"/>
    <p:sldId id="678" r:id="rId4"/>
    <p:sldId id="697" r:id="rId5"/>
    <p:sldId id="676" r:id="rId6"/>
    <p:sldId id="916" r:id="rId7"/>
    <p:sldId id="915" r:id="rId8"/>
    <p:sldId id="913" r:id="rId9"/>
    <p:sldId id="914" r:id="rId10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J Tyler" initials="RJT" lastIdx="2" clrIdx="0">
    <p:extLst>
      <p:ext uri="{19B8F6BF-5375-455C-9EA6-DF929625EA0E}">
        <p15:presenceInfo xmlns:p15="http://schemas.microsoft.com/office/powerpoint/2012/main" userId="S-1-5-21-789336058-1897051121-725345543-189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6" autoAdjust="0"/>
    <p:restoredTop sz="88935" autoAdjust="0"/>
  </p:normalViewPr>
  <p:slideViewPr>
    <p:cSldViewPr>
      <p:cViewPr varScale="1">
        <p:scale>
          <a:sx n="111" d="100"/>
          <a:sy n="111" d="100"/>
        </p:scale>
        <p:origin x="17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4D49C6-7519-4E9F-AAFD-207D0C9589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099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9" tIns="46205" rIns="92409" bIns="462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CD8013-60BE-42FB-8CE5-14F85A594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06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7E74B5-DE1F-410B-9581-C3465D949FD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2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960E41-F255-40D4-AE4B-EDB3F9A95F56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46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3A23E-D057-41A3-84AC-FA6D343D09F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458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139D3C-CC60-4152-89A6-B4A8991E88BC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56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6D87B-2D00-4A18-B570-319EF99D53F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641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CD8013-60BE-42FB-8CE5-14F85A594AD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404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9300" indent="-2873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4113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6075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78038" indent="-2301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352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924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496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06838" indent="-2301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6D87B-2D00-4A18-B570-319EF99D53F9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74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CD8013-60BE-42FB-8CE5-14F85A594AD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060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EC64A-E3A6-47B1-8FDC-3146FD7AE7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3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56E4A-19F2-4C76-9D10-4FD94E7FB8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22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C952-AE30-4204-86AA-447679FD2E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261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49746-EED3-49FB-B9BE-9C79A8BC63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17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D544E-AF5C-46BB-AF2F-ABD381189F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2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1AEEA-8850-45FC-92C4-0CB208F550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42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AF47D-78E8-48A8-9949-D54A469609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895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AE2BF-A617-46E9-8BED-0B564D16BC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08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CAC78-5815-4CBB-B796-5F490FCDD7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52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CAF5B-2E58-4C14-8BBC-CE58E31A92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81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8A540-BD92-46D4-A34D-BCCF3E6F2D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81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242C8-493B-4274-9827-B24252E54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92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29B3E-D2F4-43A7-A892-E9F14BB5CA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16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E43DD9C-DBCE-457A-B0F4-62403D2312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688" r:id="rId2"/>
    <p:sldLayoutId id="2147484689" r:id="rId3"/>
    <p:sldLayoutId id="2147484690" r:id="rId4"/>
    <p:sldLayoutId id="2147484691" r:id="rId5"/>
    <p:sldLayoutId id="2147484692" r:id="rId6"/>
    <p:sldLayoutId id="2147484693" r:id="rId7"/>
    <p:sldLayoutId id="2147484694" r:id="rId8"/>
    <p:sldLayoutId id="2147484695" r:id="rId9"/>
    <p:sldLayoutId id="2147484696" r:id="rId10"/>
    <p:sldLayoutId id="2147484697" r:id="rId11"/>
    <p:sldLayoutId id="2147484698" r:id="rId12"/>
    <p:sldLayoutId id="214748469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27584" y="1340768"/>
            <a:ext cx="7767141" cy="1969170"/>
          </a:xfrm>
        </p:spPr>
        <p:txBody>
          <a:bodyPr/>
          <a:lstStyle/>
          <a:p>
            <a:pPr eaLnBrk="1" hangingPunct="1"/>
            <a:r>
              <a:rPr lang="en-US" altLang="en-US" sz="4200" b="1" dirty="0"/>
              <a:t>2022 Commencement Plan 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280631"/>
            <a:ext cx="7200800" cy="204115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James Poterba</a:t>
            </a:r>
          </a:p>
          <a:p>
            <a:pPr eaLnBrk="1" hangingPunct="1"/>
            <a:r>
              <a:rPr lang="en-US" altLang="en-US" sz="2000" dirty="0"/>
              <a:t>Chair, Commencement Committee</a:t>
            </a:r>
          </a:p>
          <a:p>
            <a:pPr eaLnBrk="1" hangingPunct="1"/>
            <a:r>
              <a:rPr lang="en-US" altLang="en-US" sz="2000" dirty="0"/>
              <a:t>Mitsui Professor of Economics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15 December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0357A-98DC-0641-B9C6-BDE0F3394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589240"/>
            <a:ext cx="2592288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The Warrant for Change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>
              <a:defRPr/>
            </a:pPr>
            <a:r>
              <a:rPr lang="en-US" dirty="0"/>
              <a:t>Friday graduation ceremony was too long</a:t>
            </a:r>
          </a:p>
          <a:p>
            <a:pPr lvl="1">
              <a:defRPr/>
            </a:pPr>
            <a:r>
              <a:rPr lang="en-US" dirty="0"/>
              <a:t>2,456 degrees presented in Killian Court in 2019, with expected future growth </a:t>
            </a:r>
          </a:p>
          <a:p>
            <a:pPr lvl="1">
              <a:defRPr/>
            </a:pPr>
            <a:r>
              <a:rPr lang="en-US" dirty="0"/>
              <a:t>5 ½ hours for graduates, 4 ½ for faculty, from assembly to closing</a:t>
            </a:r>
          </a:p>
          <a:p>
            <a:pPr>
              <a:defRPr/>
            </a:pPr>
            <a:r>
              <a:rPr lang="en-US" dirty="0"/>
              <a:t>Doctoral Hooding (536 degrees) on Thursday was another 4 ¼ hours</a:t>
            </a:r>
          </a:p>
          <a:p>
            <a:pPr>
              <a:defRPr/>
            </a:pPr>
            <a:r>
              <a:rPr lang="en-US" dirty="0"/>
              <a:t>Inclement weather plans would exclude many would-be participants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End of 2019 Commencement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	Jim, we’ll add the photo!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50E83-843B-4126-B8B6-947B40F77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7799"/>
            <a:ext cx="6822504" cy="5116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MIT Community: Preferences</a:t>
            </a:r>
            <a:br>
              <a:rPr lang="en-US" altLang="en-US" sz="3600" b="1" dirty="0"/>
            </a:br>
            <a:r>
              <a:rPr lang="en-US" altLang="en-US" sz="3600" b="1" dirty="0"/>
              <a:t>and Values</a:t>
            </a:r>
            <a:br>
              <a:rPr lang="en-US" altLang="en-US" sz="3200" dirty="0"/>
            </a:br>
            <a:br>
              <a:rPr lang="en-US" altLang="en-US" sz="3200" dirty="0"/>
            </a:b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142085"/>
          </a:xfrm>
        </p:spPr>
        <p:txBody>
          <a:bodyPr/>
          <a:lstStyle/>
          <a:p>
            <a:pPr marL="474662" indent="-457200"/>
            <a:r>
              <a:rPr lang="en-US" sz="3200" dirty="0"/>
              <a:t>All students would like a Killian Court experience</a:t>
            </a:r>
          </a:p>
          <a:p>
            <a:pPr marL="474662" indent="-457200"/>
            <a:r>
              <a:rPr lang="en-US" sz="3200" dirty="0"/>
              <a:t>Important for family and friends to attend</a:t>
            </a:r>
          </a:p>
          <a:p>
            <a:pPr marL="474662" indent="-457200"/>
            <a:r>
              <a:rPr lang="en-US" sz="3200" dirty="0"/>
              <a:t>Undergraduates would like to graduate together</a:t>
            </a:r>
          </a:p>
          <a:p>
            <a:pPr marL="474662" indent="-457200"/>
            <a:r>
              <a:rPr lang="en-US" sz="3200" dirty="0"/>
              <a:t>More personal experience for all advanced degree candidates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90947"/>
          </a:xfrm>
        </p:spPr>
        <p:txBody>
          <a:bodyPr/>
          <a:lstStyle/>
          <a:p>
            <a:r>
              <a:rPr lang="en-US" altLang="en-US" sz="3600" b="1" dirty="0"/>
              <a:t>Commencement of the Future</a:t>
            </a:r>
            <a:br>
              <a:rPr lang="en-US" altLang="en-US" sz="3600" b="1" dirty="0"/>
            </a:br>
            <a:br>
              <a:rPr lang="en-US" altLang="en-US" sz="3200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7565" y="1124744"/>
            <a:ext cx="8229600" cy="4934173"/>
          </a:xfrm>
        </p:spPr>
        <p:txBody>
          <a:bodyPr/>
          <a:lstStyle/>
          <a:p>
            <a:pPr marL="344487" lvl="1" indent="0">
              <a:buNone/>
            </a:pPr>
            <a:r>
              <a:rPr lang="en-US" altLang="en-US" sz="3200" b="1" dirty="0" err="1"/>
              <a:t>OneMIT</a:t>
            </a:r>
            <a:r>
              <a:rPr lang="en-US" altLang="en-US" sz="3200" b="1" dirty="0"/>
              <a:t> Ceremony in Killian Court for all degree recipients</a:t>
            </a:r>
          </a:p>
          <a:p>
            <a:pPr lvl="2"/>
            <a:r>
              <a:rPr lang="en-US" altLang="en-US" sz="2600" dirty="0"/>
              <a:t>Morning of Friday, May 27 </a:t>
            </a:r>
          </a:p>
          <a:p>
            <a:pPr lvl="2"/>
            <a:r>
              <a:rPr lang="en-US" altLang="en-US" sz="2600" dirty="0"/>
              <a:t>Commencement speaker</a:t>
            </a:r>
          </a:p>
          <a:p>
            <a:pPr lvl="2"/>
            <a:r>
              <a:rPr lang="en-US" altLang="en-US" sz="2600" dirty="0"/>
              <a:t>Charge to the graduates from President Reif</a:t>
            </a:r>
          </a:p>
          <a:p>
            <a:pPr marL="344487" lvl="1" indent="0">
              <a:buNone/>
            </a:pPr>
            <a:r>
              <a:rPr lang="en-US" altLang="en-US" sz="3200" b="1" dirty="0"/>
              <a:t>Undergraduate degrees presented in a tent on athletic fields</a:t>
            </a:r>
          </a:p>
          <a:p>
            <a:pPr lvl="2"/>
            <a:r>
              <a:rPr lang="en-US" altLang="en-US" sz="2600" dirty="0"/>
              <a:t>Afternoon of Friday, May 27</a:t>
            </a:r>
          </a:p>
          <a:p>
            <a:pPr lvl="2"/>
            <a:r>
              <a:rPr lang="en-US" altLang="en-US" sz="2600" dirty="0"/>
              <a:t>For undergraduates receiving a Bachelor’s degree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AD04-9869-4C3C-BFC8-F99CEA5C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en-US" altLang="en-US" sz="3600" b="1" dirty="0"/>
              <a:t>Commencement of the Future (cont’d)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702C-0DB9-4385-8D4A-4A40E8DE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Advanced degree presentations: Multiple ceremonies </a:t>
            </a:r>
          </a:p>
          <a:p>
            <a:r>
              <a:rPr lang="en-US" sz="2600" dirty="0"/>
              <a:t>Master’s and Doctoral graduates recognized at ceremonies held by the Schools and College.</a:t>
            </a:r>
          </a:p>
          <a:p>
            <a:r>
              <a:rPr lang="en-US" sz="2600" dirty="0"/>
              <a:t>Doctoral hoods presented at these ceremonies.</a:t>
            </a:r>
          </a:p>
          <a:p>
            <a:r>
              <a:rPr lang="en-US" sz="2600" dirty="0"/>
              <a:t>Multiple locations based on group size.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2E8C-FFF3-483E-B0C3-ACE75B92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sz="3600" b="1" dirty="0"/>
              <a:t>Advanced Degree Ceremonies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0D75-8EFA-4685-8495-8A5E16A4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5443"/>
          </a:xfrm>
        </p:spPr>
        <p:txBody>
          <a:bodyPr/>
          <a:lstStyle/>
          <a:p>
            <a:r>
              <a:rPr lang="en-US" sz="3200" dirty="0"/>
              <a:t>Thursday, May 26 events</a:t>
            </a:r>
          </a:p>
          <a:p>
            <a:pPr lvl="1"/>
            <a:r>
              <a:rPr lang="en-US" dirty="0"/>
              <a:t>School of </a:t>
            </a:r>
            <a:r>
              <a:rPr lang="en-US" b="1" dirty="0"/>
              <a:t>Architecture and Planning</a:t>
            </a:r>
          </a:p>
          <a:p>
            <a:pPr lvl="1"/>
            <a:r>
              <a:rPr lang="en-US" dirty="0"/>
              <a:t>School of </a:t>
            </a:r>
            <a:r>
              <a:rPr lang="en-US" b="1" dirty="0"/>
              <a:t>Engineering</a:t>
            </a:r>
            <a:r>
              <a:rPr lang="en-US" dirty="0"/>
              <a:t> and Schwarzman College of </a:t>
            </a:r>
            <a:r>
              <a:rPr lang="en-US" b="1" dirty="0"/>
              <a:t>Computing</a:t>
            </a:r>
          </a:p>
          <a:p>
            <a:pPr lvl="1"/>
            <a:r>
              <a:rPr lang="en-US" dirty="0"/>
              <a:t>School of </a:t>
            </a:r>
            <a:r>
              <a:rPr lang="en-US" b="1" dirty="0"/>
              <a:t>Humanities, Arts, and Social Sciences</a:t>
            </a:r>
          </a:p>
          <a:p>
            <a:pPr lvl="1"/>
            <a:r>
              <a:rPr lang="en-US" dirty="0"/>
              <a:t>School of </a:t>
            </a:r>
            <a:r>
              <a:rPr lang="en-US" b="1" dirty="0"/>
              <a:t>Science</a:t>
            </a:r>
          </a:p>
          <a:p>
            <a:r>
              <a:rPr lang="en-US" sz="2800" b="1" dirty="0"/>
              <a:t>Sloan</a:t>
            </a:r>
            <a:r>
              <a:rPr lang="en-US" sz="2800" dirty="0"/>
              <a:t> School of Management will announce their ceremony schedule at a later date.</a:t>
            </a:r>
          </a:p>
          <a:p>
            <a:r>
              <a:rPr lang="en-US" sz="2800" dirty="0"/>
              <a:t>Times and locations are expected in January.</a:t>
            </a:r>
          </a:p>
        </p:txBody>
      </p:sp>
    </p:spTree>
    <p:extLst>
      <p:ext uri="{BB962C8B-B14F-4D97-AF65-F5344CB8AC3E}">
        <p14:creationId xmlns:p14="http://schemas.microsoft.com/office/powerpoint/2010/main" val="24751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en-US" sz="3600" b="1" dirty="0"/>
              <a:t>Commencement Committee’s Charge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419251"/>
          </a:xfrm>
        </p:spPr>
        <p:txBody>
          <a:bodyPr/>
          <a:lstStyle/>
          <a:p>
            <a:r>
              <a:rPr lang="en-US" altLang="en-US" sz="3200" dirty="0"/>
              <a:t>Design the OneMIT ceremony for the morning of Friday, May 27, 2022</a:t>
            </a:r>
          </a:p>
          <a:p>
            <a:r>
              <a:rPr lang="en-US" altLang="en-US" sz="3200" dirty="0"/>
              <a:t>Oversee coordination across multiple events</a:t>
            </a:r>
          </a:p>
          <a:p>
            <a:r>
              <a:rPr lang="en-US" altLang="en-US" sz="3200" dirty="0"/>
              <a:t>Guide the creation of new traditions</a:t>
            </a:r>
          </a:p>
        </p:txBody>
      </p:sp>
    </p:spTree>
    <p:extLst>
      <p:ext uri="{BB962C8B-B14F-4D97-AF65-F5344CB8AC3E}">
        <p14:creationId xmlns:p14="http://schemas.microsoft.com/office/powerpoint/2010/main" val="19093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6E9A-812A-49DF-9813-54A5E897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about the 2020 and 2021 graduates?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361A-C92C-4A27-A8E0-6BB73CC9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470822"/>
          </a:xfrm>
        </p:spPr>
        <p:txBody>
          <a:bodyPr/>
          <a:lstStyle/>
          <a:p>
            <a:r>
              <a:rPr lang="en-US" dirty="0"/>
              <a:t>Members of both classes will be invited to campus for a </a:t>
            </a:r>
            <a:r>
              <a:rPr lang="en-US" b="1" dirty="0"/>
              <a:t>special ceremony </a:t>
            </a:r>
            <a:r>
              <a:rPr lang="en-US" dirty="0"/>
              <a:t>on Saturday, May 28.</a:t>
            </a:r>
          </a:p>
          <a:p>
            <a:r>
              <a:rPr lang="en-US" dirty="0"/>
              <a:t>This will be their chance to wear regalia, hear their names called, and cross the stage.</a:t>
            </a:r>
          </a:p>
          <a:p>
            <a:r>
              <a:rPr lang="en-US" dirty="0"/>
              <a:t>Institute Events and the MIT Alumni Association are partnering to present the special celebration as part of Tech Reunions.</a:t>
            </a:r>
          </a:p>
        </p:txBody>
      </p:sp>
    </p:spTree>
    <p:extLst>
      <p:ext uri="{BB962C8B-B14F-4D97-AF65-F5344CB8AC3E}">
        <p14:creationId xmlns:p14="http://schemas.microsoft.com/office/powerpoint/2010/main" val="39830985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71676</TotalTime>
  <Words>359</Words>
  <Application>Microsoft Macintosh PowerPoint</Application>
  <PresentationFormat>On-screen Show (4:3)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Edge</vt:lpstr>
      <vt:lpstr>2022 Commencement Plan </vt:lpstr>
      <vt:lpstr>The Warrant for Change</vt:lpstr>
      <vt:lpstr>End of 2019 Commencement </vt:lpstr>
      <vt:lpstr>MIT Community: Preferences and Values   </vt:lpstr>
      <vt:lpstr>Commencement of the Future   </vt:lpstr>
      <vt:lpstr>Commencement of the Future (cont’d)</vt:lpstr>
      <vt:lpstr>Advanced Degree Ceremonies</vt:lpstr>
      <vt:lpstr>Commencement Committee’s Charge</vt:lpstr>
      <vt:lpstr>What about the 2020 and 2021 graduates?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 Faculty Meeting 12.14.2021</dc:title>
  <dc:creator>J. Poterba</dc:creator>
  <cp:lastModifiedBy>Microsoft Office User</cp:lastModifiedBy>
  <cp:revision>1404</cp:revision>
  <cp:lastPrinted>2016-09-01T12:29:00Z</cp:lastPrinted>
  <dcterms:created xsi:type="dcterms:W3CDTF">2007-07-17T17:48:58Z</dcterms:created>
  <dcterms:modified xsi:type="dcterms:W3CDTF">2021-12-15T13:45:46Z</dcterms:modified>
</cp:coreProperties>
</file>