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70" r:id="rId5"/>
    <p:sldId id="279" r:id="rId6"/>
    <p:sldId id="285" r:id="rId7"/>
    <p:sldId id="284" r:id="rId8"/>
    <p:sldId id="283" r:id="rId9"/>
    <p:sldId id="277" r:id="rId10"/>
    <p:sldId id="272" r:id="rId11"/>
    <p:sldId id="257" r:id="rId12"/>
    <p:sldId id="278" r:id="rId13"/>
    <p:sldId id="275" r:id="rId14"/>
    <p:sldId id="276" r:id="rId15"/>
    <p:sldId id="28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479B9-B14A-47D0-96F1-D4699B68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DDC04F-F2A3-439E-964A-987B38FF4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8D875-AC17-48F3-8538-FFED6AD1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710D1-BDBF-4FBB-97DA-84A6E9CF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DEECA0-1B2B-47B5-8609-843A3962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36FD8-DDA4-40B7-9F46-CE759650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C98BF2-1783-464D-9338-5521B578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195B0-A2D2-4A42-9274-B916264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741CE3-9FD2-4D5B-96EF-00C37AD2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57C39-2831-47CD-B92F-92409749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AAF8D2-3F61-4CDA-9CB5-4E965EE95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D9F7AC-649E-4DB0-87FE-F425386A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3A11A-F061-45BE-8608-7D3640C1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B50F3-A6A5-488C-974D-8027473F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0435AA-F559-4D6F-BED6-0FDC3835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0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B82E5-4071-4E6A-A488-BEB89750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EB20C-42AC-4E0A-B287-136EB5EF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69708-96E7-4891-B21B-963435D3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74410C-8D28-489A-9192-A8AA3F21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B569C-5209-49FD-8E25-4D2E517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2E0E5-E0DA-4F4A-BB5F-A4B0C494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9C6227-C7DA-4EEF-9230-91864A765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25E12-9029-4FAE-AE55-FF0232CD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0D79A8-68A1-4EBA-9A5B-0FB44DD5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852D0C-D8DE-4E37-9E01-E1469A4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0738A-2234-4CCE-B0F0-72221622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396D9-6E60-45E1-B61E-D6D61BD86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4562D6-D9DE-4C0E-9144-6E876F077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40CCDF-EADD-4089-89AB-365A8FA5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692E62-5716-4B7B-A53B-375542F4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34DCB7-6AD9-435F-9ED8-FD200F6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1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6DF8B-8727-4933-A308-48828951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61EB4E-4E16-4F4B-8CD8-38323A58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7E6610-C73F-4C29-81AE-70C5D88D0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D8A1F3-86A8-495A-995D-B16B7D8B6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58BD50-7D7F-4AE4-92D8-37295EB0F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E84DA1-ACD6-43A8-B58A-0BAD5922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0F5B3A-7E1F-426D-A4C8-2B627465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4B8F96-A91E-4E11-95F6-E9A42315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14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21C3B-782C-417D-8171-2B04CB60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A166B3-D353-4818-8C48-BA8F2C0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CA67C0-A79C-409D-9AC4-4441898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F9ACF1-3628-4BAC-95C2-C84321C9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43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5D4E65-804A-4421-88B8-1F7FA4A9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5D4D2F-AF43-437C-B4B1-E188E9A4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F191D3-FD74-4C84-8328-71450A30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0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F41DE-7D80-4D52-8E55-0742EA85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F1FA5-C54A-4537-8A0B-34B6E9E2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B07D49-34F6-4FEF-925E-1BB52D1B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BB2FE9-F806-4543-B32D-7FBAA98A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0FB1B5-5D50-417F-AF78-AD0708EF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777314-14E6-49CB-AD06-9EFF70EE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B1720-5AEF-4B33-B265-9B644EE0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A2C6BC-3A51-4729-A14E-B9D97B946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2562DA-3916-4DE5-A620-359A5A64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FD7B07-C28B-4B68-B52E-516B5909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1B9F6-D762-4456-A584-1E746432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4A4BD-D03D-4B80-80F8-F2B60337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0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2C2B0-62E4-4BBA-8D38-16C00988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AD97F-32D9-4A49-A3F6-A47938E8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850A4-866A-4CD9-B327-03B9C426E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ADF5-A067-4759-BD79-006D1A2D9291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B3496-5E16-40FC-B65B-DD459852B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E40690-4EA6-4EB6-9CEA-DFB434DA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1F41-A7BE-4191-9606-F632C7D0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6A23B-B327-484C-A0B7-E9BFB8D60B4B}"/>
              </a:ext>
            </a:extLst>
          </p:cNvPr>
          <p:cNvSpPr txBox="1"/>
          <p:nvPr/>
        </p:nvSpPr>
        <p:spPr>
          <a:xfrm>
            <a:off x="5621785" y="5734734"/>
            <a:ext cx="6165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Выполнила:</a:t>
            </a:r>
            <a:r>
              <a:rPr lang="en-US" dirty="0"/>
              <a:t>Uzun Irina</a:t>
            </a:r>
            <a:r>
              <a:rPr lang="ru-RU" dirty="0"/>
              <a:t>, </a:t>
            </a:r>
            <a:r>
              <a:rPr lang="en-US" dirty="0"/>
              <a:t>MI-213</a:t>
            </a:r>
          </a:p>
          <a:p>
            <a:pPr algn="r"/>
            <a:r>
              <a:rPr lang="ru-RU" dirty="0"/>
              <a:t>Проверил: </a:t>
            </a:r>
            <a:r>
              <a:rPr lang="en-US" dirty="0"/>
              <a:t>V. Munteanu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013F6-4BD8-4B3C-BBC0-D3309E80EACB}"/>
              </a:ext>
            </a:extLst>
          </p:cNvPr>
          <p:cNvSpPr txBox="1"/>
          <p:nvPr/>
        </p:nvSpPr>
        <p:spPr>
          <a:xfrm>
            <a:off x="1012054" y="2237173"/>
            <a:ext cx="9507985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/>
              <a:t>По предмету: «</a:t>
            </a:r>
            <a:r>
              <a:rPr lang="en-US" sz="2400" dirty="0" err="1"/>
              <a:t>Analiza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r>
              <a:rPr lang="ru-RU" sz="2400" dirty="0"/>
              <a:t>»</a:t>
            </a:r>
          </a:p>
          <a:p>
            <a:pPr algn="ctr">
              <a:lnSpc>
                <a:spcPct val="150000"/>
              </a:lnSpc>
            </a:pPr>
            <a:r>
              <a:rPr lang="en-US" sz="2400" b="1" dirty="0"/>
              <a:t>Dataset</a:t>
            </a:r>
            <a:r>
              <a:rPr lang="en-US" sz="2400" dirty="0"/>
              <a:t>: Amazon Books Data</a:t>
            </a:r>
            <a:endParaRPr lang="ru-RU" sz="2400" dirty="0"/>
          </a:p>
          <a:p>
            <a:pPr algn="ctr">
              <a:lnSpc>
                <a:spcPct val="150000"/>
              </a:lnSpc>
            </a:pPr>
            <a:r>
              <a:rPr lang="ru-RU" sz="2400" b="1" dirty="0"/>
              <a:t>Название</a:t>
            </a:r>
            <a:r>
              <a:rPr lang="ru-RU" sz="2400" dirty="0"/>
              <a:t>: «Оценка ассортимента и популярности книг в</a:t>
            </a:r>
            <a:r>
              <a:rPr lang="en-US" sz="2400" dirty="0"/>
              <a:t> Amazon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8120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5845C4-9415-44A6-AD8C-BB8D1A195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45" y="2004945"/>
            <a:ext cx="6964076" cy="42675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1D6188-7249-442D-A2EF-07C97B647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822" y="2613737"/>
            <a:ext cx="3109170" cy="13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" y="-78821"/>
            <a:ext cx="12191999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477700-30AE-4AFE-81F9-FDA4048E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86" y="2018392"/>
            <a:ext cx="6294665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7005B3-C09B-4C60-B7E1-A390A40B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45" y="1922761"/>
            <a:ext cx="6492105" cy="39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E2717-024F-45DF-9D50-AC7B0957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20" y="2147170"/>
            <a:ext cx="6340389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7367E1-DA0C-4A6A-A28C-75D71E003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30" y="1838984"/>
            <a:ext cx="641659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7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F1863-4996-4174-A578-D55B97D23855}"/>
              </a:ext>
            </a:extLst>
          </p:cNvPr>
          <p:cNvSpPr txBox="1"/>
          <p:nvPr/>
        </p:nvSpPr>
        <p:spPr>
          <a:xfrm>
            <a:off x="2379215" y="2086253"/>
            <a:ext cx="7936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Выводы</a:t>
            </a:r>
          </a:p>
          <a:p>
            <a:r>
              <a:rPr lang="ru-RU" dirty="0"/>
              <a:t>Исходя из исследований, которые были приведены относительно предсказывающей модели, мы получили следующие результаты для точности: </a:t>
            </a:r>
          </a:p>
          <a:p>
            <a:r>
              <a:rPr lang="ru-RU" dirty="0"/>
              <a:t>Логистическая регрессия: 0,82</a:t>
            </a:r>
            <a:r>
              <a:rPr lang="en-US" dirty="0"/>
              <a:t>%</a:t>
            </a:r>
            <a:endParaRPr lang="ru-RU" dirty="0"/>
          </a:p>
          <a:p>
            <a:r>
              <a:rPr lang="ru-RU" dirty="0"/>
              <a:t>Случайный лес:</a:t>
            </a:r>
            <a:r>
              <a:rPr lang="en-US" dirty="0"/>
              <a:t> 0,85%</a:t>
            </a:r>
            <a:endParaRPr lang="ru-RU" dirty="0"/>
          </a:p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:</a:t>
            </a:r>
            <a:r>
              <a:rPr lang="en-US" dirty="0"/>
              <a:t> 0,83%</a:t>
            </a:r>
            <a:endParaRPr lang="ru-RU" dirty="0"/>
          </a:p>
          <a:p>
            <a:endParaRPr lang="ru-RU" dirty="0"/>
          </a:p>
          <a:p>
            <a:r>
              <a:rPr lang="ru-RU" dirty="0"/>
              <a:t>А для </a:t>
            </a:r>
            <a:r>
              <a:rPr lang="en-US" dirty="0"/>
              <a:t>AUC</a:t>
            </a:r>
            <a:br>
              <a:rPr lang="ru-RU" dirty="0"/>
            </a:br>
            <a:r>
              <a:rPr lang="ru-RU" dirty="0"/>
              <a:t>Логистическая регрессия: 1</a:t>
            </a:r>
          </a:p>
          <a:p>
            <a:r>
              <a:rPr lang="ru-RU" dirty="0"/>
              <a:t>Случайный лес:</a:t>
            </a:r>
            <a:r>
              <a:rPr lang="en-US" dirty="0"/>
              <a:t> 0</a:t>
            </a:r>
            <a:r>
              <a:rPr lang="ru-RU" dirty="0"/>
              <a:t>,96</a:t>
            </a:r>
          </a:p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1</a:t>
            </a:r>
          </a:p>
          <a:p>
            <a:endParaRPr lang="en-US" dirty="0"/>
          </a:p>
          <a:p>
            <a:r>
              <a:rPr lang="ru-RU" b="0" i="0" dirty="0">
                <a:effectLst/>
              </a:rPr>
              <a:t>В целом, все три модели имеют высокие показатели как по точности, так и по AUC, что свидетельствует о их хорошей предсказательной способности.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71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3E86E-346F-449B-B278-7B864338E2B7}"/>
              </a:ext>
            </a:extLst>
          </p:cNvPr>
          <p:cNvSpPr txBox="1"/>
          <p:nvPr/>
        </p:nvSpPr>
        <p:spPr>
          <a:xfrm>
            <a:off x="302283" y="154768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chemeClr val="accent1"/>
                </a:solidFill>
                <a:effectLst/>
                <a:latin typeface="Söhne"/>
              </a:rPr>
              <a:t>Ознакомление с данными: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E596C-987D-4E54-AE39-CF43166F1F84}"/>
              </a:ext>
            </a:extLst>
          </p:cNvPr>
          <p:cNvSpPr txBox="1"/>
          <p:nvPr/>
        </p:nvSpPr>
        <p:spPr>
          <a:xfrm>
            <a:off x="6722988" y="1593542"/>
            <a:ext cx="34981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dirty="0">
                <a:solidFill>
                  <a:srgbClr val="0F0F0F"/>
                </a:solidFill>
                <a:latin typeface="Söhne"/>
              </a:rPr>
              <a:t>П</a:t>
            </a:r>
            <a:r>
              <a:rPr lang="ru-RU" sz="1400" b="1" i="0" dirty="0">
                <a:solidFill>
                  <a:srgbClr val="0F0F0F"/>
                </a:solidFill>
                <a:effectLst/>
                <a:latin typeface="Söhne"/>
              </a:rPr>
              <a:t>ервые строки исходного </a:t>
            </a:r>
            <a:r>
              <a:rPr lang="ru-RU" sz="1400" b="1" i="0" dirty="0" err="1">
                <a:solidFill>
                  <a:srgbClr val="0F0F0F"/>
                </a:solidFill>
                <a:effectLst/>
                <a:latin typeface="Söhne"/>
              </a:rPr>
              <a:t>датасета</a:t>
            </a:r>
            <a:endParaRPr lang="ru-RU" sz="1400" b="1" i="0" dirty="0">
              <a:solidFill>
                <a:srgbClr val="0F0F0F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0F0F0F"/>
              </a:solidFill>
              <a:effectLst/>
              <a:latin typeface="Söhne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2B3452-C945-4D7E-AD75-DD08B656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41" y="2048417"/>
            <a:ext cx="6535047" cy="1380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FE9613-01EC-4598-AFB5-B5A9B4CF319C}"/>
              </a:ext>
            </a:extLst>
          </p:cNvPr>
          <p:cNvSpPr txBox="1"/>
          <p:nvPr/>
        </p:nvSpPr>
        <p:spPr>
          <a:xfrm>
            <a:off x="188651" y="2105705"/>
            <a:ext cx="44215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Ключевые переменные (столбцы) в этом </a:t>
            </a:r>
            <a:r>
              <a:rPr lang="ru-RU" sz="1400" b="1" dirty="0" err="1"/>
              <a:t>датасете</a:t>
            </a:r>
            <a:r>
              <a:rPr lang="ru-RU" sz="1400" b="1" dirty="0"/>
              <a:t> включают:</a:t>
            </a:r>
          </a:p>
          <a:p>
            <a:endParaRPr lang="ru-RU" sz="1400" dirty="0"/>
          </a:p>
          <a:p>
            <a:r>
              <a:rPr lang="ru-RU" sz="1400" b="1" dirty="0" err="1">
                <a:solidFill>
                  <a:srgbClr val="FF0000"/>
                </a:solidFill>
              </a:rPr>
              <a:t>title</a:t>
            </a:r>
            <a:r>
              <a:rPr lang="ru-RU" sz="1400" b="1" dirty="0">
                <a:solidFill>
                  <a:srgbClr val="FF0000"/>
                </a:solidFill>
              </a:rPr>
              <a:t>: </a:t>
            </a:r>
            <a:r>
              <a:rPr lang="ru-RU" sz="1400" dirty="0"/>
              <a:t>Название книги.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description</a:t>
            </a:r>
            <a:r>
              <a:rPr lang="ru-RU" sz="1400" b="1" dirty="0">
                <a:solidFill>
                  <a:srgbClr val="FF0000"/>
                </a:solidFill>
              </a:rPr>
              <a:t>: </a:t>
            </a:r>
            <a:r>
              <a:rPr lang="ru-RU" sz="1400" dirty="0"/>
              <a:t>Описание книги.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author</a:t>
            </a:r>
            <a:r>
              <a:rPr lang="ru-RU" sz="1400" dirty="0"/>
              <a:t>: Автор книги.</a:t>
            </a:r>
          </a:p>
          <a:p>
            <a:r>
              <a:rPr lang="ru-RU" sz="1400" b="1" dirty="0">
                <a:solidFill>
                  <a:srgbClr val="FF0000"/>
                </a:solidFill>
              </a:rPr>
              <a:t>isbn10: </a:t>
            </a:r>
            <a:r>
              <a:rPr lang="ru-RU" sz="1400" dirty="0"/>
              <a:t>ISBN-10 код книги.</a:t>
            </a:r>
          </a:p>
          <a:p>
            <a:r>
              <a:rPr lang="ru-RU" sz="1400" b="1" dirty="0">
                <a:solidFill>
                  <a:srgbClr val="FF0000"/>
                </a:solidFill>
              </a:rPr>
              <a:t>isbn13: </a:t>
            </a:r>
            <a:r>
              <a:rPr lang="ru-RU" sz="1400" dirty="0"/>
              <a:t>ISBN-13 код книги.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publish_date</a:t>
            </a:r>
            <a:r>
              <a:rPr lang="ru-RU" sz="1400" b="1" dirty="0">
                <a:solidFill>
                  <a:srgbClr val="FF0000"/>
                </a:solidFill>
              </a:rPr>
              <a:t>: </a:t>
            </a:r>
            <a:r>
              <a:rPr lang="ru-RU" sz="1400" dirty="0"/>
              <a:t>Дата публикации книги.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edition</a:t>
            </a:r>
            <a:r>
              <a:rPr lang="ru-RU" sz="1400" b="1" dirty="0">
                <a:solidFill>
                  <a:srgbClr val="FF0000"/>
                </a:solidFill>
              </a:rPr>
              <a:t>: </a:t>
            </a:r>
            <a:r>
              <a:rPr lang="ru-RU" sz="1400" dirty="0"/>
              <a:t>Издание книги.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best_seller</a:t>
            </a:r>
            <a:r>
              <a:rPr lang="ru-RU" sz="1400" b="1" dirty="0">
                <a:solidFill>
                  <a:srgbClr val="FF0000"/>
                </a:solidFill>
              </a:rPr>
              <a:t>: </a:t>
            </a:r>
            <a:r>
              <a:rPr lang="ru-RU" sz="1400" dirty="0"/>
              <a:t>Флаг, указывающий, является ли книга бестселлером.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top_rated</a:t>
            </a:r>
            <a:r>
              <a:rPr lang="ru-RU" sz="1400" b="1" dirty="0">
                <a:solidFill>
                  <a:srgbClr val="FF0000"/>
                </a:solidFill>
              </a:rPr>
              <a:t>: </a:t>
            </a:r>
            <a:r>
              <a:rPr lang="ru-RU" sz="1400" dirty="0"/>
              <a:t>Флаг, указывающий, является ли книга топ-рейтинговой.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rating</a:t>
            </a:r>
            <a:r>
              <a:rPr lang="ru-RU" sz="1400" b="1" dirty="0">
                <a:solidFill>
                  <a:srgbClr val="FF0000"/>
                </a:solidFill>
              </a:rPr>
              <a:t>: </a:t>
            </a:r>
            <a:r>
              <a:rPr lang="ru-RU" sz="1400" dirty="0"/>
              <a:t>Рейтинг книги.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review_count</a:t>
            </a:r>
            <a:r>
              <a:rPr lang="ru-RU" sz="1400" b="1" dirty="0">
                <a:solidFill>
                  <a:srgbClr val="FF0000"/>
                </a:solidFill>
              </a:rPr>
              <a:t>: </a:t>
            </a:r>
            <a:r>
              <a:rPr lang="ru-RU" sz="1400" dirty="0"/>
              <a:t>Количество отзывов о книге.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price</a:t>
            </a:r>
            <a:r>
              <a:rPr lang="ru-RU" sz="1400" b="1" dirty="0">
                <a:solidFill>
                  <a:srgbClr val="FF0000"/>
                </a:solidFill>
              </a:rPr>
              <a:t>: </a:t>
            </a:r>
            <a:r>
              <a:rPr lang="ru-RU" sz="1400" dirty="0"/>
              <a:t>Цена книги.</a:t>
            </a:r>
          </a:p>
          <a:p>
            <a:r>
              <a:rPr lang="ru-RU" sz="1400" dirty="0"/>
              <a:t>Эти переменные предоставляют информацию о характеристиках книг, их оценках, популярности и стоимости.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5C5AE5-0B63-457F-9615-F3A956D72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224" y="3756320"/>
            <a:ext cx="4752078" cy="29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6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467DB9-0CAC-40EE-87C3-E91C6F905B4B}"/>
              </a:ext>
            </a:extLst>
          </p:cNvPr>
          <p:cNvSpPr txBox="1"/>
          <p:nvPr/>
        </p:nvSpPr>
        <p:spPr>
          <a:xfrm>
            <a:off x="3543670" y="1787277"/>
            <a:ext cx="6205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Типы переменных, присутствующих в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8D66C5-D8A6-444F-B076-836BADC24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94" y="4583371"/>
            <a:ext cx="6363251" cy="17679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252FBD-8E91-47D2-937F-5719F0EDE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92" y="2588358"/>
            <a:ext cx="7042257" cy="20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8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07F36-353D-4E82-9BD5-12BBD788DC09}"/>
              </a:ext>
            </a:extLst>
          </p:cNvPr>
          <p:cNvSpPr txBox="1"/>
          <p:nvPr/>
        </p:nvSpPr>
        <p:spPr>
          <a:xfrm>
            <a:off x="2423604" y="2678838"/>
            <a:ext cx="71820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1"/>
                </a:solidFill>
                <a:effectLst/>
                <a:latin typeface="Söhne"/>
              </a:rPr>
              <a:t>Цель: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Прогнозирование популярности книги среди читателей на основе различных признаков, таких как рейтинг, количество отзывов, цена и другие.</a:t>
            </a:r>
          </a:p>
          <a:p>
            <a:pPr algn="l"/>
            <a:r>
              <a:rPr lang="ru-RU" b="1" i="0" dirty="0">
                <a:solidFill>
                  <a:schemeClr val="accent1"/>
                </a:solidFill>
                <a:effectLst/>
                <a:latin typeface="Söhne"/>
              </a:rPr>
              <a:t>Проблема:</a:t>
            </a:r>
            <a:r>
              <a:rPr lang="ru-RU" b="0" i="0" dirty="0">
                <a:solidFill>
                  <a:schemeClr val="accent1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Как определить, будет ли книга бестселлером (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best-seller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) на основе доступных данных, чтобы издательства могли принимать более обоснованные решения о выпуске и маркетинге книг?</a:t>
            </a:r>
          </a:p>
        </p:txBody>
      </p:sp>
    </p:spTree>
    <p:extLst>
      <p:ext uri="{BB962C8B-B14F-4D97-AF65-F5344CB8AC3E}">
        <p14:creationId xmlns:p14="http://schemas.microsoft.com/office/powerpoint/2010/main" val="100093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263B92-BA0B-4892-8D74-EBAA7014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34" y="2527339"/>
            <a:ext cx="6492803" cy="3208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7804D-49C0-428A-863D-EABBEF0C6ED7}"/>
              </a:ext>
            </a:extLst>
          </p:cNvPr>
          <p:cNvSpPr txBox="1"/>
          <p:nvPr/>
        </p:nvSpPr>
        <p:spPr>
          <a:xfrm>
            <a:off x="2636534" y="1864836"/>
            <a:ext cx="721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Söhne"/>
              </a:rPr>
              <a:t>Точечная диаграмма  зависимости рейтинга от количества отзывов: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19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C58DA3-8877-43DD-B69D-8369CBE6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56" y="2316163"/>
            <a:ext cx="6515008" cy="3265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B4B763-62D6-4130-9026-F5EED68DCF67}"/>
              </a:ext>
            </a:extLst>
          </p:cNvPr>
          <p:cNvSpPr txBox="1"/>
          <p:nvPr/>
        </p:nvSpPr>
        <p:spPr>
          <a:xfrm>
            <a:off x="2727664" y="5827712"/>
            <a:ext cx="6165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в среднем количество отзывов для бестселлеров составляет 6000, а для не-бестселлеров - 2000.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76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891277-1B44-49F2-9D22-D534D489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90" y="2239012"/>
            <a:ext cx="5633873" cy="37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4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CCA1B8-B7F7-479A-835D-E0BEEFA9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58" y="2082814"/>
            <a:ext cx="5850884" cy="38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1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1CBED-A12E-4EC3-B8C4-54E9A12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E981-9A85-447D-8756-F1AB228F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AF3BC-2704-4D38-A839-D6A2636C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322C06-E252-4113-904A-BF791352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22" y="2053784"/>
            <a:ext cx="6591871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712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313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Uzun</dc:creator>
  <cp:lastModifiedBy>Irina Uzun</cp:lastModifiedBy>
  <cp:revision>13</cp:revision>
  <dcterms:created xsi:type="dcterms:W3CDTF">2023-09-28T08:03:45Z</dcterms:created>
  <dcterms:modified xsi:type="dcterms:W3CDTF">2023-12-19T14:07:11Z</dcterms:modified>
</cp:coreProperties>
</file>