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5"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iowadatacenter.org/datatables/CountyAll/cofipsia.xls" TargetMode="External"/><Relationship Id="rId2" Type="http://schemas.openxmlformats.org/officeDocument/2006/relationships/hyperlink" Target="https://open-iowa.opendata.arcgis.com/datasets/6a84756c2e444a87828bb7ce699fdac6_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l"/>
            <a:r>
              <a:rPr lang="en-ID" b="1" i="0" dirty="0">
                <a:solidFill>
                  <a:srgbClr val="000000"/>
                </a:solidFill>
                <a:effectLst/>
                <a:latin typeface="Helvetica Neue"/>
              </a:rPr>
              <a:t>Iowa Liquor Sales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Audi Rivai</a:t>
            </a:r>
          </a:p>
          <a:p>
            <a:r>
              <a:rPr lang="en-US" dirty="0" err="1">
                <a:solidFill>
                  <a:schemeClr val="tx1">
                    <a:lumMod val="85000"/>
                    <a:lumOff val="15000"/>
                  </a:schemeClr>
                </a:solidFill>
              </a:rPr>
              <a:t>ThinkMatch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7BFB66E8-C474-414D-AADA-A673A7E7B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28687"/>
            <a:ext cx="6096000" cy="5000625"/>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D41228E8-8ADE-4199-AC50-985994741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928687"/>
            <a:ext cx="6096000" cy="5000625"/>
          </a:xfrm>
          <a:prstGeom prst="rect">
            <a:avLst/>
          </a:prstGeom>
        </p:spPr>
      </p:pic>
    </p:spTree>
    <p:extLst>
      <p:ext uri="{BB962C8B-B14F-4D97-AF65-F5344CB8AC3E}">
        <p14:creationId xmlns:p14="http://schemas.microsoft.com/office/powerpoint/2010/main" val="294078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380A133D-0D8B-4BCF-86AA-C56AF4072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407537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26CA4CEB-A4C7-4A38-BEA9-F1867EBFC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67611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3A6A55-3E73-4EEC-AE35-FC5AFC5BFC83}"/>
              </a:ext>
            </a:extLst>
          </p:cNvPr>
          <p:cNvSpPr>
            <a:spLocks noGrp="1"/>
          </p:cNvSpPr>
          <p:nvPr>
            <p:ph type="title"/>
          </p:nvPr>
        </p:nvSpPr>
        <p:spPr>
          <a:xfrm>
            <a:off x="1097280" y="286603"/>
            <a:ext cx="10058400" cy="1450757"/>
          </a:xfrm>
        </p:spPr>
        <p:txBody>
          <a:bodyPr/>
          <a:lstStyle/>
          <a:p>
            <a:r>
              <a:rPr lang="en-ID" i="0" dirty="0">
                <a:solidFill>
                  <a:srgbClr val="000000"/>
                </a:solidFill>
                <a:effectLst/>
                <a:latin typeface="Helvetica Neue"/>
              </a:rPr>
              <a:t>RFM Analysis</a:t>
            </a:r>
            <a:endParaRPr lang="en-US" dirty="0"/>
          </a:p>
        </p:txBody>
      </p:sp>
      <p:sp>
        <p:nvSpPr>
          <p:cNvPr id="8" name="Content Placeholder 2">
            <a:extLst>
              <a:ext uri="{FF2B5EF4-FFF2-40B4-BE49-F238E27FC236}">
                <a16:creationId xmlns:a16="http://schemas.microsoft.com/office/drawing/2014/main" id="{107A04E1-51AB-4643-A05B-E3937236CB76}"/>
              </a:ext>
            </a:extLst>
          </p:cNvPr>
          <p:cNvSpPr>
            <a:spLocks noGrp="1"/>
          </p:cNvSpPr>
          <p:nvPr>
            <p:ph idx="1"/>
          </p:nvPr>
        </p:nvSpPr>
        <p:spPr>
          <a:xfrm>
            <a:off x="1097280" y="2108201"/>
            <a:ext cx="10058400" cy="3760891"/>
          </a:xfrm>
        </p:spPr>
        <p:txBody>
          <a:bodyPr>
            <a:normAutofit fontScale="85000" lnSpcReduction="10000"/>
          </a:bodyPr>
          <a:lstStyle/>
          <a:p>
            <a:pPr algn="l"/>
            <a:r>
              <a:rPr lang="en-US" b="0" i="0" dirty="0">
                <a:solidFill>
                  <a:srgbClr val="000000"/>
                </a:solidFill>
                <a:effectLst/>
                <a:latin typeface="Helvetica Neue"/>
              </a:rPr>
              <a:t>In this section we will do a store segmentation to see the behavior of every store. we will categorize in this part.</a:t>
            </a:r>
          </a:p>
          <a:p>
            <a:pPr algn="l"/>
            <a:r>
              <a:rPr lang="en-US" b="0" i="0" dirty="0">
                <a:solidFill>
                  <a:srgbClr val="000000"/>
                </a:solidFill>
                <a:effectLst/>
                <a:latin typeface="Helvetica Neue"/>
              </a:rPr>
              <a:t>Let’s delve into few interesting segments:</a:t>
            </a:r>
          </a:p>
          <a:p>
            <a:pPr lvl="1">
              <a:buFont typeface="Arial" panose="020B0604020202020204" pitchFamily="34" charset="0"/>
              <a:buChar char="•"/>
            </a:pPr>
            <a:r>
              <a:rPr lang="en-US" b="1" i="0" dirty="0">
                <a:solidFill>
                  <a:srgbClr val="000000"/>
                </a:solidFill>
                <a:effectLst/>
                <a:latin typeface="Helvetica Neue"/>
              </a:rPr>
              <a:t>Champions</a:t>
            </a:r>
            <a:r>
              <a:rPr lang="en-US" b="0" i="0" dirty="0">
                <a:solidFill>
                  <a:srgbClr val="000000"/>
                </a:solidFill>
                <a:effectLst/>
                <a:latin typeface="Helvetica Neue"/>
              </a:rPr>
              <a:t> are the best buyers, who have recently bought, most regularly, and are big spenders. And compensate these clients. For emerging products, they may become early adopters and help market the brand.</a:t>
            </a:r>
          </a:p>
          <a:p>
            <a:pPr lvl="1">
              <a:buFont typeface="Arial" panose="020B0604020202020204" pitchFamily="34" charset="0"/>
              <a:buChar char="•"/>
            </a:pPr>
            <a:r>
              <a:rPr lang="en-US" b="1" i="0" dirty="0">
                <a:solidFill>
                  <a:srgbClr val="000000"/>
                </a:solidFill>
                <a:effectLst/>
                <a:latin typeface="Helvetica Neue"/>
              </a:rPr>
              <a:t>Potential Loyalists</a:t>
            </a:r>
            <a:r>
              <a:rPr lang="en-US" b="0" i="0" dirty="0">
                <a:solidFill>
                  <a:srgbClr val="000000"/>
                </a:solidFill>
                <a:effectLst/>
                <a:latin typeface="Helvetica Neue"/>
              </a:rPr>
              <a:t> are average frequency of your latest consumers and who paid a decent amount. Give or suggest similar items to subscription or loyalty groups to upsell them and make them become the Loyalists or Champions.</a:t>
            </a:r>
          </a:p>
          <a:p>
            <a:pPr lvl="1">
              <a:buFont typeface="Arial" panose="020B0604020202020204" pitchFamily="34" charset="0"/>
              <a:buChar char="•"/>
            </a:pPr>
            <a:r>
              <a:rPr lang="en-US" b="1" i="0" dirty="0">
                <a:solidFill>
                  <a:srgbClr val="000000"/>
                </a:solidFill>
                <a:effectLst/>
                <a:latin typeface="Helvetica Neue"/>
              </a:rPr>
              <a:t>New Customers</a:t>
            </a:r>
            <a:r>
              <a:rPr lang="en-US" b="0" i="0" dirty="0">
                <a:solidFill>
                  <a:srgbClr val="000000"/>
                </a:solidFill>
                <a:effectLst/>
                <a:latin typeface="Helvetica Neue"/>
              </a:rPr>
              <a:t> are The clients who have a high RFM average score but are not regular shoppers. Start building partnerships with these consumers to maximize their visits by offering onboarding assistance and promotional deals.</a:t>
            </a:r>
          </a:p>
          <a:p>
            <a:pPr lvl="1">
              <a:buFont typeface="Arial" panose="020B0604020202020204" pitchFamily="34" charset="0"/>
              <a:buChar char="•"/>
            </a:pPr>
            <a:r>
              <a:rPr lang="en-US" b="1" i="0" dirty="0">
                <a:solidFill>
                  <a:srgbClr val="000000"/>
                </a:solidFill>
                <a:effectLst/>
                <a:latin typeface="Helvetica Neue"/>
              </a:rPr>
              <a:t>At Risk Customers</a:t>
            </a:r>
            <a:r>
              <a:rPr lang="en-US" b="0" i="0" dirty="0">
                <a:solidFill>
                  <a:srgbClr val="000000"/>
                </a:solidFill>
                <a:effectLst/>
                <a:latin typeface="Helvetica Neue"/>
              </a:rPr>
              <a:t> are your clients who ordered regularly and paid significant sums, but lately did not buy. To promote another order, give them customized reactivation campaigns to reconnect, and deliver renewals and beneficial goods.</a:t>
            </a:r>
          </a:p>
          <a:p>
            <a:pPr lvl="1">
              <a:buFont typeface="Arial" panose="020B0604020202020204" pitchFamily="34" charset="0"/>
              <a:buChar char="•"/>
            </a:pPr>
            <a:r>
              <a:rPr lang="en-US" b="1" i="0" dirty="0">
                <a:solidFill>
                  <a:srgbClr val="000000"/>
                </a:solidFill>
                <a:effectLst/>
                <a:latin typeface="Helvetica Neue"/>
              </a:rPr>
              <a:t>Can’t Lose Them</a:t>
            </a:r>
            <a:r>
              <a:rPr lang="en-US" b="0" i="0" dirty="0">
                <a:solidFill>
                  <a:srgbClr val="000000"/>
                </a:solidFill>
                <a:effectLst/>
                <a:latin typeface="Helvetica Neue"/>
              </a:rPr>
              <a:t> are customers who, very frequently, used to visit and order, but have not visited lately. To figure out what went wrong and stop losing them to a rival, get them back with appropriate incentives and run surveys.</a:t>
            </a:r>
          </a:p>
          <a:p>
            <a:pPr algn="l"/>
            <a:r>
              <a:rPr lang="en-US" b="0" i="0" dirty="0">
                <a:solidFill>
                  <a:srgbClr val="000000"/>
                </a:solidFill>
                <a:effectLst/>
                <a:latin typeface="Helvetica Neue"/>
              </a:rPr>
              <a:t>We will use this analysis to check the potential store so that we can develop and give them some suggestion about the sales.</a:t>
            </a:r>
          </a:p>
          <a:p>
            <a:endParaRPr lang="en-US" dirty="0"/>
          </a:p>
        </p:txBody>
      </p:sp>
    </p:spTree>
    <p:extLst>
      <p:ext uri="{BB962C8B-B14F-4D97-AF65-F5344CB8AC3E}">
        <p14:creationId xmlns:p14="http://schemas.microsoft.com/office/powerpoint/2010/main" val="99984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95FFF3C-A39F-4D52-AE97-D2899AF30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76203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A2DD1AA-AA64-4CAF-8DC1-E7082B62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1611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8F82DBC5-EC2F-4531-8682-EF80A201E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88100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25F1FF80-D4D6-4C3B-B75E-BFF26E0B5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56356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i="1" dirty="0">
                <a:solidFill>
                  <a:srgbClr val="FFFFFF"/>
                </a:solidFill>
              </a:rPr>
              <a:t>In this task we will explore the data of Iowa Liquor Sales. Since the data is very large, we will to some sample from the data using a SQL query in the Google </a:t>
            </a:r>
            <a:r>
              <a:rPr lang="en-US" sz="2400" i="1" dirty="0" err="1">
                <a:solidFill>
                  <a:srgbClr val="FFFFFF"/>
                </a:solidFill>
              </a:rPr>
              <a:t>BigQuery</a:t>
            </a:r>
            <a:r>
              <a:rPr lang="en-US" sz="2400" i="1" dirty="0">
                <a:solidFill>
                  <a:srgbClr val="FFFFFF"/>
                </a:solidFill>
              </a:rPr>
              <a:t>. Before we discuss the query, we need to explain how we going to take the sample.</a:t>
            </a:r>
            <a:br>
              <a:rPr lang="en-US" sz="2400" i="1" dirty="0">
                <a:solidFill>
                  <a:srgbClr val="FFFFFF"/>
                </a:solidFill>
              </a:rPr>
            </a:br>
            <a:br>
              <a:rPr lang="en-US" sz="2400" i="1" dirty="0">
                <a:solidFill>
                  <a:srgbClr val="FFFFFF"/>
                </a:solidFill>
              </a:rPr>
            </a:br>
            <a:r>
              <a:rPr lang="en-US" sz="2400" i="1" dirty="0">
                <a:solidFill>
                  <a:srgbClr val="FFFFFF"/>
                </a:solidFill>
              </a:rPr>
              <a:t>Firstly, we took the data between 01 January 2020 to 29 January 2021 because the data is much more updated since the maximum date is on 29 January 2021. We will be looking at the number of Transaction in every store between that date.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Introduction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39DA6723-2063-4B54-B4D6-C682C57193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312821"/>
            <a:ext cx="10058399" cy="5556167"/>
          </a:xfrm>
        </p:spPr>
      </p:pic>
    </p:spTree>
    <p:extLst>
      <p:ext uri="{BB962C8B-B14F-4D97-AF65-F5344CB8AC3E}">
        <p14:creationId xmlns:p14="http://schemas.microsoft.com/office/powerpoint/2010/main" val="151945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016D98C8-3C39-4F7D-B48E-43A370A57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153224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719EA189-49AB-456B-9D58-275B6B906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394510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 bar chart&#10;&#10;Description automatically generated">
            <a:extLst>
              <a:ext uri="{FF2B5EF4-FFF2-40B4-BE49-F238E27FC236}">
                <a16:creationId xmlns:a16="http://schemas.microsoft.com/office/drawing/2014/main" id="{7C5B85D6-5FBC-4B71-9A44-44D732B29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177629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792233FB-0ED9-4F7B-8F0F-241D3860D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928687"/>
            <a:ext cx="9363075" cy="5000625"/>
          </a:xfrm>
          <a:prstGeom prst="rect">
            <a:avLst/>
          </a:prstGeom>
        </p:spPr>
      </p:pic>
    </p:spTree>
    <p:extLst>
      <p:ext uri="{BB962C8B-B14F-4D97-AF65-F5344CB8AC3E}">
        <p14:creationId xmlns:p14="http://schemas.microsoft.com/office/powerpoint/2010/main" val="86616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6C81-389A-4B9E-B00E-1421D29FB4CC}"/>
              </a:ext>
            </a:extLst>
          </p:cNvPr>
          <p:cNvSpPr>
            <a:spLocks noGrp="1"/>
          </p:cNvSpPr>
          <p:nvPr>
            <p:ph type="title"/>
          </p:nvPr>
        </p:nvSpPr>
        <p:spPr/>
        <p:txBody>
          <a:bodyPr/>
          <a:lstStyle/>
          <a:p>
            <a:r>
              <a:rPr lang="en-US" dirty="0">
                <a:latin typeface="Helvetica Neue"/>
              </a:rPr>
              <a:t>COVID-19 Situation and Sales</a:t>
            </a:r>
            <a:endParaRPr lang="en-ID" dirty="0">
              <a:latin typeface="Helvetica Neue"/>
            </a:endParaRPr>
          </a:p>
        </p:txBody>
      </p:sp>
      <p:sp>
        <p:nvSpPr>
          <p:cNvPr id="3" name="Content Placeholder 2">
            <a:extLst>
              <a:ext uri="{FF2B5EF4-FFF2-40B4-BE49-F238E27FC236}">
                <a16:creationId xmlns:a16="http://schemas.microsoft.com/office/drawing/2014/main" id="{1B4D6C64-C378-4B01-85B4-108B0EE93B56}"/>
              </a:ext>
            </a:extLst>
          </p:cNvPr>
          <p:cNvSpPr>
            <a:spLocks noGrp="1"/>
          </p:cNvSpPr>
          <p:nvPr>
            <p:ph idx="1"/>
          </p:nvPr>
        </p:nvSpPr>
        <p:spPr/>
        <p:txBody>
          <a:bodyPr/>
          <a:lstStyle/>
          <a:p>
            <a:r>
              <a:rPr lang="en-US" dirty="0"/>
              <a:t>Some people want to grab a during this pandemic situation we want to see the correlation of the covid-19 case and the daily sales, we extract some data from </a:t>
            </a:r>
            <a:r>
              <a:rPr lang="en-US" dirty="0">
                <a:hlinkClick r:id="rId2"/>
              </a:rPr>
              <a:t>here</a:t>
            </a:r>
            <a:r>
              <a:rPr lang="en-US" dirty="0"/>
              <a:t> and we combine the data and create a line chart. And take every FIPS code in this </a:t>
            </a:r>
            <a:r>
              <a:rPr lang="en-US" dirty="0">
                <a:hlinkClick r:id="rId3"/>
              </a:rPr>
              <a:t>dataset</a:t>
            </a:r>
            <a:endParaRPr lang="en-ID" dirty="0"/>
          </a:p>
        </p:txBody>
      </p:sp>
    </p:spTree>
    <p:extLst>
      <p:ext uri="{BB962C8B-B14F-4D97-AF65-F5344CB8AC3E}">
        <p14:creationId xmlns:p14="http://schemas.microsoft.com/office/powerpoint/2010/main" val="364425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B52CDF1-4B8E-46C3-80F6-95724940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571500"/>
            <a:ext cx="7620000" cy="5715000"/>
          </a:xfrm>
          <a:prstGeom prst="rect">
            <a:avLst/>
          </a:prstGeom>
        </p:spPr>
      </p:pic>
    </p:spTree>
    <p:extLst>
      <p:ext uri="{BB962C8B-B14F-4D97-AF65-F5344CB8AC3E}">
        <p14:creationId xmlns:p14="http://schemas.microsoft.com/office/powerpoint/2010/main" val="3427541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{1FDE515F-DF89-4AD6-ABBB-C90C67D7E6DD}tf56160789_win32</Template>
  <TotalTime>29</TotalTime>
  <Words>421</Words>
  <Application>Microsoft Office PowerPoint</Application>
  <PresentationFormat>Widescreen</PresentationFormat>
  <Paragraphs>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Helvetica Neue</vt:lpstr>
      <vt:lpstr>1_RetrospectVTI</vt:lpstr>
      <vt:lpstr>Iowa Liquor Sales</vt:lpstr>
      <vt:lpstr>In this task we will explore the data of Iowa Liquor Sales. Since the data is very large, we will to some sample from the data using a SQL query in the Google BigQuery. Before we discuss the query, we need to explain how we going to take the sample.  Firstly, we took the data between 01 January 2020 to 29 January 2021 because the data is much more updated since the maximum date is on 29 January 2021. We will be looking at the number of Transaction in every store between that date.</vt:lpstr>
      <vt:lpstr>PowerPoint Presentation</vt:lpstr>
      <vt:lpstr>PowerPoint Presentation</vt:lpstr>
      <vt:lpstr>PowerPoint Presentation</vt:lpstr>
      <vt:lpstr>PowerPoint Presentation</vt:lpstr>
      <vt:lpstr>PowerPoint Presentation</vt:lpstr>
      <vt:lpstr>COVID-19 Situation and Sales</vt:lpstr>
      <vt:lpstr>PowerPoint Presentation</vt:lpstr>
      <vt:lpstr>PowerPoint Presentation</vt:lpstr>
      <vt:lpstr>PowerPoint Presentation</vt:lpstr>
      <vt:lpstr>PowerPoint Presentation</vt:lpstr>
      <vt:lpstr>RFM Analysis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dc:title>
  <dc:creator>Audi Rivai</dc:creator>
  <cp:lastModifiedBy>Audi Rivai</cp:lastModifiedBy>
  <cp:revision>3</cp:revision>
  <dcterms:created xsi:type="dcterms:W3CDTF">2021-02-14T03:18:56Z</dcterms:created>
  <dcterms:modified xsi:type="dcterms:W3CDTF">2021-02-14T03:48:47Z</dcterms:modified>
</cp:coreProperties>
</file>