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vit\Desktop\arivu.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avit\Desktop\arivu.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[arivu.xlsx]Sheet2!PivotTable2</c:name>
    <c:fmtId val="-1"/>
  </c:pivotSource>
  <c:chart>
    <c:autoTitleDeleted val="1"/>
    <c:plotArea>
      <c:layout/>
      <c:barChart>
        <c:barDir val="col"/>
        <c:grouping val="clustered"/>
        <c:varyColors val="0"/>
        <c:ser>
          <c:idx val="0"/>
          <c:order val="0"/>
          <c:tx>
            <c:strRef>
              <c:f>[arivu.xlsx]Sheet2!$B$4:$B$6</c:f>
              <c:strCache>
                <c:ptCount val="1"/>
                <c:pt idx="0">
                  <c:v>Contract - high</c:v>
                </c:pt>
              </c:strCache>
            </c:strRef>
          </c:tx>
          <c:spPr>
            <a:solidFill>
              <a:schemeClr val="accent1"/>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[arivu.xlsx]Sheet2!$B$7:$B$17</c:f>
              <c:numCache>
                <c:formatCode>General</c:formatCode>
                <c:ptCount val="10"/>
                <c:pt idx="0">
                  <c:v>10.0</c:v>
                </c:pt>
                <c:pt idx="1">
                  <c:v>14.0</c:v>
                </c:pt>
                <c:pt idx="2">
                  <c:v>13.0</c:v>
                </c:pt>
                <c:pt idx="3">
                  <c:v>14.0</c:v>
                </c:pt>
                <c:pt idx="4">
                  <c:v>26.0</c:v>
                </c:pt>
                <c:pt idx="5">
                  <c:v>15.0</c:v>
                </c:pt>
                <c:pt idx="6">
                  <c:v>13.0</c:v>
                </c:pt>
                <c:pt idx="7">
                  <c:v>14.0</c:v>
                </c:pt>
                <c:pt idx="8">
                  <c:v>10.0</c:v>
                </c:pt>
                <c:pt idx="9">
                  <c:v>13.0</c:v>
                </c:pt>
              </c:numCache>
            </c:numRef>
          </c:val>
        </c:ser>
        <c:ser>
          <c:idx val="1"/>
          <c:order val="1"/>
          <c:tx>
            <c:strRef>
              <c:f>[arivu.xlsx]Sheet2!$C$4:$C$6</c:f>
              <c:strCache>
                <c:ptCount val="1"/>
                <c:pt idx="0">
                  <c:v>Contract - medium</c:v>
                </c:pt>
              </c:strCache>
            </c:strRef>
          </c:tx>
          <c:spPr>
            <a:solidFill>
              <a:schemeClr val="accent2"/>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[arivu.xlsx]Sheet2!$C$7:$C$17</c:f>
              <c:numCache>
                <c:formatCode>General</c:formatCode>
                <c:ptCount val="10"/>
                <c:pt idx="0">
                  <c:v>49.0</c:v>
                </c:pt>
                <c:pt idx="1">
                  <c:v>43.0</c:v>
                </c:pt>
                <c:pt idx="2">
                  <c:v>53.0</c:v>
                </c:pt>
                <c:pt idx="3">
                  <c:v>52.0</c:v>
                </c:pt>
                <c:pt idx="4">
                  <c:v>63.0</c:v>
                </c:pt>
                <c:pt idx="5">
                  <c:v>46.0</c:v>
                </c:pt>
                <c:pt idx="6">
                  <c:v>50.0</c:v>
                </c:pt>
                <c:pt idx="7">
                  <c:v>60.0</c:v>
                </c:pt>
                <c:pt idx="8">
                  <c:v>57.0</c:v>
                </c:pt>
                <c:pt idx="9">
                  <c:v>53.0</c:v>
                </c:pt>
              </c:numCache>
            </c:numRef>
          </c:val>
        </c:ser>
        <c:ser>
          <c:idx val="2"/>
          <c:order val="2"/>
          <c:tx>
            <c:strRef>
              <c:f>[arivu.xlsx]Sheet2!$D$4:$D$6</c:f>
              <c:strCache>
                <c:ptCount val="1"/>
                <c:pt idx="0">
                  <c:v>Contract - poor</c:v>
                </c:pt>
              </c:strCache>
            </c:strRef>
          </c:tx>
          <c:spPr>
            <a:solidFill>
              <a:schemeClr val="accent3"/>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[arivu.xlsx]Sheet2!$D$7:$D$17</c:f>
              <c:numCache>
                <c:formatCode>General</c:formatCode>
                <c:ptCount val="10"/>
                <c:pt idx="0">
                  <c:v>19.0</c:v>
                </c:pt>
                <c:pt idx="1">
                  <c:v>32.0</c:v>
                </c:pt>
                <c:pt idx="2">
                  <c:v>27.0</c:v>
                </c:pt>
                <c:pt idx="3">
                  <c:v>25.0</c:v>
                </c:pt>
                <c:pt idx="4">
                  <c:v>27.0</c:v>
                </c:pt>
                <c:pt idx="5">
                  <c:v>15.0</c:v>
                </c:pt>
                <c:pt idx="6">
                  <c:v>24.0</c:v>
                </c:pt>
                <c:pt idx="7">
                  <c:v>24.0</c:v>
                </c:pt>
                <c:pt idx="8">
                  <c:v>20.0</c:v>
                </c:pt>
                <c:pt idx="9">
                  <c:v>34.0</c:v>
                </c:pt>
              </c:numCache>
            </c:numRef>
          </c:val>
        </c:ser>
        <c:ser>
          <c:idx val="3"/>
          <c:order val="3"/>
          <c:tx>
            <c:strRef>
              <c:f>[arivu.xlsx]Sheet2!$E$4:$E$6</c:f>
              <c:strCache>
                <c:ptCount val="1"/>
                <c:pt idx="0">
                  <c:v>Contract - very high</c:v>
                </c:pt>
              </c:strCache>
            </c:strRef>
          </c:tx>
          <c:spPr>
            <a:solidFill>
              <a:schemeClr val="accent4"/>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[arivu.xlsx]Sheet2!$E$7:$E$17</c:f>
              <c:numCache>
                <c:formatCode>General</c:formatCode>
                <c:ptCount val="10"/>
                <c:pt idx="0">
                  <c:v>10.0</c:v>
                </c:pt>
                <c:pt idx="1">
                  <c:v>6.0</c:v>
                </c:pt>
                <c:pt idx="2">
                  <c:v>7.0</c:v>
                </c:pt>
                <c:pt idx="3">
                  <c:v>7.0</c:v>
                </c:pt>
                <c:pt idx="4">
                  <c:v>10.0</c:v>
                </c:pt>
                <c:pt idx="5">
                  <c:v>14.0</c:v>
                </c:pt>
                <c:pt idx="6">
                  <c:v>8.0</c:v>
                </c:pt>
                <c:pt idx="7">
                  <c:v>8.0</c:v>
                </c:pt>
                <c:pt idx="8">
                  <c:v>11.0</c:v>
                </c:pt>
                <c:pt idx="9">
                  <c:v>12.0</c:v>
                </c:pt>
              </c:numCache>
            </c:numRef>
          </c:val>
        </c:ser>
        <c:ser>
          <c:idx val="4"/>
          <c:order val="4"/>
          <c:tx>
            <c:strRef>
              <c:f>[arivu.xlsx]Sheet2!$G$4:$G$6</c:f>
              <c:strCache>
                <c:ptCount val="1"/>
                <c:pt idx="0">
                  <c:v>Full-Time - high</c:v>
                </c:pt>
              </c:strCache>
            </c:strRef>
          </c:tx>
          <c:spPr>
            <a:solidFill>
              <a:schemeClr val="accent5"/>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[arivu.xlsx]Sheet2!$G$7:$G$17</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5"/>
          <c:order val="5"/>
          <c:tx>
            <c:strRef>
              <c:f>[arivu.xlsx]Sheet2!$H$4:$H$6</c:f>
              <c:strCache>
                <c:ptCount val="1"/>
                <c:pt idx="0">
                  <c:v>Full-Time - medium</c:v>
                </c:pt>
              </c:strCache>
            </c:strRef>
          </c:tx>
          <c:spPr>
            <a:solidFill>
              <a:schemeClr val="accent6"/>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[arivu.xlsx]Sheet2!$H$7:$H$17</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6"/>
          <c:order val="6"/>
          <c:tx>
            <c:strRef>
              <c:f>[arivu.xlsx]Sheet2!$I$4:$I$6</c:f>
              <c:strCache>
                <c:ptCount val="1"/>
                <c:pt idx="0">
                  <c:v>Full-Time - poor</c:v>
                </c:pt>
              </c:strCache>
            </c:strRef>
          </c:tx>
          <c:spPr>
            <a:solidFill>
              <a:schemeClr val="accent1">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[arivu.xlsx]Sheet2!$I$7:$I$17</c:f>
              <c:numCache>
                <c:formatCode>General</c:formatCode>
                <c:ptCount val="10"/>
                <c:pt idx="0">
                  <c:v>30.0</c:v>
                </c:pt>
                <c:pt idx="1">
                  <c:v>36.0</c:v>
                </c:pt>
                <c:pt idx="2">
                  <c:v>24.0</c:v>
                </c:pt>
                <c:pt idx="3">
                  <c:v>27.0</c:v>
                </c:pt>
                <c:pt idx="4">
                  <c:v>24.0</c:v>
                </c:pt>
                <c:pt idx="5">
                  <c:v>26.0</c:v>
                </c:pt>
                <c:pt idx="6">
                  <c:v>33.0</c:v>
                </c:pt>
                <c:pt idx="7">
                  <c:v>26.0</c:v>
                </c:pt>
                <c:pt idx="8">
                  <c:v>31.0</c:v>
                </c:pt>
                <c:pt idx="9">
                  <c:v>23.0</c:v>
                </c:pt>
              </c:numCache>
            </c:numRef>
          </c:val>
        </c:ser>
        <c:ser>
          <c:idx val="7"/>
          <c:order val="7"/>
          <c:tx>
            <c:strRef>
              <c:f>[arivu.xlsx]Sheet2!$J$4:$J$6</c:f>
              <c:strCache>
                <c:ptCount val="1"/>
                <c:pt idx="0">
                  <c:v>Full-Time - very high</c:v>
                </c:pt>
              </c:strCache>
            </c:strRef>
          </c:tx>
          <c:spPr>
            <a:solidFill>
              <a:schemeClr val="accent2">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[arivu.xlsx]Sheet2!$J$7:$J$17</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ser>
          <c:idx val="8"/>
          <c:order val="8"/>
          <c:tx>
            <c:strRef>
              <c:f>[arivu.xlsx]Sheet2!$L$4:$L$6</c:f>
              <c:strCache>
                <c:ptCount val="1"/>
                <c:pt idx="0">
                  <c:v>Part-Time - high</c:v>
                </c:pt>
              </c:strCache>
            </c:strRef>
          </c:tx>
          <c:spPr>
            <a:solidFill>
              <a:schemeClr val="accent3">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[arivu.xlsx]Sheet2!$L$7:$L$17</c:f>
              <c:numCache>
                <c:formatCode>General</c:formatCode>
                <c:ptCount val="10"/>
                <c:pt idx="0">
                  <c:v>16.0</c:v>
                </c:pt>
                <c:pt idx="1">
                  <c:v>14.0</c:v>
                </c:pt>
                <c:pt idx="2">
                  <c:v>16.0</c:v>
                </c:pt>
                <c:pt idx="3">
                  <c:v>10.0</c:v>
                </c:pt>
                <c:pt idx="4">
                  <c:v>10.0</c:v>
                </c:pt>
                <c:pt idx="5">
                  <c:v>19.0</c:v>
                </c:pt>
                <c:pt idx="6">
                  <c:v>15.0</c:v>
                </c:pt>
                <c:pt idx="7">
                  <c:v>13.0</c:v>
                </c:pt>
                <c:pt idx="8">
                  <c:v>16.0</c:v>
                </c:pt>
                <c:pt idx="9">
                  <c:v>10.0</c:v>
                </c:pt>
              </c:numCache>
            </c:numRef>
          </c:val>
        </c:ser>
        <c:ser>
          <c:idx val="9"/>
          <c:order val="9"/>
          <c:tx>
            <c:strRef>
              <c:f>[arivu.xlsx]Sheet2!$M$4:$M$6</c:f>
              <c:strCache>
                <c:ptCount val="1"/>
                <c:pt idx="0">
                  <c:v>Part-Time - medium</c:v>
                </c:pt>
              </c:strCache>
            </c:strRef>
          </c:tx>
          <c:spPr>
            <a:solidFill>
              <a:schemeClr val="accent4">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[arivu.xlsx]Sheet2!$M$7:$M$17</c:f>
              <c:numCache>
                <c:formatCode>General</c:formatCode>
                <c:ptCount val="10"/>
                <c:pt idx="0">
                  <c:v>52.0</c:v>
                </c:pt>
                <c:pt idx="1">
                  <c:v>45.0</c:v>
                </c:pt>
                <c:pt idx="2">
                  <c:v>55.0</c:v>
                </c:pt>
                <c:pt idx="3">
                  <c:v>46.0</c:v>
                </c:pt>
                <c:pt idx="4">
                  <c:v>39.0</c:v>
                </c:pt>
                <c:pt idx="5">
                  <c:v>49.0</c:v>
                </c:pt>
                <c:pt idx="6">
                  <c:v>47.0</c:v>
                </c:pt>
                <c:pt idx="7">
                  <c:v>52.0</c:v>
                </c:pt>
                <c:pt idx="8">
                  <c:v>51.0</c:v>
                </c:pt>
                <c:pt idx="9">
                  <c:v>39.0</c:v>
                </c:pt>
              </c:numCache>
            </c:numRef>
          </c:val>
        </c:ser>
        <c:ser>
          <c:idx val="10"/>
          <c:order val="10"/>
          <c:tx>
            <c:strRef>
              <c:f>[arivu.xlsx]Sheet2!$N$4:$N$6</c:f>
              <c:strCache>
                <c:ptCount val="1"/>
                <c:pt idx="0">
                  <c:v>Part-Time - poor</c:v>
                </c:pt>
              </c:strCache>
            </c:strRef>
          </c:tx>
          <c:spPr>
            <a:solidFill>
              <a:schemeClr val="accent5">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[arivu.xlsx]Sheet2!$N$7:$N$17</c:f>
              <c:numCache>
                <c:formatCode>General</c:formatCode>
                <c:ptCount val="10"/>
                <c:pt idx="0">
                  <c:v>31.0</c:v>
                </c:pt>
                <c:pt idx="1">
                  <c:v>21.0</c:v>
                </c:pt>
                <c:pt idx="2">
                  <c:v>27.0</c:v>
                </c:pt>
                <c:pt idx="3">
                  <c:v>24.0</c:v>
                </c:pt>
                <c:pt idx="4">
                  <c:v>22.0</c:v>
                </c:pt>
                <c:pt idx="5">
                  <c:v>27.0</c:v>
                </c:pt>
                <c:pt idx="6">
                  <c:v>28.0</c:v>
                </c:pt>
                <c:pt idx="7">
                  <c:v>28.0</c:v>
                </c:pt>
                <c:pt idx="8">
                  <c:v>24.0</c:v>
                </c:pt>
                <c:pt idx="9">
                  <c:v>22.0</c:v>
                </c:pt>
              </c:numCache>
            </c:numRef>
          </c:val>
        </c:ser>
        <c:ser>
          <c:idx val="11"/>
          <c:order val="11"/>
          <c:tx>
            <c:strRef>
              <c:f>[arivu.xlsx]Sheet2!$O$4:$O$6</c:f>
              <c:strCache>
                <c:ptCount val="1"/>
                <c:pt idx="0">
                  <c:v>Part-Time - very high</c:v>
                </c:pt>
              </c:strCache>
            </c:strRef>
          </c:tx>
          <c:spPr>
            <a:solidFill>
              <a:schemeClr val="accent6">
                <a:lumMod val="60000"/>
              </a:schemeClr>
            </a:solidFill>
            <a:ln>
              <a:noFill/>
            </a:ln>
            <a:effectLst/>
          </c:spPr>
          <c:invertIfNegative val="0"/>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[arivu.xlsx]Sheet2!$O$7:$O$17</c:f>
              <c:numCache>
                <c:formatCode>General</c:formatCode>
                <c:ptCount val="10"/>
                <c:pt idx="0">
                  <c:v>8.0</c:v>
                </c:pt>
                <c:pt idx="1">
                  <c:v>9.0</c:v>
                </c:pt>
                <c:pt idx="2">
                  <c:v>5.0</c:v>
                </c:pt>
                <c:pt idx="3">
                  <c:v>12.0</c:v>
                </c:pt>
                <c:pt idx="4">
                  <c:v>7.0</c:v>
                </c:pt>
                <c:pt idx="5">
                  <c:v>11.0</c:v>
                </c:pt>
                <c:pt idx="6">
                  <c:v>6.0</c:v>
                </c:pt>
                <c:pt idx="7">
                  <c:v>9.0</c:v>
                </c:pt>
                <c:pt idx="8">
                  <c:v>9.0</c:v>
                </c:pt>
                <c:pt idx="9">
                  <c:v>10.0</c:v>
                </c:pt>
              </c:numCache>
            </c:numRef>
          </c:val>
        </c:ser>
        <c:dLbls>
          <c:showLegendKey val="0"/>
          <c:showVal val="0"/>
          <c:showCatName val="0"/>
          <c:showSerName val="0"/>
          <c:showPercent val="0"/>
          <c:showBubbleSize val="0"/>
        </c:dLbls>
        <c:gapWidth val="246"/>
        <c:overlap val="-28"/>
        <c:axId val="713684589"/>
        <c:axId val="567178489"/>
      </c:barChart>
      <c:catAx>
        <c:axId val="71368458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7178489"/>
        <c:crosses val="autoZero"/>
        <c:auto val="1"/>
        <c:lblAlgn val="ctr"/>
        <c:lblOffset val="100"/>
        <c:noMultiLvlLbl val="0"/>
      </c:catAx>
      <c:valAx>
        <c:axId val="56717848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368458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[arivu.xlsx]Sheet2!PivotTable2</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394736842105263"/>
          <c:y val="0.144872572815534"/>
          <c:w val="0.834868421052632"/>
          <c:h val="0.85057645631068"/>
        </c:manualLayout>
      </c:layout>
      <c:pie3DChart>
        <c:varyColors val="1"/>
        <c:ser>
          <c:idx val="0"/>
          <c:order val="0"/>
          <c:tx>
            <c:strRef>
              <c:f>[arivu.xlsx]Sheet2!$B$4:$B$6</c:f>
              <c:strCache>
                <c:ptCount val="1"/>
                <c:pt idx="0">
                  <c:v>Contract - high</c:v>
                </c:pt>
              </c:strCache>
            </c:strRef>
          </c:tx>
          <c:spPr>
            <a:scene3d>
              <a:camera prst="orthographicFront"/>
              <a:lightRig dir="t" rig="threePt"/>
            </a:scene3d>
            <a:sp3d contourW="9525"/>
          </c:spPr>
          <c:explosion val="0"/>
          <c:dPt>
            <c:idx val="0"/>
            <c:bubble3D val="0"/>
            <c:spPr>
              <a:solidFill>
                <a:schemeClr val="accent1"/>
              </a:solidFill>
              <a:ln>
                <a:solidFill>
                  <a:schemeClr val="bg1"/>
                </a:solidFill>
              </a:ln>
              <a:effectLst/>
              <a:scene3d>
                <a:camera prst="orthographicFront"/>
                <a:lightRig dir="t" rig="threePt"/>
              </a:scene3d>
              <a:sp3d contourW="9525"/>
            </c:spPr>
          </c:dPt>
          <c:dPt>
            <c:idx val="1"/>
            <c:bubble3D val="0"/>
            <c:spPr>
              <a:solidFill>
                <a:schemeClr val="accent2"/>
              </a:solidFill>
              <a:ln>
                <a:solidFill>
                  <a:schemeClr val="bg1"/>
                </a:solidFill>
              </a:ln>
              <a:effectLst/>
              <a:scene3d>
                <a:camera prst="orthographicFront"/>
                <a:lightRig dir="t" rig="threePt"/>
              </a:scene3d>
              <a:sp3d contourW="9525"/>
            </c:spPr>
          </c:dPt>
          <c:dPt>
            <c:idx val="2"/>
            <c:bubble3D val="0"/>
            <c:spPr>
              <a:solidFill>
                <a:schemeClr val="accent3"/>
              </a:solidFill>
              <a:ln>
                <a:solidFill>
                  <a:schemeClr val="bg1"/>
                </a:solidFill>
              </a:ln>
              <a:effectLst/>
              <a:scene3d>
                <a:camera prst="orthographicFront"/>
                <a:lightRig dir="t" rig="threePt"/>
              </a:scene3d>
              <a:sp3d contourW="9525"/>
            </c:spPr>
          </c:dPt>
          <c:dPt>
            <c:idx val="3"/>
            <c:bubble3D val="0"/>
            <c:spPr>
              <a:solidFill>
                <a:schemeClr val="accent4"/>
              </a:solidFill>
              <a:ln>
                <a:solidFill>
                  <a:schemeClr val="bg1"/>
                </a:solidFill>
              </a:ln>
              <a:effectLst/>
              <a:scene3d>
                <a:camera prst="orthographicFront"/>
                <a:lightRig dir="t" rig="threePt"/>
              </a:scene3d>
              <a:sp3d contourW="9525"/>
            </c:spPr>
          </c:dPt>
          <c:dPt>
            <c:idx val="4"/>
            <c:bubble3D val="0"/>
            <c:spPr>
              <a:solidFill>
                <a:schemeClr val="accent5"/>
              </a:solidFill>
              <a:ln>
                <a:solidFill>
                  <a:schemeClr val="bg1"/>
                </a:solidFill>
              </a:ln>
              <a:effectLst/>
              <a:scene3d>
                <a:camera prst="orthographicFront"/>
                <a:lightRig dir="t" rig="threePt"/>
              </a:scene3d>
              <a:sp3d contourW="9525"/>
            </c:spPr>
          </c:dPt>
          <c:dPt>
            <c:idx val="5"/>
            <c:bubble3D val="0"/>
            <c:spPr>
              <a:solidFill>
                <a:schemeClr val="accent6"/>
              </a:solidFill>
              <a:ln>
                <a:solidFill>
                  <a:schemeClr val="bg1"/>
                </a:solidFill>
              </a:ln>
              <a:effectLst/>
              <a:scene3d>
                <a:camera prst="orthographicFront"/>
                <a:lightRig dir="t" rig="threePt"/>
              </a:scene3d>
              <a:sp3d contourW="9525"/>
            </c:spPr>
          </c:dPt>
          <c:dPt>
            <c:idx val="6"/>
            <c:bubble3D val="0"/>
            <c:spPr>
              <a:solidFill>
                <a:schemeClr val="accent1">
                  <a:lumMod val="60000"/>
                </a:schemeClr>
              </a:solidFill>
              <a:ln>
                <a:solidFill>
                  <a:schemeClr val="bg1"/>
                </a:solidFill>
              </a:ln>
              <a:effectLst/>
              <a:scene3d>
                <a:camera prst="orthographicFront"/>
                <a:lightRig dir="t" rig="threePt"/>
              </a:scene3d>
              <a:sp3d contourW="9525"/>
            </c:spPr>
          </c:dPt>
          <c:dPt>
            <c:idx val="7"/>
            <c:bubble3D val="0"/>
            <c:spPr>
              <a:solidFill>
                <a:schemeClr val="accent2">
                  <a:lumMod val="60000"/>
                </a:schemeClr>
              </a:solidFill>
              <a:ln>
                <a:solidFill>
                  <a:schemeClr val="bg1"/>
                </a:solidFill>
              </a:ln>
              <a:effectLst/>
              <a:scene3d>
                <a:camera prst="orthographicFront"/>
                <a:lightRig dir="t" rig="threePt"/>
              </a:scene3d>
              <a:sp3d contourW="9525"/>
            </c:spPr>
          </c:dPt>
          <c:dPt>
            <c:idx val="8"/>
            <c:bubble3D val="0"/>
            <c:spPr>
              <a:solidFill>
                <a:schemeClr val="accent3">
                  <a:lumMod val="60000"/>
                </a:schemeClr>
              </a:solidFill>
              <a:ln>
                <a:solidFill>
                  <a:schemeClr val="bg1"/>
                </a:solidFill>
              </a:ln>
              <a:effectLst/>
              <a:scene3d>
                <a:camera prst="orthographicFront"/>
                <a:lightRig dir="t" rig="threePt"/>
              </a:scene3d>
              <a:sp3d contourW="9525"/>
            </c:spPr>
          </c:dPt>
          <c:dPt>
            <c:idx val="9"/>
            <c:bubble3D val="0"/>
            <c:spPr>
              <a:solidFill>
                <a:schemeClr val="accent4">
                  <a:lumMod val="60000"/>
                </a:schemeClr>
              </a:solidFill>
              <a:ln>
                <a:solidFill>
                  <a:schemeClr val="bg1"/>
                </a:solidFill>
              </a:ln>
              <a:effectLst/>
              <a:scene3d>
                <a:camera prst="orthographicFront"/>
                <a:lightRig dir="t" rig="threePt"/>
              </a:scene3d>
              <a:sp3d contourW="9525"/>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[arivu.xlsx]Sheet2!$B$7:$B$17</c:f>
              <c:numCache>
                <c:formatCode>General</c:formatCode>
                <c:ptCount val="10"/>
                <c:pt idx="0">
                  <c:v>10.0</c:v>
                </c:pt>
                <c:pt idx="1">
                  <c:v>14.0</c:v>
                </c:pt>
                <c:pt idx="2">
                  <c:v>13.0</c:v>
                </c:pt>
                <c:pt idx="3">
                  <c:v>14.0</c:v>
                </c:pt>
                <c:pt idx="4">
                  <c:v>26.0</c:v>
                </c:pt>
                <c:pt idx="5">
                  <c:v>15.0</c:v>
                </c:pt>
                <c:pt idx="6">
                  <c:v>13.0</c:v>
                </c:pt>
                <c:pt idx="7">
                  <c:v>14.0</c:v>
                </c:pt>
                <c:pt idx="8">
                  <c:v>10.0</c:v>
                </c:pt>
                <c:pt idx="9">
                  <c:v>13.0</c:v>
                </c:pt>
              </c:numCache>
            </c:numRef>
          </c:val>
        </c:ser>
        <c:ser>
          <c:idx val="1"/>
          <c:order val="1"/>
          <c:tx>
            <c:strRef>
              <c:f>[arivu.xlsx]Sheet2!$C$4:$C$6</c:f>
              <c:strCache>
                <c:ptCount val="1"/>
                <c:pt idx="0">
                  <c:v>Contract - 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[arivu.xlsx]Sheet2!$C$7:$C$17</c:f>
              <c:numCache>
                <c:formatCode>General</c:formatCode>
                <c:ptCount val="10"/>
                <c:pt idx="0">
                  <c:v>49.0</c:v>
                </c:pt>
                <c:pt idx="1">
                  <c:v>43.0</c:v>
                </c:pt>
                <c:pt idx="2">
                  <c:v>53.0</c:v>
                </c:pt>
                <c:pt idx="3">
                  <c:v>52.0</c:v>
                </c:pt>
                <c:pt idx="4">
                  <c:v>63.0</c:v>
                </c:pt>
                <c:pt idx="5">
                  <c:v>46.0</c:v>
                </c:pt>
                <c:pt idx="6">
                  <c:v>50.0</c:v>
                </c:pt>
                <c:pt idx="7">
                  <c:v>60.0</c:v>
                </c:pt>
                <c:pt idx="8">
                  <c:v>57.0</c:v>
                </c:pt>
                <c:pt idx="9">
                  <c:v>53.0</c:v>
                </c:pt>
              </c:numCache>
            </c:numRef>
          </c:val>
        </c:ser>
        <c:ser>
          <c:idx val="2"/>
          <c:order val="2"/>
          <c:tx>
            <c:strRef>
              <c:f>[arivu.xlsx]Sheet2!$D$4:$D$6</c:f>
              <c:strCache>
                <c:ptCount val="1"/>
                <c:pt idx="0">
                  <c:v>Contract - poor</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[arivu.xlsx]Sheet2!$D$7:$D$17</c:f>
              <c:numCache>
                <c:formatCode>General</c:formatCode>
                <c:ptCount val="10"/>
                <c:pt idx="0">
                  <c:v>19.0</c:v>
                </c:pt>
                <c:pt idx="1">
                  <c:v>32.0</c:v>
                </c:pt>
                <c:pt idx="2">
                  <c:v>27.0</c:v>
                </c:pt>
                <c:pt idx="3">
                  <c:v>25.0</c:v>
                </c:pt>
                <c:pt idx="4">
                  <c:v>27.0</c:v>
                </c:pt>
                <c:pt idx="5">
                  <c:v>15.0</c:v>
                </c:pt>
                <c:pt idx="6">
                  <c:v>24.0</c:v>
                </c:pt>
                <c:pt idx="7">
                  <c:v>24.0</c:v>
                </c:pt>
                <c:pt idx="8">
                  <c:v>20.0</c:v>
                </c:pt>
                <c:pt idx="9">
                  <c:v>34.0</c:v>
                </c:pt>
              </c:numCache>
            </c:numRef>
          </c:val>
        </c:ser>
        <c:ser>
          <c:idx val="3"/>
          <c:order val="3"/>
          <c:tx>
            <c:strRef>
              <c:f>[arivu.xlsx]Sheet2!$E$4:$E$6</c:f>
              <c:strCache>
                <c:ptCount val="1"/>
                <c:pt idx="0">
                  <c:v>Contract - 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[arivu.xlsx]Sheet2!$E$7:$E$17</c:f>
              <c:numCache>
                <c:formatCode>General</c:formatCode>
                <c:ptCount val="10"/>
                <c:pt idx="0">
                  <c:v>10.0</c:v>
                </c:pt>
                <c:pt idx="1">
                  <c:v>6.0</c:v>
                </c:pt>
                <c:pt idx="2">
                  <c:v>7.0</c:v>
                </c:pt>
                <c:pt idx="3">
                  <c:v>7.0</c:v>
                </c:pt>
                <c:pt idx="4">
                  <c:v>10.0</c:v>
                </c:pt>
                <c:pt idx="5">
                  <c:v>14.0</c:v>
                </c:pt>
                <c:pt idx="6">
                  <c:v>8.0</c:v>
                </c:pt>
                <c:pt idx="7">
                  <c:v>8.0</c:v>
                </c:pt>
                <c:pt idx="8">
                  <c:v>11.0</c:v>
                </c:pt>
                <c:pt idx="9">
                  <c:v>12.0</c:v>
                </c:pt>
              </c:numCache>
            </c:numRef>
          </c:val>
        </c:ser>
        <c:ser>
          <c:idx val="4"/>
          <c:order val="4"/>
          <c:tx>
            <c:strRef>
              <c:f>[arivu.xlsx]Sheet2!$G$4:$G$6</c:f>
              <c:strCache>
                <c:ptCount val="1"/>
                <c:pt idx="0">
                  <c:v>Full-Time -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[arivu.xlsx]Sheet2!$G$7:$G$17</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5"/>
          <c:order val="5"/>
          <c:tx>
            <c:strRef>
              <c:f>[arivu.xlsx]Sheet2!$H$4:$H$6</c:f>
              <c:strCache>
                <c:ptCount val="1"/>
                <c:pt idx="0">
                  <c:v>Full-Time - 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[arivu.xlsx]Sheet2!$H$7:$H$17</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6"/>
          <c:order val="6"/>
          <c:tx>
            <c:strRef>
              <c:f>[arivu.xlsx]Sheet2!$I$4:$I$6</c:f>
              <c:strCache>
                <c:ptCount val="1"/>
                <c:pt idx="0">
                  <c:v>Full-Time - poor</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[arivu.xlsx]Sheet2!$I$7:$I$17</c:f>
              <c:numCache>
                <c:formatCode>General</c:formatCode>
                <c:ptCount val="10"/>
                <c:pt idx="0">
                  <c:v>30.0</c:v>
                </c:pt>
                <c:pt idx="1">
                  <c:v>36.0</c:v>
                </c:pt>
                <c:pt idx="2">
                  <c:v>24.0</c:v>
                </c:pt>
                <c:pt idx="3">
                  <c:v>27.0</c:v>
                </c:pt>
                <c:pt idx="4">
                  <c:v>24.0</c:v>
                </c:pt>
                <c:pt idx="5">
                  <c:v>26.0</c:v>
                </c:pt>
                <c:pt idx="6">
                  <c:v>33.0</c:v>
                </c:pt>
                <c:pt idx="7">
                  <c:v>26.0</c:v>
                </c:pt>
                <c:pt idx="8">
                  <c:v>31.0</c:v>
                </c:pt>
                <c:pt idx="9">
                  <c:v>23.0</c:v>
                </c:pt>
              </c:numCache>
            </c:numRef>
          </c:val>
        </c:ser>
        <c:ser>
          <c:idx val="7"/>
          <c:order val="7"/>
          <c:tx>
            <c:strRef>
              <c:f>[arivu.xlsx]Sheet2!$J$4:$J$6</c:f>
              <c:strCache>
                <c:ptCount val="1"/>
                <c:pt idx="0">
                  <c:v>Full-Time - 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[arivu.xlsx]Sheet2!$J$7:$J$17</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ser>
          <c:idx val="8"/>
          <c:order val="8"/>
          <c:tx>
            <c:strRef>
              <c:f>[arivu.xlsx]Sheet2!$L$4:$L$6</c:f>
              <c:strCache>
                <c:ptCount val="1"/>
                <c:pt idx="0">
                  <c:v>Part-Time -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[arivu.xlsx]Sheet2!$L$7:$L$17</c:f>
              <c:numCache>
                <c:formatCode>General</c:formatCode>
                <c:ptCount val="10"/>
                <c:pt idx="0">
                  <c:v>16.0</c:v>
                </c:pt>
                <c:pt idx="1">
                  <c:v>14.0</c:v>
                </c:pt>
                <c:pt idx="2">
                  <c:v>16.0</c:v>
                </c:pt>
                <c:pt idx="3">
                  <c:v>10.0</c:v>
                </c:pt>
                <c:pt idx="4">
                  <c:v>10.0</c:v>
                </c:pt>
                <c:pt idx="5">
                  <c:v>19.0</c:v>
                </c:pt>
                <c:pt idx="6">
                  <c:v>15.0</c:v>
                </c:pt>
                <c:pt idx="7">
                  <c:v>13.0</c:v>
                </c:pt>
                <c:pt idx="8">
                  <c:v>16.0</c:v>
                </c:pt>
                <c:pt idx="9">
                  <c:v>10.0</c:v>
                </c:pt>
              </c:numCache>
            </c:numRef>
          </c:val>
        </c:ser>
        <c:ser>
          <c:idx val="9"/>
          <c:order val="9"/>
          <c:tx>
            <c:strRef>
              <c:f>[arivu.xlsx]Sheet2!$M$4:$M$6</c:f>
              <c:strCache>
                <c:ptCount val="1"/>
                <c:pt idx="0">
                  <c:v>Part-Time - 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[arivu.xlsx]Sheet2!$M$7:$M$17</c:f>
              <c:numCache>
                <c:formatCode>General</c:formatCode>
                <c:ptCount val="10"/>
                <c:pt idx="0">
                  <c:v>52.0</c:v>
                </c:pt>
                <c:pt idx="1">
                  <c:v>45.0</c:v>
                </c:pt>
                <c:pt idx="2">
                  <c:v>55.0</c:v>
                </c:pt>
                <c:pt idx="3">
                  <c:v>46.0</c:v>
                </c:pt>
                <c:pt idx="4">
                  <c:v>39.0</c:v>
                </c:pt>
                <c:pt idx="5">
                  <c:v>49.0</c:v>
                </c:pt>
                <c:pt idx="6">
                  <c:v>47.0</c:v>
                </c:pt>
                <c:pt idx="7">
                  <c:v>52.0</c:v>
                </c:pt>
                <c:pt idx="8">
                  <c:v>51.0</c:v>
                </c:pt>
                <c:pt idx="9">
                  <c:v>39.0</c:v>
                </c:pt>
              </c:numCache>
            </c:numRef>
          </c:val>
        </c:ser>
        <c:ser>
          <c:idx val="10"/>
          <c:order val="10"/>
          <c:tx>
            <c:strRef>
              <c:f>[arivu.xlsx]Sheet2!$N$4:$N$6</c:f>
              <c:strCache>
                <c:ptCount val="1"/>
                <c:pt idx="0">
                  <c:v>Part-Time - poor</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[arivu.xlsx]Sheet2!$N$7:$N$17</c:f>
              <c:numCache>
                <c:formatCode>General</c:formatCode>
                <c:ptCount val="10"/>
                <c:pt idx="0">
                  <c:v>31.0</c:v>
                </c:pt>
                <c:pt idx="1">
                  <c:v>21.0</c:v>
                </c:pt>
                <c:pt idx="2">
                  <c:v>27.0</c:v>
                </c:pt>
                <c:pt idx="3">
                  <c:v>24.0</c:v>
                </c:pt>
                <c:pt idx="4">
                  <c:v>22.0</c:v>
                </c:pt>
                <c:pt idx="5">
                  <c:v>27.0</c:v>
                </c:pt>
                <c:pt idx="6">
                  <c:v>28.0</c:v>
                </c:pt>
                <c:pt idx="7">
                  <c:v>28.0</c:v>
                </c:pt>
                <c:pt idx="8">
                  <c:v>24.0</c:v>
                </c:pt>
                <c:pt idx="9">
                  <c:v>22.0</c:v>
                </c:pt>
              </c:numCache>
            </c:numRef>
          </c:val>
        </c:ser>
        <c:ser>
          <c:idx val="11"/>
          <c:order val="11"/>
          <c:tx>
            <c:strRef>
              <c:f>[arivu.xlsx]Sheet2!$O$4:$O$6</c:f>
              <c:strCache>
                <c:ptCount val="1"/>
                <c:pt idx="0">
                  <c:v>Part-Time - 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[arivu.xlsx]Sheet2!$A$7:$A$17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[arivu.xlsx]Sheet2!$O$7:$O$17</c:f>
              <c:numCache>
                <c:formatCode>General</c:formatCode>
                <c:ptCount val="10"/>
                <c:pt idx="0">
                  <c:v>8.0</c:v>
                </c:pt>
                <c:pt idx="1">
                  <c:v>9.0</c:v>
                </c:pt>
                <c:pt idx="2">
                  <c:v>5.0</c:v>
                </c:pt>
                <c:pt idx="3">
                  <c:v>12.0</c:v>
                </c:pt>
                <c:pt idx="4">
                  <c:v>7.0</c:v>
                </c:pt>
                <c:pt idx="5">
                  <c:v>11.0</c:v>
                </c:pt>
                <c:pt idx="6">
                  <c:v>6.0</c:v>
                </c:pt>
                <c:pt idx="7">
                  <c:v>9.0</c:v>
                </c:pt>
                <c:pt idx="8">
                  <c:v>9.0</c:v>
                </c:pt>
                <c:pt idx="9">
                  <c:v>10.0</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6" name=""/>
        <p:cNvGrpSpPr/>
        <p:nvPr/>
      </p:nvGrpSpPr>
      <p:grpSpPr>
        <a:xfrm>
          <a:off x="0" y="0"/>
          <a:ext cx="0" cy="0"/>
          <a:chOff x="0" y="0"/>
          <a:chExt cx="0" cy="0"/>
        </a:xfrm>
      </p:grpSpPr>
      <p:sp>
        <p:nvSpPr>
          <p:cNvPr id="104865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65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5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8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4"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76299" y="990600"/>
            <a:ext cx="1743075" cy="1333500"/>
            <a:chOff x="742950" y="1104900"/>
            <a:chExt cx="1743075" cy="1333500"/>
          </a:xfrm>
        </p:grpSpPr>
        <p:sp>
          <p:nvSpPr>
            <p:cNvPr id="104865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5" name="TextBox 13"/>
          <p:cNvSpPr txBox="1"/>
          <p:nvPr/>
        </p:nvSpPr>
        <p:spPr>
          <a:xfrm>
            <a:off x="2554542" y="3314150"/>
            <a:ext cx="8610600" cy="2225040"/>
          </a:xfrm>
          <a:prstGeom prst="rect"/>
          <a:noFill/>
        </p:spPr>
        <p:txBody>
          <a:bodyPr rtlCol="0" wrap="square">
            <a:spAutoFit/>
          </a:bodyPr>
          <a:p>
            <a:r>
              <a:rPr sz="2400" lang="en-US"/>
              <a:t>STUDENT NAME:ARIVUNITHI.K</a:t>
            </a:r>
            <a:endParaRPr dirty="0" sz="2400" lang="en-US"/>
          </a:p>
          <a:p>
            <a:r>
              <a:rPr dirty="0" sz="2400" lang="en-US"/>
              <a:t>REGISTER NO:122203066</a:t>
            </a:r>
            <a:endParaRPr dirty="0" sz="2400" lang="en-US"/>
          </a:p>
          <a:p>
            <a:r>
              <a:rPr dirty="0" sz="2400" lang="en-US"/>
              <a:t>DEPARTMENT:BCOM CORPORATE SECRETARYSHIP </a:t>
            </a:r>
            <a:endParaRPr dirty="0" sz="2400" lang="en-US"/>
          </a:p>
          <a:p>
            <a:r>
              <a:rPr dirty="0" sz="2400" lang="en-US"/>
              <a:t>COLLEGE: MAHALASHMI WOMENS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 Box 1"/>
          <p:cNvSpPr txBox="1"/>
          <p:nvPr/>
        </p:nvSpPr>
        <p:spPr>
          <a:xfrm>
            <a:off x="1143000" y="1600200"/>
            <a:ext cx="8759190" cy="5958840"/>
          </a:xfrm>
          <a:prstGeom prst="rect"/>
          <a:noFill/>
        </p:spPr>
        <p:txBody>
          <a:bodyPr rtlCol="0" wrap="square">
            <a:spAutoFit/>
          </a:bodyPr>
          <a:p>
            <a:r>
              <a:rPr sz="2800" lang="en-US">
                <a:sym typeface="+mn-ea"/>
              </a:rPr>
              <a:t>Data Collection:</a:t>
            </a:r>
            <a:endParaRPr sz="2800" lang="en-US"/>
          </a:p>
          <a:p>
            <a:pPr indent="-285750" marL="285750">
              <a:buFont typeface="Arial" panose="020B0604020202020204" pitchFamily="34" charset="0"/>
              <a:buChar char="•"/>
            </a:pPr>
            <a:r>
              <a:rPr sz="2800" lang="en-US">
                <a:sym typeface="+mn-ea"/>
              </a:rPr>
              <a:t> Downloaded the data from edunet student’s dashboard.</a:t>
            </a:r>
            <a:endParaRPr sz="2800" lang="en-US"/>
          </a:p>
          <a:p>
            <a:pPr indent="0">
              <a:buFont typeface="Arial" panose="020B0604020202020204" pitchFamily="34" charset="0"/>
              <a:buNone/>
            </a:pPr>
            <a:r>
              <a:rPr sz="2800" lang="en-US">
                <a:sym typeface="+mn-ea"/>
              </a:rPr>
              <a:t>Feature Collection:</a:t>
            </a:r>
            <a:endParaRPr sz="2800" lang="en-US"/>
          </a:p>
          <a:p>
            <a:pPr indent="-285750" marL="285750">
              <a:buFont typeface="Arial" panose="020B0604020202020204" pitchFamily="34" charset="0"/>
              <a:buChar char="•"/>
            </a:pPr>
            <a:r>
              <a:rPr sz="2800" lang="en-US">
                <a:sym typeface="+mn-ea"/>
              </a:rPr>
              <a:t>Highlighted data which is required using the fill option.</a:t>
            </a:r>
            <a:endParaRPr sz="2800" lang="en-US"/>
          </a:p>
          <a:p>
            <a:pPr indent="0">
              <a:buNone/>
            </a:pPr>
            <a:r>
              <a:rPr sz="2800" lang="en-US">
                <a:sym typeface="+mn-ea"/>
              </a:rPr>
              <a:t>Data Cleaning:</a:t>
            </a:r>
            <a:endParaRPr sz="2800" lang="en-US"/>
          </a:p>
          <a:p>
            <a:pPr indent="-285750" marL="285750">
              <a:buFont typeface="Arial" panose="020B0604020202020204" pitchFamily="34" charset="0"/>
              <a:buChar char="•"/>
            </a:pPr>
            <a:r>
              <a:rPr sz="2800" lang="en-US">
                <a:sym typeface="+mn-ea"/>
              </a:rPr>
              <a:t>Identified the missing values using conditionl formatting.</a:t>
            </a:r>
            <a:endParaRPr sz="2800" lang="en-US"/>
          </a:p>
          <a:p>
            <a:pPr indent="-285750" marL="285750">
              <a:buFont typeface="Arial" panose="020B0604020202020204" pitchFamily="34" charset="0"/>
              <a:buChar char="•"/>
            </a:pPr>
            <a:r>
              <a:rPr sz="2800" lang="en-US">
                <a:sym typeface="+mn-ea"/>
              </a:rPr>
              <a:t>Removed/Filtered the missing data using filter-filter by colour.</a:t>
            </a:r>
            <a:endParaRPr sz="2800" lang="en-US"/>
          </a:p>
          <a:p>
            <a:pPr indent="0">
              <a:buNone/>
            </a:pPr>
            <a:r>
              <a:rPr sz="2800" lang="en-US">
                <a:sym typeface="+mn-ea"/>
              </a:rPr>
              <a:t>Performance Level:</a:t>
            </a:r>
            <a:endParaRPr sz="2800" lang="en-US"/>
          </a:p>
          <a:p>
            <a:pPr indent="-285750" marL="285750">
              <a:buFont typeface="Arial" panose="020B0604020202020204" pitchFamily="34" charset="0"/>
              <a:buChar char="•"/>
            </a:pPr>
            <a:r>
              <a:rPr sz="2800" lang="en-US">
                <a:sym typeface="+mn-ea"/>
              </a:rPr>
              <a:t>Performance Analysis is based on Department type</a:t>
            </a:r>
            <a:endParaRPr sz="2800" lang="en-US"/>
          </a:p>
          <a:p>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85" name="Text Box 4"/>
          <p:cNvSpPr txBox="1"/>
          <p:nvPr/>
        </p:nvSpPr>
        <p:spPr>
          <a:xfrm>
            <a:off x="1219200" y="457200"/>
            <a:ext cx="8652510" cy="5958840"/>
          </a:xfrm>
          <a:prstGeom prst="rect"/>
          <a:noFill/>
        </p:spPr>
        <p:txBody>
          <a:bodyPr rtlCol="0" wrap="square">
            <a:spAutoFit/>
          </a:bodyPr>
          <a:p>
            <a:r>
              <a:rPr sz="2800" lang="en-US">
                <a:sym typeface="+mn-ea"/>
              </a:rPr>
              <a:t>Summary:</a:t>
            </a:r>
            <a:endParaRPr sz="2800" lang="en-US"/>
          </a:p>
          <a:p>
            <a:pPr indent="-285750" marL="285750">
              <a:buFont typeface="Arial" panose="020B0604020202020204" pitchFamily="34" charset="0"/>
              <a:buChar char="•"/>
            </a:pPr>
            <a:r>
              <a:rPr sz="2800" lang="en-US">
                <a:sym typeface="+mn-ea"/>
              </a:rPr>
              <a:t>Pivot Table is created to summarise the data.</a:t>
            </a:r>
            <a:endParaRPr sz="2800" lang="en-US"/>
          </a:p>
          <a:p>
            <a:pPr indent="-285750" marL="285750">
              <a:buFont typeface="Arial" panose="020B0604020202020204" pitchFamily="34" charset="0"/>
              <a:buChar char="•"/>
            </a:pPr>
            <a:r>
              <a:rPr sz="2800" lang="en-US">
                <a:sym typeface="+mn-ea"/>
              </a:rPr>
              <a:t>Row labels -  It is considered as department type.</a:t>
            </a:r>
            <a:endParaRPr sz="2800" lang="en-US"/>
          </a:p>
          <a:p>
            <a:pPr indent="-285750" marL="285750">
              <a:buFont typeface="Arial" panose="020B0604020202020204" pitchFamily="34" charset="0"/>
              <a:buChar char="•"/>
            </a:pPr>
            <a:r>
              <a:rPr sz="2800" lang="en-US">
                <a:sym typeface="+mn-ea"/>
              </a:rPr>
              <a:t>Column labels - describe the performance level.</a:t>
            </a:r>
            <a:endParaRPr sz="2800" lang="en-US"/>
          </a:p>
          <a:p>
            <a:pPr indent="-285750" marL="285750">
              <a:buFont typeface="Arial" panose="020B0604020202020204" pitchFamily="34" charset="0"/>
              <a:buChar char="•"/>
            </a:pPr>
            <a:r>
              <a:rPr sz="2800" lang="en-US">
                <a:sym typeface="+mn-ea"/>
              </a:rPr>
              <a:t>Fliter - By gender where I prefered the male employees in this data.</a:t>
            </a:r>
            <a:endParaRPr sz="2800" lang="en-US"/>
          </a:p>
          <a:p>
            <a:pPr indent="-285750" marL="285750">
              <a:buFont typeface="Arial" panose="020B0604020202020204" pitchFamily="34" charset="0"/>
              <a:buChar char="•"/>
            </a:pPr>
            <a:r>
              <a:rPr sz="2800" lang="en-US">
                <a:sym typeface="+mn-ea"/>
              </a:rPr>
              <a:t>Values -To make a count used first name for count of employees in each field.</a:t>
            </a:r>
            <a:endParaRPr sz="2800" lang="en-US"/>
          </a:p>
          <a:p>
            <a:pPr indent="0">
              <a:buNone/>
            </a:pPr>
            <a:r>
              <a:rPr sz="2800" lang="en-US">
                <a:sym typeface="+mn-ea"/>
              </a:rPr>
              <a:t>Visualization:</a:t>
            </a:r>
            <a:endParaRPr sz="2800" lang="en-US"/>
          </a:p>
          <a:p>
            <a:pPr indent="-285750" marL="285750">
              <a:buFont typeface="Arial" panose="020B0604020202020204" pitchFamily="34" charset="0"/>
              <a:buChar char="•"/>
            </a:pPr>
            <a:r>
              <a:rPr sz="2800" lang="en-US">
                <a:sym typeface="+mn-ea"/>
              </a:rPr>
              <a:t>Used the graph chart to analyze the employees (in units) in the department type category.</a:t>
            </a:r>
            <a:endParaRPr sz="2800" lang="en-US"/>
          </a:p>
          <a:p>
            <a:pPr indent="-285750" marL="285750">
              <a:buFont typeface="Arial" panose="020B0604020202020204" pitchFamily="34" charset="0"/>
              <a:buChar char="•"/>
            </a:pPr>
            <a:r>
              <a:rPr sz="2800" lang="en-US">
                <a:sym typeface="+mn-ea"/>
              </a:rPr>
              <a:t>Used the pie chart to analyze the employees overall percentage in the department type category.</a:t>
            </a:r>
            <a:endParaRPr sz="2800" lang="en-US"/>
          </a:p>
          <a:p>
            <a:endParaRPr sz="2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2015490" y="1678940"/>
          <a:ext cx="6493510" cy="36842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91" name="Title 1"/>
          <p:cNvSpPr>
            <a:spLocks noGrp="1"/>
          </p:cNvSpPr>
          <p:nvPr>
            <p:ph type="title"/>
          </p:nvPr>
        </p:nvSpPr>
        <p:spPr>
          <a:xfrm>
            <a:off x="755332" y="385444"/>
            <a:ext cx="10681335" cy="738505"/>
          </a:xfrm>
        </p:spPr>
        <p:txBody>
          <a:bodyPr/>
          <a:p>
            <a:r>
              <a:rPr lang="en-US"/>
              <a:t>RESULTS</a:t>
            </a:r>
            <a:endParaRPr lang="en-US"/>
          </a:p>
        </p:txBody>
      </p:sp>
      <p:graphicFrame>
        <p:nvGraphicFramePr>
          <p:cNvPr id="4194305" name="Chart 2"/>
          <p:cNvGraphicFramePr>
            <a:graphicFrameLocks/>
          </p:cNvGraphicFramePr>
          <p:nvPr/>
        </p:nvGraphicFramePr>
        <p:xfrm>
          <a:off x="1905000" y="2057400"/>
          <a:ext cx="4826000" cy="36468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2"/>
          <p:cNvSpPr txBox="1"/>
          <p:nvPr/>
        </p:nvSpPr>
        <p:spPr>
          <a:xfrm>
            <a:off x="1209040" y="1545590"/>
            <a:ext cx="8239760" cy="4282440"/>
          </a:xfrm>
          <a:prstGeom prst="rect"/>
          <a:noFill/>
        </p:spPr>
        <p:txBody>
          <a:bodyPr rtlCol="0" wrap="square">
            <a:spAutoFit/>
          </a:bodyPr>
          <a:p>
            <a:r>
              <a:rPr sz="2800" lang="en-US">
                <a:sym typeface="+mn-ea"/>
              </a:rPr>
              <a:t>“In Conclusion, the employee performance analysis tool developed using Excel has successfully streamlined the process of tracking,analyzing,and visualizing employee performance data. The tool has enabled HR personnel to:</a:t>
            </a:r>
            <a:endParaRPr sz="2800" lang="en-US"/>
          </a:p>
          <a:p>
            <a:pPr indent="-285750" marL="285750">
              <a:buFont typeface="Arial" panose="020B0604020202020204" pitchFamily="34" charset="0"/>
              <a:buChar char="•"/>
            </a:pPr>
            <a:r>
              <a:rPr sz="2800" lang="en-US">
                <a:sym typeface="+mn-ea"/>
              </a:rPr>
              <a:t>Easily track employee performance over time .</a:t>
            </a:r>
            <a:endParaRPr sz="2800" lang="en-US"/>
          </a:p>
          <a:p>
            <a:pPr indent="-285750" marL="285750">
              <a:buFont typeface="Arial" panose="020B0604020202020204" pitchFamily="34" charset="0"/>
              <a:buChar char="•"/>
            </a:pPr>
            <a:r>
              <a:rPr sz="2800" lang="en-US">
                <a:sym typeface="+mn-ea"/>
              </a:rPr>
              <a:t>identify areas for improvement and strengths.</a:t>
            </a:r>
            <a:endParaRPr sz="2800" lang="en-US"/>
          </a:p>
          <a:p>
            <a:pPr indent="-285750" marL="285750">
              <a:buFont typeface="Arial" panose="020B0604020202020204" pitchFamily="34" charset="0"/>
              <a:buChar char="•"/>
            </a:pPr>
            <a:r>
              <a:rPr sz="2800" lang="en-US">
                <a:sym typeface="+mn-ea"/>
              </a:rPr>
              <a:t>Make data-driven decisions on deveelopment,promotions,and incentives.</a:t>
            </a:r>
            <a:endParaRPr sz="2800" lang="en-US"/>
          </a:p>
          <a:p>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3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1" name=""/>
          <p:cNvSpPr txBox="1"/>
          <p:nvPr/>
        </p:nvSpPr>
        <p:spPr>
          <a:xfrm>
            <a:off x="1749679" y="1362710"/>
            <a:ext cx="4345111" cy="4714240"/>
          </a:xfrm>
          <a:prstGeom prst="rect"/>
        </p:spPr>
        <p:txBody>
          <a:bodyPr rtlCol="0" wrap="square">
            <a:spAutoFit/>
          </a:bodyPr>
          <a:p>
            <a:r>
              <a:rPr sz="2400" lang="en-IN">
                <a:solidFill>
                  <a:srgbClr val="000000"/>
                </a:solidFill>
              </a:rPr>
              <a:t>How can we use Excel to analyze employee performance by tracking metrics like productivity, attendance, and goal achievement? The analysis should identify top performers, areas needing improvement, and trends over time, ultimately helping to make data-driven decisions for enhancing overall team efficiency and effectivenes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This project involves using Excel to analyze employee performance by creating dashboards and reports. We will track key metrics such as productivity, attendance, and goal completion to identify trends, evaluate performance, and make informed decisions. The ultimate goal is to enhance team efficiency and support strategic HR initiatives.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6" name="Text Box 6"/>
          <p:cNvSpPr txBox="1"/>
          <p:nvPr/>
        </p:nvSpPr>
        <p:spPr>
          <a:xfrm>
            <a:off x="1611630" y="1704975"/>
            <a:ext cx="6911340" cy="3393441"/>
          </a:xfrm>
          <a:prstGeom prst="rect"/>
          <a:noFill/>
        </p:spPr>
        <p:txBody>
          <a:bodyPr rtlCol="0" wrap="square">
            <a:spAutoFit/>
          </a:bodyPr>
          <a:p>
            <a:pPr indent="-285750" marL="285750">
              <a:buFont typeface="Wingdings" panose="05000000000000000000" charset="0"/>
              <a:buChar char="q"/>
            </a:pPr>
            <a:r>
              <a:rPr sz="4400" lang="en-US">
                <a:sym typeface="+mn-ea"/>
              </a:rPr>
              <a:t>IT Companies</a:t>
            </a:r>
            <a:endParaRPr sz="4400" lang="en-US"/>
          </a:p>
          <a:p>
            <a:pPr indent="-285750" marL="285750">
              <a:buFont typeface="Wingdings" panose="05000000000000000000" charset="0"/>
              <a:buChar char="q"/>
            </a:pPr>
            <a:r>
              <a:rPr sz="4400" lang="en-US">
                <a:sym typeface="+mn-ea"/>
              </a:rPr>
              <a:t>Banks</a:t>
            </a:r>
            <a:endParaRPr sz="4400" lang="en-US"/>
          </a:p>
          <a:p>
            <a:pPr indent="-285750" marL="285750">
              <a:buFont typeface="Wingdings" panose="05000000000000000000" charset="0"/>
              <a:buChar char="q"/>
            </a:pPr>
            <a:r>
              <a:rPr sz="4400" lang="en-US">
                <a:sym typeface="+mn-ea"/>
              </a:rPr>
              <a:t>Industries</a:t>
            </a:r>
            <a:endParaRPr sz="4400" lang="en-US"/>
          </a:p>
          <a:p>
            <a:pPr indent="-285750" marL="285750">
              <a:buFont typeface="Wingdings" panose="05000000000000000000" charset="0"/>
              <a:buChar char="q"/>
            </a:pPr>
            <a:r>
              <a:rPr sz="4400" lang="en-US">
                <a:sym typeface="+mn-ea"/>
              </a:rPr>
              <a:t>Human Resource Development</a:t>
            </a:r>
            <a:endParaRPr sz="4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7" name="Text Box 7"/>
          <p:cNvSpPr txBox="1"/>
          <p:nvPr/>
        </p:nvSpPr>
        <p:spPr>
          <a:xfrm>
            <a:off x="3309620" y="2107565"/>
            <a:ext cx="5971540" cy="3952240"/>
          </a:xfrm>
          <a:prstGeom prst="rect"/>
          <a:noFill/>
        </p:spPr>
        <p:txBody>
          <a:bodyPr rtlCol="0" wrap="square">
            <a:spAutoFit/>
          </a:bodyPr>
          <a:p>
            <a:pPr indent="-285750" marL="285750">
              <a:buFont typeface="Wingdings" panose="05000000000000000000" charset="0"/>
              <a:buChar char="q"/>
            </a:pPr>
            <a:r>
              <a:rPr sz="3200" lang="en-US">
                <a:sym typeface="+mn-ea"/>
              </a:rPr>
              <a:t>Conditional Formatting.</a:t>
            </a:r>
            <a:endParaRPr sz="3200" lang="en-US"/>
          </a:p>
          <a:p>
            <a:pPr indent="-285750" marL="285750">
              <a:buFont typeface="Wingdings" panose="05000000000000000000" charset="0"/>
              <a:buChar char="q"/>
            </a:pPr>
            <a:r>
              <a:rPr sz="3200" lang="en-US">
                <a:sym typeface="+mn-ea"/>
              </a:rPr>
              <a:t>Filtering.</a:t>
            </a:r>
            <a:endParaRPr sz="3200" lang="en-US"/>
          </a:p>
          <a:p>
            <a:pPr indent="-285750" marL="285750">
              <a:buFont typeface="Wingdings" panose="05000000000000000000" charset="0"/>
              <a:buChar char="q"/>
            </a:pPr>
            <a:r>
              <a:rPr sz="3200" lang="en-US">
                <a:sym typeface="+mn-ea"/>
              </a:rPr>
              <a:t>Formula used to identify performance level.</a:t>
            </a:r>
            <a:endParaRPr sz="3200" lang="en-US"/>
          </a:p>
          <a:p>
            <a:pPr indent="-285750" marL="285750">
              <a:buFont typeface="Wingdings" panose="05000000000000000000" charset="0"/>
              <a:buChar char="q"/>
            </a:pPr>
            <a:r>
              <a:rPr sz="3200" lang="en-US">
                <a:sym typeface="+mn-ea"/>
              </a:rPr>
              <a:t>Pivot Table.</a:t>
            </a:r>
            <a:endParaRPr sz="3200" lang="en-US"/>
          </a:p>
          <a:p>
            <a:pPr indent="-285750" marL="285750">
              <a:buFont typeface="Wingdings" panose="05000000000000000000" charset="0"/>
              <a:buChar char="q"/>
            </a:pPr>
            <a:r>
              <a:rPr sz="3200" lang="en-US">
                <a:sym typeface="+mn-ea"/>
              </a:rPr>
              <a:t>Summarising.</a:t>
            </a:r>
            <a:endParaRPr sz="3200" lang="en-US"/>
          </a:p>
          <a:p>
            <a:pPr indent="-285750" marL="285750">
              <a:buFont typeface="Wingdings" panose="05000000000000000000" charset="0"/>
              <a:buChar char="q"/>
            </a:pPr>
            <a:r>
              <a:rPr sz="3200" lang="en-US">
                <a:sym typeface="+mn-ea"/>
              </a:rPr>
              <a:t>Piechart or Bar graph.</a:t>
            </a:r>
            <a:endParaRPr sz="3200" lang="en-US"/>
          </a:p>
          <a:p>
            <a:endParaRPr sz="32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5"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36" name="Text Box 2"/>
          <p:cNvSpPr txBox="1"/>
          <p:nvPr/>
        </p:nvSpPr>
        <p:spPr>
          <a:xfrm>
            <a:off x="1135380" y="1524000"/>
            <a:ext cx="8391525" cy="3822065"/>
          </a:xfrm>
          <a:prstGeom prst="rect"/>
          <a:noFill/>
        </p:spPr>
        <p:txBody>
          <a:bodyPr rtlCol="0" wrap="square">
            <a:noAutofit/>
          </a:bodyPr>
          <a:p>
            <a:pPr indent="0">
              <a:buFont typeface="+mj-lt"/>
              <a:buNone/>
            </a:pPr>
            <a:r>
              <a:rPr sz="3200" lang="en-US">
                <a:sym typeface="+mn-ea"/>
              </a:rPr>
              <a:t>1.Employee Data downloaded from Edunet Dashboard.</a:t>
            </a:r>
            <a:endParaRPr sz="3200" lang="en-US"/>
          </a:p>
          <a:p>
            <a:pPr indent="0">
              <a:buFont typeface="Wingdings" panose="05000000000000000000" charset="0"/>
              <a:buNone/>
            </a:pPr>
            <a:r>
              <a:rPr sz="3200" lang="en-US">
                <a:sym typeface="+mn-ea"/>
              </a:rPr>
              <a:t>Features total 26 Features were available in that 11 Features are considered.</a:t>
            </a:r>
            <a:endParaRPr sz="3200" lang="en-US"/>
          </a:p>
          <a:p>
            <a:pPr indent="-285750" marL="285750">
              <a:buFont typeface="Wingdings" panose="05000000000000000000" charset="0"/>
              <a:buChar char="Ø"/>
            </a:pPr>
            <a:r>
              <a:rPr sz="3200" lang="en-US"/>
              <a:t>Title</a:t>
            </a:r>
            <a:endParaRPr sz="3200" lang="en-US"/>
          </a:p>
          <a:p>
            <a:pPr indent="-285750" marL="285750">
              <a:buFont typeface="Wingdings" panose="05000000000000000000" charset="0"/>
              <a:buChar char="Ø"/>
            </a:pPr>
            <a:r>
              <a:rPr sz="3200" lang="en-US"/>
              <a:t>FirstName</a:t>
            </a:r>
            <a:endParaRPr sz="3200" lang="en-US"/>
          </a:p>
          <a:p>
            <a:pPr indent="-285750" marL="285750">
              <a:buFont typeface="Wingdings" panose="05000000000000000000" charset="0"/>
              <a:buChar char="Ø"/>
            </a:pPr>
            <a:r>
              <a:rPr sz="3200" lang="en-US"/>
              <a:t>LastName</a:t>
            </a:r>
            <a:endParaRPr sz="3200" lang="en-US"/>
          </a:p>
          <a:p>
            <a:pPr indent="-285750" marL="285750">
              <a:buFont typeface="Wingdings" panose="05000000000000000000" charset="0"/>
              <a:buChar char="Ø"/>
            </a:pPr>
            <a:r>
              <a:rPr sz="3200" lang="en-US"/>
              <a:t>Business Unit</a:t>
            </a:r>
            <a:endParaRPr sz="3200" lang="en-US"/>
          </a:p>
          <a:p>
            <a:pPr indent="-285750" marL="285750">
              <a:buFont typeface="Wingdings" panose="05000000000000000000" charset="0"/>
              <a:buChar char="Ø"/>
            </a:pPr>
            <a:r>
              <a:rPr sz="3200" lang="en-US"/>
              <a:t>Performance Unit</a:t>
            </a:r>
            <a:endParaRPr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 Box 9"/>
          <p:cNvSpPr txBox="1"/>
          <p:nvPr/>
        </p:nvSpPr>
        <p:spPr>
          <a:xfrm>
            <a:off x="2667000" y="2514600"/>
            <a:ext cx="7658100" cy="1539241"/>
          </a:xfrm>
          <a:prstGeom prst="rect"/>
          <a:noFill/>
        </p:spPr>
        <p:txBody>
          <a:bodyPr rtlCol="0" wrap="square">
            <a:spAutoFit/>
          </a:bodyPr>
          <a:p>
            <a:r>
              <a:rPr sz="3200" lang="en-US">
                <a:sym typeface="+mn-ea"/>
              </a:rPr>
              <a:t>To identify the Performance Level.</a:t>
            </a:r>
            <a:endParaRPr sz="3200" lang="en-US"/>
          </a:p>
          <a:p>
            <a:r>
              <a:rPr sz="3200" lang="en-US"/>
              <a:t>IFS(K8&gt;=5,"very high",K8&gt;=4,"high",K8&gt;=3,"medium",TRUE,"poor")</a:t>
            </a:r>
            <a:endParaRPr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pavit</cp:lastModifiedBy>
  <dcterms:created xsi:type="dcterms:W3CDTF">2024-03-29T04:07:00Z</dcterms:created>
  <dcterms:modified xsi:type="dcterms:W3CDTF">2024-09-02T06:56:22Z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2024-03-20T14:00:00Z</vt:filetime>
  </property>
  <property fmtid="{D5CDD505-2E9C-101B-9397-08002B2CF9AE}" pid="3" name="LastSaved">
    <vt:filetime>2024-03-28T14:00:00Z</vt:filetime>
  </property>
  <property fmtid="{D5CDD505-2E9C-101B-9397-08002B2CF9AE}" pid="4" name="ICV">
    <vt:lpwstr>bb94d4051b264071a973b86e04542caa</vt:lpwstr>
  </property>
  <property fmtid="{D5CDD505-2E9C-101B-9397-08002B2CF9AE}" pid="5" name="KSOProductBuildVer">
    <vt:lpwstr>1033-12.2.0.17562</vt:lpwstr>
  </property>
</Properties>
</file>