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71" r:id="rId4"/>
    <p:sldId id="264" r:id="rId5"/>
    <p:sldId id="279" r:id="rId6"/>
    <p:sldId id="269" r:id="rId7"/>
    <p:sldId id="277" r:id="rId8"/>
    <p:sldId id="270" r:id="rId9"/>
    <p:sldId id="278" r:id="rId10"/>
    <p:sldId id="273" r:id="rId11"/>
    <p:sldId id="276" r:id="rId12"/>
    <p:sldId id="275" r:id="rId13"/>
    <p:sldId id="265" r:id="rId14"/>
    <p:sldId id="268" r:id="rId15"/>
    <p:sldId id="266" r:id="rId16"/>
    <p:sldId id="267" r:id="rId17"/>
    <p:sldId id="272" r:id="rId18"/>
    <p:sldId id="283" r:id="rId19"/>
    <p:sldId id="280" r:id="rId20"/>
    <p:sldId id="289" r:id="rId21"/>
    <p:sldId id="287" r:id="rId22"/>
    <p:sldId id="288" r:id="rId23"/>
    <p:sldId id="281" r:id="rId24"/>
    <p:sldId id="286" r:id="rId25"/>
    <p:sldId id="290" r:id="rId26"/>
    <p:sldId id="291" r:id="rId27"/>
    <p:sldId id="282" r:id="rId28"/>
    <p:sldId id="284" r:id="rId29"/>
    <p:sldId id="285" r:id="rId30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D394"/>
    <a:srgbClr val="1FB5AC"/>
    <a:srgbClr val="A86060"/>
    <a:srgbClr val="945454"/>
    <a:srgbClr val="4BC3BC"/>
    <a:srgbClr val="F0DBA8"/>
    <a:srgbClr val="F1F2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8" d="100"/>
          <a:sy n="88" d="100"/>
        </p:scale>
        <p:origin x="576" y="-1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Libro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Libro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Libro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Hoja1!$B$10</c:f>
              <c:strCache>
                <c:ptCount val="1"/>
                <c:pt idx="0">
                  <c:v>agosto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A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Hoja1!$C$10</c:f>
              <c:numCache>
                <c:formatCode>General</c:formatCode>
                <c:ptCount val="1"/>
                <c:pt idx="0">
                  <c:v>150</c:v>
                </c:pt>
              </c:numCache>
            </c:numRef>
          </c:val>
        </c:ser>
        <c:ser>
          <c:idx val="1"/>
          <c:order val="1"/>
          <c:tx>
            <c:strRef>
              <c:f>Hoja1!$B$11</c:f>
              <c:strCache>
                <c:ptCount val="1"/>
                <c:pt idx="0">
                  <c:v>septiembre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A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Hoja1!$C$11</c:f>
              <c:numCache>
                <c:formatCode>General</c:formatCode>
                <c:ptCount val="1"/>
                <c:pt idx="0">
                  <c:v>50</c:v>
                </c:pt>
              </c:numCache>
            </c:numRef>
          </c:val>
        </c:ser>
        <c:ser>
          <c:idx val="2"/>
          <c:order val="2"/>
          <c:tx>
            <c:strRef>
              <c:f>Hoja1!$B$12</c:f>
              <c:strCache>
                <c:ptCount val="1"/>
                <c:pt idx="0">
                  <c:v>octubre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A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Hoja1!$C$12</c:f>
              <c:numCache>
                <c:formatCode>General</c:formatCode>
                <c:ptCount val="1"/>
                <c:pt idx="0">
                  <c:v>50</c:v>
                </c:pt>
              </c:numCache>
            </c:numRef>
          </c:val>
        </c:ser>
        <c:ser>
          <c:idx val="3"/>
          <c:order val="3"/>
          <c:tx>
            <c:strRef>
              <c:f>Hoja1!$B$13</c:f>
              <c:strCache>
                <c:ptCount val="1"/>
                <c:pt idx="0">
                  <c:v>noviembre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A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Hoja1!$C$13</c:f>
              <c:numCache>
                <c:formatCode>General</c:formatCode>
                <c:ptCount val="1"/>
                <c:pt idx="0">
                  <c:v>850</c:v>
                </c:pt>
              </c:numCache>
            </c:numRef>
          </c:val>
        </c:ser>
        <c:ser>
          <c:idx val="4"/>
          <c:order val="4"/>
          <c:tx>
            <c:strRef>
              <c:f>Hoja1!$B$14</c:f>
              <c:strCache>
                <c:ptCount val="1"/>
                <c:pt idx="0">
                  <c:v>diciembre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A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Hoja1!$C$14</c:f>
              <c:numCache>
                <c:formatCode>General</c:formatCode>
                <c:ptCount val="1"/>
                <c:pt idx="0">
                  <c:v>300</c:v>
                </c:pt>
              </c:numCache>
            </c:numRef>
          </c:val>
        </c:ser>
        <c:ser>
          <c:idx val="5"/>
          <c:order val="5"/>
          <c:tx>
            <c:strRef>
              <c:f>Hoja1!$B$15</c:f>
              <c:strCache>
                <c:ptCount val="1"/>
                <c:pt idx="0">
                  <c:v>enero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A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Hoja1!$C$15</c:f>
              <c:numCache>
                <c:formatCode>General</c:formatCode>
                <c:ptCount val="1"/>
                <c:pt idx="0">
                  <c:v>200</c:v>
                </c:pt>
              </c:numCache>
            </c:numRef>
          </c:val>
        </c:ser>
        <c:ser>
          <c:idx val="6"/>
          <c:order val="6"/>
          <c:tx>
            <c:strRef>
              <c:f>Hoja1!$B$16</c:f>
              <c:strCache>
                <c:ptCount val="1"/>
                <c:pt idx="0">
                  <c:v>febrero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A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Hoja1!$C$16</c:f>
              <c:numCache>
                <c:formatCode>General</c:formatCode>
                <c:ptCount val="1"/>
                <c:pt idx="0">
                  <c:v>25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228650928"/>
        <c:axId val="228651488"/>
      </c:barChart>
      <c:catAx>
        <c:axId val="228650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AR"/>
          </a:p>
        </c:txPr>
        <c:crossAx val="228651488"/>
        <c:crosses val="autoZero"/>
        <c:auto val="1"/>
        <c:lblAlgn val="ctr"/>
        <c:lblOffset val="100"/>
        <c:noMultiLvlLbl val="0"/>
      </c:catAx>
      <c:valAx>
        <c:axId val="2286514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AR"/>
          </a:p>
        </c:txPr>
        <c:crossAx val="2286509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A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A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Hoja1!$B$10</c:f>
              <c:strCache>
                <c:ptCount val="1"/>
                <c:pt idx="0">
                  <c:v>agosto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A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Hoja1!$C$10</c:f>
              <c:numCache>
                <c:formatCode>General</c:formatCode>
                <c:ptCount val="1"/>
                <c:pt idx="0">
                  <c:v>150</c:v>
                </c:pt>
              </c:numCache>
            </c:numRef>
          </c:val>
        </c:ser>
        <c:ser>
          <c:idx val="1"/>
          <c:order val="1"/>
          <c:tx>
            <c:strRef>
              <c:f>Hoja1!$B$11</c:f>
              <c:strCache>
                <c:ptCount val="1"/>
                <c:pt idx="0">
                  <c:v>septiembre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A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Hoja1!$C$11</c:f>
              <c:numCache>
                <c:formatCode>General</c:formatCode>
                <c:ptCount val="1"/>
                <c:pt idx="0">
                  <c:v>50</c:v>
                </c:pt>
              </c:numCache>
            </c:numRef>
          </c:val>
        </c:ser>
        <c:ser>
          <c:idx val="2"/>
          <c:order val="2"/>
          <c:tx>
            <c:strRef>
              <c:f>Hoja1!$B$12</c:f>
              <c:strCache>
                <c:ptCount val="1"/>
                <c:pt idx="0">
                  <c:v>octubre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A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Hoja1!$C$12</c:f>
              <c:numCache>
                <c:formatCode>General</c:formatCode>
                <c:ptCount val="1"/>
                <c:pt idx="0">
                  <c:v>50</c:v>
                </c:pt>
              </c:numCache>
            </c:numRef>
          </c:val>
        </c:ser>
        <c:ser>
          <c:idx val="3"/>
          <c:order val="3"/>
          <c:tx>
            <c:strRef>
              <c:f>Hoja1!$B$13</c:f>
              <c:strCache>
                <c:ptCount val="1"/>
                <c:pt idx="0">
                  <c:v>noviembre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A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Hoja1!$C$13</c:f>
              <c:numCache>
                <c:formatCode>General</c:formatCode>
                <c:ptCount val="1"/>
                <c:pt idx="0">
                  <c:v>850</c:v>
                </c:pt>
              </c:numCache>
            </c:numRef>
          </c:val>
        </c:ser>
        <c:ser>
          <c:idx val="4"/>
          <c:order val="4"/>
          <c:tx>
            <c:strRef>
              <c:f>Hoja1!$B$14</c:f>
              <c:strCache>
                <c:ptCount val="1"/>
                <c:pt idx="0">
                  <c:v>diciembre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A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Hoja1!$C$14</c:f>
              <c:numCache>
                <c:formatCode>General</c:formatCode>
                <c:ptCount val="1"/>
                <c:pt idx="0">
                  <c:v>300</c:v>
                </c:pt>
              </c:numCache>
            </c:numRef>
          </c:val>
        </c:ser>
        <c:ser>
          <c:idx val="5"/>
          <c:order val="5"/>
          <c:tx>
            <c:strRef>
              <c:f>Hoja1!$B$15</c:f>
              <c:strCache>
                <c:ptCount val="1"/>
                <c:pt idx="0">
                  <c:v>enero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A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Hoja1!$C$15</c:f>
              <c:numCache>
                <c:formatCode>General</c:formatCode>
                <c:ptCount val="1"/>
                <c:pt idx="0">
                  <c:v>200</c:v>
                </c:pt>
              </c:numCache>
            </c:numRef>
          </c:val>
        </c:ser>
        <c:ser>
          <c:idx val="6"/>
          <c:order val="6"/>
          <c:tx>
            <c:strRef>
              <c:f>Hoja1!$B$16</c:f>
              <c:strCache>
                <c:ptCount val="1"/>
                <c:pt idx="0">
                  <c:v>febrero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A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Hoja1!$C$16</c:f>
              <c:numCache>
                <c:formatCode>General</c:formatCode>
                <c:ptCount val="1"/>
                <c:pt idx="0">
                  <c:v>25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85365488"/>
        <c:axId val="85366048"/>
      </c:barChart>
      <c:catAx>
        <c:axId val="853654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AR"/>
          </a:p>
        </c:txPr>
        <c:crossAx val="85366048"/>
        <c:crosses val="autoZero"/>
        <c:auto val="1"/>
        <c:lblAlgn val="ctr"/>
        <c:lblOffset val="100"/>
        <c:noMultiLvlLbl val="0"/>
      </c:catAx>
      <c:valAx>
        <c:axId val="8536604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AR"/>
          </a:p>
        </c:txPr>
        <c:crossAx val="853654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A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A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Hoja1!$B$10</c:f>
              <c:strCache>
                <c:ptCount val="1"/>
                <c:pt idx="0">
                  <c:v>agosto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A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Hoja1!$C$10</c:f>
              <c:numCache>
                <c:formatCode>General</c:formatCode>
                <c:ptCount val="1"/>
                <c:pt idx="0">
                  <c:v>150</c:v>
                </c:pt>
              </c:numCache>
            </c:numRef>
          </c:val>
        </c:ser>
        <c:ser>
          <c:idx val="1"/>
          <c:order val="1"/>
          <c:tx>
            <c:strRef>
              <c:f>Hoja1!$B$11</c:f>
              <c:strCache>
                <c:ptCount val="1"/>
                <c:pt idx="0">
                  <c:v>septiembre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A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Hoja1!$C$11</c:f>
              <c:numCache>
                <c:formatCode>General</c:formatCode>
                <c:ptCount val="1"/>
                <c:pt idx="0">
                  <c:v>50</c:v>
                </c:pt>
              </c:numCache>
            </c:numRef>
          </c:val>
        </c:ser>
        <c:ser>
          <c:idx val="2"/>
          <c:order val="2"/>
          <c:tx>
            <c:strRef>
              <c:f>Hoja1!$B$12</c:f>
              <c:strCache>
                <c:ptCount val="1"/>
                <c:pt idx="0">
                  <c:v>octubre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A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Hoja1!$C$12</c:f>
              <c:numCache>
                <c:formatCode>General</c:formatCode>
                <c:ptCount val="1"/>
                <c:pt idx="0">
                  <c:v>50</c:v>
                </c:pt>
              </c:numCache>
            </c:numRef>
          </c:val>
        </c:ser>
        <c:ser>
          <c:idx val="3"/>
          <c:order val="3"/>
          <c:tx>
            <c:strRef>
              <c:f>Hoja1!$B$13</c:f>
              <c:strCache>
                <c:ptCount val="1"/>
                <c:pt idx="0">
                  <c:v>noviembre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A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Hoja1!$C$13</c:f>
              <c:numCache>
                <c:formatCode>General</c:formatCode>
                <c:ptCount val="1"/>
                <c:pt idx="0">
                  <c:v>850</c:v>
                </c:pt>
              </c:numCache>
            </c:numRef>
          </c:val>
        </c:ser>
        <c:ser>
          <c:idx val="4"/>
          <c:order val="4"/>
          <c:tx>
            <c:strRef>
              <c:f>Hoja1!$B$14</c:f>
              <c:strCache>
                <c:ptCount val="1"/>
                <c:pt idx="0">
                  <c:v>diciembre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A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Hoja1!$C$14</c:f>
              <c:numCache>
                <c:formatCode>General</c:formatCode>
                <c:ptCount val="1"/>
                <c:pt idx="0">
                  <c:v>300</c:v>
                </c:pt>
              </c:numCache>
            </c:numRef>
          </c:val>
        </c:ser>
        <c:ser>
          <c:idx val="5"/>
          <c:order val="5"/>
          <c:tx>
            <c:strRef>
              <c:f>Hoja1!$B$15</c:f>
              <c:strCache>
                <c:ptCount val="1"/>
                <c:pt idx="0">
                  <c:v>enero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A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Hoja1!$C$15</c:f>
              <c:numCache>
                <c:formatCode>General</c:formatCode>
                <c:ptCount val="1"/>
                <c:pt idx="0">
                  <c:v>200</c:v>
                </c:pt>
              </c:numCache>
            </c:numRef>
          </c:val>
        </c:ser>
        <c:ser>
          <c:idx val="6"/>
          <c:order val="6"/>
          <c:tx>
            <c:strRef>
              <c:f>Hoja1!$B$16</c:f>
              <c:strCache>
                <c:ptCount val="1"/>
                <c:pt idx="0">
                  <c:v>febrero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A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Hoja1!$C$16</c:f>
              <c:numCache>
                <c:formatCode>General</c:formatCode>
                <c:ptCount val="1"/>
                <c:pt idx="0">
                  <c:v>25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227768400"/>
        <c:axId val="227768960"/>
      </c:barChart>
      <c:catAx>
        <c:axId val="2277684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AR"/>
          </a:p>
        </c:txPr>
        <c:crossAx val="227768960"/>
        <c:crosses val="autoZero"/>
        <c:auto val="1"/>
        <c:lblAlgn val="ctr"/>
        <c:lblOffset val="100"/>
        <c:noMultiLvlLbl val="0"/>
      </c:catAx>
      <c:valAx>
        <c:axId val="22776896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AR"/>
          </a:p>
        </c:txPr>
        <c:crossAx val="2277684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A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A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AD3C-6564-4843-9A11-0489834066C7}" type="datetimeFigureOut">
              <a:rPr lang="es-AR" smtClean="0"/>
              <a:t>02/08/2014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9F483-3C99-42F3-B6EE-449C1BF0373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74365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AD3C-6564-4843-9A11-0489834066C7}" type="datetimeFigureOut">
              <a:rPr lang="es-AR" smtClean="0"/>
              <a:t>02/08/2014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9F483-3C99-42F3-B6EE-449C1BF0373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24772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AD3C-6564-4843-9A11-0489834066C7}" type="datetimeFigureOut">
              <a:rPr lang="es-AR" smtClean="0"/>
              <a:t>02/08/2014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9F483-3C99-42F3-B6EE-449C1BF0373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55925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AD3C-6564-4843-9A11-0489834066C7}" type="datetimeFigureOut">
              <a:rPr lang="es-AR" smtClean="0"/>
              <a:t>02/08/2014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9F483-3C99-42F3-B6EE-449C1BF0373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87420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AD3C-6564-4843-9A11-0489834066C7}" type="datetimeFigureOut">
              <a:rPr lang="es-AR" smtClean="0"/>
              <a:t>02/08/2014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9F483-3C99-42F3-B6EE-449C1BF0373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80202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AD3C-6564-4843-9A11-0489834066C7}" type="datetimeFigureOut">
              <a:rPr lang="es-AR" smtClean="0"/>
              <a:t>02/08/2014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9F483-3C99-42F3-B6EE-449C1BF0373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33762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AD3C-6564-4843-9A11-0489834066C7}" type="datetimeFigureOut">
              <a:rPr lang="es-AR" smtClean="0"/>
              <a:t>02/08/2014</a:t>
            </a:fld>
            <a:endParaRPr lang="es-AR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9F483-3C99-42F3-B6EE-449C1BF0373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48732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AD3C-6564-4843-9A11-0489834066C7}" type="datetimeFigureOut">
              <a:rPr lang="es-AR" smtClean="0"/>
              <a:t>02/08/2014</a:t>
            </a:fld>
            <a:endParaRPr lang="es-A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9F483-3C99-42F3-B6EE-449C1BF0373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65963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AD3C-6564-4843-9A11-0489834066C7}" type="datetimeFigureOut">
              <a:rPr lang="es-AR" smtClean="0"/>
              <a:t>02/08/2014</a:t>
            </a:fld>
            <a:endParaRPr lang="es-A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9F483-3C99-42F3-B6EE-449C1BF0373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8395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AD3C-6564-4843-9A11-0489834066C7}" type="datetimeFigureOut">
              <a:rPr lang="es-AR" smtClean="0"/>
              <a:t>02/08/2014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9F483-3C99-42F3-B6EE-449C1BF0373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12870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AD3C-6564-4843-9A11-0489834066C7}" type="datetimeFigureOut">
              <a:rPr lang="es-AR" smtClean="0"/>
              <a:t>02/08/2014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9F483-3C99-42F3-B6EE-449C1BF0373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29304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3AD3C-6564-4843-9A11-0489834066C7}" type="datetimeFigureOut">
              <a:rPr lang="es-AR" smtClean="0"/>
              <a:t>02/08/2014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9F483-3C99-42F3-B6EE-449C1BF0373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19054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pepe@peperino.com" TargetMode="Externa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.xml"/><Relationship Id="rId5" Type="http://schemas.openxmlformats.org/officeDocument/2006/relationships/image" Target="../media/image6.png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chart" Target="../charts/chart2.xml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LAIKA</a:t>
            </a:r>
            <a:br>
              <a:rPr lang="es-AR" dirty="0" smtClean="0"/>
            </a:br>
            <a:endParaRPr lang="es-AR" dirty="0"/>
          </a:p>
        </p:txBody>
      </p:sp>
      <p:sp>
        <p:nvSpPr>
          <p:cNvPr id="3" name="CuadroTexto 2"/>
          <p:cNvSpPr txBox="1"/>
          <p:nvPr/>
        </p:nvSpPr>
        <p:spPr>
          <a:xfrm>
            <a:off x="4158343" y="4299857"/>
            <a:ext cx="4882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Software de Gestión de Productoras audiovisuales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26458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-80" t="9573" r="1680" b="9147"/>
          <a:stretch/>
        </p:blipFill>
        <p:spPr>
          <a:xfrm>
            <a:off x="0" y="0"/>
            <a:ext cx="12192000" cy="5664820"/>
          </a:xfrm>
          <a:prstGeom prst="rect">
            <a:avLst/>
          </a:prstGeom>
        </p:spPr>
      </p:pic>
      <p:sp>
        <p:nvSpPr>
          <p:cNvPr id="16" name="Rectángulo 15"/>
          <p:cNvSpPr/>
          <p:nvPr/>
        </p:nvSpPr>
        <p:spPr>
          <a:xfrm>
            <a:off x="1930010" y="1302465"/>
            <a:ext cx="10218287" cy="56509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"/>
            <a:ext cx="1883664" cy="603504"/>
          </a:xfrm>
          <a:solidFill>
            <a:schemeClr val="accent6"/>
          </a:solidFill>
        </p:spPr>
        <p:txBody>
          <a:bodyPr>
            <a:normAutofit fontScale="90000"/>
          </a:bodyPr>
          <a:lstStyle/>
          <a:p>
            <a:r>
              <a:rPr lang="es-AR" b="1" dirty="0" smtClean="0"/>
              <a:t>LAIKA</a:t>
            </a:r>
            <a:endParaRPr lang="es-AR" b="1" dirty="0"/>
          </a:p>
        </p:txBody>
      </p:sp>
      <p:sp>
        <p:nvSpPr>
          <p:cNvPr id="13" name="CuadroTexto 12"/>
          <p:cNvSpPr txBox="1"/>
          <p:nvPr/>
        </p:nvSpPr>
        <p:spPr>
          <a:xfrm>
            <a:off x="2247215" y="659260"/>
            <a:ext cx="482033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AR" dirty="0" smtClean="0"/>
              <a:t>Proyecto: LA CASITA DE MI ABUELO (TITULO)</a:t>
            </a:r>
            <a:endParaRPr lang="es-AR" dirty="0"/>
          </a:p>
        </p:txBody>
      </p:sp>
      <p:pic>
        <p:nvPicPr>
          <p:cNvPr id="26" name="Imagen 25"/>
          <p:cNvPicPr>
            <a:picLocks noChangeAspect="1"/>
          </p:cNvPicPr>
          <p:nvPr/>
        </p:nvPicPr>
        <p:blipFill rotWithShape="1">
          <a:blip r:embed="rId3"/>
          <a:srcRect l="570" t="24730" r="21796" b="36153"/>
          <a:stretch/>
        </p:blipFill>
        <p:spPr>
          <a:xfrm>
            <a:off x="2065737" y="4040952"/>
            <a:ext cx="7478955" cy="2236023"/>
          </a:xfrm>
          <a:prstGeom prst="rect">
            <a:avLst/>
          </a:prstGeom>
        </p:spPr>
      </p:pic>
      <p:sp>
        <p:nvSpPr>
          <p:cNvPr id="47" name="CuadroTexto 46"/>
          <p:cNvSpPr txBox="1"/>
          <p:nvPr/>
        </p:nvSpPr>
        <p:spPr>
          <a:xfrm>
            <a:off x="2130754" y="4081335"/>
            <a:ext cx="4753661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AR" sz="1600" dirty="0" smtClean="0"/>
              <a:t>Partidas– Subtotal : $35.000</a:t>
            </a:r>
            <a:endParaRPr lang="es-AR" sz="1600" dirty="0"/>
          </a:p>
        </p:txBody>
      </p:sp>
      <p:sp>
        <p:nvSpPr>
          <p:cNvPr id="48" name="CuadroTexto 47"/>
          <p:cNvSpPr txBox="1"/>
          <p:nvPr/>
        </p:nvSpPr>
        <p:spPr>
          <a:xfrm>
            <a:off x="2142611" y="4497476"/>
            <a:ext cx="144288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AR" sz="1400" dirty="0" smtClean="0"/>
              <a:t>Numero</a:t>
            </a:r>
          </a:p>
        </p:txBody>
      </p:sp>
      <p:sp>
        <p:nvSpPr>
          <p:cNvPr id="49" name="CuadroTexto 48"/>
          <p:cNvSpPr txBox="1"/>
          <p:nvPr/>
        </p:nvSpPr>
        <p:spPr>
          <a:xfrm>
            <a:off x="4001755" y="4460201"/>
            <a:ext cx="144288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AR" sz="1400" dirty="0" err="1" smtClean="0"/>
              <a:t>Descripcion</a:t>
            </a:r>
            <a:endParaRPr lang="es-AR" sz="1400" dirty="0" smtClean="0"/>
          </a:p>
        </p:txBody>
      </p:sp>
      <p:sp>
        <p:nvSpPr>
          <p:cNvPr id="50" name="CuadroTexto 49"/>
          <p:cNvSpPr txBox="1"/>
          <p:nvPr/>
        </p:nvSpPr>
        <p:spPr>
          <a:xfrm>
            <a:off x="5124317" y="4470803"/>
            <a:ext cx="144288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AR" sz="1400" dirty="0" smtClean="0"/>
              <a:t>Monto</a:t>
            </a:r>
          </a:p>
        </p:txBody>
      </p:sp>
      <p:sp>
        <p:nvSpPr>
          <p:cNvPr id="51" name="CuadroTexto 50"/>
          <p:cNvSpPr txBox="1"/>
          <p:nvPr/>
        </p:nvSpPr>
        <p:spPr>
          <a:xfrm>
            <a:off x="6001786" y="4460202"/>
            <a:ext cx="144288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AR" sz="1400" dirty="0" smtClean="0"/>
              <a:t>responsable</a:t>
            </a:r>
          </a:p>
        </p:txBody>
      </p:sp>
      <p:sp>
        <p:nvSpPr>
          <p:cNvPr id="54" name="CuadroTexto 53"/>
          <p:cNvSpPr txBox="1"/>
          <p:nvPr/>
        </p:nvSpPr>
        <p:spPr>
          <a:xfrm>
            <a:off x="5137807" y="4734577"/>
            <a:ext cx="754977" cy="13849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AR" sz="1400" dirty="0" smtClean="0"/>
              <a:t>$1465</a:t>
            </a:r>
          </a:p>
          <a:p>
            <a:r>
              <a:rPr lang="es-AR" sz="1400" dirty="0" smtClean="0"/>
              <a:t>$246</a:t>
            </a:r>
          </a:p>
          <a:p>
            <a:r>
              <a:rPr lang="es-AR" sz="1400" dirty="0" smtClean="0"/>
              <a:t>$9456</a:t>
            </a:r>
          </a:p>
          <a:p>
            <a:r>
              <a:rPr lang="es-AR" sz="1400" dirty="0" smtClean="0"/>
              <a:t>$1444</a:t>
            </a:r>
          </a:p>
          <a:p>
            <a:r>
              <a:rPr lang="es-AR" sz="1400" dirty="0" smtClean="0"/>
              <a:t>$5666</a:t>
            </a:r>
          </a:p>
          <a:p>
            <a:r>
              <a:rPr lang="es-AR" sz="1400" dirty="0"/>
              <a:t>$</a:t>
            </a:r>
            <a:r>
              <a:rPr lang="es-AR" sz="1400" dirty="0" smtClean="0"/>
              <a:t>44442</a:t>
            </a:r>
          </a:p>
        </p:txBody>
      </p:sp>
      <p:sp>
        <p:nvSpPr>
          <p:cNvPr id="55" name="CuadroTexto 54"/>
          <p:cNvSpPr txBox="1"/>
          <p:nvPr/>
        </p:nvSpPr>
        <p:spPr>
          <a:xfrm>
            <a:off x="6052877" y="4734577"/>
            <a:ext cx="1060922" cy="13849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AR" sz="1400" dirty="0" smtClean="0"/>
              <a:t>Carlos</a:t>
            </a:r>
          </a:p>
          <a:p>
            <a:r>
              <a:rPr lang="es-AR" sz="1400" dirty="0" smtClean="0"/>
              <a:t>Pedro</a:t>
            </a:r>
          </a:p>
          <a:p>
            <a:r>
              <a:rPr lang="es-AR" sz="1400" dirty="0" err="1" smtClean="0"/>
              <a:t>Dario</a:t>
            </a:r>
            <a:endParaRPr lang="es-AR" sz="1400" dirty="0" smtClean="0"/>
          </a:p>
          <a:p>
            <a:r>
              <a:rPr lang="es-AR" sz="1400" dirty="0" err="1" smtClean="0"/>
              <a:t>renata</a:t>
            </a:r>
            <a:endParaRPr lang="es-AR" sz="1400" dirty="0" smtClean="0"/>
          </a:p>
          <a:p>
            <a:r>
              <a:rPr lang="es-AR" sz="1400" dirty="0" smtClean="0"/>
              <a:t>caro</a:t>
            </a:r>
          </a:p>
          <a:p>
            <a:r>
              <a:rPr lang="es-AR" sz="1400" dirty="0" smtClean="0"/>
              <a:t>pepe</a:t>
            </a:r>
          </a:p>
        </p:txBody>
      </p:sp>
      <p:grpSp>
        <p:nvGrpSpPr>
          <p:cNvPr id="32" name="Grupo 31"/>
          <p:cNvGrpSpPr/>
          <p:nvPr/>
        </p:nvGrpSpPr>
        <p:grpSpPr>
          <a:xfrm>
            <a:off x="10117763" y="4767979"/>
            <a:ext cx="733393" cy="198411"/>
            <a:chOff x="11491778" y="4786881"/>
            <a:chExt cx="733393" cy="198411"/>
          </a:xfrm>
        </p:grpSpPr>
        <p:sp>
          <p:nvSpPr>
            <p:cNvPr id="56" name="Rectángulo redondeado 55"/>
            <p:cNvSpPr/>
            <p:nvPr/>
          </p:nvSpPr>
          <p:spPr>
            <a:xfrm>
              <a:off x="11491778" y="4786881"/>
              <a:ext cx="733393" cy="198411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AR" sz="800" dirty="0" smtClean="0"/>
                <a:t>Acciones</a:t>
              </a:r>
              <a:endParaRPr lang="es-AR" sz="1000" dirty="0"/>
            </a:p>
          </p:txBody>
        </p:sp>
        <p:sp>
          <p:nvSpPr>
            <p:cNvPr id="57" name="Flecha abajo 56"/>
            <p:cNvSpPr/>
            <p:nvPr/>
          </p:nvSpPr>
          <p:spPr>
            <a:xfrm>
              <a:off x="11993575" y="4805253"/>
              <a:ext cx="205813" cy="147584"/>
            </a:xfrm>
            <a:prstGeom prst="down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58" name="Grupo 57"/>
          <p:cNvGrpSpPr/>
          <p:nvPr/>
        </p:nvGrpSpPr>
        <p:grpSpPr>
          <a:xfrm>
            <a:off x="10096895" y="5042727"/>
            <a:ext cx="733393" cy="198411"/>
            <a:chOff x="11491778" y="4786881"/>
            <a:chExt cx="733393" cy="198411"/>
          </a:xfrm>
        </p:grpSpPr>
        <p:sp>
          <p:nvSpPr>
            <p:cNvPr id="59" name="Rectángulo redondeado 58"/>
            <p:cNvSpPr/>
            <p:nvPr/>
          </p:nvSpPr>
          <p:spPr>
            <a:xfrm>
              <a:off x="11491778" y="4786881"/>
              <a:ext cx="733393" cy="198411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AR" sz="800" dirty="0" smtClean="0"/>
                <a:t>Acciones</a:t>
              </a:r>
              <a:endParaRPr lang="es-AR" sz="1000" dirty="0"/>
            </a:p>
          </p:txBody>
        </p:sp>
        <p:sp>
          <p:nvSpPr>
            <p:cNvPr id="60" name="Flecha abajo 59"/>
            <p:cNvSpPr/>
            <p:nvPr/>
          </p:nvSpPr>
          <p:spPr>
            <a:xfrm>
              <a:off x="11993575" y="4805253"/>
              <a:ext cx="205813" cy="147584"/>
            </a:xfrm>
            <a:prstGeom prst="down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61" name="Grupo 60"/>
          <p:cNvGrpSpPr/>
          <p:nvPr/>
        </p:nvGrpSpPr>
        <p:grpSpPr>
          <a:xfrm>
            <a:off x="10101177" y="5274036"/>
            <a:ext cx="733393" cy="198411"/>
            <a:chOff x="11491778" y="4786881"/>
            <a:chExt cx="733393" cy="198411"/>
          </a:xfrm>
        </p:grpSpPr>
        <p:sp>
          <p:nvSpPr>
            <p:cNvPr id="62" name="Rectángulo redondeado 61"/>
            <p:cNvSpPr/>
            <p:nvPr/>
          </p:nvSpPr>
          <p:spPr>
            <a:xfrm>
              <a:off x="11491778" y="4786881"/>
              <a:ext cx="733393" cy="198411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AR" sz="800" dirty="0" smtClean="0"/>
                <a:t>Acciones</a:t>
              </a:r>
              <a:endParaRPr lang="es-AR" sz="1000" dirty="0"/>
            </a:p>
          </p:txBody>
        </p:sp>
        <p:sp>
          <p:nvSpPr>
            <p:cNvPr id="63" name="Flecha abajo 62"/>
            <p:cNvSpPr/>
            <p:nvPr/>
          </p:nvSpPr>
          <p:spPr>
            <a:xfrm>
              <a:off x="11993575" y="4805253"/>
              <a:ext cx="205813" cy="147584"/>
            </a:xfrm>
            <a:prstGeom prst="down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64" name="Grupo 63"/>
          <p:cNvGrpSpPr/>
          <p:nvPr/>
        </p:nvGrpSpPr>
        <p:grpSpPr>
          <a:xfrm>
            <a:off x="10099703" y="5523844"/>
            <a:ext cx="733393" cy="198411"/>
            <a:chOff x="11491778" y="4786881"/>
            <a:chExt cx="733393" cy="198411"/>
          </a:xfrm>
        </p:grpSpPr>
        <p:sp>
          <p:nvSpPr>
            <p:cNvPr id="65" name="Rectángulo redondeado 64"/>
            <p:cNvSpPr/>
            <p:nvPr/>
          </p:nvSpPr>
          <p:spPr>
            <a:xfrm>
              <a:off x="11491778" y="4786881"/>
              <a:ext cx="733393" cy="198411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AR" sz="800" dirty="0" smtClean="0"/>
                <a:t>Acciones</a:t>
              </a:r>
              <a:endParaRPr lang="es-AR" sz="1000" dirty="0"/>
            </a:p>
          </p:txBody>
        </p:sp>
        <p:sp>
          <p:nvSpPr>
            <p:cNvPr id="66" name="Flecha abajo 65"/>
            <p:cNvSpPr/>
            <p:nvPr/>
          </p:nvSpPr>
          <p:spPr>
            <a:xfrm>
              <a:off x="11993575" y="4805253"/>
              <a:ext cx="205813" cy="147584"/>
            </a:xfrm>
            <a:prstGeom prst="down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67" name="Grupo 66"/>
          <p:cNvGrpSpPr/>
          <p:nvPr/>
        </p:nvGrpSpPr>
        <p:grpSpPr>
          <a:xfrm>
            <a:off x="10091289" y="5753154"/>
            <a:ext cx="733393" cy="198411"/>
            <a:chOff x="11491778" y="4786881"/>
            <a:chExt cx="733393" cy="198411"/>
          </a:xfrm>
        </p:grpSpPr>
        <p:sp>
          <p:nvSpPr>
            <p:cNvPr id="68" name="Rectángulo redondeado 67"/>
            <p:cNvSpPr/>
            <p:nvPr/>
          </p:nvSpPr>
          <p:spPr>
            <a:xfrm>
              <a:off x="11491778" y="4786881"/>
              <a:ext cx="733393" cy="198411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AR" sz="800" dirty="0" smtClean="0"/>
                <a:t>Acciones</a:t>
              </a:r>
              <a:endParaRPr lang="es-AR" sz="1000" dirty="0"/>
            </a:p>
          </p:txBody>
        </p:sp>
        <p:sp>
          <p:nvSpPr>
            <p:cNvPr id="69" name="Flecha abajo 68"/>
            <p:cNvSpPr/>
            <p:nvPr/>
          </p:nvSpPr>
          <p:spPr>
            <a:xfrm>
              <a:off x="11993575" y="4805253"/>
              <a:ext cx="205813" cy="147584"/>
            </a:xfrm>
            <a:prstGeom prst="down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71" name="Imagen 70"/>
          <p:cNvPicPr>
            <a:picLocks noChangeAspect="1"/>
          </p:cNvPicPr>
          <p:nvPr/>
        </p:nvPicPr>
        <p:blipFill rotWithShape="1">
          <a:blip r:embed="rId3"/>
          <a:srcRect l="69199" t="24730" r="25165" b="36685"/>
          <a:stretch/>
        </p:blipFill>
        <p:spPr>
          <a:xfrm>
            <a:off x="7265876" y="4040952"/>
            <a:ext cx="542925" cy="2205640"/>
          </a:xfrm>
          <a:prstGeom prst="rect">
            <a:avLst/>
          </a:prstGeom>
        </p:spPr>
      </p:pic>
      <p:sp>
        <p:nvSpPr>
          <p:cNvPr id="72" name="CuadroTexto 71"/>
          <p:cNvSpPr txBox="1"/>
          <p:nvPr/>
        </p:nvSpPr>
        <p:spPr>
          <a:xfrm>
            <a:off x="7224715" y="4451146"/>
            <a:ext cx="81897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AR" sz="1400" dirty="0"/>
              <a:t>E</a:t>
            </a:r>
            <a:r>
              <a:rPr lang="es-AR" sz="1400" dirty="0" smtClean="0"/>
              <a:t>stado</a:t>
            </a:r>
          </a:p>
        </p:txBody>
      </p:sp>
      <p:pic>
        <p:nvPicPr>
          <p:cNvPr id="101" name="Imagen 10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665" t="58350" r="5579" b="38833"/>
          <a:stretch/>
        </p:blipFill>
        <p:spPr>
          <a:xfrm>
            <a:off x="3378441" y="2747041"/>
            <a:ext cx="1771311" cy="298687"/>
          </a:xfrm>
          <a:prstGeom prst="rect">
            <a:avLst/>
          </a:prstGeom>
        </p:spPr>
      </p:pic>
      <p:sp>
        <p:nvSpPr>
          <p:cNvPr id="102" name="CuadroTexto 101"/>
          <p:cNvSpPr txBox="1"/>
          <p:nvPr/>
        </p:nvSpPr>
        <p:spPr>
          <a:xfrm>
            <a:off x="2247214" y="1202876"/>
            <a:ext cx="4584944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AR" sz="1600" dirty="0" smtClean="0"/>
              <a:t>Alta de PARTIDA o </a:t>
            </a:r>
            <a:r>
              <a:rPr lang="es-AR" sz="1600" dirty="0"/>
              <a:t>Modificación</a:t>
            </a:r>
            <a:endParaRPr lang="es-AR" sz="1600" dirty="0" smtClean="0"/>
          </a:p>
        </p:txBody>
      </p:sp>
      <p:sp>
        <p:nvSpPr>
          <p:cNvPr id="103" name="CuadroTexto 102"/>
          <p:cNvSpPr txBox="1"/>
          <p:nvPr/>
        </p:nvSpPr>
        <p:spPr>
          <a:xfrm>
            <a:off x="2222380" y="1494380"/>
            <a:ext cx="1826371" cy="13849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AR" sz="1200" dirty="0" smtClean="0"/>
              <a:t>Numero : 000256</a:t>
            </a:r>
          </a:p>
          <a:p>
            <a:endParaRPr lang="es-AR" sz="1200" dirty="0" smtClean="0"/>
          </a:p>
          <a:p>
            <a:r>
              <a:rPr lang="es-AR" sz="1200" dirty="0" err="1" smtClean="0"/>
              <a:t>Descripcion</a:t>
            </a:r>
            <a:endParaRPr lang="es-AR" sz="1200" dirty="0" smtClean="0"/>
          </a:p>
          <a:p>
            <a:endParaRPr lang="es-AR" sz="1200" dirty="0" smtClean="0"/>
          </a:p>
          <a:p>
            <a:r>
              <a:rPr lang="es-AR" sz="1200" dirty="0" smtClean="0"/>
              <a:t>Monto</a:t>
            </a:r>
          </a:p>
          <a:p>
            <a:endParaRPr lang="es-AR" sz="1200" dirty="0"/>
          </a:p>
          <a:p>
            <a:endParaRPr lang="es-AR" sz="1200" dirty="0" smtClean="0"/>
          </a:p>
        </p:txBody>
      </p:sp>
      <p:sp>
        <p:nvSpPr>
          <p:cNvPr id="106" name="Rectángulo 105"/>
          <p:cNvSpPr/>
          <p:nvPr/>
        </p:nvSpPr>
        <p:spPr>
          <a:xfrm>
            <a:off x="3210445" y="1840717"/>
            <a:ext cx="1893257" cy="3613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9" name="Rectángulo 108"/>
          <p:cNvSpPr/>
          <p:nvPr/>
        </p:nvSpPr>
        <p:spPr>
          <a:xfrm>
            <a:off x="3232320" y="2330593"/>
            <a:ext cx="1893257" cy="1698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110" name="Imagen 109"/>
          <p:cNvPicPr>
            <a:picLocks noChangeAspect="1"/>
          </p:cNvPicPr>
          <p:nvPr/>
        </p:nvPicPr>
        <p:blipFill rotWithShape="1">
          <a:blip r:embed="rId3"/>
          <a:srcRect l="80035" t="24730" r="1238" b="36153"/>
          <a:stretch/>
        </p:blipFill>
        <p:spPr>
          <a:xfrm>
            <a:off x="8119513" y="4040555"/>
            <a:ext cx="1804186" cy="2236023"/>
          </a:xfrm>
          <a:prstGeom prst="rect">
            <a:avLst/>
          </a:prstGeom>
        </p:spPr>
      </p:pic>
      <p:pic>
        <p:nvPicPr>
          <p:cNvPr id="45" name="Imagen 44"/>
          <p:cNvPicPr>
            <a:picLocks noChangeAspect="1"/>
          </p:cNvPicPr>
          <p:nvPr/>
        </p:nvPicPr>
        <p:blipFill rotWithShape="1">
          <a:blip r:embed="rId5"/>
          <a:srcRect l="50320" r="24207"/>
          <a:stretch/>
        </p:blipFill>
        <p:spPr>
          <a:xfrm>
            <a:off x="7239000" y="1371943"/>
            <a:ext cx="2579914" cy="962047"/>
          </a:xfrm>
          <a:prstGeom prst="rect">
            <a:avLst/>
          </a:prstGeom>
        </p:spPr>
      </p:pic>
      <p:sp>
        <p:nvSpPr>
          <p:cNvPr id="46" name="CuadroTexto 45"/>
          <p:cNvSpPr txBox="1"/>
          <p:nvPr/>
        </p:nvSpPr>
        <p:spPr>
          <a:xfrm>
            <a:off x="7975737" y="1871084"/>
            <a:ext cx="157460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AR" sz="1200" dirty="0" smtClean="0"/>
              <a:t>Partidas</a:t>
            </a:r>
          </a:p>
        </p:txBody>
      </p:sp>
      <p:sp>
        <p:nvSpPr>
          <p:cNvPr id="52" name="CuadroTexto 51"/>
          <p:cNvSpPr txBox="1"/>
          <p:nvPr/>
        </p:nvSpPr>
        <p:spPr>
          <a:xfrm>
            <a:off x="7964273" y="1603316"/>
            <a:ext cx="1238965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AR" sz="1600" b="1" dirty="0" smtClean="0"/>
              <a:t>$50.000</a:t>
            </a:r>
          </a:p>
        </p:txBody>
      </p:sp>
      <p:pic>
        <p:nvPicPr>
          <p:cNvPr id="73" name="Imagen 72"/>
          <p:cNvPicPr>
            <a:picLocks noChangeAspect="1"/>
          </p:cNvPicPr>
          <p:nvPr/>
        </p:nvPicPr>
        <p:blipFill rotWithShape="1">
          <a:blip r:embed="rId5"/>
          <a:srcRect l="74933"/>
          <a:stretch/>
        </p:blipFill>
        <p:spPr>
          <a:xfrm>
            <a:off x="7239000" y="2416469"/>
            <a:ext cx="2538789" cy="962047"/>
          </a:xfrm>
          <a:prstGeom prst="rect">
            <a:avLst/>
          </a:prstGeom>
        </p:spPr>
      </p:pic>
      <p:sp>
        <p:nvSpPr>
          <p:cNvPr id="76" name="CuadroTexto 75"/>
          <p:cNvSpPr txBox="1"/>
          <p:nvPr/>
        </p:nvSpPr>
        <p:spPr>
          <a:xfrm>
            <a:off x="8010273" y="2906727"/>
            <a:ext cx="1740333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AR" sz="1200" dirty="0" smtClean="0"/>
              <a:t>Partidas</a:t>
            </a:r>
          </a:p>
        </p:txBody>
      </p:sp>
      <p:sp>
        <p:nvSpPr>
          <p:cNvPr id="77" name="CuadroTexto 76"/>
          <p:cNvSpPr txBox="1"/>
          <p:nvPr/>
        </p:nvSpPr>
        <p:spPr>
          <a:xfrm>
            <a:off x="7998810" y="2638959"/>
            <a:ext cx="1238965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AR" sz="1600" b="1" dirty="0" smtClean="0"/>
              <a:t>5</a:t>
            </a:r>
          </a:p>
        </p:txBody>
      </p:sp>
      <p:grpSp>
        <p:nvGrpSpPr>
          <p:cNvPr id="84" name="Grupo 83"/>
          <p:cNvGrpSpPr/>
          <p:nvPr/>
        </p:nvGrpSpPr>
        <p:grpSpPr>
          <a:xfrm>
            <a:off x="318639" y="630350"/>
            <a:ext cx="1576307" cy="4936403"/>
            <a:chOff x="318639" y="630350"/>
            <a:chExt cx="1576307" cy="4936403"/>
          </a:xfrm>
        </p:grpSpPr>
        <p:sp>
          <p:nvSpPr>
            <p:cNvPr id="85" name="Rectángulo 84"/>
            <p:cNvSpPr/>
            <p:nvPr/>
          </p:nvSpPr>
          <p:spPr>
            <a:xfrm>
              <a:off x="332260" y="630350"/>
              <a:ext cx="1562686" cy="49364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86" name="CuadroTexto 85"/>
            <p:cNvSpPr txBox="1"/>
            <p:nvPr/>
          </p:nvSpPr>
          <p:spPr>
            <a:xfrm>
              <a:off x="323686" y="646772"/>
              <a:ext cx="1559979" cy="338554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s-AR" sz="1600" dirty="0" smtClean="0">
                  <a:solidFill>
                    <a:schemeClr val="bg1"/>
                  </a:solidFill>
                </a:rPr>
                <a:t>Panel de Control</a:t>
              </a:r>
              <a:endParaRPr lang="es-AR" sz="1600" dirty="0">
                <a:solidFill>
                  <a:schemeClr val="bg1"/>
                </a:solidFill>
              </a:endParaRPr>
            </a:p>
          </p:txBody>
        </p:sp>
        <p:sp>
          <p:nvSpPr>
            <p:cNvPr id="87" name="CuadroTexto 86"/>
            <p:cNvSpPr txBox="1"/>
            <p:nvPr/>
          </p:nvSpPr>
          <p:spPr>
            <a:xfrm>
              <a:off x="318639" y="1069046"/>
              <a:ext cx="1002903" cy="338554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s-AR" sz="1600" dirty="0" smtClean="0">
                  <a:solidFill>
                    <a:schemeClr val="bg1"/>
                  </a:solidFill>
                </a:rPr>
                <a:t>Proyectos</a:t>
              </a:r>
              <a:endParaRPr lang="es-AR" sz="1600" dirty="0">
                <a:solidFill>
                  <a:schemeClr val="bg1"/>
                </a:solidFill>
              </a:endParaRPr>
            </a:p>
          </p:txBody>
        </p:sp>
        <p:sp>
          <p:nvSpPr>
            <p:cNvPr id="88" name="CuadroTexto 87"/>
            <p:cNvSpPr txBox="1"/>
            <p:nvPr/>
          </p:nvSpPr>
          <p:spPr>
            <a:xfrm>
              <a:off x="334990" y="1456970"/>
              <a:ext cx="988476" cy="338554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s-AR" sz="1600" dirty="0" smtClean="0">
                  <a:solidFill>
                    <a:schemeClr val="bg1"/>
                  </a:solidFill>
                </a:rPr>
                <a:t>Consultas</a:t>
              </a:r>
              <a:endParaRPr lang="es-AR" sz="1600" dirty="0">
                <a:solidFill>
                  <a:schemeClr val="bg1"/>
                </a:solidFill>
              </a:endParaRPr>
            </a:p>
          </p:txBody>
        </p:sp>
        <p:sp>
          <p:nvSpPr>
            <p:cNvPr id="89" name="CuadroTexto 88"/>
            <p:cNvSpPr txBox="1"/>
            <p:nvPr/>
          </p:nvSpPr>
          <p:spPr>
            <a:xfrm>
              <a:off x="332261" y="1882735"/>
              <a:ext cx="1436483" cy="338554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s-AR" sz="1600" dirty="0" smtClean="0">
                  <a:solidFill>
                    <a:schemeClr val="bg1"/>
                  </a:solidFill>
                </a:rPr>
                <a:t>Administración</a:t>
              </a:r>
              <a:endParaRPr lang="es-AR" sz="1600" dirty="0">
                <a:solidFill>
                  <a:schemeClr val="bg1"/>
                </a:solidFill>
              </a:endParaRPr>
            </a:p>
          </p:txBody>
        </p:sp>
        <p:sp>
          <p:nvSpPr>
            <p:cNvPr id="90" name="CuadroTexto 89"/>
            <p:cNvSpPr txBox="1"/>
            <p:nvPr/>
          </p:nvSpPr>
          <p:spPr>
            <a:xfrm>
              <a:off x="459007" y="2308500"/>
              <a:ext cx="696344" cy="307777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s-AR" sz="1400" dirty="0" smtClean="0">
                  <a:solidFill>
                    <a:schemeClr val="bg1"/>
                  </a:solidFill>
                </a:rPr>
                <a:t>Rubros</a:t>
              </a:r>
              <a:endParaRPr lang="es-AR" sz="1400" dirty="0">
                <a:solidFill>
                  <a:schemeClr val="bg1"/>
                </a:solidFill>
              </a:endParaRPr>
            </a:p>
          </p:txBody>
        </p:sp>
        <p:sp>
          <p:nvSpPr>
            <p:cNvPr id="91" name="CuadroTexto 90"/>
            <p:cNvSpPr txBox="1"/>
            <p:nvPr/>
          </p:nvSpPr>
          <p:spPr>
            <a:xfrm>
              <a:off x="450807" y="2716444"/>
              <a:ext cx="821059" cy="307777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s-AR" sz="1400" dirty="0" smtClean="0">
                  <a:solidFill>
                    <a:schemeClr val="bg1"/>
                  </a:solidFill>
                </a:rPr>
                <a:t>Usuarios</a:t>
              </a:r>
              <a:endParaRPr lang="es-AR" sz="1400" dirty="0">
                <a:solidFill>
                  <a:schemeClr val="bg1"/>
                </a:solidFill>
              </a:endParaRPr>
            </a:p>
          </p:txBody>
        </p:sp>
        <p:sp>
          <p:nvSpPr>
            <p:cNvPr id="92" name="CuadroTexto 91"/>
            <p:cNvSpPr txBox="1"/>
            <p:nvPr/>
          </p:nvSpPr>
          <p:spPr>
            <a:xfrm>
              <a:off x="432290" y="3122900"/>
              <a:ext cx="766172" cy="307777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s-AR" sz="1400" dirty="0" smtClean="0">
                  <a:solidFill>
                    <a:schemeClr val="bg1"/>
                  </a:solidFill>
                </a:rPr>
                <a:t>Clientes</a:t>
              </a:r>
              <a:endParaRPr lang="es-AR" sz="1400" dirty="0">
                <a:solidFill>
                  <a:schemeClr val="bg1"/>
                </a:solidFill>
              </a:endParaRPr>
            </a:p>
          </p:txBody>
        </p:sp>
        <p:sp>
          <p:nvSpPr>
            <p:cNvPr id="93" name="CuadroTexto 92"/>
            <p:cNvSpPr txBox="1"/>
            <p:nvPr/>
          </p:nvSpPr>
          <p:spPr>
            <a:xfrm>
              <a:off x="432290" y="3534645"/>
              <a:ext cx="1100238" cy="307777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s-AR" sz="1400" dirty="0" smtClean="0">
                  <a:solidFill>
                    <a:schemeClr val="bg1"/>
                  </a:solidFill>
                </a:rPr>
                <a:t>Proveedores</a:t>
              </a:r>
              <a:endParaRPr lang="es-AR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94" name="CuadroTexto 93"/>
          <p:cNvSpPr txBox="1"/>
          <p:nvPr/>
        </p:nvSpPr>
        <p:spPr>
          <a:xfrm>
            <a:off x="3040057" y="4518367"/>
            <a:ext cx="144288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AR" sz="1400" dirty="0" smtClean="0"/>
              <a:t>fecha</a:t>
            </a:r>
          </a:p>
        </p:txBody>
      </p:sp>
      <p:sp>
        <p:nvSpPr>
          <p:cNvPr id="95" name="CuadroTexto 94"/>
          <p:cNvSpPr txBox="1"/>
          <p:nvPr/>
        </p:nvSpPr>
        <p:spPr>
          <a:xfrm>
            <a:off x="3091148" y="4792742"/>
            <a:ext cx="1060922" cy="160043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AR" sz="1400" dirty="0" smtClean="0"/>
              <a:t>3/4/2014</a:t>
            </a:r>
          </a:p>
          <a:p>
            <a:r>
              <a:rPr lang="es-AR" sz="1400" dirty="0"/>
              <a:t>3/4/2014</a:t>
            </a:r>
          </a:p>
          <a:p>
            <a:r>
              <a:rPr lang="es-AR" sz="1400" dirty="0"/>
              <a:t>3/4/2014</a:t>
            </a:r>
          </a:p>
          <a:p>
            <a:r>
              <a:rPr lang="es-AR" sz="1400" dirty="0" smtClean="0"/>
              <a:t>3/4/2014</a:t>
            </a:r>
            <a:endParaRPr lang="es-AR" sz="1400" dirty="0"/>
          </a:p>
          <a:p>
            <a:r>
              <a:rPr lang="es-AR" sz="1400" dirty="0"/>
              <a:t>3/4/2014</a:t>
            </a:r>
          </a:p>
          <a:p>
            <a:r>
              <a:rPr lang="es-AR" sz="1400" dirty="0"/>
              <a:t>3/4/2014</a:t>
            </a:r>
          </a:p>
          <a:p>
            <a:endParaRPr lang="es-AR" sz="1400" dirty="0" smtClean="0"/>
          </a:p>
        </p:txBody>
      </p:sp>
      <p:sp>
        <p:nvSpPr>
          <p:cNvPr id="96" name="Rectángulo 95"/>
          <p:cNvSpPr/>
          <p:nvPr/>
        </p:nvSpPr>
        <p:spPr>
          <a:xfrm>
            <a:off x="2017310" y="0"/>
            <a:ext cx="1219410" cy="4898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13570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-80" t="9573" r="1680" b="9147"/>
          <a:stretch/>
        </p:blipFill>
        <p:spPr>
          <a:xfrm>
            <a:off x="0" y="0"/>
            <a:ext cx="12192000" cy="5664820"/>
          </a:xfrm>
          <a:prstGeom prst="rect">
            <a:avLst/>
          </a:prstGeom>
        </p:spPr>
      </p:pic>
      <p:sp>
        <p:nvSpPr>
          <p:cNvPr id="16" name="Rectángulo 15"/>
          <p:cNvSpPr/>
          <p:nvPr/>
        </p:nvSpPr>
        <p:spPr>
          <a:xfrm>
            <a:off x="1930010" y="1302465"/>
            <a:ext cx="10218287" cy="56509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"/>
            <a:ext cx="1883664" cy="603504"/>
          </a:xfrm>
          <a:solidFill>
            <a:schemeClr val="accent6"/>
          </a:solidFill>
        </p:spPr>
        <p:txBody>
          <a:bodyPr>
            <a:normAutofit fontScale="90000"/>
          </a:bodyPr>
          <a:lstStyle/>
          <a:p>
            <a:r>
              <a:rPr lang="es-AR" b="1" dirty="0" smtClean="0"/>
              <a:t>LAIKA</a:t>
            </a:r>
            <a:endParaRPr lang="es-AR" b="1" dirty="0"/>
          </a:p>
        </p:txBody>
      </p:sp>
      <p:sp>
        <p:nvSpPr>
          <p:cNvPr id="13" name="CuadroTexto 12"/>
          <p:cNvSpPr txBox="1"/>
          <p:nvPr/>
        </p:nvSpPr>
        <p:spPr>
          <a:xfrm>
            <a:off x="2247215" y="659260"/>
            <a:ext cx="482033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AR" dirty="0" smtClean="0"/>
              <a:t>Proyecto: LA CASITA DE MI ABUELO (TITULO)</a:t>
            </a:r>
            <a:endParaRPr lang="es-AR" dirty="0"/>
          </a:p>
        </p:txBody>
      </p:sp>
      <p:pic>
        <p:nvPicPr>
          <p:cNvPr id="26" name="Imagen 25"/>
          <p:cNvPicPr>
            <a:picLocks noChangeAspect="1"/>
          </p:cNvPicPr>
          <p:nvPr/>
        </p:nvPicPr>
        <p:blipFill rotWithShape="1">
          <a:blip r:embed="rId3"/>
          <a:srcRect l="570" t="24730" r="21796" b="36153"/>
          <a:stretch/>
        </p:blipFill>
        <p:spPr>
          <a:xfrm>
            <a:off x="2065737" y="4040952"/>
            <a:ext cx="7478955" cy="2236023"/>
          </a:xfrm>
          <a:prstGeom prst="rect">
            <a:avLst/>
          </a:prstGeom>
        </p:spPr>
      </p:pic>
      <p:sp>
        <p:nvSpPr>
          <p:cNvPr id="47" name="CuadroTexto 46"/>
          <p:cNvSpPr txBox="1"/>
          <p:nvPr/>
        </p:nvSpPr>
        <p:spPr>
          <a:xfrm>
            <a:off x="2130754" y="4081335"/>
            <a:ext cx="4753661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AR" sz="1600" dirty="0" smtClean="0"/>
              <a:t>Facturas – Subtotal : $35.000</a:t>
            </a:r>
            <a:endParaRPr lang="es-AR" sz="1600" dirty="0"/>
          </a:p>
        </p:txBody>
      </p:sp>
      <p:sp>
        <p:nvSpPr>
          <p:cNvPr id="48" name="CuadroTexto 47"/>
          <p:cNvSpPr txBox="1"/>
          <p:nvPr/>
        </p:nvSpPr>
        <p:spPr>
          <a:xfrm>
            <a:off x="2142611" y="4497476"/>
            <a:ext cx="144288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AR" sz="1400" dirty="0" smtClean="0"/>
              <a:t>Numero</a:t>
            </a:r>
          </a:p>
        </p:txBody>
      </p:sp>
      <p:sp>
        <p:nvSpPr>
          <p:cNvPr id="49" name="CuadroTexto 48"/>
          <p:cNvSpPr txBox="1"/>
          <p:nvPr/>
        </p:nvSpPr>
        <p:spPr>
          <a:xfrm>
            <a:off x="3522762" y="4470804"/>
            <a:ext cx="144288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AR" sz="1400" dirty="0" err="1" smtClean="0"/>
              <a:t>Descripcion</a:t>
            </a:r>
            <a:endParaRPr lang="es-AR" sz="1400" dirty="0" smtClean="0"/>
          </a:p>
        </p:txBody>
      </p:sp>
      <p:sp>
        <p:nvSpPr>
          <p:cNvPr id="50" name="CuadroTexto 49"/>
          <p:cNvSpPr txBox="1"/>
          <p:nvPr/>
        </p:nvSpPr>
        <p:spPr>
          <a:xfrm>
            <a:off x="5124317" y="4470803"/>
            <a:ext cx="144288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AR" sz="1400" dirty="0" smtClean="0"/>
              <a:t>Monto</a:t>
            </a:r>
          </a:p>
        </p:txBody>
      </p:sp>
      <p:sp>
        <p:nvSpPr>
          <p:cNvPr id="51" name="CuadroTexto 50"/>
          <p:cNvSpPr txBox="1"/>
          <p:nvPr/>
        </p:nvSpPr>
        <p:spPr>
          <a:xfrm>
            <a:off x="6001786" y="4460202"/>
            <a:ext cx="144288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AR" sz="1400" dirty="0" smtClean="0"/>
              <a:t>fecha</a:t>
            </a:r>
          </a:p>
        </p:txBody>
      </p:sp>
      <p:sp>
        <p:nvSpPr>
          <p:cNvPr id="54" name="CuadroTexto 53"/>
          <p:cNvSpPr txBox="1"/>
          <p:nvPr/>
        </p:nvSpPr>
        <p:spPr>
          <a:xfrm>
            <a:off x="5137807" y="4734577"/>
            <a:ext cx="754977" cy="13849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AR" sz="1400" dirty="0" smtClean="0"/>
              <a:t>$1465</a:t>
            </a:r>
          </a:p>
          <a:p>
            <a:r>
              <a:rPr lang="es-AR" sz="1400" dirty="0" smtClean="0"/>
              <a:t>$246</a:t>
            </a:r>
          </a:p>
          <a:p>
            <a:r>
              <a:rPr lang="es-AR" sz="1400" dirty="0" smtClean="0"/>
              <a:t>$9456</a:t>
            </a:r>
          </a:p>
          <a:p>
            <a:r>
              <a:rPr lang="es-AR" sz="1400" dirty="0" smtClean="0"/>
              <a:t>$1444</a:t>
            </a:r>
          </a:p>
          <a:p>
            <a:r>
              <a:rPr lang="es-AR" sz="1400" dirty="0" smtClean="0"/>
              <a:t>$5666</a:t>
            </a:r>
          </a:p>
          <a:p>
            <a:r>
              <a:rPr lang="es-AR" sz="1400" dirty="0"/>
              <a:t>$</a:t>
            </a:r>
            <a:r>
              <a:rPr lang="es-AR" sz="1400" dirty="0" smtClean="0"/>
              <a:t>44442</a:t>
            </a:r>
          </a:p>
        </p:txBody>
      </p:sp>
      <p:sp>
        <p:nvSpPr>
          <p:cNvPr id="55" name="CuadroTexto 54"/>
          <p:cNvSpPr txBox="1"/>
          <p:nvPr/>
        </p:nvSpPr>
        <p:spPr>
          <a:xfrm>
            <a:off x="6052877" y="4734577"/>
            <a:ext cx="1060922" cy="13849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AR" sz="1400" dirty="0" smtClean="0"/>
              <a:t>Unidad</a:t>
            </a:r>
          </a:p>
          <a:p>
            <a:r>
              <a:rPr lang="es-AR" sz="1400" dirty="0" smtClean="0"/>
              <a:t>mensual</a:t>
            </a:r>
          </a:p>
          <a:p>
            <a:r>
              <a:rPr lang="es-AR" sz="1400" dirty="0" smtClean="0"/>
              <a:t>diario</a:t>
            </a:r>
          </a:p>
          <a:p>
            <a:r>
              <a:rPr lang="es-AR" sz="1400" dirty="0"/>
              <a:t>g</a:t>
            </a:r>
            <a:r>
              <a:rPr lang="es-AR" sz="1400" dirty="0" smtClean="0"/>
              <a:t>lobal</a:t>
            </a:r>
          </a:p>
          <a:p>
            <a:r>
              <a:rPr lang="es-AR" sz="1400" dirty="0" smtClean="0"/>
              <a:t>Programas</a:t>
            </a:r>
          </a:p>
          <a:p>
            <a:r>
              <a:rPr lang="es-AR" sz="1400" dirty="0" smtClean="0"/>
              <a:t>meses</a:t>
            </a:r>
          </a:p>
        </p:txBody>
      </p:sp>
      <p:grpSp>
        <p:nvGrpSpPr>
          <p:cNvPr id="32" name="Grupo 31"/>
          <p:cNvGrpSpPr/>
          <p:nvPr/>
        </p:nvGrpSpPr>
        <p:grpSpPr>
          <a:xfrm>
            <a:off x="10117763" y="4767979"/>
            <a:ext cx="733393" cy="198411"/>
            <a:chOff x="11491778" y="4786881"/>
            <a:chExt cx="733393" cy="198411"/>
          </a:xfrm>
        </p:grpSpPr>
        <p:sp>
          <p:nvSpPr>
            <p:cNvPr id="56" name="Rectángulo redondeado 55"/>
            <p:cNvSpPr/>
            <p:nvPr/>
          </p:nvSpPr>
          <p:spPr>
            <a:xfrm>
              <a:off x="11491778" y="4786881"/>
              <a:ext cx="733393" cy="198411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AR" sz="800" dirty="0" smtClean="0"/>
                <a:t>Acciones</a:t>
              </a:r>
              <a:endParaRPr lang="es-AR" sz="1000" dirty="0"/>
            </a:p>
          </p:txBody>
        </p:sp>
        <p:sp>
          <p:nvSpPr>
            <p:cNvPr id="57" name="Flecha abajo 56"/>
            <p:cNvSpPr/>
            <p:nvPr/>
          </p:nvSpPr>
          <p:spPr>
            <a:xfrm>
              <a:off x="11993575" y="4805253"/>
              <a:ext cx="205813" cy="147584"/>
            </a:xfrm>
            <a:prstGeom prst="down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58" name="Grupo 57"/>
          <p:cNvGrpSpPr/>
          <p:nvPr/>
        </p:nvGrpSpPr>
        <p:grpSpPr>
          <a:xfrm>
            <a:off x="10096895" y="5042727"/>
            <a:ext cx="733393" cy="198411"/>
            <a:chOff x="11491778" y="4786881"/>
            <a:chExt cx="733393" cy="198411"/>
          </a:xfrm>
        </p:grpSpPr>
        <p:sp>
          <p:nvSpPr>
            <p:cNvPr id="59" name="Rectángulo redondeado 58"/>
            <p:cNvSpPr/>
            <p:nvPr/>
          </p:nvSpPr>
          <p:spPr>
            <a:xfrm>
              <a:off x="11491778" y="4786881"/>
              <a:ext cx="733393" cy="198411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AR" sz="800" dirty="0" smtClean="0"/>
                <a:t>Acciones</a:t>
              </a:r>
              <a:endParaRPr lang="es-AR" sz="1000" dirty="0"/>
            </a:p>
          </p:txBody>
        </p:sp>
        <p:sp>
          <p:nvSpPr>
            <p:cNvPr id="60" name="Flecha abajo 59"/>
            <p:cNvSpPr/>
            <p:nvPr/>
          </p:nvSpPr>
          <p:spPr>
            <a:xfrm>
              <a:off x="11993575" y="4805253"/>
              <a:ext cx="205813" cy="147584"/>
            </a:xfrm>
            <a:prstGeom prst="down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61" name="Grupo 60"/>
          <p:cNvGrpSpPr/>
          <p:nvPr/>
        </p:nvGrpSpPr>
        <p:grpSpPr>
          <a:xfrm>
            <a:off x="10101177" y="5274036"/>
            <a:ext cx="733393" cy="198411"/>
            <a:chOff x="11491778" y="4786881"/>
            <a:chExt cx="733393" cy="198411"/>
          </a:xfrm>
        </p:grpSpPr>
        <p:sp>
          <p:nvSpPr>
            <p:cNvPr id="62" name="Rectángulo redondeado 61"/>
            <p:cNvSpPr/>
            <p:nvPr/>
          </p:nvSpPr>
          <p:spPr>
            <a:xfrm>
              <a:off x="11491778" y="4786881"/>
              <a:ext cx="733393" cy="198411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AR" sz="800" dirty="0" smtClean="0"/>
                <a:t>Acciones</a:t>
              </a:r>
              <a:endParaRPr lang="es-AR" sz="1000" dirty="0"/>
            </a:p>
          </p:txBody>
        </p:sp>
        <p:sp>
          <p:nvSpPr>
            <p:cNvPr id="63" name="Flecha abajo 62"/>
            <p:cNvSpPr/>
            <p:nvPr/>
          </p:nvSpPr>
          <p:spPr>
            <a:xfrm>
              <a:off x="11993575" y="4805253"/>
              <a:ext cx="205813" cy="147584"/>
            </a:xfrm>
            <a:prstGeom prst="down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64" name="Grupo 63"/>
          <p:cNvGrpSpPr/>
          <p:nvPr/>
        </p:nvGrpSpPr>
        <p:grpSpPr>
          <a:xfrm>
            <a:off x="10099703" y="5523844"/>
            <a:ext cx="733393" cy="198411"/>
            <a:chOff x="11491778" y="4786881"/>
            <a:chExt cx="733393" cy="198411"/>
          </a:xfrm>
        </p:grpSpPr>
        <p:sp>
          <p:nvSpPr>
            <p:cNvPr id="65" name="Rectángulo redondeado 64"/>
            <p:cNvSpPr/>
            <p:nvPr/>
          </p:nvSpPr>
          <p:spPr>
            <a:xfrm>
              <a:off x="11491778" y="4786881"/>
              <a:ext cx="733393" cy="198411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AR" sz="800" dirty="0" smtClean="0"/>
                <a:t>Acciones</a:t>
              </a:r>
              <a:endParaRPr lang="es-AR" sz="1000" dirty="0"/>
            </a:p>
          </p:txBody>
        </p:sp>
        <p:sp>
          <p:nvSpPr>
            <p:cNvPr id="66" name="Flecha abajo 65"/>
            <p:cNvSpPr/>
            <p:nvPr/>
          </p:nvSpPr>
          <p:spPr>
            <a:xfrm>
              <a:off x="11993575" y="4805253"/>
              <a:ext cx="205813" cy="147584"/>
            </a:xfrm>
            <a:prstGeom prst="down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67" name="Grupo 66"/>
          <p:cNvGrpSpPr/>
          <p:nvPr/>
        </p:nvGrpSpPr>
        <p:grpSpPr>
          <a:xfrm>
            <a:off x="10091289" y="5753154"/>
            <a:ext cx="733393" cy="198411"/>
            <a:chOff x="11491778" y="4786881"/>
            <a:chExt cx="733393" cy="198411"/>
          </a:xfrm>
        </p:grpSpPr>
        <p:sp>
          <p:nvSpPr>
            <p:cNvPr id="68" name="Rectángulo redondeado 67"/>
            <p:cNvSpPr/>
            <p:nvPr/>
          </p:nvSpPr>
          <p:spPr>
            <a:xfrm>
              <a:off x="11491778" y="4786881"/>
              <a:ext cx="733393" cy="198411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AR" sz="800" dirty="0" smtClean="0"/>
                <a:t>Acciones</a:t>
              </a:r>
              <a:endParaRPr lang="es-AR" sz="1000" dirty="0"/>
            </a:p>
          </p:txBody>
        </p:sp>
        <p:sp>
          <p:nvSpPr>
            <p:cNvPr id="69" name="Flecha abajo 68"/>
            <p:cNvSpPr/>
            <p:nvPr/>
          </p:nvSpPr>
          <p:spPr>
            <a:xfrm>
              <a:off x="11993575" y="4805253"/>
              <a:ext cx="205813" cy="147584"/>
            </a:xfrm>
            <a:prstGeom prst="down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72" name="CuadroTexto 71"/>
          <p:cNvSpPr txBox="1"/>
          <p:nvPr/>
        </p:nvSpPr>
        <p:spPr>
          <a:xfrm>
            <a:off x="7224715" y="4451146"/>
            <a:ext cx="81897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AR" sz="1400" dirty="0"/>
              <a:t>E</a:t>
            </a:r>
            <a:r>
              <a:rPr lang="es-AR" sz="1400" dirty="0" smtClean="0"/>
              <a:t>stado</a:t>
            </a:r>
          </a:p>
        </p:txBody>
      </p:sp>
      <p:sp>
        <p:nvSpPr>
          <p:cNvPr id="102" name="CuadroTexto 101"/>
          <p:cNvSpPr txBox="1"/>
          <p:nvPr/>
        </p:nvSpPr>
        <p:spPr>
          <a:xfrm>
            <a:off x="2247214" y="1202876"/>
            <a:ext cx="4584944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AR" sz="1600" dirty="0" smtClean="0"/>
              <a:t>Detalle de Partida : 000354</a:t>
            </a:r>
          </a:p>
        </p:txBody>
      </p:sp>
      <p:sp>
        <p:nvSpPr>
          <p:cNvPr id="103" name="CuadroTexto 102"/>
          <p:cNvSpPr txBox="1"/>
          <p:nvPr/>
        </p:nvSpPr>
        <p:spPr>
          <a:xfrm>
            <a:off x="2253556" y="1546454"/>
            <a:ext cx="2812878" cy="89255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AR" sz="1600" dirty="0" err="1" smtClean="0"/>
              <a:t>Descripcion</a:t>
            </a:r>
            <a:r>
              <a:rPr lang="es-AR" sz="1600" dirty="0" smtClean="0"/>
              <a:t> : </a:t>
            </a:r>
            <a:r>
              <a:rPr lang="es-AR" sz="1200" dirty="0" smtClean="0"/>
              <a:t>Adelanto de cámara</a:t>
            </a:r>
          </a:p>
          <a:p>
            <a:r>
              <a:rPr lang="es-AR" sz="1200" dirty="0" smtClean="0"/>
              <a:t>Y 2 días de viáticos y filmación.</a:t>
            </a:r>
          </a:p>
          <a:p>
            <a:endParaRPr lang="es-AR" sz="1200" dirty="0"/>
          </a:p>
          <a:p>
            <a:endParaRPr lang="es-AR" sz="1200" dirty="0" smtClean="0"/>
          </a:p>
        </p:txBody>
      </p:sp>
      <p:pic>
        <p:nvPicPr>
          <p:cNvPr id="45" name="Imagen 44"/>
          <p:cNvPicPr>
            <a:picLocks noChangeAspect="1"/>
          </p:cNvPicPr>
          <p:nvPr/>
        </p:nvPicPr>
        <p:blipFill rotWithShape="1">
          <a:blip r:embed="rId4"/>
          <a:srcRect l="16107" t="19905" r="64607" b="57809"/>
          <a:stretch/>
        </p:blipFill>
        <p:spPr>
          <a:xfrm>
            <a:off x="5865217" y="1335918"/>
            <a:ext cx="2178468" cy="1416004"/>
          </a:xfrm>
          <a:prstGeom prst="rect">
            <a:avLst/>
          </a:prstGeom>
        </p:spPr>
      </p:pic>
      <p:sp>
        <p:nvSpPr>
          <p:cNvPr id="46" name="CuadroTexto 45"/>
          <p:cNvSpPr txBox="1"/>
          <p:nvPr/>
        </p:nvSpPr>
        <p:spPr>
          <a:xfrm>
            <a:off x="5957868" y="1406545"/>
            <a:ext cx="275340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AR" sz="1400" dirty="0" smtClean="0"/>
              <a:t>Monto $500.000</a:t>
            </a:r>
          </a:p>
        </p:txBody>
      </p:sp>
      <p:sp>
        <p:nvSpPr>
          <p:cNvPr id="52" name="CuadroTexto 51"/>
          <p:cNvSpPr txBox="1"/>
          <p:nvPr/>
        </p:nvSpPr>
        <p:spPr>
          <a:xfrm>
            <a:off x="5957868" y="2368344"/>
            <a:ext cx="174006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AR" sz="1400" dirty="0" smtClean="0"/>
              <a:t>$150.000 Rendido</a:t>
            </a:r>
          </a:p>
        </p:txBody>
      </p:sp>
      <p:sp>
        <p:nvSpPr>
          <p:cNvPr id="53" name="Rectángulo redondeado 52"/>
          <p:cNvSpPr/>
          <p:nvPr/>
        </p:nvSpPr>
        <p:spPr>
          <a:xfrm>
            <a:off x="2341538" y="2311881"/>
            <a:ext cx="1705783" cy="51429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Ingresar Factura</a:t>
            </a:r>
            <a:endParaRPr lang="es-AR" dirty="0"/>
          </a:p>
        </p:txBody>
      </p:sp>
      <p:pic>
        <p:nvPicPr>
          <p:cNvPr id="74" name="Imagen 73"/>
          <p:cNvPicPr>
            <a:picLocks noChangeAspect="1"/>
          </p:cNvPicPr>
          <p:nvPr/>
        </p:nvPicPr>
        <p:blipFill rotWithShape="1">
          <a:blip r:embed="rId3"/>
          <a:srcRect l="570" t="24730" r="21796" b="36153"/>
          <a:stretch/>
        </p:blipFill>
        <p:spPr>
          <a:xfrm>
            <a:off x="2065737" y="4040952"/>
            <a:ext cx="7478955" cy="2236023"/>
          </a:xfrm>
          <a:prstGeom prst="rect">
            <a:avLst/>
          </a:prstGeom>
        </p:spPr>
      </p:pic>
      <p:sp>
        <p:nvSpPr>
          <p:cNvPr id="75" name="CuadroTexto 74"/>
          <p:cNvSpPr txBox="1"/>
          <p:nvPr/>
        </p:nvSpPr>
        <p:spPr>
          <a:xfrm>
            <a:off x="2130754" y="4081335"/>
            <a:ext cx="4753661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AR" sz="1600" dirty="0" smtClean="0"/>
              <a:t>Facturas</a:t>
            </a:r>
            <a:endParaRPr lang="es-AR" sz="1600" dirty="0"/>
          </a:p>
        </p:txBody>
      </p:sp>
      <p:sp>
        <p:nvSpPr>
          <p:cNvPr id="76" name="CuadroTexto 75"/>
          <p:cNvSpPr txBox="1"/>
          <p:nvPr/>
        </p:nvSpPr>
        <p:spPr>
          <a:xfrm>
            <a:off x="2142611" y="4497476"/>
            <a:ext cx="144288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AR" sz="1400" dirty="0" smtClean="0"/>
              <a:t>Numero</a:t>
            </a:r>
          </a:p>
        </p:txBody>
      </p:sp>
      <p:sp>
        <p:nvSpPr>
          <p:cNvPr id="77" name="CuadroTexto 76"/>
          <p:cNvSpPr txBox="1"/>
          <p:nvPr/>
        </p:nvSpPr>
        <p:spPr>
          <a:xfrm>
            <a:off x="3522762" y="4470804"/>
            <a:ext cx="144288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AR" sz="1400" dirty="0" err="1" smtClean="0"/>
              <a:t>Descripcion</a:t>
            </a:r>
            <a:endParaRPr lang="es-AR" sz="1400" dirty="0" smtClean="0"/>
          </a:p>
        </p:txBody>
      </p:sp>
      <p:sp>
        <p:nvSpPr>
          <p:cNvPr id="78" name="CuadroTexto 77"/>
          <p:cNvSpPr txBox="1"/>
          <p:nvPr/>
        </p:nvSpPr>
        <p:spPr>
          <a:xfrm>
            <a:off x="8497212" y="4434150"/>
            <a:ext cx="144288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AR" sz="1400" dirty="0" smtClean="0"/>
              <a:t>Monto</a:t>
            </a:r>
          </a:p>
        </p:txBody>
      </p:sp>
      <p:sp>
        <p:nvSpPr>
          <p:cNvPr id="79" name="CuadroTexto 78"/>
          <p:cNvSpPr txBox="1"/>
          <p:nvPr/>
        </p:nvSpPr>
        <p:spPr>
          <a:xfrm>
            <a:off x="6001786" y="4460202"/>
            <a:ext cx="144288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AR" sz="1400" dirty="0" smtClean="0"/>
              <a:t>fecha</a:t>
            </a:r>
          </a:p>
        </p:txBody>
      </p:sp>
      <p:sp>
        <p:nvSpPr>
          <p:cNvPr id="80" name="CuadroTexto 79"/>
          <p:cNvSpPr txBox="1"/>
          <p:nvPr/>
        </p:nvSpPr>
        <p:spPr>
          <a:xfrm>
            <a:off x="8510702" y="4697924"/>
            <a:ext cx="754977" cy="13849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AR" sz="1400" dirty="0" smtClean="0"/>
              <a:t>$1465</a:t>
            </a:r>
          </a:p>
          <a:p>
            <a:r>
              <a:rPr lang="es-AR" sz="1400" dirty="0" smtClean="0"/>
              <a:t>$246</a:t>
            </a:r>
          </a:p>
          <a:p>
            <a:r>
              <a:rPr lang="es-AR" sz="1400" dirty="0" smtClean="0"/>
              <a:t>$9456</a:t>
            </a:r>
          </a:p>
          <a:p>
            <a:r>
              <a:rPr lang="es-AR" sz="1400" dirty="0" smtClean="0"/>
              <a:t>$1444</a:t>
            </a:r>
          </a:p>
          <a:p>
            <a:r>
              <a:rPr lang="es-AR" sz="1400" dirty="0" smtClean="0"/>
              <a:t>$5666</a:t>
            </a:r>
          </a:p>
          <a:p>
            <a:r>
              <a:rPr lang="es-AR" sz="1400" dirty="0"/>
              <a:t>$</a:t>
            </a:r>
            <a:r>
              <a:rPr lang="es-AR" sz="1400" dirty="0" smtClean="0"/>
              <a:t>44442</a:t>
            </a:r>
          </a:p>
        </p:txBody>
      </p:sp>
      <p:sp>
        <p:nvSpPr>
          <p:cNvPr id="81" name="CuadroTexto 80"/>
          <p:cNvSpPr txBox="1"/>
          <p:nvPr/>
        </p:nvSpPr>
        <p:spPr>
          <a:xfrm>
            <a:off x="6052877" y="4734577"/>
            <a:ext cx="1060922" cy="13849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AR" sz="1400" dirty="0" smtClean="0"/>
              <a:t>Unidad</a:t>
            </a:r>
          </a:p>
          <a:p>
            <a:r>
              <a:rPr lang="es-AR" sz="1400" dirty="0" smtClean="0"/>
              <a:t>mensual</a:t>
            </a:r>
          </a:p>
          <a:p>
            <a:r>
              <a:rPr lang="es-AR" sz="1400" dirty="0" smtClean="0"/>
              <a:t>diario</a:t>
            </a:r>
          </a:p>
          <a:p>
            <a:r>
              <a:rPr lang="es-AR" sz="1400" dirty="0"/>
              <a:t>g</a:t>
            </a:r>
            <a:r>
              <a:rPr lang="es-AR" sz="1400" dirty="0" smtClean="0"/>
              <a:t>lobal</a:t>
            </a:r>
          </a:p>
          <a:p>
            <a:r>
              <a:rPr lang="es-AR" sz="1400" dirty="0" smtClean="0"/>
              <a:t>Programas</a:t>
            </a:r>
          </a:p>
          <a:p>
            <a:r>
              <a:rPr lang="es-AR" sz="1400" dirty="0" smtClean="0"/>
              <a:t>meses</a:t>
            </a:r>
          </a:p>
        </p:txBody>
      </p:sp>
      <p:grpSp>
        <p:nvGrpSpPr>
          <p:cNvPr id="82" name="Grupo 81"/>
          <p:cNvGrpSpPr/>
          <p:nvPr/>
        </p:nvGrpSpPr>
        <p:grpSpPr>
          <a:xfrm>
            <a:off x="10117763" y="4767979"/>
            <a:ext cx="733393" cy="198411"/>
            <a:chOff x="11491778" y="4786881"/>
            <a:chExt cx="733393" cy="198411"/>
          </a:xfrm>
        </p:grpSpPr>
        <p:sp>
          <p:nvSpPr>
            <p:cNvPr id="83" name="Rectángulo redondeado 82"/>
            <p:cNvSpPr/>
            <p:nvPr/>
          </p:nvSpPr>
          <p:spPr>
            <a:xfrm>
              <a:off x="11491778" y="4786881"/>
              <a:ext cx="733393" cy="198411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AR" sz="800" dirty="0" smtClean="0"/>
                <a:t>Acciones</a:t>
              </a:r>
              <a:endParaRPr lang="es-AR" sz="1000" dirty="0"/>
            </a:p>
          </p:txBody>
        </p:sp>
        <p:sp>
          <p:nvSpPr>
            <p:cNvPr id="84" name="Flecha abajo 83"/>
            <p:cNvSpPr/>
            <p:nvPr/>
          </p:nvSpPr>
          <p:spPr>
            <a:xfrm>
              <a:off x="11993575" y="4805253"/>
              <a:ext cx="205813" cy="147584"/>
            </a:xfrm>
            <a:prstGeom prst="down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85" name="Grupo 84"/>
          <p:cNvGrpSpPr/>
          <p:nvPr/>
        </p:nvGrpSpPr>
        <p:grpSpPr>
          <a:xfrm>
            <a:off x="10096895" y="5042727"/>
            <a:ext cx="733393" cy="198411"/>
            <a:chOff x="11491778" y="4786881"/>
            <a:chExt cx="733393" cy="198411"/>
          </a:xfrm>
        </p:grpSpPr>
        <p:sp>
          <p:nvSpPr>
            <p:cNvPr id="86" name="Rectángulo redondeado 85"/>
            <p:cNvSpPr/>
            <p:nvPr/>
          </p:nvSpPr>
          <p:spPr>
            <a:xfrm>
              <a:off x="11491778" y="4786881"/>
              <a:ext cx="733393" cy="198411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AR" sz="800" dirty="0" smtClean="0"/>
                <a:t>Acciones</a:t>
              </a:r>
              <a:endParaRPr lang="es-AR" sz="1000" dirty="0"/>
            </a:p>
          </p:txBody>
        </p:sp>
        <p:sp>
          <p:nvSpPr>
            <p:cNvPr id="87" name="Flecha abajo 86"/>
            <p:cNvSpPr/>
            <p:nvPr/>
          </p:nvSpPr>
          <p:spPr>
            <a:xfrm>
              <a:off x="11993575" y="4805253"/>
              <a:ext cx="205813" cy="147584"/>
            </a:xfrm>
            <a:prstGeom prst="down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88" name="Grupo 87"/>
          <p:cNvGrpSpPr/>
          <p:nvPr/>
        </p:nvGrpSpPr>
        <p:grpSpPr>
          <a:xfrm>
            <a:off x="10101177" y="5274036"/>
            <a:ext cx="733393" cy="198411"/>
            <a:chOff x="11491778" y="4786881"/>
            <a:chExt cx="733393" cy="198411"/>
          </a:xfrm>
        </p:grpSpPr>
        <p:sp>
          <p:nvSpPr>
            <p:cNvPr id="89" name="Rectángulo redondeado 88"/>
            <p:cNvSpPr/>
            <p:nvPr/>
          </p:nvSpPr>
          <p:spPr>
            <a:xfrm>
              <a:off x="11491778" y="4786881"/>
              <a:ext cx="733393" cy="198411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AR" sz="800" dirty="0" smtClean="0"/>
                <a:t>Acciones</a:t>
              </a:r>
              <a:endParaRPr lang="es-AR" sz="1000" dirty="0"/>
            </a:p>
          </p:txBody>
        </p:sp>
        <p:sp>
          <p:nvSpPr>
            <p:cNvPr id="90" name="Flecha abajo 89"/>
            <p:cNvSpPr/>
            <p:nvPr/>
          </p:nvSpPr>
          <p:spPr>
            <a:xfrm>
              <a:off x="11993575" y="4805253"/>
              <a:ext cx="205813" cy="147584"/>
            </a:xfrm>
            <a:prstGeom prst="down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91" name="Grupo 90"/>
          <p:cNvGrpSpPr/>
          <p:nvPr/>
        </p:nvGrpSpPr>
        <p:grpSpPr>
          <a:xfrm>
            <a:off x="10099703" y="5523844"/>
            <a:ext cx="733393" cy="198411"/>
            <a:chOff x="11491778" y="4786881"/>
            <a:chExt cx="733393" cy="198411"/>
          </a:xfrm>
        </p:grpSpPr>
        <p:sp>
          <p:nvSpPr>
            <p:cNvPr id="92" name="Rectángulo redondeado 91"/>
            <p:cNvSpPr/>
            <p:nvPr/>
          </p:nvSpPr>
          <p:spPr>
            <a:xfrm>
              <a:off x="11491778" y="4786881"/>
              <a:ext cx="733393" cy="198411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AR" sz="800" dirty="0" smtClean="0"/>
                <a:t>Acciones</a:t>
              </a:r>
              <a:endParaRPr lang="es-AR" sz="1000" dirty="0"/>
            </a:p>
          </p:txBody>
        </p:sp>
        <p:sp>
          <p:nvSpPr>
            <p:cNvPr id="93" name="Flecha abajo 92"/>
            <p:cNvSpPr/>
            <p:nvPr/>
          </p:nvSpPr>
          <p:spPr>
            <a:xfrm>
              <a:off x="11993575" y="4805253"/>
              <a:ext cx="205813" cy="147584"/>
            </a:xfrm>
            <a:prstGeom prst="down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94" name="Grupo 93"/>
          <p:cNvGrpSpPr/>
          <p:nvPr/>
        </p:nvGrpSpPr>
        <p:grpSpPr>
          <a:xfrm>
            <a:off x="10091289" y="5753154"/>
            <a:ext cx="733393" cy="198411"/>
            <a:chOff x="11491778" y="4786881"/>
            <a:chExt cx="733393" cy="198411"/>
          </a:xfrm>
        </p:grpSpPr>
        <p:sp>
          <p:nvSpPr>
            <p:cNvPr id="95" name="Rectángulo redondeado 94"/>
            <p:cNvSpPr/>
            <p:nvPr/>
          </p:nvSpPr>
          <p:spPr>
            <a:xfrm>
              <a:off x="11491778" y="4786881"/>
              <a:ext cx="733393" cy="198411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AR" sz="800" dirty="0" smtClean="0"/>
                <a:t>Acciones</a:t>
              </a:r>
              <a:endParaRPr lang="es-AR" sz="1000" dirty="0"/>
            </a:p>
          </p:txBody>
        </p:sp>
        <p:sp>
          <p:nvSpPr>
            <p:cNvPr id="96" name="Flecha abajo 95"/>
            <p:cNvSpPr/>
            <p:nvPr/>
          </p:nvSpPr>
          <p:spPr>
            <a:xfrm>
              <a:off x="11993575" y="4805253"/>
              <a:ext cx="205813" cy="147584"/>
            </a:xfrm>
            <a:prstGeom prst="down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97" name="Imagen 96"/>
          <p:cNvPicPr>
            <a:picLocks noChangeAspect="1"/>
          </p:cNvPicPr>
          <p:nvPr/>
        </p:nvPicPr>
        <p:blipFill rotWithShape="1">
          <a:blip r:embed="rId3"/>
          <a:srcRect l="69199" t="24730" r="25165" b="36685"/>
          <a:stretch/>
        </p:blipFill>
        <p:spPr>
          <a:xfrm>
            <a:off x="7265876" y="4040952"/>
            <a:ext cx="542925" cy="2205640"/>
          </a:xfrm>
          <a:prstGeom prst="rect">
            <a:avLst/>
          </a:prstGeom>
        </p:spPr>
      </p:pic>
      <p:sp>
        <p:nvSpPr>
          <p:cNvPr id="98" name="CuadroTexto 97"/>
          <p:cNvSpPr txBox="1"/>
          <p:nvPr/>
        </p:nvSpPr>
        <p:spPr>
          <a:xfrm>
            <a:off x="7224715" y="4451146"/>
            <a:ext cx="81897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AR" sz="1400" dirty="0"/>
              <a:t>E</a:t>
            </a:r>
            <a:r>
              <a:rPr lang="es-AR" sz="1400" dirty="0" smtClean="0"/>
              <a:t>stado</a:t>
            </a:r>
          </a:p>
        </p:txBody>
      </p:sp>
      <p:sp>
        <p:nvSpPr>
          <p:cNvPr id="100" name="CuadroTexto 99"/>
          <p:cNvSpPr txBox="1"/>
          <p:nvPr/>
        </p:nvSpPr>
        <p:spPr>
          <a:xfrm>
            <a:off x="5220518" y="4460202"/>
            <a:ext cx="77516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AR" sz="1400" dirty="0" smtClean="0"/>
              <a:t>tipo</a:t>
            </a:r>
          </a:p>
        </p:txBody>
      </p:sp>
      <p:sp>
        <p:nvSpPr>
          <p:cNvPr id="101" name="CuadroTexto 100"/>
          <p:cNvSpPr txBox="1"/>
          <p:nvPr/>
        </p:nvSpPr>
        <p:spPr>
          <a:xfrm>
            <a:off x="5234008" y="4723976"/>
            <a:ext cx="761675" cy="116955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AR" sz="1400" dirty="0" smtClean="0"/>
              <a:t>A</a:t>
            </a:r>
          </a:p>
          <a:p>
            <a:r>
              <a:rPr lang="es-AR" sz="1400" dirty="0" smtClean="0"/>
              <a:t>B</a:t>
            </a:r>
          </a:p>
          <a:p>
            <a:r>
              <a:rPr lang="es-AR" sz="1400" dirty="0" smtClean="0"/>
              <a:t>C</a:t>
            </a:r>
          </a:p>
          <a:p>
            <a:r>
              <a:rPr lang="es-AR" sz="1400" dirty="0" smtClean="0"/>
              <a:t>Ticket</a:t>
            </a:r>
          </a:p>
          <a:p>
            <a:r>
              <a:rPr lang="es-AR" sz="1400" dirty="0" smtClean="0"/>
              <a:t>Sin c.</a:t>
            </a:r>
          </a:p>
        </p:txBody>
      </p:sp>
      <p:grpSp>
        <p:nvGrpSpPr>
          <p:cNvPr id="71" name="Grupo 70"/>
          <p:cNvGrpSpPr/>
          <p:nvPr/>
        </p:nvGrpSpPr>
        <p:grpSpPr>
          <a:xfrm>
            <a:off x="318639" y="630350"/>
            <a:ext cx="1576307" cy="4936403"/>
            <a:chOff x="318639" y="630350"/>
            <a:chExt cx="1576307" cy="4936403"/>
          </a:xfrm>
        </p:grpSpPr>
        <p:sp>
          <p:nvSpPr>
            <p:cNvPr id="73" name="Rectángulo 72"/>
            <p:cNvSpPr/>
            <p:nvPr/>
          </p:nvSpPr>
          <p:spPr>
            <a:xfrm>
              <a:off x="332260" y="630350"/>
              <a:ext cx="1562686" cy="49364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99" name="CuadroTexto 98"/>
            <p:cNvSpPr txBox="1"/>
            <p:nvPr/>
          </p:nvSpPr>
          <p:spPr>
            <a:xfrm>
              <a:off x="323686" y="646772"/>
              <a:ext cx="1559979" cy="338554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s-AR" sz="1600" dirty="0" smtClean="0">
                  <a:solidFill>
                    <a:schemeClr val="bg1"/>
                  </a:solidFill>
                </a:rPr>
                <a:t>Panel de Control</a:t>
              </a:r>
              <a:endParaRPr lang="es-AR" sz="1600" dirty="0">
                <a:solidFill>
                  <a:schemeClr val="bg1"/>
                </a:solidFill>
              </a:endParaRPr>
            </a:p>
          </p:txBody>
        </p:sp>
        <p:sp>
          <p:nvSpPr>
            <p:cNvPr id="104" name="CuadroTexto 103"/>
            <p:cNvSpPr txBox="1"/>
            <p:nvPr/>
          </p:nvSpPr>
          <p:spPr>
            <a:xfrm>
              <a:off x="318639" y="1069046"/>
              <a:ext cx="1002903" cy="338554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s-AR" sz="1600" dirty="0" smtClean="0">
                  <a:solidFill>
                    <a:schemeClr val="bg1"/>
                  </a:solidFill>
                </a:rPr>
                <a:t>Proyectos</a:t>
              </a:r>
              <a:endParaRPr lang="es-AR" sz="1600" dirty="0">
                <a:solidFill>
                  <a:schemeClr val="bg1"/>
                </a:solidFill>
              </a:endParaRPr>
            </a:p>
          </p:txBody>
        </p:sp>
        <p:sp>
          <p:nvSpPr>
            <p:cNvPr id="105" name="CuadroTexto 104"/>
            <p:cNvSpPr txBox="1"/>
            <p:nvPr/>
          </p:nvSpPr>
          <p:spPr>
            <a:xfrm>
              <a:off x="334990" y="1456970"/>
              <a:ext cx="988476" cy="338554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s-AR" sz="1600" dirty="0" smtClean="0">
                  <a:solidFill>
                    <a:schemeClr val="bg1"/>
                  </a:solidFill>
                </a:rPr>
                <a:t>Consultas</a:t>
              </a:r>
              <a:endParaRPr lang="es-AR" sz="1600" dirty="0">
                <a:solidFill>
                  <a:schemeClr val="bg1"/>
                </a:solidFill>
              </a:endParaRPr>
            </a:p>
          </p:txBody>
        </p:sp>
        <p:sp>
          <p:nvSpPr>
            <p:cNvPr id="106" name="CuadroTexto 105"/>
            <p:cNvSpPr txBox="1"/>
            <p:nvPr/>
          </p:nvSpPr>
          <p:spPr>
            <a:xfrm>
              <a:off x="332261" y="1882735"/>
              <a:ext cx="1436483" cy="338554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s-AR" sz="1600" dirty="0" smtClean="0">
                  <a:solidFill>
                    <a:schemeClr val="bg1"/>
                  </a:solidFill>
                </a:rPr>
                <a:t>Administración</a:t>
              </a:r>
              <a:endParaRPr lang="es-AR" sz="1600" dirty="0">
                <a:solidFill>
                  <a:schemeClr val="bg1"/>
                </a:solidFill>
              </a:endParaRPr>
            </a:p>
          </p:txBody>
        </p:sp>
        <p:sp>
          <p:nvSpPr>
            <p:cNvPr id="107" name="CuadroTexto 106"/>
            <p:cNvSpPr txBox="1"/>
            <p:nvPr/>
          </p:nvSpPr>
          <p:spPr>
            <a:xfrm>
              <a:off x="459007" y="2308500"/>
              <a:ext cx="696344" cy="307777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s-AR" sz="1400" dirty="0" smtClean="0">
                  <a:solidFill>
                    <a:schemeClr val="bg1"/>
                  </a:solidFill>
                </a:rPr>
                <a:t>Rubros</a:t>
              </a:r>
              <a:endParaRPr lang="es-AR" sz="1400" dirty="0">
                <a:solidFill>
                  <a:schemeClr val="bg1"/>
                </a:solidFill>
              </a:endParaRPr>
            </a:p>
          </p:txBody>
        </p:sp>
        <p:sp>
          <p:nvSpPr>
            <p:cNvPr id="108" name="CuadroTexto 107"/>
            <p:cNvSpPr txBox="1"/>
            <p:nvPr/>
          </p:nvSpPr>
          <p:spPr>
            <a:xfrm>
              <a:off x="450807" y="2716444"/>
              <a:ext cx="821059" cy="307777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s-AR" sz="1400" dirty="0" smtClean="0">
                  <a:solidFill>
                    <a:schemeClr val="bg1"/>
                  </a:solidFill>
                </a:rPr>
                <a:t>Usuarios</a:t>
              </a:r>
              <a:endParaRPr lang="es-AR" sz="1400" dirty="0">
                <a:solidFill>
                  <a:schemeClr val="bg1"/>
                </a:solidFill>
              </a:endParaRPr>
            </a:p>
          </p:txBody>
        </p:sp>
        <p:sp>
          <p:nvSpPr>
            <p:cNvPr id="109" name="CuadroTexto 108"/>
            <p:cNvSpPr txBox="1"/>
            <p:nvPr/>
          </p:nvSpPr>
          <p:spPr>
            <a:xfrm>
              <a:off x="432290" y="3122900"/>
              <a:ext cx="766172" cy="307777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s-AR" sz="1400" dirty="0" smtClean="0">
                  <a:solidFill>
                    <a:schemeClr val="bg1"/>
                  </a:solidFill>
                </a:rPr>
                <a:t>Clientes</a:t>
              </a:r>
              <a:endParaRPr lang="es-AR" sz="1400" dirty="0">
                <a:solidFill>
                  <a:schemeClr val="bg1"/>
                </a:solidFill>
              </a:endParaRPr>
            </a:p>
          </p:txBody>
        </p:sp>
        <p:sp>
          <p:nvSpPr>
            <p:cNvPr id="110" name="CuadroTexto 109"/>
            <p:cNvSpPr txBox="1"/>
            <p:nvPr/>
          </p:nvSpPr>
          <p:spPr>
            <a:xfrm>
              <a:off x="432290" y="3534645"/>
              <a:ext cx="1100238" cy="307777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s-AR" sz="1400" dirty="0" smtClean="0">
                  <a:solidFill>
                    <a:schemeClr val="bg1"/>
                  </a:solidFill>
                </a:rPr>
                <a:t>Proveedores</a:t>
              </a:r>
              <a:endParaRPr lang="es-AR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11" name="Rectángulo 110"/>
          <p:cNvSpPr/>
          <p:nvPr/>
        </p:nvSpPr>
        <p:spPr>
          <a:xfrm>
            <a:off x="2017310" y="0"/>
            <a:ext cx="1219410" cy="4898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79923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-80" t="9573" r="1680" b="9147"/>
          <a:stretch/>
        </p:blipFill>
        <p:spPr>
          <a:xfrm>
            <a:off x="0" y="0"/>
            <a:ext cx="12192000" cy="5664820"/>
          </a:xfrm>
          <a:prstGeom prst="rect">
            <a:avLst/>
          </a:prstGeom>
        </p:spPr>
      </p:pic>
      <p:sp>
        <p:nvSpPr>
          <p:cNvPr id="16" name="Rectángulo 15"/>
          <p:cNvSpPr/>
          <p:nvPr/>
        </p:nvSpPr>
        <p:spPr>
          <a:xfrm>
            <a:off x="1930010" y="1302465"/>
            <a:ext cx="10218287" cy="56509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"/>
            <a:ext cx="1883664" cy="603504"/>
          </a:xfrm>
          <a:solidFill>
            <a:schemeClr val="accent6"/>
          </a:solidFill>
        </p:spPr>
        <p:txBody>
          <a:bodyPr>
            <a:normAutofit fontScale="90000"/>
          </a:bodyPr>
          <a:lstStyle/>
          <a:p>
            <a:r>
              <a:rPr lang="es-AR" b="1" dirty="0" smtClean="0"/>
              <a:t>LAIKA</a:t>
            </a:r>
            <a:endParaRPr lang="es-AR" b="1" dirty="0"/>
          </a:p>
        </p:txBody>
      </p:sp>
      <p:sp>
        <p:nvSpPr>
          <p:cNvPr id="13" name="CuadroTexto 12"/>
          <p:cNvSpPr txBox="1"/>
          <p:nvPr/>
        </p:nvSpPr>
        <p:spPr>
          <a:xfrm>
            <a:off x="2247215" y="659260"/>
            <a:ext cx="482033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AR" dirty="0" smtClean="0"/>
              <a:t>Proyecto: LA CASITA DE MI ABUELO (TITULO)</a:t>
            </a:r>
            <a:endParaRPr lang="es-AR" dirty="0"/>
          </a:p>
        </p:txBody>
      </p:sp>
      <p:pic>
        <p:nvPicPr>
          <p:cNvPr id="101" name="Imagen 10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665" t="58350" r="5579" b="38833"/>
          <a:stretch/>
        </p:blipFill>
        <p:spPr>
          <a:xfrm>
            <a:off x="5051653" y="3148876"/>
            <a:ext cx="1771311" cy="298687"/>
          </a:xfrm>
          <a:prstGeom prst="rect">
            <a:avLst/>
          </a:prstGeom>
        </p:spPr>
      </p:pic>
      <p:sp>
        <p:nvSpPr>
          <p:cNvPr id="102" name="CuadroTexto 101"/>
          <p:cNvSpPr txBox="1"/>
          <p:nvPr/>
        </p:nvSpPr>
        <p:spPr>
          <a:xfrm>
            <a:off x="2247214" y="1202876"/>
            <a:ext cx="4584944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AR" sz="1600" dirty="0" smtClean="0"/>
              <a:t>Alta de FACTURA o </a:t>
            </a:r>
            <a:r>
              <a:rPr lang="es-AR" sz="1600" dirty="0"/>
              <a:t>Modificación</a:t>
            </a:r>
            <a:endParaRPr lang="es-AR" sz="1600" dirty="0" smtClean="0"/>
          </a:p>
        </p:txBody>
      </p:sp>
      <p:pic>
        <p:nvPicPr>
          <p:cNvPr id="46" name="Imagen 4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61" t="89242" r="52909" b="5900"/>
          <a:stretch/>
        </p:blipFill>
        <p:spPr>
          <a:xfrm>
            <a:off x="2297601" y="1570300"/>
            <a:ext cx="3592286" cy="620487"/>
          </a:xfrm>
          <a:prstGeom prst="rect">
            <a:avLst/>
          </a:prstGeom>
        </p:spPr>
      </p:pic>
      <p:pic>
        <p:nvPicPr>
          <p:cNvPr id="52" name="Imagen 5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61" t="94186" r="72574" b="3172"/>
          <a:stretch/>
        </p:blipFill>
        <p:spPr>
          <a:xfrm>
            <a:off x="2297600" y="2185741"/>
            <a:ext cx="1663789" cy="337457"/>
          </a:xfrm>
          <a:prstGeom prst="rect">
            <a:avLst/>
          </a:prstGeom>
        </p:spPr>
      </p:pic>
      <p:sp>
        <p:nvSpPr>
          <p:cNvPr id="53" name="CuadroTexto 52"/>
          <p:cNvSpPr txBox="1"/>
          <p:nvPr/>
        </p:nvSpPr>
        <p:spPr>
          <a:xfrm>
            <a:off x="4343996" y="1614078"/>
            <a:ext cx="2159669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AR" sz="1200" dirty="0" smtClean="0"/>
              <a:t>Ticket    O Sin Comprobante</a:t>
            </a:r>
            <a:endParaRPr lang="es-AR" sz="1200" dirty="0"/>
          </a:p>
        </p:txBody>
      </p:sp>
      <p:sp>
        <p:nvSpPr>
          <p:cNvPr id="103" name="CuadroTexto 102"/>
          <p:cNvSpPr txBox="1"/>
          <p:nvPr/>
        </p:nvSpPr>
        <p:spPr>
          <a:xfrm>
            <a:off x="4264096" y="1874386"/>
            <a:ext cx="110090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AR" sz="1200" dirty="0" smtClean="0"/>
              <a:t>Monto</a:t>
            </a:r>
          </a:p>
        </p:txBody>
      </p:sp>
      <p:sp>
        <p:nvSpPr>
          <p:cNvPr id="106" name="Rectángulo 105"/>
          <p:cNvSpPr/>
          <p:nvPr/>
        </p:nvSpPr>
        <p:spPr>
          <a:xfrm>
            <a:off x="4938901" y="1870354"/>
            <a:ext cx="1318577" cy="2522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0" name="Rectángulo 69"/>
          <p:cNvSpPr/>
          <p:nvPr/>
        </p:nvSpPr>
        <p:spPr>
          <a:xfrm>
            <a:off x="5124317" y="2238239"/>
            <a:ext cx="1712198" cy="1734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3" name="Flecha abajo 72"/>
          <p:cNvSpPr/>
          <p:nvPr/>
        </p:nvSpPr>
        <p:spPr>
          <a:xfrm>
            <a:off x="6604653" y="2231304"/>
            <a:ext cx="209550" cy="19191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4" name="CuadroTexto 73"/>
          <p:cNvSpPr txBox="1"/>
          <p:nvPr/>
        </p:nvSpPr>
        <p:spPr>
          <a:xfrm>
            <a:off x="4243674" y="2189746"/>
            <a:ext cx="880643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AR" sz="1200" dirty="0" smtClean="0"/>
              <a:t>Proveedor</a:t>
            </a:r>
          </a:p>
        </p:txBody>
      </p:sp>
      <p:sp>
        <p:nvSpPr>
          <p:cNvPr id="75" name="Rectángulo redondeado 74"/>
          <p:cNvSpPr/>
          <p:nvPr/>
        </p:nvSpPr>
        <p:spPr>
          <a:xfrm>
            <a:off x="6973814" y="2249228"/>
            <a:ext cx="523618" cy="17399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AR" sz="800" dirty="0" smtClean="0"/>
              <a:t>Nuevo</a:t>
            </a:r>
            <a:endParaRPr lang="es-AR" sz="1000" dirty="0"/>
          </a:p>
        </p:txBody>
      </p:sp>
      <p:sp>
        <p:nvSpPr>
          <p:cNvPr id="76" name="Rectángulo 75"/>
          <p:cNvSpPr/>
          <p:nvPr/>
        </p:nvSpPr>
        <p:spPr>
          <a:xfrm>
            <a:off x="5133078" y="2584746"/>
            <a:ext cx="1712198" cy="1734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7" name="Flecha abajo 76"/>
          <p:cNvSpPr/>
          <p:nvPr/>
        </p:nvSpPr>
        <p:spPr>
          <a:xfrm>
            <a:off x="6613414" y="2577811"/>
            <a:ext cx="209550" cy="19191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8" name="CuadroTexto 77"/>
          <p:cNvSpPr txBox="1"/>
          <p:nvPr/>
        </p:nvSpPr>
        <p:spPr>
          <a:xfrm>
            <a:off x="4252435" y="2536253"/>
            <a:ext cx="880643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AR" sz="1200" dirty="0" smtClean="0"/>
              <a:t>Rubro</a:t>
            </a:r>
          </a:p>
        </p:txBody>
      </p:sp>
      <p:sp>
        <p:nvSpPr>
          <p:cNvPr id="79" name="Rectángulo redondeado 78"/>
          <p:cNvSpPr/>
          <p:nvPr/>
        </p:nvSpPr>
        <p:spPr>
          <a:xfrm>
            <a:off x="6973814" y="2573265"/>
            <a:ext cx="523618" cy="17399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AR" sz="800" dirty="0" smtClean="0"/>
              <a:t>Nuevo</a:t>
            </a:r>
            <a:endParaRPr lang="es-AR" sz="1000" dirty="0"/>
          </a:p>
        </p:txBody>
      </p:sp>
      <p:sp>
        <p:nvSpPr>
          <p:cNvPr id="80" name="Rectángulo 79"/>
          <p:cNvSpPr/>
          <p:nvPr/>
        </p:nvSpPr>
        <p:spPr>
          <a:xfrm>
            <a:off x="2858180" y="2598162"/>
            <a:ext cx="1103209" cy="2260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1" name="Flecha abajo 80"/>
          <p:cNvSpPr/>
          <p:nvPr/>
        </p:nvSpPr>
        <p:spPr>
          <a:xfrm>
            <a:off x="3722489" y="2622970"/>
            <a:ext cx="209550" cy="19191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2" name="CuadroTexto 81"/>
          <p:cNvSpPr txBox="1"/>
          <p:nvPr/>
        </p:nvSpPr>
        <p:spPr>
          <a:xfrm>
            <a:off x="2208804" y="2559234"/>
            <a:ext cx="649376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AR" sz="1200" dirty="0" smtClean="0"/>
              <a:t>Estado</a:t>
            </a:r>
          </a:p>
        </p:txBody>
      </p:sp>
      <p:grpSp>
        <p:nvGrpSpPr>
          <p:cNvPr id="3" name="Grupo 2"/>
          <p:cNvGrpSpPr/>
          <p:nvPr/>
        </p:nvGrpSpPr>
        <p:grpSpPr>
          <a:xfrm>
            <a:off x="2134021" y="3725079"/>
            <a:ext cx="8785419" cy="1826523"/>
            <a:chOff x="2134021" y="3725079"/>
            <a:chExt cx="8785419" cy="1826523"/>
          </a:xfrm>
        </p:grpSpPr>
        <p:pic>
          <p:nvPicPr>
            <p:cNvPr id="83" name="Imagen 82"/>
            <p:cNvPicPr>
              <a:picLocks noChangeAspect="1"/>
            </p:cNvPicPr>
            <p:nvPr/>
          </p:nvPicPr>
          <p:blipFill rotWithShape="1">
            <a:blip r:embed="rId4"/>
            <a:srcRect l="570" t="24730" r="21796" b="44838"/>
            <a:stretch/>
          </p:blipFill>
          <p:spPr>
            <a:xfrm>
              <a:off x="2134021" y="3725080"/>
              <a:ext cx="7478955" cy="1739550"/>
            </a:xfrm>
            <a:prstGeom prst="rect">
              <a:avLst/>
            </a:prstGeom>
          </p:spPr>
        </p:pic>
        <p:sp>
          <p:nvSpPr>
            <p:cNvPr id="84" name="CuadroTexto 83"/>
            <p:cNvSpPr txBox="1"/>
            <p:nvPr/>
          </p:nvSpPr>
          <p:spPr>
            <a:xfrm>
              <a:off x="2199038" y="3765462"/>
              <a:ext cx="4753661" cy="3385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AR" sz="1600" dirty="0" smtClean="0"/>
                <a:t>Facturas – Subtotal : $35.000</a:t>
              </a:r>
              <a:endParaRPr lang="es-AR" sz="1600" dirty="0"/>
            </a:p>
          </p:txBody>
        </p:sp>
        <p:sp>
          <p:nvSpPr>
            <p:cNvPr id="85" name="CuadroTexto 84"/>
            <p:cNvSpPr txBox="1"/>
            <p:nvPr/>
          </p:nvSpPr>
          <p:spPr>
            <a:xfrm>
              <a:off x="2210895" y="4181603"/>
              <a:ext cx="1442885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s-AR" sz="1400" dirty="0" smtClean="0"/>
                <a:t>Numero</a:t>
              </a:r>
            </a:p>
          </p:txBody>
        </p:sp>
        <p:sp>
          <p:nvSpPr>
            <p:cNvPr id="86" name="CuadroTexto 85"/>
            <p:cNvSpPr txBox="1"/>
            <p:nvPr/>
          </p:nvSpPr>
          <p:spPr>
            <a:xfrm>
              <a:off x="3591046" y="4154931"/>
              <a:ext cx="1442885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s-AR" sz="1400" dirty="0" err="1" smtClean="0"/>
                <a:t>Descripcion</a:t>
              </a:r>
              <a:endParaRPr lang="es-AR" sz="1400" dirty="0" smtClean="0"/>
            </a:p>
          </p:txBody>
        </p:sp>
        <p:sp>
          <p:nvSpPr>
            <p:cNvPr id="87" name="CuadroTexto 86"/>
            <p:cNvSpPr txBox="1"/>
            <p:nvPr/>
          </p:nvSpPr>
          <p:spPr>
            <a:xfrm>
              <a:off x="5192601" y="4154930"/>
              <a:ext cx="1442885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s-AR" sz="1400" dirty="0" smtClean="0"/>
                <a:t>Monto</a:t>
              </a:r>
            </a:p>
          </p:txBody>
        </p:sp>
        <p:sp>
          <p:nvSpPr>
            <p:cNvPr id="88" name="CuadroTexto 87"/>
            <p:cNvSpPr txBox="1"/>
            <p:nvPr/>
          </p:nvSpPr>
          <p:spPr>
            <a:xfrm>
              <a:off x="6070070" y="4144329"/>
              <a:ext cx="1442885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s-AR" sz="1400" dirty="0" smtClean="0"/>
                <a:t>fecha</a:t>
              </a:r>
            </a:p>
          </p:txBody>
        </p:sp>
        <p:grpSp>
          <p:nvGrpSpPr>
            <p:cNvPr id="91" name="Grupo 90"/>
            <p:cNvGrpSpPr/>
            <p:nvPr/>
          </p:nvGrpSpPr>
          <p:grpSpPr>
            <a:xfrm>
              <a:off x="10186047" y="4452106"/>
              <a:ext cx="733393" cy="198411"/>
              <a:chOff x="11491778" y="4786881"/>
              <a:chExt cx="733393" cy="198411"/>
            </a:xfrm>
          </p:grpSpPr>
          <p:sp>
            <p:nvSpPr>
              <p:cNvPr id="92" name="Rectángulo redondeado 91"/>
              <p:cNvSpPr/>
              <p:nvPr/>
            </p:nvSpPr>
            <p:spPr>
              <a:xfrm>
                <a:off x="11491778" y="4786881"/>
                <a:ext cx="733393" cy="198411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s-AR" sz="800" dirty="0" smtClean="0"/>
                  <a:t>Acciones</a:t>
                </a:r>
                <a:endParaRPr lang="es-AR" sz="1000" dirty="0"/>
              </a:p>
            </p:txBody>
          </p:sp>
          <p:sp>
            <p:nvSpPr>
              <p:cNvPr id="93" name="Flecha abajo 92"/>
              <p:cNvSpPr/>
              <p:nvPr/>
            </p:nvSpPr>
            <p:spPr>
              <a:xfrm>
                <a:off x="11993575" y="4805253"/>
                <a:ext cx="205813" cy="147584"/>
              </a:xfrm>
              <a:prstGeom prst="downArrow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</p:grpSp>
        <p:grpSp>
          <p:nvGrpSpPr>
            <p:cNvPr id="94" name="Grupo 93"/>
            <p:cNvGrpSpPr/>
            <p:nvPr/>
          </p:nvGrpSpPr>
          <p:grpSpPr>
            <a:xfrm>
              <a:off x="10165179" y="4726854"/>
              <a:ext cx="733393" cy="198411"/>
              <a:chOff x="11491778" y="4786881"/>
              <a:chExt cx="733393" cy="198411"/>
            </a:xfrm>
          </p:grpSpPr>
          <p:sp>
            <p:nvSpPr>
              <p:cNvPr id="95" name="Rectángulo redondeado 94"/>
              <p:cNvSpPr/>
              <p:nvPr/>
            </p:nvSpPr>
            <p:spPr>
              <a:xfrm>
                <a:off x="11491778" y="4786881"/>
                <a:ext cx="733393" cy="198411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s-AR" sz="800" dirty="0" smtClean="0"/>
                  <a:t>Acciones</a:t>
                </a:r>
                <a:endParaRPr lang="es-AR" sz="1000" dirty="0"/>
              </a:p>
            </p:txBody>
          </p:sp>
          <p:sp>
            <p:nvSpPr>
              <p:cNvPr id="96" name="Flecha abajo 95"/>
              <p:cNvSpPr/>
              <p:nvPr/>
            </p:nvSpPr>
            <p:spPr>
              <a:xfrm>
                <a:off x="11993575" y="4805253"/>
                <a:ext cx="205813" cy="147584"/>
              </a:xfrm>
              <a:prstGeom prst="downArrow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</p:grpSp>
        <p:grpSp>
          <p:nvGrpSpPr>
            <p:cNvPr id="97" name="Grupo 96"/>
            <p:cNvGrpSpPr/>
            <p:nvPr/>
          </p:nvGrpSpPr>
          <p:grpSpPr>
            <a:xfrm>
              <a:off x="10169461" y="4958163"/>
              <a:ext cx="733393" cy="198411"/>
              <a:chOff x="11491778" y="4786881"/>
              <a:chExt cx="733393" cy="198411"/>
            </a:xfrm>
          </p:grpSpPr>
          <p:sp>
            <p:nvSpPr>
              <p:cNvPr id="98" name="Rectángulo redondeado 97"/>
              <p:cNvSpPr/>
              <p:nvPr/>
            </p:nvSpPr>
            <p:spPr>
              <a:xfrm>
                <a:off x="11491778" y="4786881"/>
                <a:ext cx="733393" cy="198411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s-AR" sz="800" dirty="0" smtClean="0"/>
                  <a:t>Acciones</a:t>
                </a:r>
                <a:endParaRPr lang="es-AR" sz="1000" dirty="0"/>
              </a:p>
            </p:txBody>
          </p:sp>
          <p:sp>
            <p:nvSpPr>
              <p:cNvPr id="99" name="Flecha abajo 98"/>
              <p:cNvSpPr/>
              <p:nvPr/>
            </p:nvSpPr>
            <p:spPr>
              <a:xfrm>
                <a:off x="11993575" y="4805253"/>
                <a:ext cx="205813" cy="147584"/>
              </a:xfrm>
              <a:prstGeom prst="downArrow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</p:grpSp>
        <p:grpSp>
          <p:nvGrpSpPr>
            <p:cNvPr id="100" name="Grupo 99"/>
            <p:cNvGrpSpPr/>
            <p:nvPr/>
          </p:nvGrpSpPr>
          <p:grpSpPr>
            <a:xfrm>
              <a:off x="10167987" y="5207971"/>
              <a:ext cx="733393" cy="198411"/>
              <a:chOff x="11491778" y="4786881"/>
              <a:chExt cx="733393" cy="198411"/>
            </a:xfrm>
          </p:grpSpPr>
          <p:sp>
            <p:nvSpPr>
              <p:cNvPr id="104" name="Rectángulo redondeado 103"/>
              <p:cNvSpPr/>
              <p:nvPr/>
            </p:nvSpPr>
            <p:spPr>
              <a:xfrm>
                <a:off x="11491778" y="4786881"/>
                <a:ext cx="733393" cy="198411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s-AR" sz="800" dirty="0" smtClean="0"/>
                  <a:t>Acciones</a:t>
                </a:r>
                <a:endParaRPr lang="es-AR" sz="1000" dirty="0"/>
              </a:p>
            </p:txBody>
          </p:sp>
          <p:sp>
            <p:nvSpPr>
              <p:cNvPr id="105" name="Flecha abajo 104"/>
              <p:cNvSpPr/>
              <p:nvPr/>
            </p:nvSpPr>
            <p:spPr>
              <a:xfrm>
                <a:off x="11993575" y="4805253"/>
                <a:ext cx="205813" cy="147584"/>
              </a:xfrm>
              <a:prstGeom prst="downArrow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</p:grpSp>
        <p:sp>
          <p:nvSpPr>
            <p:cNvPr id="111" name="CuadroTexto 110"/>
            <p:cNvSpPr txBox="1"/>
            <p:nvPr/>
          </p:nvSpPr>
          <p:spPr>
            <a:xfrm>
              <a:off x="7292999" y="4135273"/>
              <a:ext cx="81897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s-AR" sz="1400" dirty="0"/>
                <a:t>E</a:t>
              </a:r>
              <a:r>
                <a:rPr lang="es-AR" sz="1400" dirty="0" smtClean="0"/>
                <a:t>stado</a:t>
              </a:r>
            </a:p>
          </p:txBody>
        </p:sp>
        <p:pic>
          <p:nvPicPr>
            <p:cNvPr id="112" name="Imagen 111"/>
            <p:cNvPicPr>
              <a:picLocks noChangeAspect="1"/>
            </p:cNvPicPr>
            <p:nvPr/>
          </p:nvPicPr>
          <p:blipFill rotWithShape="1">
            <a:blip r:embed="rId4"/>
            <a:srcRect l="570" t="24730" r="21796" b="44838"/>
            <a:stretch/>
          </p:blipFill>
          <p:spPr>
            <a:xfrm>
              <a:off x="2134021" y="3725080"/>
              <a:ext cx="7478955" cy="1739550"/>
            </a:xfrm>
            <a:prstGeom prst="rect">
              <a:avLst/>
            </a:prstGeom>
          </p:spPr>
        </p:pic>
        <p:sp>
          <p:nvSpPr>
            <p:cNvPr id="113" name="CuadroTexto 112"/>
            <p:cNvSpPr txBox="1"/>
            <p:nvPr/>
          </p:nvSpPr>
          <p:spPr>
            <a:xfrm>
              <a:off x="2199038" y="3765462"/>
              <a:ext cx="4753661" cy="3385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AR" sz="1600" dirty="0" smtClean="0"/>
                <a:t>Facturas – Partida : 000456</a:t>
              </a:r>
              <a:endParaRPr lang="es-AR" sz="1600" dirty="0"/>
            </a:p>
          </p:txBody>
        </p:sp>
        <p:sp>
          <p:nvSpPr>
            <p:cNvPr id="114" name="CuadroTexto 113"/>
            <p:cNvSpPr txBox="1"/>
            <p:nvPr/>
          </p:nvSpPr>
          <p:spPr>
            <a:xfrm>
              <a:off x="2210895" y="4181603"/>
              <a:ext cx="1442885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s-AR" sz="1400" dirty="0" smtClean="0"/>
                <a:t>Numero</a:t>
              </a:r>
            </a:p>
          </p:txBody>
        </p:sp>
        <p:sp>
          <p:nvSpPr>
            <p:cNvPr id="115" name="CuadroTexto 114"/>
            <p:cNvSpPr txBox="1"/>
            <p:nvPr/>
          </p:nvSpPr>
          <p:spPr>
            <a:xfrm>
              <a:off x="4126953" y="4154930"/>
              <a:ext cx="1442885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s-AR" sz="1400" dirty="0" err="1" smtClean="0"/>
                <a:t>Descripcion</a:t>
              </a:r>
              <a:endParaRPr lang="es-AR" sz="1400" dirty="0" smtClean="0"/>
            </a:p>
          </p:txBody>
        </p:sp>
        <p:sp>
          <p:nvSpPr>
            <p:cNvPr id="116" name="CuadroTexto 115"/>
            <p:cNvSpPr txBox="1"/>
            <p:nvPr/>
          </p:nvSpPr>
          <p:spPr>
            <a:xfrm>
              <a:off x="8565496" y="4118277"/>
              <a:ext cx="1442885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s-AR" sz="1400" dirty="0" smtClean="0"/>
                <a:t>Monto</a:t>
              </a:r>
            </a:p>
          </p:txBody>
        </p:sp>
        <p:sp>
          <p:nvSpPr>
            <p:cNvPr id="117" name="CuadroTexto 116"/>
            <p:cNvSpPr txBox="1"/>
            <p:nvPr/>
          </p:nvSpPr>
          <p:spPr>
            <a:xfrm>
              <a:off x="6070070" y="4144329"/>
              <a:ext cx="1442885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s-AR" sz="1400" dirty="0" smtClean="0"/>
                <a:t>fecha</a:t>
              </a:r>
            </a:p>
          </p:txBody>
        </p:sp>
        <p:sp>
          <p:nvSpPr>
            <p:cNvPr id="118" name="CuadroTexto 117"/>
            <p:cNvSpPr txBox="1"/>
            <p:nvPr/>
          </p:nvSpPr>
          <p:spPr>
            <a:xfrm>
              <a:off x="8578986" y="4382051"/>
              <a:ext cx="754977" cy="116955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s-AR" sz="1400" dirty="0" smtClean="0"/>
                <a:t>$1465</a:t>
              </a:r>
            </a:p>
            <a:p>
              <a:r>
                <a:rPr lang="es-AR" sz="1400" dirty="0" smtClean="0"/>
                <a:t>$246</a:t>
              </a:r>
            </a:p>
            <a:p>
              <a:r>
                <a:rPr lang="es-AR" sz="1400" dirty="0" smtClean="0"/>
                <a:t>$9456</a:t>
              </a:r>
            </a:p>
            <a:p>
              <a:r>
                <a:rPr lang="es-AR" sz="1400" dirty="0" smtClean="0"/>
                <a:t>$1444</a:t>
              </a:r>
            </a:p>
            <a:p>
              <a:endParaRPr lang="es-AR" sz="1400" dirty="0" smtClean="0"/>
            </a:p>
          </p:txBody>
        </p:sp>
        <p:sp>
          <p:nvSpPr>
            <p:cNvPr id="119" name="CuadroTexto 118"/>
            <p:cNvSpPr txBox="1"/>
            <p:nvPr/>
          </p:nvSpPr>
          <p:spPr>
            <a:xfrm>
              <a:off x="6121161" y="4418704"/>
              <a:ext cx="1060922" cy="95410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s-AR" sz="1400" dirty="0" smtClean="0"/>
                <a:t>Unidad</a:t>
              </a:r>
            </a:p>
            <a:p>
              <a:r>
                <a:rPr lang="es-AR" sz="1400" dirty="0" smtClean="0"/>
                <a:t>mensual</a:t>
              </a:r>
            </a:p>
            <a:p>
              <a:r>
                <a:rPr lang="es-AR" sz="1400" dirty="0" smtClean="0"/>
                <a:t>diario</a:t>
              </a:r>
            </a:p>
            <a:p>
              <a:r>
                <a:rPr lang="es-AR" sz="1400" dirty="0" smtClean="0"/>
                <a:t>global</a:t>
              </a:r>
            </a:p>
          </p:txBody>
        </p:sp>
        <p:grpSp>
          <p:nvGrpSpPr>
            <p:cNvPr id="120" name="Grupo 119"/>
            <p:cNvGrpSpPr/>
            <p:nvPr/>
          </p:nvGrpSpPr>
          <p:grpSpPr>
            <a:xfrm>
              <a:off x="10186047" y="4452106"/>
              <a:ext cx="733393" cy="198411"/>
              <a:chOff x="11491778" y="4786881"/>
              <a:chExt cx="733393" cy="198411"/>
            </a:xfrm>
          </p:grpSpPr>
          <p:sp>
            <p:nvSpPr>
              <p:cNvPr id="121" name="Rectángulo redondeado 120"/>
              <p:cNvSpPr/>
              <p:nvPr/>
            </p:nvSpPr>
            <p:spPr>
              <a:xfrm>
                <a:off x="11491778" y="4786881"/>
                <a:ext cx="733393" cy="198411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s-AR" sz="800" dirty="0" smtClean="0"/>
                  <a:t>Acciones</a:t>
                </a:r>
                <a:endParaRPr lang="es-AR" sz="1000" dirty="0"/>
              </a:p>
            </p:txBody>
          </p:sp>
          <p:sp>
            <p:nvSpPr>
              <p:cNvPr id="122" name="Flecha abajo 121"/>
              <p:cNvSpPr/>
              <p:nvPr/>
            </p:nvSpPr>
            <p:spPr>
              <a:xfrm>
                <a:off x="11993575" y="4805253"/>
                <a:ext cx="205813" cy="147584"/>
              </a:xfrm>
              <a:prstGeom prst="downArrow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</p:grpSp>
        <p:grpSp>
          <p:nvGrpSpPr>
            <p:cNvPr id="123" name="Grupo 122"/>
            <p:cNvGrpSpPr/>
            <p:nvPr/>
          </p:nvGrpSpPr>
          <p:grpSpPr>
            <a:xfrm>
              <a:off x="10165179" y="4726854"/>
              <a:ext cx="733393" cy="198411"/>
              <a:chOff x="11491778" y="4786881"/>
              <a:chExt cx="733393" cy="198411"/>
            </a:xfrm>
          </p:grpSpPr>
          <p:sp>
            <p:nvSpPr>
              <p:cNvPr id="124" name="Rectángulo redondeado 123"/>
              <p:cNvSpPr/>
              <p:nvPr/>
            </p:nvSpPr>
            <p:spPr>
              <a:xfrm>
                <a:off x="11491778" y="4786881"/>
                <a:ext cx="733393" cy="198411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s-AR" sz="800" dirty="0" smtClean="0"/>
                  <a:t>Acciones</a:t>
                </a:r>
                <a:endParaRPr lang="es-AR" sz="1000" dirty="0"/>
              </a:p>
            </p:txBody>
          </p:sp>
          <p:sp>
            <p:nvSpPr>
              <p:cNvPr id="125" name="Flecha abajo 124"/>
              <p:cNvSpPr/>
              <p:nvPr/>
            </p:nvSpPr>
            <p:spPr>
              <a:xfrm>
                <a:off x="11993575" y="4805253"/>
                <a:ext cx="205813" cy="147584"/>
              </a:xfrm>
              <a:prstGeom prst="downArrow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</p:grpSp>
        <p:grpSp>
          <p:nvGrpSpPr>
            <p:cNvPr id="126" name="Grupo 125"/>
            <p:cNvGrpSpPr/>
            <p:nvPr/>
          </p:nvGrpSpPr>
          <p:grpSpPr>
            <a:xfrm>
              <a:off x="10169461" y="4958163"/>
              <a:ext cx="733393" cy="198411"/>
              <a:chOff x="11491778" y="4786881"/>
              <a:chExt cx="733393" cy="198411"/>
            </a:xfrm>
          </p:grpSpPr>
          <p:sp>
            <p:nvSpPr>
              <p:cNvPr id="127" name="Rectángulo redondeado 126"/>
              <p:cNvSpPr/>
              <p:nvPr/>
            </p:nvSpPr>
            <p:spPr>
              <a:xfrm>
                <a:off x="11491778" y="4786881"/>
                <a:ext cx="733393" cy="198411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s-AR" sz="800" dirty="0" smtClean="0"/>
                  <a:t>Acciones</a:t>
                </a:r>
                <a:endParaRPr lang="es-AR" sz="1000" dirty="0"/>
              </a:p>
            </p:txBody>
          </p:sp>
          <p:sp>
            <p:nvSpPr>
              <p:cNvPr id="128" name="Flecha abajo 127"/>
              <p:cNvSpPr/>
              <p:nvPr/>
            </p:nvSpPr>
            <p:spPr>
              <a:xfrm>
                <a:off x="11993575" y="4805253"/>
                <a:ext cx="205813" cy="147584"/>
              </a:xfrm>
              <a:prstGeom prst="downArrow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</p:grpSp>
        <p:sp>
          <p:nvSpPr>
            <p:cNvPr id="131" name="Flecha abajo 130"/>
            <p:cNvSpPr/>
            <p:nvPr/>
          </p:nvSpPr>
          <p:spPr>
            <a:xfrm>
              <a:off x="10669784" y="5226343"/>
              <a:ext cx="205813" cy="147584"/>
            </a:xfrm>
            <a:prstGeom prst="down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pic>
          <p:nvPicPr>
            <p:cNvPr id="135" name="Imagen 134"/>
            <p:cNvPicPr>
              <a:picLocks noChangeAspect="1"/>
            </p:cNvPicPr>
            <p:nvPr/>
          </p:nvPicPr>
          <p:blipFill rotWithShape="1">
            <a:blip r:embed="rId4"/>
            <a:srcRect l="69199" t="24730" r="25165" b="45220"/>
            <a:stretch/>
          </p:blipFill>
          <p:spPr>
            <a:xfrm>
              <a:off x="7334160" y="3725079"/>
              <a:ext cx="542925" cy="1717778"/>
            </a:xfrm>
            <a:prstGeom prst="rect">
              <a:avLst/>
            </a:prstGeom>
          </p:spPr>
        </p:pic>
        <p:sp>
          <p:nvSpPr>
            <p:cNvPr id="136" name="CuadroTexto 135"/>
            <p:cNvSpPr txBox="1"/>
            <p:nvPr/>
          </p:nvSpPr>
          <p:spPr>
            <a:xfrm>
              <a:off x="7292999" y="4135273"/>
              <a:ext cx="81897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s-AR" sz="1400" dirty="0"/>
                <a:t>E</a:t>
              </a:r>
              <a:r>
                <a:rPr lang="es-AR" sz="1400" dirty="0" smtClean="0"/>
                <a:t>stado</a:t>
              </a:r>
            </a:p>
          </p:txBody>
        </p:sp>
        <p:sp>
          <p:nvSpPr>
            <p:cNvPr id="137" name="CuadroTexto 136"/>
            <p:cNvSpPr txBox="1"/>
            <p:nvPr/>
          </p:nvSpPr>
          <p:spPr>
            <a:xfrm>
              <a:off x="5288802" y="4144329"/>
              <a:ext cx="775165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s-AR" sz="1400" dirty="0" smtClean="0"/>
                <a:t>tipo</a:t>
              </a:r>
            </a:p>
          </p:txBody>
        </p:sp>
        <p:sp>
          <p:nvSpPr>
            <p:cNvPr id="138" name="CuadroTexto 137"/>
            <p:cNvSpPr txBox="1"/>
            <p:nvPr/>
          </p:nvSpPr>
          <p:spPr>
            <a:xfrm>
              <a:off x="5302292" y="4408103"/>
              <a:ext cx="761675" cy="95410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s-AR" sz="1400" dirty="0" smtClean="0"/>
                <a:t>A</a:t>
              </a:r>
            </a:p>
            <a:p>
              <a:r>
                <a:rPr lang="es-AR" sz="1400" dirty="0" smtClean="0"/>
                <a:t>B</a:t>
              </a:r>
            </a:p>
            <a:p>
              <a:r>
                <a:rPr lang="es-AR" sz="1400" dirty="0" smtClean="0"/>
                <a:t>C</a:t>
              </a:r>
            </a:p>
            <a:p>
              <a:r>
                <a:rPr lang="es-AR" sz="1400" dirty="0" smtClean="0"/>
                <a:t>Ticket</a:t>
              </a:r>
            </a:p>
          </p:txBody>
        </p:sp>
        <p:sp>
          <p:nvSpPr>
            <p:cNvPr id="187" name="CuadroTexto 186"/>
            <p:cNvSpPr txBox="1"/>
            <p:nvPr/>
          </p:nvSpPr>
          <p:spPr>
            <a:xfrm>
              <a:off x="3037151" y="4167993"/>
              <a:ext cx="104610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s-AR" sz="1400" dirty="0" smtClean="0"/>
                <a:t>Proveedor</a:t>
              </a:r>
            </a:p>
          </p:txBody>
        </p:sp>
        <p:sp>
          <p:nvSpPr>
            <p:cNvPr id="188" name="CuadroTexto 187"/>
            <p:cNvSpPr txBox="1"/>
            <p:nvPr/>
          </p:nvSpPr>
          <p:spPr>
            <a:xfrm>
              <a:off x="3062948" y="4439570"/>
              <a:ext cx="1060922" cy="95410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s-AR" sz="1400" dirty="0" smtClean="0"/>
                <a:t>TAXI</a:t>
              </a:r>
            </a:p>
            <a:p>
              <a:r>
                <a:rPr lang="es-AR" sz="1400" dirty="0" smtClean="0"/>
                <a:t>COMIDA</a:t>
              </a:r>
            </a:p>
            <a:p>
              <a:r>
                <a:rPr lang="es-AR" sz="1400" dirty="0" smtClean="0"/>
                <a:t>BUZZOM</a:t>
              </a:r>
            </a:p>
            <a:p>
              <a:r>
                <a:rPr lang="es-AR" sz="1400" dirty="0" smtClean="0"/>
                <a:t>CCA</a:t>
              </a:r>
            </a:p>
          </p:txBody>
        </p:sp>
      </p:grpSp>
      <p:grpSp>
        <p:nvGrpSpPr>
          <p:cNvPr id="139" name="Grupo 138"/>
          <p:cNvGrpSpPr/>
          <p:nvPr/>
        </p:nvGrpSpPr>
        <p:grpSpPr>
          <a:xfrm>
            <a:off x="2142611" y="5729729"/>
            <a:ext cx="8785419" cy="1826523"/>
            <a:chOff x="2134021" y="3725079"/>
            <a:chExt cx="8785419" cy="1826523"/>
          </a:xfrm>
        </p:grpSpPr>
        <p:pic>
          <p:nvPicPr>
            <p:cNvPr id="140" name="Imagen 139"/>
            <p:cNvPicPr>
              <a:picLocks noChangeAspect="1"/>
            </p:cNvPicPr>
            <p:nvPr/>
          </p:nvPicPr>
          <p:blipFill rotWithShape="1">
            <a:blip r:embed="rId4"/>
            <a:srcRect l="570" t="24730" r="21796" b="44838"/>
            <a:stretch/>
          </p:blipFill>
          <p:spPr>
            <a:xfrm>
              <a:off x="2134021" y="3725080"/>
              <a:ext cx="7478955" cy="1739550"/>
            </a:xfrm>
            <a:prstGeom prst="rect">
              <a:avLst/>
            </a:prstGeom>
          </p:spPr>
        </p:pic>
        <p:sp>
          <p:nvSpPr>
            <p:cNvPr id="141" name="CuadroTexto 140"/>
            <p:cNvSpPr txBox="1"/>
            <p:nvPr/>
          </p:nvSpPr>
          <p:spPr>
            <a:xfrm>
              <a:off x="2199038" y="3765462"/>
              <a:ext cx="4753661" cy="3385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AR" sz="1600" dirty="0" smtClean="0"/>
                <a:t>Facturas – Subtotal : $35.000</a:t>
              </a:r>
              <a:endParaRPr lang="es-AR" sz="1600" dirty="0"/>
            </a:p>
          </p:txBody>
        </p:sp>
        <p:sp>
          <p:nvSpPr>
            <p:cNvPr id="142" name="CuadroTexto 141"/>
            <p:cNvSpPr txBox="1"/>
            <p:nvPr/>
          </p:nvSpPr>
          <p:spPr>
            <a:xfrm>
              <a:off x="2210895" y="4181603"/>
              <a:ext cx="1442885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s-AR" sz="1400" dirty="0" smtClean="0"/>
                <a:t>Numero</a:t>
              </a:r>
            </a:p>
          </p:txBody>
        </p:sp>
        <p:sp>
          <p:nvSpPr>
            <p:cNvPr id="143" name="CuadroTexto 142"/>
            <p:cNvSpPr txBox="1"/>
            <p:nvPr/>
          </p:nvSpPr>
          <p:spPr>
            <a:xfrm>
              <a:off x="3591046" y="4154931"/>
              <a:ext cx="1442885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s-AR" sz="1400" dirty="0" err="1" smtClean="0"/>
                <a:t>Descripcion</a:t>
              </a:r>
              <a:endParaRPr lang="es-AR" sz="1400" dirty="0" smtClean="0"/>
            </a:p>
          </p:txBody>
        </p:sp>
        <p:sp>
          <p:nvSpPr>
            <p:cNvPr id="144" name="CuadroTexto 143"/>
            <p:cNvSpPr txBox="1"/>
            <p:nvPr/>
          </p:nvSpPr>
          <p:spPr>
            <a:xfrm>
              <a:off x="5192601" y="4154930"/>
              <a:ext cx="1442885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s-AR" sz="1400" dirty="0" smtClean="0"/>
                <a:t>Monto</a:t>
              </a:r>
            </a:p>
          </p:txBody>
        </p:sp>
        <p:sp>
          <p:nvSpPr>
            <p:cNvPr id="145" name="CuadroTexto 144"/>
            <p:cNvSpPr txBox="1"/>
            <p:nvPr/>
          </p:nvSpPr>
          <p:spPr>
            <a:xfrm>
              <a:off x="6070070" y="4144329"/>
              <a:ext cx="1442885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s-AR" sz="1400" dirty="0" smtClean="0"/>
                <a:t>fecha</a:t>
              </a:r>
            </a:p>
          </p:txBody>
        </p:sp>
        <p:grpSp>
          <p:nvGrpSpPr>
            <p:cNvPr id="146" name="Grupo 145"/>
            <p:cNvGrpSpPr/>
            <p:nvPr/>
          </p:nvGrpSpPr>
          <p:grpSpPr>
            <a:xfrm>
              <a:off x="10186047" y="4452106"/>
              <a:ext cx="733393" cy="198411"/>
              <a:chOff x="11491778" y="4786881"/>
              <a:chExt cx="733393" cy="198411"/>
            </a:xfrm>
          </p:grpSpPr>
          <p:sp>
            <p:nvSpPr>
              <p:cNvPr id="179" name="Rectángulo redondeado 178"/>
              <p:cNvSpPr/>
              <p:nvPr/>
            </p:nvSpPr>
            <p:spPr>
              <a:xfrm>
                <a:off x="11491778" y="4786881"/>
                <a:ext cx="733393" cy="198411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s-AR" sz="800" dirty="0" smtClean="0"/>
                  <a:t>Acciones</a:t>
                </a:r>
                <a:endParaRPr lang="es-AR" sz="1000" dirty="0"/>
              </a:p>
            </p:txBody>
          </p:sp>
          <p:sp>
            <p:nvSpPr>
              <p:cNvPr id="180" name="Flecha abajo 179"/>
              <p:cNvSpPr/>
              <p:nvPr/>
            </p:nvSpPr>
            <p:spPr>
              <a:xfrm>
                <a:off x="11993575" y="4805253"/>
                <a:ext cx="205813" cy="147584"/>
              </a:xfrm>
              <a:prstGeom prst="downArrow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</p:grpSp>
        <p:grpSp>
          <p:nvGrpSpPr>
            <p:cNvPr id="147" name="Grupo 146"/>
            <p:cNvGrpSpPr/>
            <p:nvPr/>
          </p:nvGrpSpPr>
          <p:grpSpPr>
            <a:xfrm>
              <a:off x="10165179" y="4726854"/>
              <a:ext cx="733393" cy="198411"/>
              <a:chOff x="11491778" y="4786881"/>
              <a:chExt cx="733393" cy="198411"/>
            </a:xfrm>
          </p:grpSpPr>
          <p:sp>
            <p:nvSpPr>
              <p:cNvPr id="177" name="Rectángulo redondeado 176"/>
              <p:cNvSpPr/>
              <p:nvPr/>
            </p:nvSpPr>
            <p:spPr>
              <a:xfrm>
                <a:off x="11491778" y="4786881"/>
                <a:ext cx="733393" cy="198411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s-AR" sz="800" dirty="0" smtClean="0"/>
                  <a:t>Acciones</a:t>
                </a:r>
                <a:endParaRPr lang="es-AR" sz="1000" dirty="0"/>
              </a:p>
            </p:txBody>
          </p:sp>
          <p:sp>
            <p:nvSpPr>
              <p:cNvPr id="178" name="Flecha abajo 177"/>
              <p:cNvSpPr/>
              <p:nvPr/>
            </p:nvSpPr>
            <p:spPr>
              <a:xfrm>
                <a:off x="11993575" y="4805253"/>
                <a:ext cx="205813" cy="147584"/>
              </a:xfrm>
              <a:prstGeom prst="downArrow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</p:grpSp>
        <p:grpSp>
          <p:nvGrpSpPr>
            <p:cNvPr id="148" name="Grupo 147"/>
            <p:cNvGrpSpPr/>
            <p:nvPr/>
          </p:nvGrpSpPr>
          <p:grpSpPr>
            <a:xfrm>
              <a:off x="10169461" y="4958163"/>
              <a:ext cx="733393" cy="198411"/>
              <a:chOff x="11491778" y="4786881"/>
              <a:chExt cx="733393" cy="198411"/>
            </a:xfrm>
          </p:grpSpPr>
          <p:sp>
            <p:nvSpPr>
              <p:cNvPr id="175" name="Rectángulo redondeado 174"/>
              <p:cNvSpPr/>
              <p:nvPr/>
            </p:nvSpPr>
            <p:spPr>
              <a:xfrm>
                <a:off x="11491778" y="4786881"/>
                <a:ext cx="733393" cy="198411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s-AR" sz="800" dirty="0" smtClean="0"/>
                  <a:t>Acciones</a:t>
                </a:r>
                <a:endParaRPr lang="es-AR" sz="1000" dirty="0"/>
              </a:p>
            </p:txBody>
          </p:sp>
          <p:sp>
            <p:nvSpPr>
              <p:cNvPr id="176" name="Flecha abajo 175"/>
              <p:cNvSpPr/>
              <p:nvPr/>
            </p:nvSpPr>
            <p:spPr>
              <a:xfrm>
                <a:off x="11993575" y="4805253"/>
                <a:ext cx="205813" cy="147584"/>
              </a:xfrm>
              <a:prstGeom prst="downArrow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</p:grpSp>
        <p:grpSp>
          <p:nvGrpSpPr>
            <p:cNvPr id="149" name="Grupo 148"/>
            <p:cNvGrpSpPr/>
            <p:nvPr/>
          </p:nvGrpSpPr>
          <p:grpSpPr>
            <a:xfrm>
              <a:off x="10167987" y="5207971"/>
              <a:ext cx="733393" cy="198411"/>
              <a:chOff x="11491778" y="4786881"/>
              <a:chExt cx="733393" cy="198411"/>
            </a:xfrm>
          </p:grpSpPr>
          <p:sp>
            <p:nvSpPr>
              <p:cNvPr id="173" name="Rectángulo redondeado 172"/>
              <p:cNvSpPr/>
              <p:nvPr/>
            </p:nvSpPr>
            <p:spPr>
              <a:xfrm>
                <a:off x="11491778" y="4786881"/>
                <a:ext cx="733393" cy="198411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s-AR" sz="800" dirty="0" smtClean="0"/>
                  <a:t>Acciones</a:t>
                </a:r>
                <a:endParaRPr lang="es-AR" sz="1000" dirty="0"/>
              </a:p>
            </p:txBody>
          </p:sp>
          <p:sp>
            <p:nvSpPr>
              <p:cNvPr id="174" name="Flecha abajo 173"/>
              <p:cNvSpPr/>
              <p:nvPr/>
            </p:nvSpPr>
            <p:spPr>
              <a:xfrm>
                <a:off x="11993575" y="4805253"/>
                <a:ext cx="205813" cy="147584"/>
              </a:xfrm>
              <a:prstGeom prst="downArrow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</p:grpSp>
        <p:sp>
          <p:nvSpPr>
            <p:cNvPr id="150" name="CuadroTexto 149"/>
            <p:cNvSpPr txBox="1"/>
            <p:nvPr/>
          </p:nvSpPr>
          <p:spPr>
            <a:xfrm>
              <a:off x="7292999" y="4135273"/>
              <a:ext cx="81897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s-AR" sz="1400" dirty="0"/>
                <a:t>E</a:t>
              </a:r>
              <a:r>
                <a:rPr lang="es-AR" sz="1400" dirty="0" smtClean="0"/>
                <a:t>stado</a:t>
              </a:r>
            </a:p>
          </p:txBody>
        </p:sp>
        <p:pic>
          <p:nvPicPr>
            <p:cNvPr id="151" name="Imagen 150"/>
            <p:cNvPicPr>
              <a:picLocks noChangeAspect="1"/>
            </p:cNvPicPr>
            <p:nvPr/>
          </p:nvPicPr>
          <p:blipFill rotWithShape="1">
            <a:blip r:embed="rId4"/>
            <a:srcRect l="570" t="24730" r="21796" b="44838"/>
            <a:stretch/>
          </p:blipFill>
          <p:spPr>
            <a:xfrm>
              <a:off x="2134021" y="3725080"/>
              <a:ext cx="7478955" cy="1739550"/>
            </a:xfrm>
            <a:prstGeom prst="rect">
              <a:avLst/>
            </a:prstGeom>
          </p:spPr>
        </p:pic>
        <p:sp>
          <p:nvSpPr>
            <p:cNvPr id="152" name="CuadroTexto 151"/>
            <p:cNvSpPr txBox="1"/>
            <p:nvPr/>
          </p:nvSpPr>
          <p:spPr>
            <a:xfrm>
              <a:off x="2199038" y="3765462"/>
              <a:ext cx="4753661" cy="3385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AR" sz="1600" dirty="0" smtClean="0"/>
                <a:t>Facturas – Partida : 000229</a:t>
              </a:r>
              <a:endParaRPr lang="es-AR" sz="1600" dirty="0"/>
            </a:p>
          </p:txBody>
        </p:sp>
        <p:sp>
          <p:nvSpPr>
            <p:cNvPr id="153" name="CuadroTexto 152"/>
            <p:cNvSpPr txBox="1"/>
            <p:nvPr/>
          </p:nvSpPr>
          <p:spPr>
            <a:xfrm>
              <a:off x="2210895" y="4181603"/>
              <a:ext cx="1442885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s-AR" sz="1400" dirty="0" smtClean="0"/>
                <a:t>Numero</a:t>
              </a:r>
            </a:p>
          </p:txBody>
        </p:sp>
        <p:sp>
          <p:nvSpPr>
            <p:cNvPr id="154" name="CuadroTexto 153"/>
            <p:cNvSpPr txBox="1"/>
            <p:nvPr/>
          </p:nvSpPr>
          <p:spPr>
            <a:xfrm>
              <a:off x="4135887" y="4154930"/>
              <a:ext cx="1442885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s-AR" sz="1400" dirty="0" err="1" smtClean="0"/>
                <a:t>Descripcion</a:t>
              </a:r>
              <a:endParaRPr lang="es-AR" sz="1400" dirty="0" smtClean="0"/>
            </a:p>
          </p:txBody>
        </p:sp>
        <p:sp>
          <p:nvSpPr>
            <p:cNvPr id="155" name="CuadroTexto 154"/>
            <p:cNvSpPr txBox="1"/>
            <p:nvPr/>
          </p:nvSpPr>
          <p:spPr>
            <a:xfrm>
              <a:off x="8565496" y="4118277"/>
              <a:ext cx="1442885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s-AR" sz="1400" dirty="0" smtClean="0"/>
                <a:t>Monto</a:t>
              </a:r>
            </a:p>
          </p:txBody>
        </p:sp>
        <p:sp>
          <p:nvSpPr>
            <p:cNvPr id="156" name="CuadroTexto 155"/>
            <p:cNvSpPr txBox="1"/>
            <p:nvPr/>
          </p:nvSpPr>
          <p:spPr>
            <a:xfrm>
              <a:off x="6070070" y="4144329"/>
              <a:ext cx="1442885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s-AR" sz="1400" dirty="0" smtClean="0"/>
                <a:t>fecha</a:t>
              </a:r>
            </a:p>
          </p:txBody>
        </p:sp>
        <p:sp>
          <p:nvSpPr>
            <p:cNvPr id="157" name="CuadroTexto 156"/>
            <p:cNvSpPr txBox="1"/>
            <p:nvPr/>
          </p:nvSpPr>
          <p:spPr>
            <a:xfrm>
              <a:off x="8578986" y="4382051"/>
              <a:ext cx="754977" cy="116955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s-AR" sz="1400" dirty="0" smtClean="0"/>
                <a:t>$1465</a:t>
              </a:r>
            </a:p>
            <a:p>
              <a:r>
                <a:rPr lang="es-AR" sz="1400" dirty="0" smtClean="0"/>
                <a:t>$246</a:t>
              </a:r>
            </a:p>
            <a:p>
              <a:r>
                <a:rPr lang="es-AR" sz="1400" dirty="0" smtClean="0"/>
                <a:t>$9456</a:t>
              </a:r>
            </a:p>
            <a:p>
              <a:r>
                <a:rPr lang="es-AR" sz="1400" dirty="0" smtClean="0"/>
                <a:t>$1444</a:t>
              </a:r>
            </a:p>
            <a:p>
              <a:endParaRPr lang="es-AR" sz="1400" dirty="0" smtClean="0"/>
            </a:p>
          </p:txBody>
        </p:sp>
        <p:sp>
          <p:nvSpPr>
            <p:cNvPr id="158" name="CuadroTexto 157"/>
            <p:cNvSpPr txBox="1"/>
            <p:nvPr/>
          </p:nvSpPr>
          <p:spPr>
            <a:xfrm>
              <a:off x="6121161" y="4418704"/>
              <a:ext cx="1060922" cy="95410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s-AR" sz="1400" dirty="0" smtClean="0"/>
                <a:t>Unidad</a:t>
              </a:r>
            </a:p>
            <a:p>
              <a:r>
                <a:rPr lang="es-AR" sz="1400" dirty="0" smtClean="0"/>
                <a:t>mensual</a:t>
              </a:r>
            </a:p>
            <a:p>
              <a:r>
                <a:rPr lang="es-AR" sz="1400" dirty="0" smtClean="0"/>
                <a:t>diario</a:t>
              </a:r>
            </a:p>
            <a:p>
              <a:r>
                <a:rPr lang="es-AR" sz="1400" dirty="0" smtClean="0"/>
                <a:t>global</a:t>
              </a:r>
            </a:p>
          </p:txBody>
        </p:sp>
        <p:grpSp>
          <p:nvGrpSpPr>
            <p:cNvPr id="159" name="Grupo 158"/>
            <p:cNvGrpSpPr/>
            <p:nvPr/>
          </p:nvGrpSpPr>
          <p:grpSpPr>
            <a:xfrm>
              <a:off x="10186047" y="4452106"/>
              <a:ext cx="733393" cy="198411"/>
              <a:chOff x="11491778" y="4786881"/>
              <a:chExt cx="733393" cy="198411"/>
            </a:xfrm>
          </p:grpSpPr>
          <p:sp>
            <p:nvSpPr>
              <p:cNvPr id="171" name="Rectángulo redondeado 170"/>
              <p:cNvSpPr/>
              <p:nvPr/>
            </p:nvSpPr>
            <p:spPr>
              <a:xfrm>
                <a:off x="11491778" y="4786881"/>
                <a:ext cx="733393" cy="198411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s-AR" sz="800" dirty="0" smtClean="0"/>
                  <a:t>Acciones</a:t>
                </a:r>
                <a:endParaRPr lang="es-AR" sz="1000" dirty="0"/>
              </a:p>
            </p:txBody>
          </p:sp>
          <p:sp>
            <p:nvSpPr>
              <p:cNvPr id="172" name="Flecha abajo 171"/>
              <p:cNvSpPr/>
              <p:nvPr/>
            </p:nvSpPr>
            <p:spPr>
              <a:xfrm>
                <a:off x="11993575" y="4805253"/>
                <a:ext cx="205813" cy="147584"/>
              </a:xfrm>
              <a:prstGeom prst="downArrow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</p:grpSp>
        <p:grpSp>
          <p:nvGrpSpPr>
            <p:cNvPr id="160" name="Grupo 159"/>
            <p:cNvGrpSpPr/>
            <p:nvPr/>
          </p:nvGrpSpPr>
          <p:grpSpPr>
            <a:xfrm>
              <a:off x="10165179" y="4726854"/>
              <a:ext cx="733393" cy="198411"/>
              <a:chOff x="11491778" y="4786881"/>
              <a:chExt cx="733393" cy="198411"/>
            </a:xfrm>
          </p:grpSpPr>
          <p:sp>
            <p:nvSpPr>
              <p:cNvPr id="169" name="Rectángulo redondeado 168"/>
              <p:cNvSpPr/>
              <p:nvPr/>
            </p:nvSpPr>
            <p:spPr>
              <a:xfrm>
                <a:off x="11491778" y="4786881"/>
                <a:ext cx="733393" cy="198411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s-AR" sz="800" dirty="0" smtClean="0"/>
                  <a:t>Acciones</a:t>
                </a:r>
                <a:endParaRPr lang="es-AR" sz="1000" dirty="0"/>
              </a:p>
            </p:txBody>
          </p:sp>
          <p:sp>
            <p:nvSpPr>
              <p:cNvPr id="170" name="Flecha abajo 169"/>
              <p:cNvSpPr/>
              <p:nvPr/>
            </p:nvSpPr>
            <p:spPr>
              <a:xfrm>
                <a:off x="11993575" y="4805253"/>
                <a:ext cx="205813" cy="147584"/>
              </a:xfrm>
              <a:prstGeom prst="downArrow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</p:grpSp>
        <p:grpSp>
          <p:nvGrpSpPr>
            <p:cNvPr id="161" name="Grupo 160"/>
            <p:cNvGrpSpPr/>
            <p:nvPr/>
          </p:nvGrpSpPr>
          <p:grpSpPr>
            <a:xfrm>
              <a:off x="10169461" y="4958163"/>
              <a:ext cx="733393" cy="198411"/>
              <a:chOff x="11491778" y="4786881"/>
              <a:chExt cx="733393" cy="198411"/>
            </a:xfrm>
          </p:grpSpPr>
          <p:sp>
            <p:nvSpPr>
              <p:cNvPr id="167" name="Rectángulo redondeado 166"/>
              <p:cNvSpPr/>
              <p:nvPr/>
            </p:nvSpPr>
            <p:spPr>
              <a:xfrm>
                <a:off x="11491778" y="4786881"/>
                <a:ext cx="733393" cy="198411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s-AR" sz="800" dirty="0" smtClean="0"/>
                  <a:t>Acciones</a:t>
                </a:r>
                <a:endParaRPr lang="es-AR" sz="1000" dirty="0"/>
              </a:p>
            </p:txBody>
          </p:sp>
          <p:sp>
            <p:nvSpPr>
              <p:cNvPr id="168" name="Flecha abajo 167"/>
              <p:cNvSpPr/>
              <p:nvPr/>
            </p:nvSpPr>
            <p:spPr>
              <a:xfrm>
                <a:off x="11993575" y="4805253"/>
                <a:ext cx="205813" cy="147584"/>
              </a:xfrm>
              <a:prstGeom prst="downArrow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</p:grpSp>
        <p:sp>
          <p:nvSpPr>
            <p:cNvPr id="162" name="Flecha abajo 161"/>
            <p:cNvSpPr/>
            <p:nvPr/>
          </p:nvSpPr>
          <p:spPr>
            <a:xfrm>
              <a:off x="10669784" y="5226343"/>
              <a:ext cx="205813" cy="147584"/>
            </a:xfrm>
            <a:prstGeom prst="down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pic>
          <p:nvPicPr>
            <p:cNvPr id="163" name="Imagen 162"/>
            <p:cNvPicPr>
              <a:picLocks noChangeAspect="1"/>
            </p:cNvPicPr>
            <p:nvPr/>
          </p:nvPicPr>
          <p:blipFill rotWithShape="1">
            <a:blip r:embed="rId4"/>
            <a:srcRect l="69199" t="24730" r="25165" b="45220"/>
            <a:stretch/>
          </p:blipFill>
          <p:spPr>
            <a:xfrm>
              <a:off x="7334160" y="3725079"/>
              <a:ext cx="542925" cy="1717778"/>
            </a:xfrm>
            <a:prstGeom prst="rect">
              <a:avLst/>
            </a:prstGeom>
          </p:spPr>
        </p:pic>
        <p:sp>
          <p:nvSpPr>
            <p:cNvPr id="164" name="CuadroTexto 163"/>
            <p:cNvSpPr txBox="1"/>
            <p:nvPr/>
          </p:nvSpPr>
          <p:spPr>
            <a:xfrm>
              <a:off x="7292999" y="4135273"/>
              <a:ext cx="81897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s-AR" sz="1400" dirty="0"/>
                <a:t>E</a:t>
              </a:r>
              <a:r>
                <a:rPr lang="es-AR" sz="1400" dirty="0" smtClean="0"/>
                <a:t>stado</a:t>
              </a:r>
            </a:p>
          </p:txBody>
        </p:sp>
        <p:sp>
          <p:nvSpPr>
            <p:cNvPr id="165" name="CuadroTexto 164"/>
            <p:cNvSpPr txBox="1"/>
            <p:nvPr/>
          </p:nvSpPr>
          <p:spPr>
            <a:xfrm>
              <a:off x="5288802" y="4144329"/>
              <a:ext cx="775165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s-AR" sz="1400" dirty="0" smtClean="0"/>
                <a:t>tipo</a:t>
              </a:r>
            </a:p>
          </p:txBody>
        </p:sp>
        <p:sp>
          <p:nvSpPr>
            <p:cNvPr id="166" name="CuadroTexto 165"/>
            <p:cNvSpPr txBox="1"/>
            <p:nvPr/>
          </p:nvSpPr>
          <p:spPr>
            <a:xfrm>
              <a:off x="5302292" y="4408103"/>
              <a:ext cx="761675" cy="95410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s-AR" sz="1400" dirty="0" smtClean="0"/>
                <a:t>A</a:t>
              </a:r>
            </a:p>
            <a:p>
              <a:r>
                <a:rPr lang="es-AR" sz="1400" dirty="0" smtClean="0"/>
                <a:t>B</a:t>
              </a:r>
            </a:p>
            <a:p>
              <a:r>
                <a:rPr lang="es-AR" sz="1400" dirty="0" smtClean="0"/>
                <a:t>C</a:t>
              </a:r>
            </a:p>
            <a:p>
              <a:r>
                <a:rPr lang="es-AR" sz="1400" dirty="0" smtClean="0"/>
                <a:t>Ticket</a:t>
              </a:r>
            </a:p>
          </p:txBody>
        </p:sp>
      </p:grpSp>
      <p:grpSp>
        <p:nvGrpSpPr>
          <p:cNvPr id="129" name="Grupo 128"/>
          <p:cNvGrpSpPr/>
          <p:nvPr/>
        </p:nvGrpSpPr>
        <p:grpSpPr>
          <a:xfrm>
            <a:off x="318639" y="630350"/>
            <a:ext cx="1576307" cy="4936403"/>
            <a:chOff x="318639" y="630350"/>
            <a:chExt cx="1576307" cy="4936403"/>
          </a:xfrm>
        </p:grpSpPr>
        <p:sp>
          <p:nvSpPr>
            <p:cNvPr id="130" name="Rectángulo 129"/>
            <p:cNvSpPr/>
            <p:nvPr/>
          </p:nvSpPr>
          <p:spPr>
            <a:xfrm>
              <a:off x="332260" y="630350"/>
              <a:ext cx="1562686" cy="49364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32" name="CuadroTexto 131"/>
            <p:cNvSpPr txBox="1"/>
            <p:nvPr/>
          </p:nvSpPr>
          <p:spPr>
            <a:xfrm>
              <a:off x="323686" y="646772"/>
              <a:ext cx="1559979" cy="338554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s-AR" sz="1600" dirty="0" smtClean="0">
                  <a:solidFill>
                    <a:schemeClr val="bg1"/>
                  </a:solidFill>
                </a:rPr>
                <a:t>Panel de Control</a:t>
              </a:r>
              <a:endParaRPr lang="es-AR" sz="1600" dirty="0">
                <a:solidFill>
                  <a:schemeClr val="bg1"/>
                </a:solidFill>
              </a:endParaRPr>
            </a:p>
          </p:txBody>
        </p:sp>
        <p:sp>
          <p:nvSpPr>
            <p:cNvPr id="133" name="CuadroTexto 132"/>
            <p:cNvSpPr txBox="1"/>
            <p:nvPr/>
          </p:nvSpPr>
          <p:spPr>
            <a:xfrm>
              <a:off x="318639" y="1069046"/>
              <a:ext cx="1002903" cy="338554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s-AR" sz="1600" dirty="0" smtClean="0">
                  <a:solidFill>
                    <a:schemeClr val="bg1"/>
                  </a:solidFill>
                </a:rPr>
                <a:t>Proyectos</a:t>
              </a:r>
              <a:endParaRPr lang="es-AR" sz="1600" dirty="0">
                <a:solidFill>
                  <a:schemeClr val="bg1"/>
                </a:solidFill>
              </a:endParaRPr>
            </a:p>
          </p:txBody>
        </p:sp>
        <p:sp>
          <p:nvSpPr>
            <p:cNvPr id="134" name="CuadroTexto 133"/>
            <p:cNvSpPr txBox="1"/>
            <p:nvPr/>
          </p:nvSpPr>
          <p:spPr>
            <a:xfrm>
              <a:off x="334990" y="1456970"/>
              <a:ext cx="988476" cy="338554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s-AR" sz="1600" dirty="0" smtClean="0">
                  <a:solidFill>
                    <a:schemeClr val="bg1"/>
                  </a:solidFill>
                </a:rPr>
                <a:t>Consultas</a:t>
              </a:r>
              <a:endParaRPr lang="es-AR" sz="1600" dirty="0">
                <a:solidFill>
                  <a:schemeClr val="bg1"/>
                </a:solidFill>
              </a:endParaRPr>
            </a:p>
          </p:txBody>
        </p:sp>
        <p:sp>
          <p:nvSpPr>
            <p:cNvPr id="181" name="CuadroTexto 180"/>
            <p:cNvSpPr txBox="1"/>
            <p:nvPr/>
          </p:nvSpPr>
          <p:spPr>
            <a:xfrm>
              <a:off x="332261" y="1882735"/>
              <a:ext cx="1436483" cy="338554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s-AR" sz="1600" dirty="0" smtClean="0">
                  <a:solidFill>
                    <a:schemeClr val="bg1"/>
                  </a:solidFill>
                </a:rPr>
                <a:t>Administración</a:t>
              </a:r>
              <a:endParaRPr lang="es-AR" sz="1600" dirty="0">
                <a:solidFill>
                  <a:schemeClr val="bg1"/>
                </a:solidFill>
              </a:endParaRPr>
            </a:p>
          </p:txBody>
        </p:sp>
        <p:sp>
          <p:nvSpPr>
            <p:cNvPr id="182" name="CuadroTexto 181"/>
            <p:cNvSpPr txBox="1"/>
            <p:nvPr/>
          </p:nvSpPr>
          <p:spPr>
            <a:xfrm>
              <a:off x="459007" y="2308500"/>
              <a:ext cx="696344" cy="307777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s-AR" sz="1400" dirty="0" smtClean="0">
                  <a:solidFill>
                    <a:schemeClr val="bg1"/>
                  </a:solidFill>
                </a:rPr>
                <a:t>Rubros</a:t>
              </a:r>
              <a:endParaRPr lang="es-AR" sz="1400" dirty="0">
                <a:solidFill>
                  <a:schemeClr val="bg1"/>
                </a:solidFill>
              </a:endParaRPr>
            </a:p>
          </p:txBody>
        </p:sp>
        <p:sp>
          <p:nvSpPr>
            <p:cNvPr id="183" name="CuadroTexto 182"/>
            <p:cNvSpPr txBox="1"/>
            <p:nvPr/>
          </p:nvSpPr>
          <p:spPr>
            <a:xfrm>
              <a:off x="450807" y="2716444"/>
              <a:ext cx="821059" cy="307777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s-AR" sz="1400" dirty="0" smtClean="0">
                  <a:solidFill>
                    <a:schemeClr val="bg1"/>
                  </a:solidFill>
                </a:rPr>
                <a:t>Usuarios</a:t>
              </a:r>
              <a:endParaRPr lang="es-AR" sz="1400" dirty="0">
                <a:solidFill>
                  <a:schemeClr val="bg1"/>
                </a:solidFill>
              </a:endParaRPr>
            </a:p>
          </p:txBody>
        </p:sp>
        <p:sp>
          <p:nvSpPr>
            <p:cNvPr id="184" name="CuadroTexto 183"/>
            <p:cNvSpPr txBox="1"/>
            <p:nvPr/>
          </p:nvSpPr>
          <p:spPr>
            <a:xfrm>
              <a:off x="432290" y="3122900"/>
              <a:ext cx="766172" cy="307777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s-AR" sz="1400" dirty="0" smtClean="0">
                  <a:solidFill>
                    <a:schemeClr val="bg1"/>
                  </a:solidFill>
                </a:rPr>
                <a:t>Clientes</a:t>
              </a:r>
              <a:endParaRPr lang="es-AR" sz="1400" dirty="0">
                <a:solidFill>
                  <a:schemeClr val="bg1"/>
                </a:solidFill>
              </a:endParaRPr>
            </a:p>
          </p:txBody>
        </p:sp>
        <p:sp>
          <p:nvSpPr>
            <p:cNvPr id="185" name="CuadroTexto 184"/>
            <p:cNvSpPr txBox="1"/>
            <p:nvPr/>
          </p:nvSpPr>
          <p:spPr>
            <a:xfrm>
              <a:off x="432290" y="3534645"/>
              <a:ext cx="1100238" cy="307777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s-AR" sz="1400" dirty="0" smtClean="0">
                  <a:solidFill>
                    <a:schemeClr val="bg1"/>
                  </a:solidFill>
                </a:rPr>
                <a:t>Proveedores</a:t>
              </a:r>
              <a:endParaRPr lang="es-AR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86" name="Rectángulo 185"/>
          <p:cNvSpPr/>
          <p:nvPr/>
        </p:nvSpPr>
        <p:spPr>
          <a:xfrm>
            <a:off x="2017310" y="0"/>
            <a:ext cx="1219410" cy="4898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89" name="CuadroTexto 188"/>
          <p:cNvSpPr txBox="1"/>
          <p:nvPr/>
        </p:nvSpPr>
        <p:spPr>
          <a:xfrm>
            <a:off x="3070342" y="6171435"/>
            <a:ext cx="96321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AR" sz="1400" dirty="0" smtClean="0"/>
              <a:t>Proveedor</a:t>
            </a:r>
          </a:p>
        </p:txBody>
      </p:sp>
      <p:sp>
        <p:nvSpPr>
          <p:cNvPr id="190" name="CuadroTexto 189"/>
          <p:cNvSpPr txBox="1"/>
          <p:nvPr/>
        </p:nvSpPr>
        <p:spPr>
          <a:xfrm>
            <a:off x="3096140" y="6443012"/>
            <a:ext cx="1060922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AR" sz="1400" dirty="0" smtClean="0"/>
              <a:t>TAXI</a:t>
            </a:r>
          </a:p>
          <a:p>
            <a:r>
              <a:rPr lang="es-AR" sz="1400" dirty="0" smtClean="0"/>
              <a:t>COMIDA</a:t>
            </a:r>
          </a:p>
          <a:p>
            <a:r>
              <a:rPr lang="es-AR" sz="1400" dirty="0" smtClean="0"/>
              <a:t>BUZZOM</a:t>
            </a:r>
          </a:p>
          <a:p>
            <a:r>
              <a:rPr lang="es-AR" sz="1400" dirty="0" smtClean="0"/>
              <a:t>CCA</a:t>
            </a:r>
          </a:p>
        </p:txBody>
      </p:sp>
    </p:spTree>
    <p:extLst>
      <p:ext uri="{BB962C8B-B14F-4D97-AF65-F5344CB8AC3E}">
        <p14:creationId xmlns:p14="http://schemas.microsoft.com/office/powerpoint/2010/main" val="2916103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-80" t="9573" r="1680" b="9147"/>
          <a:stretch/>
        </p:blipFill>
        <p:spPr>
          <a:xfrm>
            <a:off x="0" y="0"/>
            <a:ext cx="12192000" cy="5664820"/>
          </a:xfrm>
          <a:prstGeom prst="rect">
            <a:avLst/>
          </a:prstGeom>
        </p:spPr>
      </p:pic>
      <p:sp>
        <p:nvSpPr>
          <p:cNvPr id="16" name="Rectángulo 15"/>
          <p:cNvSpPr/>
          <p:nvPr/>
        </p:nvSpPr>
        <p:spPr>
          <a:xfrm>
            <a:off x="1930010" y="1302465"/>
            <a:ext cx="10218287" cy="56509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"/>
            <a:ext cx="1883664" cy="603504"/>
          </a:xfrm>
          <a:solidFill>
            <a:schemeClr val="accent6"/>
          </a:solidFill>
        </p:spPr>
        <p:txBody>
          <a:bodyPr>
            <a:normAutofit fontScale="90000"/>
          </a:bodyPr>
          <a:lstStyle/>
          <a:p>
            <a:r>
              <a:rPr lang="es-AR" b="1" dirty="0" smtClean="0"/>
              <a:t>LAIKA</a:t>
            </a:r>
            <a:endParaRPr lang="es-AR" b="1" dirty="0"/>
          </a:p>
        </p:txBody>
      </p:sp>
      <p:sp>
        <p:nvSpPr>
          <p:cNvPr id="13" name="CuadroTexto 12"/>
          <p:cNvSpPr txBox="1"/>
          <p:nvPr/>
        </p:nvSpPr>
        <p:spPr>
          <a:xfrm>
            <a:off x="2247215" y="659260"/>
            <a:ext cx="482033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AR" dirty="0" smtClean="0"/>
              <a:t>Administración : Rubros</a:t>
            </a:r>
            <a:endParaRPr lang="es-AR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221" t="48944" r="5579" b="38833"/>
          <a:stretch/>
        </p:blipFill>
        <p:spPr>
          <a:xfrm>
            <a:off x="2411523" y="1602378"/>
            <a:ext cx="2621711" cy="1296127"/>
          </a:xfrm>
          <a:prstGeom prst="rect">
            <a:avLst/>
          </a:prstGeom>
        </p:spPr>
      </p:pic>
      <p:pic>
        <p:nvPicPr>
          <p:cNvPr id="101" name="Imagen 100"/>
          <p:cNvPicPr>
            <a:picLocks noChangeAspect="1"/>
          </p:cNvPicPr>
          <p:nvPr/>
        </p:nvPicPr>
        <p:blipFill rotWithShape="1">
          <a:blip r:embed="rId4"/>
          <a:srcRect l="570" t="24730" r="78490" b="52649"/>
          <a:stretch/>
        </p:blipFill>
        <p:spPr>
          <a:xfrm>
            <a:off x="2192760" y="3840928"/>
            <a:ext cx="2017290" cy="1293048"/>
          </a:xfrm>
          <a:prstGeom prst="rect">
            <a:avLst/>
          </a:prstGeom>
        </p:spPr>
      </p:pic>
      <p:sp>
        <p:nvSpPr>
          <p:cNvPr id="102" name="CuadroTexto 101"/>
          <p:cNvSpPr txBox="1"/>
          <p:nvPr/>
        </p:nvSpPr>
        <p:spPr>
          <a:xfrm>
            <a:off x="2257777" y="3881310"/>
            <a:ext cx="4753661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AR" sz="1600" dirty="0" smtClean="0"/>
              <a:t>Titulo del Rubro</a:t>
            </a:r>
            <a:endParaRPr lang="es-AR" sz="1600" dirty="0"/>
          </a:p>
        </p:txBody>
      </p:sp>
      <p:sp>
        <p:nvSpPr>
          <p:cNvPr id="103" name="CuadroTexto 102"/>
          <p:cNvSpPr txBox="1"/>
          <p:nvPr/>
        </p:nvSpPr>
        <p:spPr>
          <a:xfrm>
            <a:off x="2287775" y="4271517"/>
            <a:ext cx="144288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AR" sz="1400" dirty="0" err="1" smtClean="0"/>
              <a:t>SubRubro</a:t>
            </a:r>
            <a:endParaRPr lang="es-AR" sz="1400" dirty="0" smtClean="0"/>
          </a:p>
        </p:txBody>
      </p:sp>
      <p:grpSp>
        <p:nvGrpSpPr>
          <p:cNvPr id="104" name="Grupo 103"/>
          <p:cNvGrpSpPr/>
          <p:nvPr/>
        </p:nvGrpSpPr>
        <p:grpSpPr>
          <a:xfrm>
            <a:off x="4531437" y="4351081"/>
            <a:ext cx="733393" cy="198411"/>
            <a:chOff x="11491778" y="4786881"/>
            <a:chExt cx="733393" cy="198411"/>
          </a:xfrm>
        </p:grpSpPr>
        <p:sp>
          <p:nvSpPr>
            <p:cNvPr id="105" name="Rectángulo redondeado 104"/>
            <p:cNvSpPr/>
            <p:nvPr/>
          </p:nvSpPr>
          <p:spPr>
            <a:xfrm>
              <a:off x="11491778" y="4786881"/>
              <a:ext cx="733393" cy="198411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AR" sz="800" dirty="0" smtClean="0"/>
                <a:t>Acciones</a:t>
              </a:r>
              <a:endParaRPr lang="es-AR" sz="1000" dirty="0"/>
            </a:p>
          </p:txBody>
        </p:sp>
        <p:sp>
          <p:nvSpPr>
            <p:cNvPr id="106" name="Flecha abajo 105"/>
            <p:cNvSpPr/>
            <p:nvPr/>
          </p:nvSpPr>
          <p:spPr>
            <a:xfrm>
              <a:off x="11993575" y="4805253"/>
              <a:ext cx="205813" cy="147584"/>
            </a:xfrm>
            <a:prstGeom prst="down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107" name="Grupo 106"/>
          <p:cNvGrpSpPr/>
          <p:nvPr/>
        </p:nvGrpSpPr>
        <p:grpSpPr>
          <a:xfrm>
            <a:off x="4531437" y="4605228"/>
            <a:ext cx="733393" cy="198411"/>
            <a:chOff x="11491778" y="4786881"/>
            <a:chExt cx="733393" cy="198411"/>
          </a:xfrm>
        </p:grpSpPr>
        <p:sp>
          <p:nvSpPr>
            <p:cNvPr id="108" name="Rectángulo redondeado 107"/>
            <p:cNvSpPr/>
            <p:nvPr/>
          </p:nvSpPr>
          <p:spPr>
            <a:xfrm>
              <a:off x="11491778" y="4786881"/>
              <a:ext cx="733393" cy="198411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AR" sz="800" dirty="0" smtClean="0"/>
                <a:t>Acciones</a:t>
              </a:r>
              <a:endParaRPr lang="es-AR" sz="1000" dirty="0"/>
            </a:p>
          </p:txBody>
        </p:sp>
        <p:sp>
          <p:nvSpPr>
            <p:cNvPr id="109" name="Flecha abajo 108"/>
            <p:cNvSpPr/>
            <p:nvPr/>
          </p:nvSpPr>
          <p:spPr>
            <a:xfrm>
              <a:off x="11993575" y="4805253"/>
              <a:ext cx="205813" cy="147584"/>
            </a:xfrm>
            <a:prstGeom prst="down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111" name="Grupo 110"/>
          <p:cNvGrpSpPr/>
          <p:nvPr/>
        </p:nvGrpSpPr>
        <p:grpSpPr>
          <a:xfrm>
            <a:off x="4524048" y="4841145"/>
            <a:ext cx="733393" cy="198411"/>
            <a:chOff x="11491778" y="4786881"/>
            <a:chExt cx="733393" cy="198411"/>
          </a:xfrm>
        </p:grpSpPr>
        <p:sp>
          <p:nvSpPr>
            <p:cNvPr id="112" name="Rectángulo redondeado 111"/>
            <p:cNvSpPr/>
            <p:nvPr/>
          </p:nvSpPr>
          <p:spPr>
            <a:xfrm>
              <a:off x="11491778" y="4786881"/>
              <a:ext cx="733393" cy="198411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AR" sz="800" dirty="0" smtClean="0"/>
                <a:t>Acciones</a:t>
              </a:r>
              <a:endParaRPr lang="es-AR" sz="1000" dirty="0"/>
            </a:p>
          </p:txBody>
        </p:sp>
        <p:sp>
          <p:nvSpPr>
            <p:cNvPr id="113" name="Flecha abajo 112"/>
            <p:cNvSpPr/>
            <p:nvPr/>
          </p:nvSpPr>
          <p:spPr>
            <a:xfrm>
              <a:off x="11993575" y="4805253"/>
              <a:ext cx="205813" cy="147584"/>
            </a:xfrm>
            <a:prstGeom prst="down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15" name="Rectángulo 14"/>
          <p:cNvSpPr/>
          <p:nvPr/>
        </p:nvSpPr>
        <p:spPr>
          <a:xfrm>
            <a:off x="3722378" y="1524791"/>
            <a:ext cx="737400" cy="3143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4" name="Rectángulo 113"/>
          <p:cNvSpPr/>
          <p:nvPr/>
        </p:nvSpPr>
        <p:spPr>
          <a:xfrm>
            <a:off x="2370053" y="2269914"/>
            <a:ext cx="2499299" cy="3680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5" name="CuadroTexto 114"/>
          <p:cNvSpPr txBox="1"/>
          <p:nvPr/>
        </p:nvSpPr>
        <p:spPr>
          <a:xfrm>
            <a:off x="2266634" y="4549492"/>
            <a:ext cx="144288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AR" sz="1400" dirty="0" err="1" smtClean="0"/>
              <a:t>SubRubro</a:t>
            </a:r>
            <a:endParaRPr lang="es-AR" sz="1400" dirty="0" smtClean="0"/>
          </a:p>
        </p:txBody>
      </p:sp>
      <p:sp>
        <p:nvSpPr>
          <p:cNvPr id="116" name="CuadroTexto 115"/>
          <p:cNvSpPr txBox="1"/>
          <p:nvPr/>
        </p:nvSpPr>
        <p:spPr>
          <a:xfrm>
            <a:off x="2277204" y="4805049"/>
            <a:ext cx="144288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AR" sz="1400" dirty="0" err="1" smtClean="0"/>
              <a:t>SubRubro</a:t>
            </a:r>
            <a:endParaRPr lang="es-AR" sz="1400" dirty="0" smtClean="0"/>
          </a:p>
        </p:txBody>
      </p:sp>
      <p:sp>
        <p:nvSpPr>
          <p:cNvPr id="117" name="CuadroTexto 116"/>
          <p:cNvSpPr txBox="1"/>
          <p:nvPr/>
        </p:nvSpPr>
        <p:spPr>
          <a:xfrm>
            <a:off x="2247214" y="1202876"/>
            <a:ext cx="4564552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AR" sz="1600" dirty="0" smtClean="0"/>
              <a:t>Alta de nuevo Rubro / </a:t>
            </a:r>
            <a:r>
              <a:rPr lang="es-AR" sz="1600" dirty="0" err="1" smtClean="0"/>
              <a:t>Subrubro</a:t>
            </a:r>
            <a:r>
              <a:rPr lang="es-AR" sz="1600" dirty="0" smtClean="0"/>
              <a:t>  - o modificación</a:t>
            </a:r>
          </a:p>
        </p:txBody>
      </p:sp>
      <p:pic>
        <p:nvPicPr>
          <p:cNvPr id="118" name="Imagen 117"/>
          <p:cNvPicPr>
            <a:picLocks noChangeAspect="1"/>
          </p:cNvPicPr>
          <p:nvPr/>
        </p:nvPicPr>
        <p:blipFill rotWithShape="1">
          <a:blip r:embed="rId4"/>
          <a:srcRect l="570" t="24730" r="78490" b="52649"/>
          <a:stretch/>
        </p:blipFill>
        <p:spPr>
          <a:xfrm>
            <a:off x="2182197" y="5436968"/>
            <a:ext cx="2017290" cy="1293048"/>
          </a:xfrm>
          <a:prstGeom prst="rect">
            <a:avLst/>
          </a:prstGeom>
        </p:spPr>
      </p:pic>
      <p:sp>
        <p:nvSpPr>
          <p:cNvPr id="119" name="CuadroTexto 118"/>
          <p:cNvSpPr txBox="1"/>
          <p:nvPr/>
        </p:nvSpPr>
        <p:spPr>
          <a:xfrm>
            <a:off x="2247214" y="5477350"/>
            <a:ext cx="4753661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AR" sz="1600" dirty="0" smtClean="0"/>
              <a:t>Titulo del Rubro</a:t>
            </a:r>
            <a:endParaRPr lang="es-AR" sz="1600" dirty="0"/>
          </a:p>
        </p:txBody>
      </p:sp>
      <p:sp>
        <p:nvSpPr>
          <p:cNvPr id="120" name="CuadroTexto 119"/>
          <p:cNvSpPr txBox="1"/>
          <p:nvPr/>
        </p:nvSpPr>
        <p:spPr>
          <a:xfrm>
            <a:off x="2277212" y="5867557"/>
            <a:ext cx="144288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AR" sz="1400" dirty="0" err="1" smtClean="0"/>
              <a:t>SubRubro</a:t>
            </a:r>
            <a:endParaRPr lang="es-AR" sz="1400" dirty="0" smtClean="0"/>
          </a:p>
        </p:txBody>
      </p:sp>
      <p:grpSp>
        <p:nvGrpSpPr>
          <p:cNvPr id="121" name="Grupo 120"/>
          <p:cNvGrpSpPr/>
          <p:nvPr/>
        </p:nvGrpSpPr>
        <p:grpSpPr>
          <a:xfrm>
            <a:off x="4520874" y="5947121"/>
            <a:ext cx="733393" cy="198411"/>
            <a:chOff x="11491778" y="4786881"/>
            <a:chExt cx="733393" cy="198411"/>
          </a:xfrm>
        </p:grpSpPr>
        <p:sp>
          <p:nvSpPr>
            <p:cNvPr id="122" name="Rectángulo redondeado 121"/>
            <p:cNvSpPr/>
            <p:nvPr/>
          </p:nvSpPr>
          <p:spPr>
            <a:xfrm>
              <a:off x="11491778" y="4786881"/>
              <a:ext cx="733393" cy="198411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AR" sz="800" dirty="0" smtClean="0"/>
                <a:t>Acciones</a:t>
              </a:r>
              <a:endParaRPr lang="es-AR" sz="1000" dirty="0"/>
            </a:p>
          </p:txBody>
        </p:sp>
        <p:sp>
          <p:nvSpPr>
            <p:cNvPr id="123" name="Flecha abajo 122"/>
            <p:cNvSpPr/>
            <p:nvPr/>
          </p:nvSpPr>
          <p:spPr>
            <a:xfrm>
              <a:off x="11993575" y="4805253"/>
              <a:ext cx="205813" cy="147584"/>
            </a:xfrm>
            <a:prstGeom prst="down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124" name="Grupo 123"/>
          <p:cNvGrpSpPr/>
          <p:nvPr/>
        </p:nvGrpSpPr>
        <p:grpSpPr>
          <a:xfrm>
            <a:off x="4520874" y="6201268"/>
            <a:ext cx="733393" cy="198411"/>
            <a:chOff x="11491778" y="4786881"/>
            <a:chExt cx="733393" cy="198411"/>
          </a:xfrm>
        </p:grpSpPr>
        <p:sp>
          <p:nvSpPr>
            <p:cNvPr id="125" name="Rectángulo redondeado 124"/>
            <p:cNvSpPr/>
            <p:nvPr/>
          </p:nvSpPr>
          <p:spPr>
            <a:xfrm>
              <a:off x="11491778" y="4786881"/>
              <a:ext cx="733393" cy="198411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AR" sz="800" dirty="0" smtClean="0"/>
                <a:t>Acciones</a:t>
              </a:r>
              <a:endParaRPr lang="es-AR" sz="1000" dirty="0"/>
            </a:p>
          </p:txBody>
        </p:sp>
        <p:sp>
          <p:nvSpPr>
            <p:cNvPr id="126" name="Flecha abajo 125"/>
            <p:cNvSpPr/>
            <p:nvPr/>
          </p:nvSpPr>
          <p:spPr>
            <a:xfrm>
              <a:off x="11993575" y="4805253"/>
              <a:ext cx="205813" cy="147584"/>
            </a:xfrm>
            <a:prstGeom prst="down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127" name="Grupo 126"/>
          <p:cNvGrpSpPr/>
          <p:nvPr/>
        </p:nvGrpSpPr>
        <p:grpSpPr>
          <a:xfrm>
            <a:off x="4513485" y="6437185"/>
            <a:ext cx="733393" cy="198411"/>
            <a:chOff x="11491778" y="4786881"/>
            <a:chExt cx="733393" cy="198411"/>
          </a:xfrm>
        </p:grpSpPr>
        <p:sp>
          <p:nvSpPr>
            <p:cNvPr id="128" name="Rectángulo redondeado 127"/>
            <p:cNvSpPr/>
            <p:nvPr/>
          </p:nvSpPr>
          <p:spPr>
            <a:xfrm>
              <a:off x="11491778" y="4786881"/>
              <a:ext cx="733393" cy="198411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AR" sz="800" dirty="0" smtClean="0"/>
                <a:t>Acciones</a:t>
              </a:r>
              <a:endParaRPr lang="es-AR" sz="1000" dirty="0"/>
            </a:p>
          </p:txBody>
        </p:sp>
        <p:sp>
          <p:nvSpPr>
            <p:cNvPr id="129" name="Flecha abajo 128"/>
            <p:cNvSpPr/>
            <p:nvPr/>
          </p:nvSpPr>
          <p:spPr>
            <a:xfrm>
              <a:off x="11993575" y="4805253"/>
              <a:ext cx="205813" cy="147584"/>
            </a:xfrm>
            <a:prstGeom prst="down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130" name="CuadroTexto 129"/>
          <p:cNvSpPr txBox="1"/>
          <p:nvPr/>
        </p:nvSpPr>
        <p:spPr>
          <a:xfrm>
            <a:off x="2256071" y="6145532"/>
            <a:ext cx="144288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AR" sz="1400" dirty="0" err="1" smtClean="0"/>
              <a:t>SubRubro</a:t>
            </a:r>
            <a:endParaRPr lang="es-AR" sz="1400" dirty="0" smtClean="0"/>
          </a:p>
        </p:txBody>
      </p:sp>
      <p:sp>
        <p:nvSpPr>
          <p:cNvPr id="131" name="CuadroTexto 130"/>
          <p:cNvSpPr txBox="1"/>
          <p:nvPr/>
        </p:nvSpPr>
        <p:spPr>
          <a:xfrm>
            <a:off x="2266641" y="6401089"/>
            <a:ext cx="144288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AR" sz="1400" dirty="0" err="1" smtClean="0"/>
              <a:t>SubRubro</a:t>
            </a:r>
            <a:endParaRPr lang="es-AR" sz="1400" dirty="0" smtClean="0"/>
          </a:p>
        </p:txBody>
      </p:sp>
      <p:sp>
        <p:nvSpPr>
          <p:cNvPr id="132" name="CuadroTexto 131"/>
          <p:cNvSpPr txBox="1"/>
          <p:nvPr/>
        </p:nvSpPr>
        <p:spPr>
          <a:xfrm>
            <a:off x="2140751" y="3364293"/>
            <a:ext cx="3017615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AR" sz="1600" dirty="0" smtClean="0"/>
              <a:t>Rubro / </a:t>
            </a:r>
            <a:r>
              <a:rPr lang="es-AR" sz="1600" dirty="0" err="1" smtClean="0"/>
              <a:t>Subrubros</a:t>
            </a:r>
            <a:r>
              <a:rPr lang="es-AR" sz="1600" dirty="0" smtClean="0"/>
              <a:t> existentes</a:t>
            </a:r>
          </a:p>
        </p:txBody>
      </p:sp>
      <p:grpSp>
        <p:nvGrpSpPr>
          <p:cNvPr id="47" name="Grupo 46"/>
          <p:cNvGrpSpPr/>
          <p:nvPr/>
        </p:nvGrpSpPr>
        <p:grpSpPr>
          <a:xfrm>
            <a:off x="318639" y="630350"/>
            <a:ext cx="1576307" cy="4936403"/>
            <a:chOff x="318639" y="630350"/>
            <a:chExt cx="1576307" cy="4936403"/>
          </a:xfrm>
        </p:grpSpPr>
        <p:sp>
          <p:nvSpPr>
            <p:cNvPr id="48" name="Rectángulo 47"/>
            <p:cNvSpPr/>
            <p:nvPr/>
          </p:nvSpPr>
          <p:spPr>
            <a:xfrm>
              <a:off x="332260" y="630350"/>
              <a:ext cx="1562686" cy="49364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9" name="CuadroTexto 48"/>
            <p:cNvSpPr txBox="1"/>
            <p:nvPr/>
          </p:nvSpPr>
          <p:spPr>
            <a:xfrm>
              <a:off x="323686" y="646772"/>
              <a:ext cx="1559979" cy="338554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s-AR" sz="1600" dirty="0" smtClean="0">
                  <a:solidFill>
                    <a:schemeClr val="bg1"/>
                  </a:solidFill>
                </a:rPr>
                <a:t>Panel de Control</a:t>
              </a:r>
              <a:endParaRPr lang="es-AR" sz="1600" dirty="0">
                <a:solidFill>
                  <a:schemeClr val="bg1"/>
                </a:solidFill>
              </a:endParaRPr>
            </a:p>
          </p:txBody>
        </p:sp>
        <p:sp>
          <p:nvSpPr>
            <p:cNvPr id="50" name="CuadroTexto 49"/>
            <p:cNvSpPr txBox="1"/>
            <p:nvPr/>
          </p:nvSpPr>
          <p:spPr>
            <a:xfrm>
              <a:off x="318639" y="1069046"/>
              <a:ext cx="1002903" cy="338554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s-AR" sz="1600" dirty="0" smtClean="0">
                  <a:solidFill>
                    <a:schemeClr val="bg1"/>
                  </a:solidFill>
                </a:rPr>
                <a:t>Proyectos</a:t>
              </a:r>
              <a:endParaRPr lang="es-AR" sz="1600" dirty="0">
                <a:solidFill>
                  <a:schemeClr val="bg1"/>
                </a:solidFill>
              </a:endParaRPr>
            </a:p>
          </p:txBody>
        </p:sp>
        <p:sp>
          <p:nvSpPr>
            <p:cNvPr id="51" name="CuadroTexto 50"/>
            <p:cNvSpPr txBox="1"/>
            <p:nvPr/>
          </p:nvSpPr>
          <p:spPr>
            <a:xfrm>
              <a:off x="334990" y="1456970"/>
              <a:ext cx="988476" cy="338554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s-AR" sz="1600" dirty="0" smtClean="0">
                  <a:solidFill>
                    <a:schemeClr val="bg1"/>
                  </a:solidFill>
                </a:rPr>
                <a:t>Consultas</a:t>
              </a:r>
              <a:endParaRPr lang="es-AR" sz="1600" dirty="0">
                <a:solidFill>
                  <a:schemeClr val="bg1"/>
                </a:solidFill>
              </a:endParaRPr>
            </a:p>
          </p:txBody>
        </p:sp>
        <p:sp>
          <p:nvSpPr>
            <p:cNvPr id="52" name="CuadroTexto 51"/>
            <p:cNvSpPr txBox="1"/>
            <p:nvPr/>
          </p:nvSpPr>
          <p:spPr>
            <a:xfrm>
              <a:off x="332261" y="1882735"/>
              <a:ext cx="1436483" cy="338554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s-AR" sz="1600" dirty="0" smtClean="0">
                  <a:solidFill>
                    <a:schemeClr val="bg1"/>
                  </a:solidFill>
                </a:rPr>
                <a:t>Administración</a:t>
              </a:r>
              <a:endParaRPr lang="es-AR" sz="1600" dirty="0">
                <a:solidFill>
                  <a:schemeClr val="bg1"/>
                </a:solidFill>
              </a:endParaRPr>
            </a:p>
          </p:txBody>
        </p:sp>
        <p:sp>
          <p:nvSpPr>
            <p:cNvPr id="53" name="CuadroTexto 52"/>
            <p:cNvSpPr txBox="1"/>
            <p:nvPr/>
          </p:nvSpPr>
          <p:spPr>
            <a:xfrm>
              <a:off x="459007" y="2308500"/>
              <a:ext cx="696344" cy="307777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s-AR" sz="1400" dirty="0" smtClean="0">
                  <a:solidFill>
                    <a:schemeClr val="bg1"/>
                  </a:solidFill>
                </a:rPr>
                <a:t>Rubros</a:t>
              </a:r>
              <a:endParaRPr lang="es-AR" sz="1400" dirty="0">
                <a:solidFill>
                  <a:schemeClr val="bg1"/>
                </a:solidFill>
              </a:endParaRPr>
            </a:p>
          </p:txBody>
        </p:sp>
        <p:sp>
          <p:nvSpPr>
            <p:cNvPr id="54" name="CuadroTexto 53"/>
            <p:cNvSpPr txBox="1"/>
            <p:nvPr/>
          </p:nvSpPr>
          <p:spPr>
            <a:xfrm>
              <a:off x="450807" y="2716444"/>
              <a:ext cx="821059" cy="307777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s-AR" sz="1400" dirty="0" smtClean="0">
                  <a:solidFill>
                    <a:schemeClr val="bg1"/>
                  </a:solidFill>
                </a:rPr>
                <a:t>Usuarios</a:t>
              </a:r>
              <a:endParaRPr lang="es-AR" sz="1400" dirty="0">
                <a:solidFill>
                  <a:schemeClr val="bg1"/>
                </a:solidFill>
              </a:endParaRPr>
            </a:p>
          </p:txBody>
        </p:sp>
        <p:sp>
          <p:nvSpPr>
            <p:cNvPr id="55" name="CuadroTexto 54"/>
            <p:cNvSpPr txBox="1"/>
            <p:nvPr/>
          </p:nvSpPr>
          <p:spPr>
            <a:xfrm>
              <a:off x="432290" y="3122900"/>
              <a:ext cx="766172" cy="307777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s-AR" sz="1400" dirty="0" smtClean="0">
                  <a:solidFill>
                    <a:schemeClr val="bg1"/>
                  </a:solidFill>
                </a:rPr>
                <a:t>Clientes</a:t>
              </a:r>
              <a:endParaRPr lang="es-AR" sz="1400" dirty="0">
                <a:solidFill>
                  <a:schemeClr val="bg1"/>
                </a:solidFill>
              </a:endParaRPr>
            </a:p>
          </p:txBody>
        </p:sp>
        <p:sp>
          <p:nvSpPr>
            <p:cNvPr id="56" name="CuadroTexto 55"/>
            <p:cNvSpPr txBox="1"/>
            <p:nvPr/>
          </p:nvSpPr>
          <p:spPr>
            <a:xfrm>
              <a:off x="432290" y="3534645"/>
              <a:ext cx="1100238" cy="307777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s-AR" sz="1400" dirty="0" smtClean="0">
                  <a:solidFill>
                    <a:schemeClr val="bg1"/>
                  </a:solidFill>
                </a:rPr>
                <a:t>Proveedores</a:t>
              </a:r>
              <a:endParaRPr lang="es-AR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57" name="Rectángulo 56"/>
          <p:cNvSpPr/>
          <p:nvPr/>
        </p:nvSpPr>
        <p:spPr>
          <a:xfrm>
            <a:off x="2017310" y="0"/>
            <a:ext cx="1219410" cy="4898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1503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-80" t="9573" r="1680" b="9147"/>
          <a:stretch/>
        </p:blipFill>
        <p:spPr>
          <a:xfrm>
            <a:off x="0" y="0"/>
            <a:ext cx="12192000" cy="5664820"/>
          </a:xfrm>
          <a:prstGeom prst="rect">
            <a:avLst/>
          </a:prstGeom>
        </p:spPr>
      </p:pic>
      <p:sp>
        <p:nvSpPr>
          <p:cNvPr id="16" name="Rectángulo 15"/>
          <p:cNvSpPr/>
          <p:nvPr/>
        </p:nvSpPr>
        <p:spPr>
          <a:xfrm>
            <a:off x="1891731" y="1331040"/>
            <a:ext cx="10218287" cy="56509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"/>
            <a:ext cx="1883664" cy="603504"/>
          </a:xfrm>
          <a:solidFill>
            <a:schemeClr val="accent6"/>
          </a:solidFill>
        </p:spPr>
        <p:txBody>
          <a:bodyPr>
            <a:normAutofit fontScale="90000"/>
          </a:bodyPr>
          <a:lstStyle/>
          <a:p>
            <a:r>
              <a:rPr lang="es-AR" b="1" dirty="0" smtClean="0"/>
              <a:t>LAIKA</a:t>
            </a:r>
            <a:endParaRPr lang="es-AR" b="1" dirty="0"/>
          </a:p>
        </p:txBody>
      </p:sp>
      <p:sp>
        <p:nvSpPr>
          <p:cNvPr id="13" name="CuadroTexto 12"/>
          <p:cNvSpPr txBox="1"/>
          <p:nvPr/>
        </p:nvSpPr>
        <p:spPr>
          <a:xfrm>
            <a:off x="2247215" y="659260"/>
            <a:ext cx="482033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AR" dirty="0" smtClean="0"/>
              <a:t>Administración : Usuarios</a:t>
            </a:r>
            <a:endParaRPr lang="es-AR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665" t="58350" r="5579" b="38833"/>
          <a:stretch/>
        </p:blipFill>
        <p:spPr>
          <a:xfrm>
            <a:off x="3387055" y="2896656"/>
            <a:ext cx="1771311" cy="298687"/>
          </a:xfrm>
          <a:prstGeom prst="rect">
            <a:avLst/>
          </a:prstGeom>
        </p:spPr>
      </p:pic>
      <p:pic>
        <p:nvPicPr>
          <p:cNvPr id="101" name="Imagen 100"/>
          <p:cNvPicPr>
            <a:picLocks noChangeAspect="1"/>
          </p:cNvPicPr>
          <p:nvPr/>
        </p:nvPicPr>
        <p:blipFill rotWithShape="1">
          <a:blip r:embed="rId4"/>
          <a:srcRect l="569" t="24730" r="24408" b="52649"/>
          <a:stretch/>
        </p:blipFill>
        <p:spPr>
          <a:xfrm>
            <a:off x="2192759" y="3840928"/>
            <a:ext cx="7227465" cy="1293048"/>
          </a:xfrm>
          <a:prstGeom prst="rect">
            <a:avLst/>
          </a:prstGeom>
        </p:spPr>
      </p:pic>
      <p:sp>
        <p:nvSpPr>
          <p:cNvPr id="103" name="CuadroTexto 102"/>
          <p:cNvSpPr txBox="1"/>
          <p:nvPr/>
        </p:nvSpPr>
        <p:spPr>
          <a:xfrm>
            <a:off x="2287775" y="4271517"/>
            <a:ext cx="144288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AR" sz="1400" dirty="0" smtClean="0"/>
              <a:t>Nombre</a:t>
            </a:r>
          </a:p>
        </p:txBody>
      </p:sp>
      <p:grpSp>
        <p:nvGrpSpPr>
          <p:cNvPr id="107" name="Grupo 106"/>
          <p:cNvGrpSpPr/>
          <p:nvPr/>
        </p:nvGrpSpPr>
        <p:grpSpPr>
          <a:xfrm>
            <a:off x="9637658" y="4864446"/>
            <a:ext cx="733393" cy="198411"/>
            <a:chOff x="11491778" y="4786881"/>
            <a:chExt cx="733393" cy="198411"/>
          </a:xfrm>
        </p:grpSpPr>
        <p:sp>
          <p:nvSpPr>
            <p:cNvPr id="108" name="Rectángulo redondeado 107"/>
            <p:cNvSpPr/>
            <p:nvPr/>
          </p:nvSpPr>
          <p:spPr>
            <a:xfrm>
              <a:off x="11491778" y="4786881"/>
              <a:ext cx="733393" cy="198411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AR" sz="800" dirty="0" smtClean="0"/>
                <a:t>Acciones</a:t>
              </a:r>
              <a:endParaRPr lang="es-AR" sz="1000" dirty="0"/>
            </a:p>
          </p:txBody>
        </p:sp>
        <p:sp>
          <p:nvSpPr>
            <p:cNvPr id="109" name="Flecha abajo 108"/>
            <p:cNvSpPr/>
            <p:nvPr/>
          </p:nvSpPr>
          <p:spPr>
            <a:xfrm>
              <a:off x="11993575" y="4805253"/>
              <a:ext cx="205813" cy="147584"/>
            </a:xfrm>
            <a:prstGeom prst="down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15" name="Rectángulo 14"/>
          <p:cNvSpPr/>
          <p:nvPr/>
        </p:nvSpPr>
        <p:spPr>
          <a:xfrm>
            <a:off x="3722378" y="1524791"/>
            <a:ext cx="737400" cy="3143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4" name="Rectángulo 113"/>
          <p:cNvSpPr/>
          <p:nvPr/>
        </p:nvSpPr>
        <p:spPr>
          <a:xfrm>
            <a:off x="4492051" y="2001737"/>
            <a:ext cx="2499299" cy="3680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5" name="CuadroTexto 114"/>
          <p:cNvSpPr txBox="1"/>
          <p:nvPr/>
        </p:nvSpPr>
        <p:spPr>
          <a:xfrm>
            <a:off x="2266634" y="4549492"/>
            <a:ext cx="606774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AR" sz="1400" dirty="0" smtClean="0"/>
              <a:t>Pepito pepas                      </a:t>
            </a:r>
            <a:r>
              <a:rPr lang="es-AR" sz="1400" dirty="0" err="1" smtClean="0"/>
              <a:t>peperino</a:t>
            </a:r>
            <a:r>
              <a:rPr lang="es-AR" sz="1400" dirty="0" smtClean="0"/>
              <a:t>               </a:t>
            </a:r>
            <a:r>
              <a:rPr lang="es-AR" sz="1400" dirty="0" smtClean="0">
                <a:hlinkClick r:id="rId5"/>
              </a:rPr>
              <a:t>pepe@peperino.com</a:t>
            </a:r>
            <a:r>
              <a:rPr lang="es-AR" sz="1400" dirty="0" smtClean="0"/>
              <a:t>           director</a:t>
            </a:r>
          </a:p>
        </p:txBody>
      </p:sp>
      <p:sp>
        <p:nvSpPr>
          <p:cNvPr id="117" name="CuadroTexto 116"/>
          <p:cNvSpPr txBox="1"/>
          <p:nvPr/>
        </p:nvSpPr>
        <p:spPr>
          <a:xfrm>
            <a:off x="2247214" y="1202876"/>
            <a:ext cx="4461811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AR" sz="1600" dirty="0" smtClean="0"/>
              <a:t>Alta de nuevo usuario o Modificación</a:t>
            </a:r>
          </a:p>
        </p:txBody>
      </p:sp>
      <p:sp>
        <p:nvSpPr>
          <p:cNvPr id="132" name="CuadroTexto 131"/>
          <p:cNvSpPr txBox="1"/>
          <p:nvPr/>
        </p:nvSpPr>
        <p:spPr>
          <a:xfrm>
            <a:off x="2287775" y="3890033"/>
            <a:ext cx="3017615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AR" sz="1600" dirty="0" smtClean="0"/>
              <a:t>Usuarios existentes</a:t>
            </a:r>
          </a:p>
        </p:txBody>
      </p:sp>
      <p:sp>
        <p:nvSpPr>
          <p:cNvPr id="47" name="CuadroTexto 46"/>
          <p:cNvSpPr txBox="1"/>
          <p:nvPr/>
        </p:nvSpPr>
        <p:spPr>
          <a:xfrm>
            <a:off x="2222380" y="1494380"/>
            <a:ext cx="1826371" cy="13849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AR" sz="1200" dirty="0" smtClean="0"/>
              <a:t>Nombre</a:t>
            </a:r>
          </a:p>
          <a:p>
            <a:r>
              <a:rPr lang="es-AR" sz="1200" dirty="0" smtClean="0"/>
              <a:t>Nombre de usuario</a:t>
            </a:r>
          </a:p>
          <a:p>
            <a:r>
              <a:rPr lang="es-AR" sz="1200" dirty="0" err="1" smtClean="0"/>
              <a:t>pasword</a:t>
            </a:r>
            <a:endParaRPr lang="es-AR" sz="1200" dirty="0" smtClean="0"/>
          </a:p>
          <a:p>
            <a:r>
              <a:rPr lang="es-AR" sz="1200" dirty="0" smtClean="0"/>
              <a:t>email</a:t>
            </a:r>
          </a:p>
          <a:p>
            <a:r>
              <a:rPr lang="es-AR" sz="1200" dirty="0" smtClean="0"/>
              <a:t>empresa</a:t>
            </a:r>
          </a:p>
          <a:p>
            <a:r>
              <a:rPr lang="es-AR" sz="1200" dirty="0" smtClean="0"/>
              <a:t>rol</a:t>
            </a:r>
          </a:p>
          <a:p>
            <a:endParaRPr lang="es-AR" sz="1200" dirty="0" smtClean="0"/>
          </a:p>
        </p:txBody>
      </p:sp>
      <p:sp>
        <p:nvSpPr>
          <p:cNvPr id="17" name="Rectángulo 16"/>
          <p:cNvSpPr/>
          <p:nvPr/>
        </p:nvSpPr>
        <p:spPr>
          <a:xfrm>
            <a:off x="3265109" y="1576341"/>
            <a:ext cx="1893257" cy="1698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0" name="Rectángulo 49"/>
          <p:cNvSpPr/>
          <p:nvPr/>
        </p:nvSpPr>
        <p:spPr>
          <a:xfrm>
            <a:off x="3252858" y="1768256"/>
            <a:ext cx="1893257" cy="1698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1" name="Rectángulo 50"/>
          <p:cNvSpPr/>
          <p:nvPr/>
        </p:nvSpPr>
        <p:spPr>
          <a:xfrm>
            <a:off x="3243642" y="1960026"/>
            <a:ext cx="1893257" cy="1698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2" name="Rectángulo 51"/>
          <p:cNvSpPr/>
          <p:nvPr/>
        </p:nvSpPr>
        <p:spPr>
          <a:xfrm>
            <a:off x="3252858" y="2161156"/>
            <a:ext cx="1893257" cy="1698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3" name="Rectángulo 52"/>
          <p:cNvSpPr/>
          <p:nvPr/>
        </p:nvSpPr>
        <p:spPr>
          <a:xfrm>
            <a:off x="3243641" y="2371224"/>
            <a:ext cx="1893257" cy="1698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4" name="Rectángulo 53"/>
          <p:cNvSpPr/>
          <p:nvPr/>
        </p:nvSpPr>
        <p:spPr>
          <a:xfrm>
            <a:off x="3232320" y="2562811"/>
            <a:ext cx="1893257" cy="1698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pSp>
        <p:nvGrpSpPr>
          <p:cNvPr id="55" name="Grupo 54"/>
          <p:cNvGrpSpPr/>
          <p:nvPr/>
        </p:nvGrpSpPr>
        <p:grpSpPr>
          <a:xfrm>
            <a:off x="9655907" y="4607411"/>
            <a:ext cx="733393" cy="198411"/>
            <a:chOff x="11491778" y="4786881"/>
            <a:chExt cx="733393" cy="198411"/>
          </a:xfrm>
        </p:grpSpPr>
        <p:sp>
          <p:nvSpPr>
            <p:cNvPr id="56" name="Rectángulo redondeado 55"/>
            <p:cNvSpPr/>
            <p:nvPr/>
          </p:nvSpPr>
          <p:spPr>
            <a:xfrm>
              <a:off x="11491778" y="4786881"/>
              <a:ext cx="733393" cy="198411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AR" sz="800" dirty="0" smtClean="0"/>
                <a:t>Acciones</a:t>
              </a:r>
              <a:endParaRPr lang="es-AR" sz="1000" dirty="0"/>
            </a:p>
          </p:txBody>
        </p:sp>
        <p:sp>
          <p:nvSpPr>
            <p:cNvPr id="57" name="Flecha abajo 56"/>
            <p:cNvSpPr/>
            <p:nvPr/>
          </p:nvSpPr>
          <p:spPr>
            <a:xfrm>
              <a:off x="11993575" y="4805253"/>
              <a:ext cx="205813" cy="147584"/>
            </a:xfrm>
            <a:prstGeom prst="down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58" name="CuadroTexto 57"/>
          <p:cNvSpPr txBox="1"/>
          <p:nvPr/>
        </p:nvSpPr>
        <p:spPr>
          <a:xfrm>
            <a:off x="4130939" y="4271517"/>
            <a:ext cx="144288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AR" sz="1400" dirty="0" err="1" smtClean="0"/>
              <a:t>username</a:t>
            </a:r>
            <a:endParaRPr lang="es-AR" sz="1400" dirty="0" smtClean="0"/>
          </a:p>
        </p:txBody>
      </p:sp>
      <p:sp>
        <p:nvSpPr>
          <p:cNvPr id="59" name="CuadroTexto 58"/>
          <p:cNvSpPr txBox="1"/>
          <p:nvPr/>
        </p:nvSpPr>
        <p:spPr>
          <a:xfrm>
            <a:off x="5806491" y="4241715"/>
            <a:ext cx="144288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AR" sz="1400" dirty="0" smtClean="0"/>
              <a:t>email</a:t>
            </a:r>
          </a:p>
        </p:txBody>
      </p:sp>
      <p:sp>
        <p:nvSpPr>
          <p:cNvPr id="60" name="CuadroTexto 59"/>
          <p:cNvSpPr txBox="1"/>
          <p:nvPr/>
        </p:nvSpPr>
        <p:spPr>
          <a:xfrm>
            <a:off x="7424026" y="4260497"/>
            <a:ext cx="189144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AR" sz="1400" dirty="0" smtClean="0"/>
              <a:t>rol</a:t>
            </a:r>
          </a:p>
        </p:txBody>
      </p:sp>
      <p:sp>
        <p:nvSpPr>
          <p:cNvPr id="14" name="Flecha abajo 13"/>
          <p:cNvSpPr/>
          <p:nvPr/>
        </p:nvSpPr>
        <p:spPr>
          <a:xfrm>
            <a:off x="4905036" y="2374819"/>
            <a:ext cx="209550" cy="19191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3" name="Flecha abajo 42"/>
          <p:cNvSpPr/>
          <p:nvPr/>
        </p:nvSpPr>
        <p:spPr>
          <a:xfrm>
            <a:off x="4894045" y="2553735"/>
            <a:ext cx="209550" cy="19191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4" name="CuadroTexto 63"/>
          <p:cNvSpPr txBox="1"/>
          <p:nvPr/>
        </p:nvSpPr>
        <p:spPr>
          <a:xfrm>
            <a:off x="2266634" y="4833954"/>
            <a:ext cx="606774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AR" sz="1400" dirty="0" smtClean="0"/>
              <a:t>Pepito pepas                      </a:t>
            </a:r>
            <a:r>
              <a:rPr lang="es-AR" sz="1400" dirty="0" err="1" smtClean="0"/>
              <a:t>peperino</a:t>
            </a:r>
            <a:r>
              <a:rPr lang="es-AR" sz="1400" dirty="0" smtClean="0"/>
              <a:t>               </a:t>
            </a:r>
            <a:r>
              <a:rPr lang="es-AR" sz="1400" dirty="0" smtClean="0">
                <a:hlinkClick r:id="rId5"/>
              </a:rPr>
              <a:t>pepe@peperino.com</a:t>
            </a:r>
            <a:r>
              <a:rPr lang="es-AR" sz="1400" dirty="0" smtClean="0"/>
              <a:t>           director</a:t>
            </a:r>
          </a:p>
        </p:txBody>
      </p:sp>
      <p:sp>
        <p:nvSpPr>
          <p:cNvPr id="66" name="CuadroTexto 65"/>
          <p:cNvSpPr txBox="1"/>
          <p:nvPr/>
        </p:nvSpPr>
        <p:spPr>
          <a:xfrm>
            <a:off x="8561829" y="4260497"/>
            <a:ext cx="189144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AR" sz="1400" dirty="0" smtClean="0"/>
              <a:t>empresa</a:t>
            </a:r>
          </a:p>
        </p:txBody>
      </p:sp>
      <p:grpSp>
        <p:nvGrpSpPr>
          <p:cNvPr id="42" name="Grupo 41"/>
          <p:cNvGrpSpPr/>
          <p:nvPr/>
        </p:nvGrpSpPr>
        <p:grpSpPr>
          <a:xfrm>
            <a:off x="318639" y="630350"/>
            <a:ext cx="1576307" cy="4936403"/>
            <a:chOff x="318639" y="630350"/>
            <a:chExt cx="1576307" cy="4936403"/>
          </a:xfrm>
        </p:grpSpPr>
        <p:sp>
          <p:nvSpPr>
            <p:cNvPr id="44" name="Rectángulo 43"/>
            <p:cNvSpPr/>
            <p:nvPr/>
          </p:nvSpPr>
          <p:spPr>
            <a:xfrm>
              <a:off x="332260" y="630350"/>
              <a:ext cx="1562686" cy="49364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5" name="CuadroTexto 44"/>
            <p:cNvSpPr txBox="1"/>
            <p:nvPr/>
          </p:nvSpPr>
          <p:spPr>
            <a:xfrm>
              <a:off x="323686" y="646772"/>
              <a:ext cx="1559979" cy="338554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s-AR" sz="1600" dirty="0" smtClean="0">
                  <a:solidFill>
                    <a:schemeClr val="bg1"/>
                  </a:solidFill>
                </a:rPr>
                <a:t>Panel de Control</a:t>
              </a:r>
              <a:endParaRPr lang="es-AR" sz="1600" dirty="0">
                <a:solidFill>
                  <a:schemeClr val="bg1"/>
                </a:solidFill>
              </a:endParaRPr>
            </a:p>
          </p:txBody>
        </p:sp>
        <p:sp>
          <p:nvSpPr>
            <p:cNvPr id="46" name="CuadroTexto 45"/>
            <p:cNvSpPr txBox="1"/>
            <p:nvPr/>
          </p:nvSpPr>
          <p:spPr>
            <a:xfrm>
              <a:off x="318639" y="1069046"/>
              <a:ext cx="1002903" cy="338554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s-AR" sz="1600" dirty="0" smtClean="0">
                  <a:solidFill>
                    <a:schemeClr val="bg1"/>
                  </a:solidFill>
                </a:rPr>
                <a:t>Proyectos</a:t>
              </a:r>
              <a:endParaRPr lang="es-AR" sz="1600" dirty="0">
                <a:solidFill>
                  <a:schemeClr val="bg1"/>
                </a:solidFill>
              </a:endParaRPr>
            </a:p>
          </p:txBody>
        </p:sp>
        <p:sp>
          <p:nvSpPr>
            <p:cNvPr id="48" name="CuadroTexto 47"/>
            <p:cNvSpPr txBox="1"/>
            <p:nvPr/>
          </p:nvSpPr>
          <p:spPr>
            <a:xfrm>
              <a:off x="334990" y="1456970"/>
              <a:ext cx="988476" cy="338554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s-AR" sz="1600" dirty="0" smtClean="0">
                  <a:solidFill>
                    <a:schemeClr val="bg1"/>
                  </a:solidFill>
                </a:rPr>
                <a:t>Consultas</a:t>
              </a:r>
              <a:endParaRPr lang="es-AR" sz="1600" dirty="0">
                <a:solidFill>
                  <a:schemeClr val="bg1"/>
                </a:solidFill>
              </a:endParaRPr>
            </a:p>
          </p:txBody>
        </p:sp>
        <p:sp>
          <p:nvSpPr>
            <p:cNvPr id="49" name="CuadroTexto 48"/>
            <p:cNvSpPr txBox="1"/>
            <p:nvPr/>
          </p:nvSpPr>
          <p:spPr>
            <a:xfrm>
              <a:off x="332261" y="1882735"/>
              <a:ext cx="1436483" cy="338554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s-AR" sz="1600" dirty="0" smtClean="0">
                  <a:solidFill>
                    <a:schemeClr val="bg1"/>
                  </a:solidFill>
                </a:rPr>
                <a:t>Administración</a:t>
              </a:r>
              <a:endParaRPr lang="es-AR" sz="1600" dirty="0">
                <a:solidFill>
                  <a:schemeClr val="bg1"/>
                </a:solidFill>
              </a:endParaRPr>
            </a:p>
          </p:txBody>
        </p:sp>
        <p:sp>
          <p:nvSpPr>
            <p:cNvPr id="61" name="CuadroTexto 60"/>
            <p:cNvSpPr txBox="1"/>
            <p:nvPr/>
          </p:nvSpPr>
          <p:spPr>
            <a:xfrm>
              <a:off x="459007" y="2308500"/>
              <a:ext cx="696344" cy="307777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s-AR" sz="1400" dirty="0" smtClean="0">
                  <a:solidFill>
                    <a:schemeClr val="bg1"/>
                  </a:solidFill>
                </a:rPr>
                <a:t>Rubros</a:t>
              </a:r>
              <a:endParaRPr lang="es-AR" sz="1400" dirty="0">
                <a:solidFill>
                  <a:schemeClr val="bg1"/>
                </a:solidFill>
              </a:endParaRPr>
            </a:p>
          </p:txBody>
        </p:sp>
        <p:sp>
          <p:nvSpPr>
            <p:cNvPr id="62" name="CuadroTexto 61"/>
            <p:cNvSpPr txBox="1"/>
            <p:nvPr/>
          </p:nvSpPr>
          <p:spPr>
            <a:xfrm>
              <a:off x="450807" y="2716444"/>
              <a:ext cx="821059" cy="307777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s-AR" sz="1400" dirty="0" smtClean="0">
                  <a:solidFill>
                    <a:schemeClr val="bg1"/>
                  </a:solidFill>
                </a:rPr>
                <a:t>Usuarios</a:t>
              </a:r>
              <a:endParaRPr lang="es-AR" sz="1400" dirty="0">
                <a:solidFill>
                  <a:schemeClr val="bg1"/>
                </a:solidFill>
              </a:endParaRPr>
            </a:p>
          </p:txBody>
        </p:sp>
        <p:sp>
          <p:nvSpPr>
            <p:cNvPr id="63" name="CuadroTexto 62"/>
            <p:cNvSpPr txBox="1"/>
            <p:nvPr/>
          </p:nvSpPr>
          <p:spPr>
            <a:xfrm>
              <a:off x="432290" y="3122900"/>
              <a:ext cx="766172" cy="307777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s-AR" sz="1400" dirty="0" smtClean="0">
                  <a:solidFill>
                    <a:schemeClr val="bg1"/>
                  </a:solidFill>
                </a:rPr>
                <a:t>Clientes</a:t>
              </a:r>
              <a:endParaRPr lang="es-AR" sz="1400" dirty="0">
                <a:solidFill>
                  <a:schemeClr val="bg1"/>
                </a:solidFill>
              </a:endParaRPr>
            </a:p>
          </p:txBody>
        </p:sp>
        <p:sp>
          <p:nvSpPr>
            <p:cNvPr id="65" name="CuadroTexto 64"/>
            <p:cNvSpPr txBox="1"/>
            <p:nvPr/>
          </p:nvSpPr>
          <p:spPr>
            <a:xfrm>
              <a:off x="432290" y="3534645"/>
              <a:ext cx="1100238" cy="307777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s-AR" sz="1400" dirty="0" smtClean="0">
                  <a:solidFill>
                    <a:schemeClr val="bg1"/>
                  </a:solidFill>
                </a:rPr>
                <a:t>Proveedores</a:t>
              </a:r>
              <a:endParaRPr lang="es-AR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67" name="Rectángulo 66"/>
          <p:cNvSpPr/>
          <p:nvPr/>
        </p:nvSpPr>
        <p:spPr>
          <a:xfrm>
            <a:off x="2017310" y="0"/>
            <a:ext cx="1219410" cy="4898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8822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-80" t="9573" r="1680" b="9147"/>
          <a:stretch/>
        </p:blipFill>
        <p:spPr>
          <a:xfrm>
            <a:off x="0" y="0"/>
            <a:ext cx="12192000" cy="5664820"/>
          </a:xfrm>
          <a:prstGeom prst="rect">
            <a:avLst/>
          </a:prstGeom>
        </p:spPr>
      </p:pic>
      <p:sp>
        <p:nvSpPr>
          <p:cNvPr id="16" name="Rectángulo 15"/>
          <p:cNvSpPr/>
          <p:nvPr/>
        </p:nvSpPr>
        <p:spPr>
          <a:xfrm>
            <a:off x="1891731" y="1331040"/>
            <a:ext cx="10218287" cy="56509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"/>
            <a:ext cx="1883664" cy="603504"/>
          </a:xfrm>
          <a:solidFill>
            <a:schemeClr val="accent6"/>
          </a:solidFill>
        </p:spPr>
        <p:txBody>
          <a:bodyPr>
            <a:normAutofit fontScale="90000"/>
          </a:bodyPr>
          <a:lstStyle/>
          <a:p>
            <a:r>
              <a:rPr lang="es-AR" b="1" dirty="0" smtClean="0"/>
              <a:t>LAIKA</a:t>
            </a:r>
            <a:endParaRPr lang="es-AR" b="1" dirty="0"/>
          </a:p>
        </p:txBody>
      </p:sp>
      <p:sp>
        <p:nvSpPr>
          <p:cNvPr id="13" name="CuadroTexto 12"/>
          <p:cNvSpPr txBox="1"/>
          <p:nvPr/>
        </p:nvSpPr>
        <p:spPr>
          <a:xfrm>
            <a:off x="2247215" y="659260"/>
            <a:ext cx="482033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AR" dirty="0" smtClean="0"/>
              <a:t>Administración : Clientes</a:t>
            </a:r>
            <a:endParaRPr lang="es-AR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665" t="58350" r="5579" b="38833"/>
          <a:stretch/>
        </p:blipFill>
        <p:spPr>
          <a:xfrm>
            <a:off x="3238500" y="2781300"/>
            <a:ext cx="1771311" cy="298687"/>
          </a:xfrm>
          <a:prstGeom prst="rect">
            <a:avLst/>
          </a:prstGeom>
        </p:spPr>
      </p:pic>
      <p:pic>
        <p:nvPicPr>
          <p:cNvPr id="101" name="Imagen 100"/>
          <p:cNvPicPr>
            <a:picLocks noChangeAspect="1"/>
          </p:cNvPicPr>
          <p:nvPr/>
        </p:nvPicPr>
        <p:blipFill rotWithShape="1">
          <a:blip r:embed="rId4"/>
          <a:srcRect l="569" t="24730" r="24408" b="52649"/>
          <a:stretch/>
        </p:blipFill>
        <p:spPr>
          <a:xfrm>
            <a:off x="2192759" y="3840928"/>
            <a:ext cx="7227465" cy="1293048"/>
          </a:xfrm>
          <a:prstGeom prst="rect">
            <a:avLst/>
          </a:prstGeom>
        </p:spPr>
      </p:pic>
      <p:sp>
        <p:nvSpPr>
          <p:cNvPr id="103" name="CuadroTexto 102"/>
          <p:cNvSpPr txBox="1"/>
          <p:nvPr/>
        </p:nvSpPr>
        <p:spPr>
          <a:xfrm>
            <a:off x="2287775" y="4271517"/>
            <a:ext cx="144288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AR" sz="1400" dirty="0" smtClean="0"/>
              <a:t>Nombre</a:t>
            </a:r>
          </a:p>
        </p:txBody>
      </p:sp>
      <p:grpSp>
        <p:nvGrpSpPr>
          <p:cNvPr id="107" name="Grupo 106"/>
          <p:cNvGrpSpPr/>
          <p:nvPr/>
        </p:nvGrpSpPr>
        <p:grpSpPr>
          <a:xfrm>
            <a:off x="8783356" y="4861209"/>
            <a:ext cx="733393" cy="198411"/>
            <a:chOff x="11491778" y="4786881"/>
            <a:chExt cx="733393" cy="198411"/>
          </a:xfrm>
        </p:grpSpPr>
        <p:sp>
          <p:nvSpPr>
            <p:cNvPr id="108" name="Rectángulo redondeado 107"/>
            <p:cNvSpPr/>
            <p:nvPr/>
          </p:nvSpPr>
          <p:spPr>
            <a:xfrm>
              <a:off x="11491778" y="4786881"/>
              <a:ext cx="733393" cy="198411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AR" sz="800" dirty="0" smtClean="0"/>
                <a:t>Acciones</a:t>
              </a:r>
              <a:endParaRPr lang="es-AR" sz="1000" dirty="0"/>
            </a:p>
          </p:txBody>
        </p:sp>
        <p:sp>
          <p:nvSpPr>
            <p:cNvPr id="109" name="Flecha abajo 108"/>
            <p:cNvSpPr/>
            <p:nvPr/>
          </p:nvSpPr>
          <p:spPr>
            <a:xfrm>
              <a:off x="11993575" y="4805253"/>
              <a:ext cx="205813" cy="147584"/>
            </a:xfrm>
            <a:prstGeom prst="down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111" name="Grupo 110"/>
          <p:cNvGrpSpPr/>
          <p:nvPr/>
        </p:nvGrpSpPr>
        <p:grpSpPr>
          <a:xfrm>
            <a:off x="8783355" y="5135082"/>
            <a:ext cx="733393" cy="198411"/>
            <a:chOff x="11491778" y="4786881"/>
            <a:chExt cx="733393" cy="198411"/>
          </a:xfrm>
        </p:grpSpPr>
        <p:sp>
          <p:nvSpPr>
            <p:cNvPr id="112" name="Rectángulo redondeado 111"/>
            <p:cNvSpPr/>
            <p:nvPr/>
          </p:nvSpPr>
          <p:spPr>
            <a:xfrm>
              <a:off x="11491778" y="4786881"/>
              <a:ext cx="733393" cy="198411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AR" sz="800" dirty="0" smtClean="0"/>
                <a:t>Acciones</a:t>
              </a:r>
              <a:endParaRPr lang="es-AR" sz="1000" dirty="0"/>
            </a:p>
          </p:txBody>
        </p:sp>
        <p:sp>
          <p:nvSpPr>
            <p:cNvPr id="113" name="Flecha abajo 112"/>
            <p:cNvSpPr/>
            <p:nvPr/>
          </p:nvSpPr>
          <p:spPr>
            <a:xfrm>
              <a:off x="11993575" y="4805253"/>
              <a:ext cx="205813" cy="147584"/>
            </a:xfrm>
            <a:prstGeom prst="down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15" name="Rectángulo 14"/>
          <p:cNvSpPr/>
          <p:nvPr/>
        </p:nvSpPr>
        <p:spPr>
          <a:xfrm>
            <a:off x="3722378" y="1524791"/>
            <a:ext cx="737400" cy="3143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4" name="Rectángulo 113"/>
          <p:cNvSpPr/>
          <p:nvPr/>
        </p:nvSpPr>
        <p:spPr>
          <a:xfrm>
            <a:off x="4492051" y="2001737"/>
            <a:ext cx="2499299" cy="3680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5" name="CuadroTexto 114"/>
          <p:cNvSpPr txBox="1"/>
          <p:nvPr/>
        </p:nvSpPr>
        <p:spPr>
          <a:xfrm>
            <a:off x="2266634" y="4549492"/>
            <a:ext cx="473424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AR" sz="1400" dirty="0" smtClean="0"/>
              <a:t>Pepito pepas SA          344252464545            San </a:t>
            </a:r>
            <a:r>
              <a:rPr lang="es-AR" sz="1400" dirty="0" err="1" smtClean="0"/>
              <a:t>blas</a:t>
            </a:r>
            <a:r>
              <a:rPr lang="es-AR" sz="1400" dirty="0" smtClean="0"/>
              <a:t>  3345 – BA     </a:t>
            </a:r>
          </a:p>
        </p:txBody>
      </p:sp>
      <p:sp>
        <p:nvSpPr>
          <p:cNvPr id="117" name="CuadroTexto 116"/>
          <p:cNvSpPr txBox="1"/>
          <p:nvPr/>
        </p:nvSpPr>
        <p:spPr>
          <a:xfrm>
            <a:off x="2247214" y="1202876"/>
            <a:ext cx="3999474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AR" sz="1600" dirty="0" smtClean="0"/>
              <a:t>Alta de nuevo Cliente </a:t>
            </a:r>
            <a:r>
              <a:rPr lang="es-AR" sz="1600" dirty="0"/>
              <a:t>o Modificación</a:t>
            </a:r>
            <a:endParaRPr lang="es-AR" sz="1600" dirty="0" smtClean="0"/>
          </a:p>
        </p:txBody>
      </p:sp>
      <p:sp>
        <p:nvSpPr>
          <p:cNvPr id="132" name="CuadroTexto 131"/>
          <p:cNvSpPr txBox="1"/>
          <p:nvPr/>
        </p:nvSpPr>
        <p:spPr>
          <a:xfrm>
            <a:off x="2287775" y="3890033"/>
            <a:ext cx="3017615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AR" sz="1600" dirty="0" smtClean="0"/>
              <a:t>Clientes existentes</a:t>
            </a:r>
          </a:p>
        </p:txBody>
      </p:sp>
      <p:sp>
        <p:nvSpPr>
          <p:cNvPr id="47" name="CuadroTexto 46"/>
          <p:cNvSpPr txBox="1"/>
          <p:nvPr/>
        </p:nvSpPr>
        <p:spPr>
          <a:xfrm>
            <a:off x="2222380" y="1494380"/>
            <a:ext cx="1042729" cy="13849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AR" sz="1200" dirty="0" smtClean="0"/>
              <a:t>Nombre</a:t>
            </a:r>
          </a:p>
          <a:p>
            <a:r>
              <a:rPr lang="es-AR" sz="1200" dirty="0" smtClean="0"/>
              <a:t>CUIT</a:t>
            </a:r>
          </a:p>
          <a:p>
            <a:r>
              <a:rPr lang="es-AR" sz="1200" dirty="0" err="1" smtClean="0"/>
              <a:t>Direccion</a:t>
            </a:r>
            <a:endParaRPr lang="es-AR" sz="1200" dirty="0" smtClean="0"/>
          </a:p>
          <a:p>
            <a:r>
              <a:rPr lang="es-AR" sz="1200" dirty="0" err="1" smtClean="0"/>
              <a:t>Telefono</a:t>
            </a:r>
            <a:endParaRPr lang="es-AR" sz="1200" dirty="0" smtClean="0"/>
          </a:p>
          <a:p>
            <a:r>
              <a:rPr lang="es-AR" sz="1200" dirty="0" smtClean="0"/>
              <a:t>Email</a:t>
            </a:r>
          </a:p>
          <a:p>
            <a:r>
              <a:rPr lang="es-AR" sz="1200" dirty="0" smtClean="0"/>
              <a:t>Web</a:t>
            </a:r>
          </a:p>
          <a:p>
            <a:endParaRPr lang="es-AR" sz="1200" dirty="0" smtClean="0"/>
          </a:p>
        </p:txBody>
      </p:sp>
      <p:sp>
        <p:nvSpPr>
          <p:cNvPr id="17" name="Rectángulo 16"/>
          <p:cNvSpPr/>
          <p:nvPr/>
        </p:nvSpPr>
        <p:spPr>
          <a:xfrm>
            <a:off x="3265109" y="1576341"/>
            <a:ext cx="1893257" cy="1698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0" name="Rectángulo 49"/>
          <p:cNvSpPr/>
          <p:nvPr/>
        </p:nvSpPr>
        <p:spPr>
          <a:xfrm>
            <a:off x="3252858" y="1768256"/>
            <a:ext cx="1893257" cy="1698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1" name="Rectángulo 50"/>
          <p:cNvSpPr/>
          <p:nvPr/>
        </p:nvSpPr>
        <p:spPr>
          <a:xfrm>
            <a:off x="3243642" y="1960026"/>
            <a:ext cx="1893257" cy="1698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2" name="Rectángulo 51"/>
          <p:cNvSpPr/>
          <p:nvPr/>
        </p:nvSpPr>
        <p:spPr>
          <a:xfrm>
            <a:off x="3252858" y="2161156"/>
            <a:ext cx="1893257" cy="1698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3" name="Rectángulo 52"/>
          <p:cNvSpPr/>
          <p:nvPr/>
        </p:nvSpPr>
        <p:spPr>
          <a:xfrm>
            <a:off x="3243641" y="2371224"/>
            <a:ext cx="1893257" cy="1698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4" name="Rectángulo 53"/>
          <p:cNvSpPr/>
          <p:nvPr/>
        </p:nvSpPr>
        <p:spPr>
          <a:xfrm>
            <a:off x="3232320" y="2562811"/>
            <a:ext cx="1893257" cy="1698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pSp>
        <p:nvGrpSpPr>
          <p:cNvPr id="55" name="Grupo 54"/>
          <p:cNvGrpSpPr/>
          <p:nvPr/>
        </p:nvGrpSpPr>
        <p:grpSpPr>
          <a:xfrm>
            <a:off x="8801605" y="4604174"/>
            <a:ext cx="733393" cy="198411"/>
            <a:chOff x="11491778" y="4786881"/>
            <a:chExt cx="733393" cy="198411"/>
          </a:xfrm>
        </p:grpSpPr>
        <p:sp>
          <p:nvSpPr>
            <p:cNvPr id="56" name="Rectángulo redondeado 55"/>
            <p:cNvSpPr/>
            <p:nvPr/>
          </p:nvSpPr>
          <p:spPr>
            <a:xfrm>
              <a:off x="11491778" y="4786881"/>
              <a:ext cx="733393" cy="198411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AR" sz="800" dirty="0" smtClean="0"/>
                <a:t>Acciones</a:t>
              </a:r>
              <a:endParaRPr lang="es-AR" sz="1000" dirty="0"/>
            </a:p>
          </p:txBody>
        </p:sp>
        <p:sp>
          <p:nvSpPr>
            <p:cNvPr id="57" name="Flecha abajo 56"/>
            <p:cNvSpPr/>
            <p:nvPr/>
          </p:nvSpPr>
          <p:spPr>
            <a:xfrm>
              <a:off x="11993575" y="4805253"/>
              <a:ext cx="205813" cy="147584"/>
            </a:xfrm>
            <a:prstGeom prst="down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58" name="CuadroTexto 57"/>
          <p:cNvSpPr txBox="1"/>
          <p:nvPr/>
        </p:nvSpPr>
        <p:spPr>
          <a:xfrm>
            <a:off x="4130939" y="4271517"/>
            <a:ext cx="144288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AR" sz="1400" dirty="0" smtClean="0"/>
              <a:t>CUIT</a:t>
            </a:r>
          </a:p>
        </p:txBody>
      </p:sp>
      <p:sp>
        <p:nvSpPr>
          <p:cNvPr id="59" name="CuadroTexto 58"/>
          <p:cNvSpPr txBox="1"/>
          <p:nvPr/>
        </p:nvSpPr>
        <p:spPr>
          <a:xfrm>
            <a:off x="5806491" y="4241715"/>
            <a:ext cx="144288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AR" sz="1400" dirty="0" err="1" smtClean="0"/>
              <a:t>Direccion</a:t>
            </a:r>
            <a:endParaRPr lang="es-AR" sz="1400" dirty="0" smtClean="0"/>
          </a:p>
        </p:txBody>
      </p:sp>
      <p:sp>
        <p:nvSpPr>
          <p:cNvPr id="60" name="CuadroTexto 59"/>
          <p:cNvSpPr txBox="1"/>
          <p:nvPr/>
        </p:nvSpPr>
        <p:spPr>
          <a:xfrm>
            <a:off x="6991350" y="4241715"/>
            <a:ext cx="189144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AR" sz="1400" dirty="0" smtClean="0"/>
              <a:t>Tel      Email      Web</a:t>
            </a:r>
          </a:p>
        </p:txBody>
      </p:sp>
      <p:sp>
        <p:nvSpPr>
          <p:cNvPr id="61" name="CuadroTexto 60"/>
          <p:cNvSpPr txBox="1"/>
          <p:nvPr/>
        </p:nvSpPr>
        <p:spPr>
          <a:xfrm>
            <a:off x="2266634" y="4873276"/>
            <a:ext cx="473424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AR" sz="1400" dirty="0" smtClean="0"/>
              <a:t>Pepito pepas SA          344252464545            San </a:t>
            </a:r>
            <a:r>
              <a:rPr lang="es-AR" sz="1400" dirty="0" err="1" smtClean="0"/>
              <a:t>blas</a:t>
            </a:r>
            <a:r>
              <a:rPr lang="es-AR" sz="1400" dirty="0" smtClean="0"/>
              <a:t>  3345 – BA     </a:t>
            </a:r>
          </a:p>
        </p:txBody>
      </p:sp>
      <p:pic>
        <p:nvPicPr>
          <p:cNvPr id="65" name="Picture 2" descr="conjunto de iconos Web — Vector de stock  #4604197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481" t="24116" r="31630" b="68056"/>
          <a:stretch/>
        </p:blipFill>
        <p:spPr bwMode="auto">
          <a:xfrm>
            <a:off x="7576375" y="4609272"/>
            <a:ext cx="252106" cy="195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2" descr="conjunto de iconos Web — Vector de stock  #4604197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59" t="78914" r="46074" b="10480"/>
          <a:stretch/>
        </p:blipFill>
        <p:spPr bwMode="auto">
          <a:xfrm>
            <a:off x="7041393" y="4614102"/>
            <a:ext cx="245804" cy="264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2" descr="conjunto de iconos Web — Vector de stock  #4604197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44" t="78283" r="31408" b="10732"/>
          <a:stretch/>
        </p:blipFill>
        <p:spPr bwMode="auto">
          <a:xfrm>
            <a:off x="8113830" y="4545726"/>
            <a:ext cx="310750" cy="296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2" descr="conjunto de iconos Web — Vector de stock  #4604197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44" t="78283" r="31408" b="10732"/>
          <a:stretch/>
        </p:blipFill>
        <p:spPr bwMode="auto">
          <a:xfrm>
            <a:off x="8113830" y="4847557"/>
            <a:ext cx="310750" cy="296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2" descr="conjunto de iconos Web — Vector de stock  #4604197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481" t="24116" r="31630" b="68056"/>
          <a:stretch/>
        </p:blipFill>
        <p:spPr bwMode="auto">
          <a:xfrm>
            <a:off x="7576375" y="4902694"/>
            <a:ext cx="252106" cy="195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2" descr="conjunto de iconos Web — Vector de stock  #4604197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59" t="78914" r="46074" b="10480"/>
          <a:stretch/>
        </p:blipFill>
        <p:spPr bwMode="auto">
          <a:xfrm>
            <a:off x="7041393" y="4907524"/>
            <a:ext cx="245804" cy="264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8" name="Grupo 47"/>
          <p:cNvGrpSpPr/>
          <p:nvPr/>
        </p:nvGrpSpPr>
        <p:grpSpPr>
          <a:xfrm>
            <a:off x="318639" y="630350"/>
            <a:ext cx="1576307" cy="4936403"/>
            <a:chOff x="318639" y="630350"/>
            <a:chExt cx="1576307" cy="4936403"/>
          </a:xfrm>
        </p:grpSpPr>
        <p:sp>
          <p:nvSpPr>
            <p:cNvPr id="49" name="Rectángulo 48"/>
            <p:cNvSpPr/>
            <p:nvPr/>
          </p:nvSpPr>
          <p:spPr>
            <a:xfrm>
              <a:off x="332260" y="630350"/>
              <a:ext cx="1562686" cy="49364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2" name="CuadroTexto 61"/>
            <p:cNvSpPr txBox="1"/>
            <p:nvPr/>
          </p:nvSpPr>
          <p:spPr>
            <a:xfrm>
              <a:off x="323686" y="646772"/>
              <a:ext cx="1559979" cy="338554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s-AR" sz="1600" dirty="0" smtClean="0">
                  <a:solidFill>
                    <a:schemeClr val="bg1"/>
                  </a:solidFill>
                </a:rPr>
                <a:t>Panel de Control</a:t>
              </a:r>
              <a:endParaRPr lang="es-AR" sz="1600" dirty="0">
                <a:solidFill>
                  <a:schemeClr val="bg1"/>
                </a:solidFill>
              </a:endParaRPr>
            </a:p>
          </p:txBody>
        </p:sp>
        <p:sp>
          <p:nvSpPr>
            <p:cNvPr id="63" name="CuadroTexto 62"/>
            <p:cNvSpPr txBox="1"/>
            <p:nvPr/>
          </p:nvSpPr>
          <p:spPr>
            <a:xfrm>
              <a:off x="318639" y="1069046"/>
              <a:ext cx="1002903" cy="338554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s-AR" sz="1600" dirty="0" smtClean="0">
                  <a:solidFill>
                    <a:schemeClr val="bg1"/>
                  </a:solidFill>
                </a:rPr>
                <a:t>Proyectos</a:t>
              </a:r>
              <a:endParaRPr lang="es-AR" sz="1600" dirty="0">
                <a:solidFill>
                  <a:schemeClr val="bg1"/>
                </a:solidFill>
              </a:endParaRPr>
            </a:p>
          </p:txBody>
        </p:sp>
        <p:sp>
          <p:nvSpPr>
            <p:cNvPr id="64" name="CuadroTexto 63"/>
            <p:cNvSpPr txBox="1"/>
            <p:nvPr/>
          </p:nvSpPr>
          <p:spPr>
            <a:xfrm>
              <a:off x="334990" y="1456970"/>
              <a:ext cx="988476" cy="338554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s-AR" sz="1600" dirty="0" smtClean="0">
                  <a:solidFill>
                    <a:schemeClr val="bg1"/>
                  </a:solidFill>
                </a:rPr>
                <a:t>Consultas</a:t>
              </a:r>
              <a:endParaRPr lang="es-AR" sz="1600" dirty="0">
                <a:solidFill>
                  <a:schemeClr val="bg1"/>
                </a:solidFill>
              </a:endParaRPr>
            </a:p>
          </p:txBody>
        </p:sp>
        <p:sp>
          <p:nvSpPr>
            <p:cNvPr id="71" name="CuadroTexto 70"/>
            <p:cNvSpPr txBox="1"/>
            <p:nvPr/>
          </p:nvSpPr>
          <p:spPr>
            <a:xfrm>
              <a:off x="332261" y="1882735"/>
              <a:ext cx="1436483" cy="338554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s-AR" sz="1600" dirty="0" smtClean="0">
                  <a:solidFill>
                    <a:schemeClr val="bg1"/>
                  </a:solidFill>
                </a:rPr>
                <a:t>Administración</a:t>
              </a:r>
              <a:endParaRPr lang="es-AR" sz="1600" dirty="0">
                <a:solidFill>
                  <a:schemeClr val="bg1"/>
                </a:solidFill>
              </a:endParaRPr>
            </a:p>
          </p:txBody>
        </p:sp>
        <p:sp>
          <p:nvSpPr>
            <p:cNvPr id="72" name="CuadroTexto 71"/>
            <p:cNvSpPr txBox="1"/>
            <p:nvPr/>
          </p:nvSpPr>
          <p:spPr>
            <a:xfrm>
              <a:off x="459007" y="2308500"/>
              <a:ext cx="696344" cy="307777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s-AR" sz="1400" dirty="0" smtClean="0">
                  <a:solidFill>
                    <a:schemeClr val="bg1"/>
                  </a:solidFill>
                </a:rPr>
                <a:t>Rubros</a:t>
              </a:r>
              <a:endParaRPr lang="es-AR" sz="1400" dirty="0">
                <a:solidFill>
                  <a:schemeClr val="bg1"/>
                </a:solidFill>
              </a:endParaRPr>
            </a:p>
          </p:txBody>
        </p:sp>
        <p:sp>
          <p:nvSpPr>
            <p:cNvPr id="73" name="CuadroTexto 72"/>
            <p:cNvSpPr txBox="1"/>
            <p:nvPr/>
          </p:nvSpPr>
          <p:spPr>
            <a:xfrm>
              <a:off x="450807" y="2716444"/>
              <a:ext cx="821059" cy="307777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s-AR" sz="1400" dirty="0" smtClean="0">
                  <a:solidFill>
                    <a:schemeClr val="bg1"/>
                  </a:solidFill>
                </a:rPr>
                <a:t>Usuarios</a:t>
              </a:r>
              <a:endParaRPr lang="es-AR" sz="1400" dirty="0">
                <a:solidFill>
                  <a:schemeClr val="bg1"/>
                </a:solidFill>
              </a:endParaRPr>
            </a:p>
          </p:txBody>
        </p:sp>
        <p:sp>
          <p:nvSpPr>
            <p:cNvPr id="74" name="CuadroTexto 73"/>
            <p:cNvSpPr txBox="1"/>
            <p:nvPr/>
          </p:nvSpPr>
          <p:spPr>
            <a:xfrm>
              <a:off x="432290" y="3122900"/>
              <a:ext cx="766172" cy="307777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s-AR" sz="1400" dirty="0" smtClean="0">
                  <a:solidFill>
                    <a:schemeClr val="bg1"/>
                  </a:solidFill>
                </a:rPr>
                <a:t>Clientes</a:t>
              </a:r>
              <a:endParaRPr lang="es-AR" sz="1400" dirty="0">
                <a:solidFill>
                  <a:schemeClr val="bg1"/>
                </a:solidFill>
              </a:endParaRPr>
            </a:p>
          </p:txBody>
        </p:sp>
        <p:sp>
          <p:nvSpPr>
            <p:cNvPr id="75" name="CuadroTexto 74"/>
            <p:cNvSpPr txBox="1"/>
            <p:nvPr/>
          </p:nvSpPr>
          <p:spPr>
            <a:xfrm>
              <a:off x="432290" y="3534645"/>
              <a:ext cx="1100238" cy="307777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s-AR" sz="1400" dirty="0" smtClean="0">
                  <a:solidFill>
                    <a:schemeClr val="bg1"/>
                  </a:solidFill>
                </a:rPr>
                <a:t>Proveedores</a:t>
              </a:r>
              <a:endParaRPr lang="es-AR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76" name="Rectángulo 75"/>
          <p:cNvSpPr/>
          <p:nvPr/>
        </p:nvSpPr>
        <p:spPr>
          <a:xfrm>
            <a:off x="2017310" y="0"/>
            <a:ext cx="1219410" cy="4898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24409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-80" t="9573" r="1680" b="9147"/>
          <a:stretch/>
        </p:blipFill>
        <p:spPr>
          <a:xfrm>
            <a:off x="0" y="0"/>
            <a:ext cx="12192000" cy="5664820"/>
          </a:xfrm>
          <a:prstGeom prst="rect">
            <a:avLst/>
          </a:prstGeom>
        </p:spPr>
      </p:pic>
      <p:sp>
        <p:nvSpPr>
          <p:cNvPr id="16" name="Rectángulo 15"/>
          <p:cNvSpPr/>
          <p:nvPr/>
        </p:nvSpPr>
        <p:spPr>
          <a:xfrm>
            <a:off x="1891731" y="1331040"/>
            <a:ext cx="10218287" cy="56509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"/>
            <a:ext cx="1883664" cy="603504"/>
          </a:xfrm>
          <a:solidFill>
            <a:schemeClr val="accent6"/>
          </a:solidFill>
        </p:spPr>
        <p:txBody>
          <a:bodyPr>
            <a:normAutofit fontScale="90000"/>
          </a:bodyPr>
          <a:lstStyle/>
          <a:p>
            <a:r>
              <a:rPr lang="es-AR" b="1" dirty="0" smtClean="0"/>
              <a:t>LAIKA</a:t>
            </a:r>
            <a:endParaRPr lang="es-AR" b="1" dirty="0"/>
          </a:p>
        </p:txBody>
      </p:sp>
      <p:sp>
        <p:nvSpPr>
          <p:cNvPr id="13" name="CuadroTexto 12"/>
          <p:cNvSpPr txBox="1"/>
          <p:nvPr/>
        </p:nvSpPr>
        <p:spPr>
          <a:xfrm>
            <a:off x="2247215" y="659260"/>
            <a:ext cx="482033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AR" dirty="0" smtClean="0"/>
              <a:t>Administración : Proveedor</a:t>
            </a:r>
            <a:endParaRPr lang="es-AR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665" t="58350" r="5579" b="38833"/>
          <a:stretch/>
        </p:blipFill>
        <p:spPr>
          <a:xfrm>
            <a:off x="3238500" y="2781300"/>
            <a:ext cx="1771311" cy="298687"/>
          </a:xfrm>
          <a:prstGeom prst="rect">
            <a:avLst/>
          </a:prstGeom>
        </p:spPr>
      </p:pic>
      <p:pic>
        <p:nvPicPr>
          <p:cNvPr id="101" name="Imagen 100"/>
          <p:cNvPicPr>
            <a:picLocks noChangeAspect="1"/>
          </p:cNvPicPr>
          <p:nvPr/>
        </p:nvPicPr>
        <p:blipFill rotWithShape="1">
          <a:blip r:embed="rId4"/>
          <a:srcRect l="569" t="24730" r="24408" b="52649"/>
          <a:stretch/>
        </p:blipFill>
        <p:spPr>
          <a:xfrm>
            <a:off x="2192759" y="3840928"/>
            <a:ext cx="7227465" cy="1293048"/>
          </a:xfrm>
          <a:prstGeom prst="rect">
            <a:avLst/>
          </a:prstGeom>
        </p:spPr>
      </p:pic>
      <p:sp>
        <p:nvSpPr>
          <p:cNvPr id="103" name="CuadroTexto 102"/>
          <p:cNvSpPr txBox="1"/>
          <p:nvPr/>
        </p:nvSpPr>
        <p:spPr>
          <a:xfrm>
            <a:off x="2287775" y="4271517"/>
            <a:ext cx="144288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AR" sz="1400" dirty="0" smtClean="0"/>
              <a:t>Nombre</a:t>
            </a:r>
          </a:p>
        </p:txBody>
      </p:sp>
      <p:grpSp>
        <p:nvGrpSpPr>
          <p:cNvPr id="107" name="Grupo 106"/>
          <p:cNvGrpSpPr/>
          <p:nvPr/>
        </p:nvGrpSpPr>
        <p:grpSpPr>
          <a:xfrm>
            <a:off x="8783356" y="4861209"/>
            <a:ext cx="733393" cy="198411"/>
            <a:chOff x="11491778" y="4786881"/>
            <a:chExt cx="733393" cy="198411"/>
          </a:xfrm>
        </p:grpSpPr>
        <p:sp>
          <p:nvSpPr>
            <p:cNvPr id="108" name="Rectángulo redondeado 107"/>
            <p:cNvSpPr/>
            <p:nvPr/>
          </p:nvSpPr>
          <p:spPr>
            <a:xfrm>
              <a:off x="11491778" y="4786881"/>
              <a:ext cx="733393" cy="198411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AR" sz="800" dirty="0" smtClean="0"/>
                <a:t>Acciones</a:t>
              </a:r>
              <a:endParaRPr lang="es-AR" sz="1000" dirty="0"/>
            </a:p>
          </p:txBody>
        </p:sp>
        <p:sp>
          <p:nvSpPr>
            <p:cNvPr id="109" name="Flecha abajo 108"/>
            <p:cNvSpPr/>
            <p:nvPr/>
          </p:nvSpPr>
          <p:spPr>
            <a:xfrm>
              <a:off x="11993575" y="4805253"/>
              <a:ext cx="205813" cy="147584"/>
            </a:xfrm>
            <a:prstGeom prst="down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111" name="Grupo 110"/>
          <p:cNvGrpSpPr/>
          <p:nvPr/>
        </p:nvGrpSpPr>
        <p:grpSpPr>
          <a:xfrm>
            <a:off x="8783355" y="5135082"/>
            <a:ext cx="733393" cy="198411"/>
            <a:chOff x="11491778" y="4786881"/>
            <a:chExt cx="733393" cy="198411"/>
          </a:xfrm>
        </p:grpSpPr>
        <p:sp>
          <p:nvSpPr>
            <p:cNvPr id="112" name="Rectángulo redondeado 111"/>
            <p:cNvSpPr/>
            <p:nvPr/>
          </p:nvSpPr>
          <p:spPr>
            <a:xfrm>
              <a:off x="11491778" y="4786881"/>
              <a:ext cx="733393" cy="198411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AR" sz="800" dirty="0" smtClean="0"/>
                <a:t>Acciones</a:t>
              </a:r>
              <a:endParaRPr lang="es-AR" sz="1000" dirty="0"/>
            </a:p>
          </p:txBody>
        </p:sp>
        <p:sp>
          <p:nvSpPr>
            <p:cNvPr id="113" name="Flecha abajo 112"/>
            <p:cNvSpPr/>
            <p:nvPr/>
          </p:nvSpPr>
          <p:spPr>
            <a:xfrm>
              <a:off x="11993575" y="4805253"/>
              <a:ext cx="205813" cy="147584"/>
            </a:xfrm>
            <a:prstGeom prst="down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15" name="Rectángulo 14"/>
          <p:cNvSpPr/>
          <p:nvPr/>
        </p:nvSpPr>
        <p:spPr>
          <a:xfrm>
            <a:off x="3722378" y="1524791"/>
            <a:ext cx="737400" cy="3143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4" name="Rectángulo 113"/>
          <p:cNvSpPr/>
          <p:nvPr/>
        </p:nvSpPr>
        <p:spPr>
          <a:xfrm>
            <a:off x="4492051" y="2001737"/>
            <a:ext cx="2499299" cy="3680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5" name="CuadroTexto 114"/>
          <p:cNvSpPr txBox="1"/>
          <p:nvPr/>
        </p:nvSpPr>
        <p:spPr>
          <a:xfrm>
            <a:off x="2266634" y="4549492"/>
            <a:ext cx="473424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AR" sz="1400" dirty="0" smtClean="0"/>
              <a:t>Pepito pepas SA          344252464545            San </a:t>
            </a:r>
            <a:r>
              <a:rPr lang="es-AR" sz="1400" dirty="0" err="1" smtClean="0"/>
              <a:t>blas</a:t>
            </a:r>
            <a:r>
              <a:rPr lang="es-AR" sz="1400" dirty="0" smtClean="0"/>
              <a:t>  3345 – BA     </a:t>
            </a:r>
          </a:p>
        </p:txBody>
      </p:sp>
      <p:sp>
        <p:nvSpPr>
          <p:cNvPr id="117" name="CuadroTexto 116"/>
          <p:cNvSpPr txBox="1"/>
          <p:nvPr/>
        </p:nvSpPr>
        <p:spPr>
          <a:xfrm>
            <a:off x="2247214" y="1202876"/>
            <a:ext cx="4482359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AR" sz="1600" dirty="0" smtClean="0"/>
              <a:t>Alta de nuevo proveedor </a:t>
            </a:r>
            <a:r>
              <a:rPr lang="es-AR" sz="1600" dirty="0"/>
              <a:t>o Modificación</a:t>
            </a:r>
            <a:endParaRPr lang="es-AR" sz="1600" dirty="0" smtClean="0"/>
          </a:p>
        </p:txBody>
      </p:sp>
      <p:sp>
        <p:nvSpPr>
          <p:cNvPr id="132" name="CuadroTexto 131"/>
          <p:cNvSpPr txBox="1"/>
          <p:nvPr/>
        </p:nvSpPr>
        <p:spPr>
          <a:xfrm>
            <a:off x="2287775" y="3890033"/>
            <a:ext cx="3017615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AR" sz="1600" dirty="0" smtClean="0"/>
              <a:t>Proveedores existentes</a:t>
            </a:r>
          </a:p>
        </p:txBody>
      </p:sp>
      <p:sp>
        <p:nvSpPr>
          <p:cNvPr id="47" name="CuadroTexto 46"/>
          <p:cNvSpPr txBox="1"/>
          <p:nvPr/>
        </p:nvSpPr>
        <p:spPr>
          <a:xfrm>
            <a:off x="2222380" y="1494380"/>
            <a:ext cx="1042729" cy="13849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AR" sz="1200" dirty="0" smtClean="0"/>
              <a:t>Nombre</a:t>
            </a:r>
          </a:p>
          <a:p>
            <a:r>
              <a:rPr lang="es-AR" sz="1200" dirty="0" smtClean="0"/>
              <a:t>CUIT</a:t>
            </a:r>
          </a:p>
          <a:p>
            <a:r>
              <a:rPr lang="es-AR" sz="1200" dirty="0" err="1" smtClean="0"/>
              <a:t>Direccion</a:t>
            </a:r>
            <a:endParaRPr lang="es-AR" sz="1200" dirty="0" smtClean="0"/>
          </a:p>
          <a:p>
            <a:r>
              <a:rPr lang="es-AR" sz="1200" dirty="0" err="1" smtClean="0"/>
              <a:t>Telefono</a:t>
            </a:r>
            <a:endParaRPr lang="es-AR" sz="1200" dirty="0" smtClean="0"/>
          </a:p>
          <a:p>
            <a:r>
              <a:rPr lang="es-AR" sz="1200" dirty="0" smtClean="0"/>
              <a:t>Email</a:t>
            </a:r>
          </a:p>
          <a:p>
            <a:r>
              <a:rPr lang="es-AR" sz="1200" dirty="0" smtClean="0"/>
              <a:t>Web</a:t>
            </a:r>
          </a:p>
          <a:p>
            <a:endParaRPr lang="es-AR" sz="1200" dirty="0" smtClean="0"/>
          </a:p>
        </p:txBody>
      </p:sp>
      <p:sp>
        <p:nvSpPr>
          <p:cNvPr id="17" name="Rectángulo 16"/>
          <p:cNvSpPr/>
          <p:nvPr/>
        </p:nvSpPr>
        <p:spPr>
          <a:xfrm>
            <a:off x="3265109" y="1576341"/>
            <a:ext cx="1893257" cy="1698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0" name="Rectángulo 49"/>
          <p:cNvSpPr/>
          <p:nvPr/>
        </p:nvSpPr>
        <p:spPr>
          <a:xfrm>
            <a:off x="3252858" y="1768256"/>
            <a:ext cx="1893257" cy="1698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1" name="Rectángulo 50"/>
          <p:cNvSpPr/>
          <p:nvPr/>
        </p:nvSpPr>
        <p:spPr>
          <a:xfrm>
            <a:off x="3243642" y="1960026"/>
            <a:ext cx="1893257" cy="1698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2" name="Rectángulo 51"/>
          <p:cNvSpPr/>
          <p:nvPr/>
        </p:nvSpPr>
        <p:spPr>
          <a:xfrm>
            <a:off x="3252858" y="2161156"/>
            <a:ext cx="1893257" cy="1698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3" name="Rectángulo 52"/>
          <p:cNvSpPr/>
          <p:nvPr/>
        </p:nvSpPr>
        <p:spPr>
          <a:xfrm>
            <a:off x="3243641" y="2371224"/>
            <a:ext cx="1893257" cy="1698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4" name="Rectángulo 53"/>
          <p:cNvSpPr/>
          <p:nvPr/>
        </p:nvSpPr>
        <p:spPr>
          <a:xfrm>
            <a:off x="3232320" y="2562811"/>
            <a:ext cx="1893257" cy="1698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pSp>
        <p:nvGrpSpPr>
          <p:cNvPr id="55" name="Grupo 54"/>
          <p:cNvGrpSpPr/>
          <p:nvPr/>
        </p:nvGrpSpPr>
        <p:grpSpPr>
          <a:xfrm>
            <a:off x="8801605" y="4604174"/>
            <a:ext cx="733393" cy="198411"/>
            <a:chOff x="11491778" y="4786881"/>
            <a:chExt cx="733393" cy="198411"/>
          </a:xfrm>
        </p:grpSpPr>
        <p:sp>
          <p:nvSpPr>
            <p:cNvPr id="56" name="Rectángulo redondeado 55"/>
            <p:cNvSpPr/>
            <p:nvPr/>
          </p:nvSpPr>
          <p:spPr>
            <a:xfrm>
              <a:off x="11491778" y="4786881"/>
              <a:ext cx="733393" cy="198411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AR" sz="800" dirty="0" smtClean="0"/>
                <a:t>Acciones</a:t>
              </a:r>
              <a:endParaRPr lang="es-AR" sz="1000" dirty="0"/>
            </a:p>
          </p:txBody>
        </p:sp>
        <p:sp>
          <p:nvSpPr>
            <p:cNvPr id="57" name="Flecha abajo 56"/>
            <p:cNvSpPr/>
            <p:nvPr/>
          </p:nvSpPr>
          <p:spPr>
            <a:xfrm>
              <a:off x="11993575" y="4805253"/>
              <a:ext cx="205813" cy="147584"/>
            </a:xfrm>
            <a:prstGeom prst="down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58" name="CuadroTexto 57"/>
          <p:cNvSpPr txBox="1"/>
          <p:nvPr/>
        </p:nvSpPr>
        <p:spPr>
          <a:xfrm>
            <a:off x="4130939" y="4271517"/>
            <a:ext cx="144288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AR" sz="1400" dirty="0" smtClean="0"/>
              <a:t>CUIT</a:t>
            </a:r>
          </a:p>
        </p:txBody>
      </p:sp>
      <p:sp>
        <p:nvSpPr>
          <p:cNvPr id="59" name="CuadroTexto 58"/>
          <p:cNvSpPr txBox="1"/>
          <p:nvPr/>
        </p:nvSpPr>
        <p:spPr>
          <a:xfrm>
            <a:off x="5806491" y="4241715"/>
            <a:ext cx="144288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AR" sz="1400" dirty="0" err="1" smtClean="0"/>
              <a:t>Direccion</a:t>
            </a:r>
            <a:endParaRPr lang="es-AR" sz="1400" dirty="0" smtClean="0"/>
          </a:p>
        </p:txBody>
      </p:sp>
      <p:sp>
        <p:nvSpPr>
          <p:cNvPr id="60" name="CuadroTexto 59"/>
          <p:cNvSpPr txBox="1"/>
          <p:nvPr/>
        </p:nvSpPr>
        <p:spPr>
          <a:xfrm>
            <a:off x="6991350" y="4241715"/>
            <a:ext cx="189144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AR" sz="1400" dirty="0" smtClean="0"/>
              <a:t>Tel      Email      Web</a:t>
            </a:r>
          </a:p>
        </p:txBody>
      </p:sp>
      <p:sp>
        <p:nvSpPr>
          <p:cNvPr id="61" name="CuadroTexto 60"/>
          <p:cNvSpPr txBox="1"/>
          <p:nvPr/>
        </p:nvSpPr>
        <p:spPr>
          <a:xfrm>
            <a:off x="2266634" y="4873276"/>
            <a:ext cx="473424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AR" sz="1400" dirty="0" smtClean="0"/>
              <a:t>Pepito pepas SA          344252464545            San </a:t>
            </a:r>
            <a:r>
              <a:rPr lang="es-AR" sz="1400" dirty="0" err="1" smtClean="0"/>
              <a:t>blas</a:t>
            </a:r>
            <a:r>
              <a:rPr lang="es-AR" sz="1400" dirty="0" smtClean="0"/>
              <a:t>  3345 – BA     </a:t>
            </a:r>
          </a:p>
        </p:txBody>
      </p:sp>
      <p:pic>
        <p:nvPicPr>
          <p:cNvPr id="44" name="Picture 2" descr="conjunto de iconos Web — Vector de stock  #4604197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481" t="24116" r="31630" b="68056"/>
          <a:stretch/>
        </p:blipFill>
        <p:spPr bwMode="auto">
          <a:xfrm>
            <a:off x="7576375" y="4609272"/>
            <a:ext cx="252106" cy="195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conjunto de iconos Web — Vector de stock  #4604197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59" t="78914" r="46074" b="10480"/>
          <a:stretch/>
        </p:blipFill>
        <p:spPr bwMode="auto">
          <a:xfrm>
            <a:off x="7041393" y="4614102"/>
            <a:ext cx="245804" cy="264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conjunto de iconos Web — Vector de stock  #4604197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44" t="78283" r="31408" b="10732"/>
          <a:stretch/>
        </p:blipFill>
        <p:spPr bwMode="auto">
          <a:xfrm>
            <a:off x="8113830" y="4545726"/>
            <a:ext cx="310750" cy="296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 descr="conjunto de iconos Web — Vector de stock  #4604197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44" t="78283" r="31408" b="10732"/>
          <a:stretch/>
        </p:blipFill>
        <p:spPr bwMode="auto">
          <a:xfrm>
            <a:off x="8113830" y="4847557"/>
            <a:ext cx="310750" cy="296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conjunto de iconos Web — Vector de stock  #4604197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481" t="24116" r="31630" b="68056"/>
          <a:stretch/>
        </p:blipFill>
        <p:spPr bwMode="auto">
          <a:xfrm>
            <a:off x="7576375" y="4902694"/>
            <a:ext cx="252106" cy="195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conjunto de iconos Web — Vector de stock  #4604197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59" t="78914" r="46074" b="10480"/>
          <a:stretch/>
        </p:blipFill>
        <p:spPr bwMode="auto">
          <a:xfrm>
            <a:off x="7041393" y="4907524"/>
            <a:ext cx="245804" cy="264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3" name="Grupo 62"/>
          <p:cNvGrpSpPr/>
          <p:nvPr/>
        </p:nvGrpSpPr>
        <p:grpSpPr>
          <a:xfrm>
            <a:off x="318639" y="630350"/>
            <a:ext cx="1576307" cy="4936403"/>
            <a:chOff x="318639" y="630350"/>
            <a:chExt cx="1576307" cy="4936403"/>
          </a:xfrm>
        </p:grpSpPr>
        <p:sp>
          <p:nvSpPr>
            <p:cNvPr id="64" name="Rectángulo 63"/>
            <p:cNvSpPr/>
            <p:nvPr/>
          </p:nvSpPr>
          <p:spPr>
            <a:xfrm>
              <a:off x="332260" y="630350"/>
              <a:ext cx="1562686" cy="49364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5" name="CuadroTexto 64"/>
            <p:cNvSpPr txBox="1"/>
            <p:nvPr/>
          </p:nvSpPr>
          <p:spPr>
            <a:xfrm>
              <a:off x="323686" y="646772"/>
              <a:ext cx="1559979" cy="338554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s-AR" sz="1600" dirty="0" smtClean="0">
                  <a:solidFill>
                    <a:schemeClr val="bg1"/>
                  </a:solidFill>
                </a:rPr>
                <a:t>Panel de Control</a:t>
              </a:r>
              <a:endParaRPr lang="es-AR" sz="1600" dirty="0">
                <a:solidFill>
                  <a:schemeClr val="bg1"/>
                </a:solidFill>
              </a:endParaRPr>
            </a:p>
          </p:txBody>
        </p:sp>
        <p:sp>
          <p:nvSpPr>
            <p:cNvPr id="66" name="CuadroTexto 65"/>
            <p:cNvSpPr txBox="1"/>
            <p:nvPr/>
          </p:nvSpPr>
          <p:spPr>
            <a:xfrm>
              <a:off x="318639" y="1069046"/>
              <a:ext cx="1002903" cy="338554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s-AR" sz="1600" dirty="0" smtClean="0">
                  <a:solidFill>
                    <a:schemeClr val="bg1"/>
                  </a:solidFill>
                </a:rPr>
                <a:t>Proyectos</a:t>
              </a:r>
              <a:endParaRPr lang="es-AR" sz="1600" dirty="0">
                <a:solidFill>
                  <a:schemeClr val="bg1"/>
                </a:solidFill>
              </a:endParaRPr>
            </a:p>
          </p:txBody>
        </p:sp>
        <p:sp>
          <p:nvSpPr>
            <p:cNvPr id="67" name="CuadroTexto 66"/>
            <p:cNvSpPr txBox="1"/>
            <p:nvPr/>
          </p:nvSpPr>
          <p:spPr>
            <a:xfrm>
              <a:off x="334990" y="1456970"/>
              <a:ext cx="988476" cy="338554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s-AR" sz="1600" dirty="0" smtClean="0">
                  <a:solidFill>
                    <a:schemeClr val="bg1"/>
                  </a:solidFill>
                </a:rPr>
                <a:t>Consultas</a:t>
              </a:r>
              <a:endParaRPr lang="es-AR" sz="1600" dirty="0">
                <a:solidFill>
                  <a:schemeClr val="bg1"/>
                </a:solidFill>
              </a:endParaRPr>
            </a:p>
          </p:txBody>
        </p:sp>
        <p:sp>
          <p:nvSpPr>
            <p:cNvPr id="68" name="CuadroTexto 67"/>
            <p:cNvSpPr txBox="1"/>
            <p:nvPr/>
          </p:nvSpPr>
          <p:spPr>
            <a:xfrm>
              <a:off x="332261" y="1882735"/>
              <a:ext cx="1436483" cy="338554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s-AR" sz="1600" dirty="0" smtClean="0">
                  <a:solidFill>
                    <a:schemeClr val="bg1"/>
                  </a:solidFill>
                </a:rPr>
                <a:t>Administración</a:t>
              </a:r>
              <a:endParaRPr lang="es-AR" sz="1600" dirty="0">
                <a:solidFill>
                  <a:schemeClr val="bg1"/>
                </a:solidFill>
              </a:endParaRPr>
            </a:p>
          </p:txBody>
        </p:sp>
        <p:sp>
          <p:nvSpPr>
            <p:cNvPr id="69" name="CuadroTexto 68"/>
            <p:cNvSpPr txBox="1"/>
            <p:nvPr/>
          </p:nvSpPr>
          <p:spPr>
            <a:xfrm>
              <a:off x="459007" y="2308500"/>
              <a:ext cx="696344" cy="307777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s-AR" sz="1400" dirty="0" smtClean="0">
                  <a:solidFill>
                    <a:schemeClr val="bg1"/>
                  </a:solidFill>
                </a:rPr>
                <a:t>Rubros</a:t>
              </a:r>
              <a:endParaRPr lang="es-AR" sz="1400" dirty="0">
                <a:solidFill>
                  <a:schemeClr val="bg1"/>
                </a:solidFill>
              </a:endParaRPr>
            </a:p>
          </p:txBody>
        </p:sp>
        <p:sp>
          <p:nvSpPr>
            <p:cNvPr id="70" name="CuadroTexto 69"/>
            <p:cNvSpPr txBox="1"/>
            <p:nvPr/>
          </p:nvSpPr>
          <p:spPr>
            <a:xfrm>
              <a:off x="450807" y="2716444"/>
              <a:ext cx="821059" cy="307777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s-AR" sz="1400" dirty="0" smtClean="0">
                  <a:solidFill>
                    <a:schemeClr val="bg1"/>
                  </a:solidFill>
                </a:rPr>
                <a:t>Usuarios</a:t>
              </a:r>
              <a:endParaRPr lang="es-AR" sz="1400" dirty="0">
                <a:solidFill>
                  <a:schemeClr val="bg1"/>
                </a:solidFill>
              </a:endParaRPr>
            </a:p>
          </p:txBody>
        </p:sp>
        <p:sp>
          <p:nvSpPr>
            <p:cNvPr id="71" name="CuadroTexto 70"/>
            <p:cNvSpPr txBox="1"/>
            <p:nvPr/>
          </p:nvSpPr>
          <p:spPr>
            <a:xfrm>
              <a:off x="432290" y="3122900"/>
              <a:ext cx="766172" cy="307777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s-AR" sz="1400" dirty="0" smtClean="0">
                  <a:solidFill>
                    <a:schemeClr val="bg1"/>
                  </a:solidFill>
                </a:rPr>
                <a:t>Clientes</a:t>
              </a:r>
              <a:endParaRPr lang="es-AR" sz="1400" dirty="0">
                <a:solidFill>
                  <a:schemeClr val="bg1"/>
                </a:solidFill>
              </a:endParaRPr>
            </a:p>
          </p:txBody>
        </p:sp>
        <p:sp>
          <p:nvSpPr>
            <p:cNvPr id="72" name="CuadroTexto 71"/>
            <p:cNvSpPr txBox="1"/>
            <p:nvPr/>
          </p:nvSpPr>
          <p:spPr>
            <a:xfrm>
              <a:off x="432290" y="3534645"/>
              <a:ext cx="1100238" cy="307777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s-AR" sz="1400" dirty="0" smtClean="0">
                  <a:solidFill>
                    <a:schemeClr val="bg1"/>
                  </a:solidFill>
                </a:rPr>
                <a:t>Proveedores</a:t>
              </a:r>
              <a:endParaRPr lang="es-AR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73" name="Rectángulo 72"/>
          <p:cNvSpPr/>
          <p:nvPr/>
        </p:nvSpPr>
        <p:spPr>
          <a:xfrm>
            <a:off x="2017310" y="0"/>
            <a:ext cx="1219410" cy="4898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11824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-80" t="9573" r="1680" b="9147"/>
          <a:stretch/>
        </p:blipFill>
        <p:spPr>
          <a:xfrm>
            <a:off x="0" y="0"/>
            <a:ext cx="12192000" cy="5664820"/>
          </a:xfrm>
          <a:prstGeom prst="rect">
            <a:avLst/>
          </a:prstGeom>
        </p:spPr>
      </p:pic>
      <p:sp>
        <p:nvSpPr>
          <p:cNvPr id="16" name="Rectángulo 15"/>
          <p:cNvSpPr/>
          <p:nvPr/>
        </p:nvSpPr>
        <p:spPr>
          <a:xfrm>
            <a:off x="1930010" y="1302465"/>
            <a:ext cx="10218287" cy="56509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"/>
            <a:ext cx="1883664" cy="603504"/>
          </a:xfrm>
          <a:solidFill>
            <a:schemeClr val="accent6"/>
          </a:solidFill>
        </p:spPr>
        <p:txBody>
          <a:bodyPr>
            <a:normAutofit fontScale="90000"/>
          </a:bodyPr>
          <a:lstStyle/>
          <a:p>
            <a:r>
              <a:rPr lang="es-AR" b="1" dirty="0" smtClean="0"/>
              <a:t>LAIKA</a:t>
            </a:r>
            <a:endParaRPr lang="es-AR" b="1" dirty="0"/>
          </a:p>
        </p:txBody>
      </p:sp>
      <p:sp>
        <p:nvSpPr>
          <p:cNvPr id="13" name="CuadroTexto 12"/>
          <p:cNvSpPr txBox="1"/>
          <p:nvPr/>
        </p:nvSpPr>
        <p:spPr>
          <a:xfrm>
            <a:off x="2247215" y="659260"/>
            <a:ext cx="482033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AR" dirty="0" smtClean="0"/>
              <a:t>CONSULTAS</a:t>
            </a:r>
            <a:endParaRPr lang="es-AR" dirty="0"/>
          </a:p>
        </p:txBody>
      </p:sp>
      <p:sp>
        <p:nvSpPr>
          <p:cNvPr id="103" name="CuadroTexto 102"/>
          <p:cNvSpPr txBox="1"/>
          <p:nvPr/>
        </p:nvSpPr>
        <p:spPr>
          <a:xfrm>
            <a:off x="2167508" y="2196629"/>
            <a:ext cx="182637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AR" sz="1200" dirty="0" smtClean="0"/>
              <a:t>Proyecto</a:t>
            </a:r>
          </a:p>
          <a:p>
            <a:endParaRPr lang="es-AR" sz="1200" dirty="0" smtClean="0"/>
          </a:p>
        </p:txBody>
      </p:sp>
      <p:sp>
        <p:nvSpPr>
          <p:cNvPr id="104" name="Rectángulo 103"/>
          <p:cNvSpPr/>
          <p:nvPr/>
        </p:nvSpPr>
        <p:spPr>
          <a:xfrm>
            <a:off x="3208210" y="2291511"/>
            <a:ext cx="1893257" cy="1698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1" name="Flecha abajo 110"/>
          <p:cNvSpPr/>
          <p:nvPr/>
        </p:nvSpPr>
        <p:spPr>
          <a:xfrm>
            <a:off x="4836816" y="2288501"/>
            <a:ext cx="209550" cy="19191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8" name="CuadroTexto 117"/>
          <p:cNvSpPr txBox="1"/>
          <p:nvPr/>
        </p:nvSpPr>
        <p:spPr>
          <a:xfrm>
            <a:off x="2113850" y="1791966"/>
            <a:ext cx="182637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AR" sz="1200" dirty="0" smtClean="0"/>
              <a:t>Fecha de inicio :</a:t>
            </a:r>
          </a:p>
          <a:p>
            <a:r>
              <a:rPr lang="es-AR" sz="1200" dirty="0" smtClean="0"/>
              <a:t>Fecha de fin :</a:t>
            </a:r>
          </a:p>
        </p:txBody>
      </p:sp>
      <p:sp>
        <p:nvSpPr>
          <p:cNvPr id="119" name="Rectángulo 118"/>
          <p:cNvSpPr/>
          <p:nvPr/>
        </p:nvSpPr>
        <p:spPr>
          <a:xfrm>
            <a:off x="3278900" y="1829782"/>
            <a:ext cx="1893257" cy="1698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0" name="Rectángulo 119"/>
          <p:cNvSpPr/>
          <p:nvPr/>
        </p:nvSpPr>
        <p:spPr>
          <a:xfrm>
            <a:off x="3256608" y="2055414"/>
            <a:ext cx="1893257" cy="1698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101" name="Imagen 10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665" t="58350" r="5579" b="38833"/>
          <a:stretch/>
        </p:blipFill>
        <p:spPr>
          <a:xfrm>
            <a:off x="3174042" y="3797971"/>
            <a:ext cx="1771311" cy="298687"/>
          </a:xfrm>
          <a:prstGeom prst="rect">
            <a:avLst/>
          </a:prstGeom>
        </p:spPr>
      </p:pic>
      <p:sp>
        <p:nvSpPr>
          <p:cNvPr id="102" name="Rectángulo 101"/>
          <p:cNvSpPr/>
          <p:nvPr/>
        </p:nvSpPr>
        <p:spPr>
          <a:xfrm>
            <a:off x="3657920" y="2541462"/>
            <a:ext cx="737400" cy="3143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8" name="CuadroTexto 107"/>
          <p:cNvSpPr txBox="1"/>
          <p:nvPr/>
        </p:nvSpPr>
        <p:spPr>
          <a:xfrm>
            <a:off x="2144827" y="1359250"/>
            <a:ext cx="4020022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AR" sz="1600" dirty="0" smtClean="0"/>
              <a:t>Proyectos</a:t>
            </a:r>
          </a:p>
        </p:txBody>
      </p:sp>
      <p:sp>
        <p:nvSpPr>
          <p:cNvPr id="113" name="CuadroTexto 112"/>
          <p:cNvSpPr txBox="1"/>
          <p:nvPr/>
        </p:nvSpPr>
        <p:spPr>
          <a:xfrm>
            <a:off x="2157922" y="2511051"/>
            <a:ext cx="1826371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AR" sz="1200" dirty="0" smtClean="0"/>
              <a:t>Titulo</a:t>
            </a:r>
          </a:p>
          <a:p>
            <a:endParaRPr lang="es-AR" sz="1200" dirty="0" smtClean="0"/>
          </a:p>
          <a:p>
            <a:r>
              <a:rPr lang="es-AR" sz="1200" dirty="0" smtClean="0"/>
              <a:t>Cliente</a:t>
            </a:r>
          </a:p>
          <a:p>
            <a:r>
              <a:rPr lang="es-AR" sz="1200" dirty="0" smtClean="0"/>
              <a:t>estado</a:t>
            </a:r>
          </a:p>
          <a:p>
            <a:endParaRPr lang="es-AR" sz="1200" dirty="0" smtClean="0"/>
          </a:p>
        </p:txBody>
      </p:sp>
      <p:sp>
        <p:nvSpPr>
          <p:cNvPr id="117" name="Rectángulo 116"/>
          <p:cNvSpPr/>
          <p:nvPr/>
        </p:nvSpPr>
        <p:spPr>
          <a:xfrm>
            <a:off x="3200651" y="2593012"/>
            <a:ext cx="1893257" cy="1698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2" name="Rectángulo 121"/>
          <p:cNvSpPr/>
          <p:nvPr/>
        </p:nvSpPr>
        <p:spPr>
          <a:xfrm>
            <a:off x="3145987" y="2874752"/>
            <a:ext cx="1893257" cy="1698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3" name="Flecha abajo 122"/>
          <p:cNvSpPr/>
          <p:nvPr/>
        </p:nvSpPr>
        <p:spPr>
          <a:xfrm>
            <a:off x="4807382" y="2878347"/>
            <a:ext cx="209550" cy="19191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5" name="Rectángulo 124"/>
          <p:cNvSpPr/>
          <p:nvPr/>
        </p:nvSpPr>
        <p:spPr>
          <a:xfrm>
            <a:off x="3167862" y="3173088"/>
            <a:ext cx="1893257" cy="1698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6" name="Flecha abajo 125"/>
          <p:cNvSpPr/>
          <p:nvPr/>
        </p:nvSpPr>
        <p:spPr>
          <a:xfrm>
            <a:off x="4829257" y="3176683"/>
            <a:ext cx="209550" cy="19191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9" name="CuadroTexto 138"/>
          <p:cNvSpPr txBox="1"/>
          <p:nvPr/>
        </p:nvSpPr>
        <p:spPr>
          <a:xfrm>
            <a:off x="2263698" y="4928965"/>
            <a:ext cx="4584944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AR" sz="1600" dirty="0" smtClean="0"/>
              <a:t>PARTIDAS</a:t>
            </a:r>
          </a:p>
        </p:txBody>
      </p:sp>
      <p:sp>
        <p:nvSpPr>
          <p:cNvPr id="149" name="CuadroTexto 148"/>
          <p:cNvSpPr txBox="1"/>
          <p:nvPr/>
        </p:nvSpPr>
        <p:spPr>
          <a:xfrm>
            <a:off x="2229731" y="5672182"/>
            <a:ext cx="182637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AR" sz="1200" dirty="0" smtClean="0"/>
              <a:t>Proyecto</a:t>
            </a:r>
          </a:p>
          <a:p>
            <a:endParaRPr lang="es-AR" sz="1200" dirty="0" smtClean="0"/>
          </a:p>
        </p:txBody>
      </p:sp>
      <p:sp>
        <p:nvSpPr>
          <p:cNvPr id="150" name="Rectángulo 149"/>
          <p:cNvSpPr/>
          <p:nvPr/>
        </p:nvSpPr>
        <p:spPr>
          <a:xfrm>
            <a:off x="3270433" y="5767064"/>
            <a:ext cx="1893257" cy="1698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51" name="Flecha abajo 150"/>
          <p:cNvSpPr/>
          <p:nvPr/>
        </p:nvSpPr>
        <p:spPr>
          <a:xfrm>
            <a:off x="4899039" y="5764054"/>
            <a:ext cx="209550" cy="19191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52" name="CuadroTexto 151"/>
          <p:cNvSpPr txBox="1"/>
          <p:nvPr/>
        </p:nvSpPr>
        <p:spPr>
          <a:xfrm>
            <a:off x="2176073" y="5267519"/>
            <a:ext cx="182637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AR" sz="1200" dirty="0" smtClean="0"/>
              <a:t>Fecha de inicio :</a:t>
            </a:r>
          </a:p>
          <a:p>
            <a:r>
              <a:rPr lang="es-AR" sz="1200" dirty="0" smtClean="0"/>
              <a:t>Fecha de fin :</a:t>
            </a:r>
          </a:p>
        </p:txBody>
      </p:sp>
      <p:sp>
        <p:nvSpPr>
          <p:cNvPr id="153" name="Rectángulo 152"/>
          <p:cNvSpPr/>
          <p:nvPr/>
        </p:nvSpPr>
        <p:spPr>
          <a:xfrm>
            <a:off x="3341123" y="5305335"/>
            <a:ext cx="1893257" cy="1698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54" name="Rectángulo 153"/>
          <p:cNvSpPr/>
          <p:nvPr/>
        </p:nvSpPr>
        <p:spPr>
          <a:xfrm>
            <a:off x="3318831" y="5530967"/>
            <a:ext cx="1893257" cy="1698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56" name="Rectángulo 155"/>
          <p:cNvSpPr/>
          <p:nvPr/>
        </p:nvSpPr>
        <p:spPr>
          <a:xfrm>
            <a:off x="3720143" y="6017015"/>
            <a:ext cx="737400" cy="3143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57" name="CuadroTexto 156"/>
          <p:cNvSpPr txBox="1"/>
          <p:nvPr/>
        </p:nvSpPr>
        <p:spPr>
          <a:xfrm>
            <a:off x="2220145" y="5986604"/>
            <a:ext cx="182637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AR" sz="1200" dirty="0" smtClean="0"/>
              <a:t>estado</a:t>
            </a:r>
          </a:p>
          <a:p>
            <a:endParaRPr lang="es-AR" sz="1200" dirty="0" smtClean="0"/>
          </a:p>
        </p:txBody>
      </p:sp>
      <p:sp>
        <p:nvSpPr>
          <p:cNvPr id="159" name="Rectángulo 158"/>
          <p:cNvSpPr/>
          <p:nvPr/>
        </p:nvSpPr>
        <p:spPr>
          <a:xfrm>
            <a:off x="3255846" y="6067738"/>
            <a:ext cx="1893257" cy="1698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60" name="Flecha abajo 159"/>
          <p:cNvSpPr/>
          <p:nvPr/>
        </p:nvSpPr>
        <p:spPr>
          <a:xfrm>
            <a:off x="4917241" y="6071333"/>
            <a:ext cx="209550" cy="19191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163" name="Imagen 16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665" t="58350" r="5579" b="38833"/>
          <a:stretch/>
        </p:blipFill>
        <p:spPr>
          <a:xfrm>
            <a:off x="3377792" y="6561307"/>
            <a:ext cx="1771311" cy="298687"/>
          </a:xfrm>
          <a:prstGeom prst="rect">
            <a:avLst/>
          </a:prstGeom>
        </p:spPr>
      </p:pic>
      <p:pic>
        <p:nvPicPr>
          <p:cNvPr id="164" name="Imagen 16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665" t="58350" r="5579" b="38833"/>
          <a:stretch/>
        </p:blipFill>
        <p:spPr>
          <a:xfrm>
            <a:off x="9288200" y="3846758"/>
            <a:ext cx="1771311" cy="298687"/>
          </a:xfrm>
          <a:prstGeom prst="rect">
            <a:avLst/>
          </a:prstGeom>
        </p:spPr>
      </p:pic>
      <p:sp>
        <p:nvSpPr>
          <p:cNvPr id="165" name="CuadroTexto 164"/>
          <p:cNvSpPr txBox="1"/>
          <p:nvPr/>
        </p:nvSpPr>
        <p:spPr>
          <a:xfrm>
            <a:off x="6440757" y="1453412"/>
            <a:ext cx="4584944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AR" sz="1600" dirty="0" smtClean="0"/>
              <a:t>FACTURAS</a:t>
            </a:r>
          </a:p>
        </p:txBody>
      </p:sp>
      <p:pic>
        <p:nvPicPr>
          <p:cNvPr id="166" name="Imagen 16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61" t="89242" r="52909" b="5900"/>
          <a:stretch/>
        </p:blipFill>
        <p:spPr>
          <a:xfrm>
            <a:off x="6534148" y="2268182"/>
            <a:ext cx="3592286" cy="620487"/>
          </a:xfrm>
          <a:prstGeom prst="rect">
            <a:avLst/>
          </a:prstGeom>
        </p:spPr>
      </p:pic>
      <p:pic>
        <p:nvPicPr>
          <p:cNvPr id="167" name="Imagen 16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61" t="94186" r="72574" b="3172"/>
          <a:stretch/>
        </p:blipFill>
        <p:spPr>
          <a:xfrm>
            <a:off x="6534147" y="2883623"/>
            <a:ext cx="1663789" cy="337457"/>
          </a:xfrm>
          <a:prstGeom prst="rect">
            <a:avLst/>
          </a:prstGeom>
        </p:spPr>
      </p:pic>
      <p:sp>
        <p:nvSpPr>
          <p:cNvPr id="168" name="CuadroTexto 167"/>
          <p:cNvSpPr txBox="1"/>
          <p:nvPr/>
        </p:nvSpPr>
        <p:spPr>
          <a:xfrm>
            <a:off x="8580543" y="2311960"/>
            <a:ext cx="2159669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AR" sz="1200" dirty="0" smtClean="0"/>
              <a:t>Ticket    O Sin Comprobante</a:t>
            </a:r>
            <a:endParaRPr lang="es-AR" sz="1200" dirty="0"/>
          </a:p>
        </p:txBody>
      </p:sp>
      <p:sp>
        <p:nvSpPr>
          <p:cNvPr id="169" name="CuadroTexto 168"/>
          <p:cNvSpPr txBox="1"/>
          <p:nvPr/>
        </p:nvSpPr>
        <p:spPr>
          <a:xfrm>
            <a:off x="8500643" y="2572268"/>
            <a:ext cx="110090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AR" sz="1200" dirty="0" smtClean="0"/>
              <a:t>Monto</a:t>
            </a:r>
          </a:p>
        </p:txBody>
      </p:sp>
      <p:sp>
        <p:nvSpPr>
          <p:cNvPr id="170" name="Rectángulo 169"/>
          <p:cNvSpPr/>
          <p:nvPr/>
        </p:nvSpPr>
        <p:spPr>
          <a:xfrm>
            <a:off x="9175448" y="2568236"/>
            <a:ext cx="1318577" cy="2522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71" name="Rectángulo 170"/>
          <p:cNvSpPr/>
          <p:nvPr/>
        </p:nvSpPr>
        <p:spPr>
          <a:xfrm>
            <a:off x="9360864" y="2936121"/>
            <a:ext cx="1712198" cy="1734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72" name="Flecha abajo 171"/>
          <p:cNvSpPr/>
          <p:nvPr/>
        </p:nvSpPr>
        <p:spPr>
          <a:xfrm>
            <a:off x="10841200" y="2929186"/>
            <a:ext cx="209550" cy="19191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73" name="CuadroTexto 172"/>
          <p:cNvSpPr txBox="1"/>
          <p:nvPr/>
        </p:nvSpPr>
        <p:spPr>
          <a:xfrm>
            <a:off x="8480221" y="2887628"/>
            <a:ext cx="880643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AR" sz="1200" dirty="0" smtClean="0"/>
              <a:t>Proveedor</a:t>
            </a:r>
          </a:p>
        </p:txBody>
      </p:sp>
      <p:sp>
        <p:nvSpPr>
          <p:cNvPr id="175" name="Rectángulo 174"/>
          <p:cNvSpPr/>
          <p:nvPr/>
        </p:nvSpPr>
        <p:spPr>
          <a:xfrm>
            <a:off x="9369625" y="3282628"/>
            <a:ext cx="1712198" cy="1734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76" name="Flecha abajo 175"/>
          <p:cNvSpPr/>
          <p:nvPr/>
        </p:nvSpPr>
        <p:spPr>
          <a:xfrm>
            <a:off x="10849961" y="3275693"/>
            <a:ext cx="209550" cy="19191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77" name="CuadroTexto 176"/>
          <p:cNvSpPr txBox="1"/>
          <p:nvPr/>
        </p:nvSpPr>
        <p:spPr>
          <a:xfrm>
            <a:off x="8488982" y="3234135"/>
            <a:ext cx="880643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AR" sz="1200" dirty="0" smtClean="0"/>
              <a:t>Rubro</a:t>
            </a:r>
          </a:p>
        </p:txBody>
      </p:sp>
      <p:sp>
        <p:nvSpPr>
          <p:cNvPr id="179" name="Rectángulo 178"/>
          <p:cNvSpPr/>
          <p:nvPr/>
        </p:nvSpPr>
        <p:spPr>
          <a:xfrm>
            <a:off x="7094727" y="3296044"/>
            <a:ext cx="1103209" cy="2260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80" name="Flecha abajo 179"/>
          <p:cNvSpPr/>
          <p:nvPr/>
        </p:nvSpPr>
        <p:spPr>
          <a:xfrm>
            <a:off x="7959036" y="3320852"/>
            <a:ext cx="209550" cy="19191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81" name="CuadroTexto 180"/>
          <p:cNvSpPr txBox="1"/>
          <p:nvPr/>
        </p:nvSpPr>
        <p:spPr>
          <a:xfrm>
            <a:off x="6445351" y="3257116"/>
            <a:ext cx="649376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AR" sz="1200" dirty="0" smtClean="0"/>
              <a:t>Estado</a:t>
            </a:r>
          </a:p>
        </p:txBody>
      </p:sp>
      <p:grpSp>
        <p:nvGrpSpPr>
          <p:cNvPr id="57" name="Grupo 56"/>
          <p:cNvGrpSpPr/>
          <p:nvPr/>
        </p:nvGrpSpPr>
        <p:grpSpPr>
          <a:xfrm>
            <a:off x="318639" y="630350"/>
            <a:ext cx="1576307" cy="4936403"/>
            <a:chOff x="318639" y="630350"/>
            <a:chExt cx="1576307" cy="4936403"/>
          </a:xfrm>
        </p:grpSpPr>
        <p:sp>
          <p:nvSpPr>
            <p:cNvPr id="58" name="Rectángulo 57"/>
            <p:cNvSpPr/>
            <p:nvPr/>
          </p:nvSpPr>
          <p:spPr>
            <a:xfrm>
              <a:off x="332260" y="630350"/>
              <a:ext cx="1562686" cy="49364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59" name="CuadroTexto 58"/>
            <p:cNvSpPr txBox="1"/>
            <p:nvPr/>
          </p:nvSpPr>
          <p:spPr>
            <a:xfrm>
              <a:off x="323686" y="646772"/>
              <a:ext cx="1559979" cy="338554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s-AR" sz="1600" dirty="0" smtClean="0">
                  <a:solidFill>
                    <a:schemeClr val="bg1"/>
                  </a:solidFill>
                </a:rPr>
                <a:t>Panel de Control</a:t>
              </a:r>
              <a:endParaRPr lang="es-AR" sz="1600" dirty="0">
                <a:solidFill>
                  <a:schemeClr val="bg1"/>
                </a:solidFill>
              </a:endParaRPr>
            </a:p>
          </p:txBody>
        </p:sp>
        <p:sp>
          <p:nvSpPr>
            <p:cNvPr id="60" name="CuadroTexto 59"/>
            <p:cNvSpPr txBox="1"/>
            <p:nvPr/>
          </p:nvSpPr>
          <p:spPr>
            <a:xfrm>
              <a:off x="318639" y="1069046"/>
              <a:ext cx="1002903" cy="338554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s-AR" sz="1600" dirty="0" smtClean="0">
                  <a:solidFill>
                    <a:schemeClr val="bg1"/>
                  </a:solidFill>
                </a:rPr>
                <a:t>Proyectos</a:t>
              </a:r>
              <a:endParaRPr lang="es-AR" sz="1600" dirty="0">
                <a:solidFill>
                  <a:schemeClr val="bg1"/>
                </a:solidFill>
              </a:endParaRPr>
            </a:p>
          </p:txBody>
        </p:sp>
        <p:sp>
          <p:nvSpPr>
            <p:cNvPr id="61" name="CuadroTexto 60"/>
            <p:cNvSpPr txBox="1"/>
            <p:nvPr/>
          </p:nvSpPr>
          <p:spPr>
            <a:xfrm>
              <a:off x="334990" y="1456970"/>
              <a:ext cx="988476" cy="338554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s-AR" sz="1600" dirty="0" smtClean="0">
                  <a:solidFill>
                    <a:schemeClr val="bg1"/>
                  </a:solidFill>
                </a:rPr>
                <a:t>Consultas</a:t>
              </a:r>
              <a:endParaRPr lang="es-AR" sz="1600" dirty="0">
                <a:solidFill>
                  <a:schemeClr val="bg1"/>
                </a:solidFill>
              </a:endParaRPr>
            </a:p>
          </p:txBody>
        </p:sp>
        <p:sp>
          <p:nvSpPr>
            <p:cNvPr id="62" name="CuadroTexto 61"/>
            <p:cNvSpPr txBox="1"/>
            <p:nvPr/>
          </p:nvSpPr>
          <p:spPr>
            <a:xfrm>
              <a:off x="332261" y="1882735"/>
              <a:ext cx="1436483" cy="338554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s-AR" sz="1600" dirty="0" smtClean="0">
                  <a:solidFill>
                    <a:schemeClr val="bg1"/>
                  </a:solidFill>
                </a:rPr>
                <a:t>Administración</a:t>
              </a:r>
              <a:endParaRPr lang="es-AR" sz="1600" dirty="0">
                <a:solidFill>
                  <a:schemeClr val="bg1"/>
                </a:solidFill>
              </a:endParaRPr>
            </a:p>
          </p:txBody>
        </p:sp>
        <p:sp>
          <p:nvSpPr>
            <p:cNvPr id="63" name="CuadroTexto 62"/>
            <p:cNvSpPr txBox="1"/>
            <p:nvPr/>
          </p:nvSpPr>
          <p:spPr>
            <a:xfrm>
              <a:off x="459007" y="2308500"/>
              <a:ext cx="696344" cy="307777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s-AR" sz="1400" dirty="0" smtClean="0">
                  <a:solidFill>
                    <a:schemeClr val="bg1"/>
                  </a:solidFill>
                </a:rPr>
                <a:t>Rubros</a:t>
              </a:r>
              <a:endParaRPr lang="es-AR" sz="1400" dirty="0">
                <a:solidFill>
                  <a:schemeClr val="bg1"/>
                </a:solidFill>
              </a:endParaRPr>
            </a:p>
          </p:txBody>
        </p:sp>
        <p:sp>
          <p:nvSpPr>
            <p:cNvPr id="64" name="CuadroTexto 63"/>
            <p:cNvSpPr txBox="1"/>
            <p:nvPr/>
          </p:nvSpPr>
          <p:spPr>
            <a:xfrm>
              <a:off x="450807" y="2716444"/>
              <a:ext cx="821059" cy="307777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s-AR" sz="1400" dirty="0" smtClean="0">
                  <a:solidFill>
                    <a:schemeClr val="bg1"/>
                  </a:solidFill>
                </a:rPr>
                <a:t>Usuarios</a:t>
              </a:r>
              <a:endParaRPr lang="es-AR" sz="1400" dirty="0">
                <a:solidFill>
                  <a:schemeClr val="bg1"/>
                </a:solidFill>
              </a:endParaRPr>
            </a:p>
          </p:txBody>
        </p:sp>
        <p:sp>
          <p:nvSpPr>
            <p:cNvPr id="65" name="CuadroTexto 64"/>
            <p:cNvSpPr txBox="1"/>
            <p:nvPr/>
          </p:nvSpPr>
          <p:spPr>
            <a:xfrm>
              <a:off x="432290" y="3122900"/>
              <a:ext cx="766172" cy="307777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s-AR" sz="1400" dirty="0" smtClean="0">
                  <a:solidFill>
                    <a:schemeClr val="bg1"/>
                  </a:solidFill>
                </a:rPr>
                <a:t>Clientes</a:t>
              </a:r>
              <a:endParaRPr lang="es-AR" sz="1400" dirty="0">
                <a:solidFill>
                  <a:schemeClr val="bg1"/>
                </a:solidFill>
              </a:endParaRPr>
            </a:p>
          </p:txBody>
        </p:sp>
        <p:sp>
          <p:nvSpPr>
            <p:cNvPr id="66" name="CuadroTexto 65"/>
            <p:cNvSpPr txBox="1"/>
            <p:nvPr/>
          </p:nvSpPr>
          <p:spPr>
            <a:xfrm>
              <a:off x="432290" y="3534645"/>
              <a:ext cx="1100238" cy="307777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s-AR" sz="1400" dirty="0" smtClean="0">
                  <a:solidFill>
                    <a:schemeClr val="bg1"/>
                  </a:solidFill>
                </a:rPr>
                <a:t>Proveedores</a:t>
              </a:r>
              <a:endParaRPr lang="es-AR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67" name="CuadroTexto 66"/>
          <p:cNvSpPr txBox="1"/>
          <p:nvPr/>
        </p:nvSpPr>
        <p:spPr>
          <a:xfrm>
            <a:off x="6488276" y="1771405"/>
            <a:ext cx="182637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AR" sz="1200" dirty="0" smtClean="0"/>
              <a:t>Fecha de inicio :</a:t>
            </a:r>
          </a:p>
          <a:p>
            <a:r>
              <a:rPr lang="es-AR" sz="1200" dirty="0" smtClean="0"/>
              <a:t>Fecha de fin :</a:t>
            </a:r>
          </a:p>
        </p:txBody>
      </p:sp>
      <p:sp>
        <p:nvSpPr>
          <p:cNvPr id="68" name="Rectángulo 67"/>
          <p:cNvSpPr/>
          <p:nvPr/>
        </p:nvSpPr>
        <p:spPr>
          <a:xfrm>
            <a:off x="7653326" y="1809221"/>
            <a:ext cx="1893257" cy="1698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9" name="Rectángulo 68"/>
          <p:cNvSpPr/>
          <p:nvPr/>
        </p:nvSpPr>
        <p:spPr>
          <a:xfrm>
            <a:off x="7631034" y="2034853"/>
            <a:ext cx="1893257" cy="1698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0" name="CuadroTexto 69"/>
          <p:cNvSpPr txBox="1"/>
          <p:nvPr/>
        </p:nvSpPr>
        <p:spPr>
          <a:xfrm>
            <a:off x="2197833" y="6227670"/>
            <a:ext cx="182637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AR" sz="1200" dirty="0" smtClean="0"/>
              <a:t>usuario</a:t>
            </a:r>
          </a:p>
          <a:p>
            <a:endParaRPr lang="es-AR" sz="1200" dirty="0" smtClean="0"/>
          </a:p>
        </p:txBody>
      </p:sp>
      <p:sp>
        <p:nvSpPr>
          <p:cNvPr id="71" name="Rectángulo 70"/>
          <p:cNvSpPr/>
          <p:nvPr/>
        </p:nvSpPr>
        <p:spPr>
          <a:xfrm>
            <a:off x="3233534" y="6308804"/>
            <a:ext cx="1893257" cy="1698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2" name="Flecha abajo 71"/>
          <p:cNvSpPr/>
          <p:nvPr/>
        </p:nvSpPr>
        <p:spPr>
          <a:xfrm>
            <a:off x="4894929" y="6312399"/>
            <a:ext cx="209550" cy="19191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3" name="Rectángulo 72"/>
          <p:cNvSpPr/>
          <p:nvPr/>
        </p:nvSpPr>
        <p:spPr>
          <a:xfrm>
            <a:off x="2017310" y="0"/>
            <a:ext cx="1219410" cy="4898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4" name="Rectángulo 73"/>
          <p:cNvSpPr/>
          <p:nvPr/>
        </p:nvSpPr>
        <p:spPr>
          <a:xfrm>
            <a:off x="9359516" y="3587520"/>
            <a:ext cx="1712198" cy="1734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5" name="Flecha abajo 74"/>
          <p:cNvSpPr/>
          <p:nvPr/>
        </p:nvSpPr>
        <p:spPr>
          <a:xfrm>
            <a:off x="10839852" y="3580585"/>
            <a:ext cx="209550" cy="19191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6" name="CuadroTexto 75"/>
          <p:cNvSpPr txBox="1"/>
          <p:nvPr/>
        </p:nvSpPr>
        <p:spPr>
          <a:xfrm>
            <a:off x="8478873" y="3539027"/>
            <a:ext cx="880643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AR" sz="1200" dirty="0" smtClean="0"/>
              <a:t>Proyecto</a:t>
            </a:r>
          </a:p>
        </p:txBody>
      </p:sp>
    </p:spTree>
    <p:extLst>
      <p:ext uri="{BB962C8B-B14F-4D97-AF65-F5344CB8AC3E}">
        <p14:creationId xmlns:p14="http://schemas.microsoft.com/office/powerpoint/2010/main" val="3038091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-80" t="9573" r="1680" b="9147"/>
          <a:stretch/>
        </p:blipFill>
        <p:spPr>
          <a:xfrm>
            <a:off x="0" y="0"/>
            <a:ext cx="12192000" cy="5664820"/>
          </a:xfrm>
          <a:prstGeom prst="rect">
            <a:avLst/>
          </a:prstGeom>
        </p:spPr>
      </p:pic>
      <p:sp>
        <p:nvSpPr>
          <p:cNvPr id="16" name="Rectángulo 15"/>
          <p:cNvSpPr/>
          <p:nvPr/>
        </p:nvSpPr>
        <p:spPr>
          <a:xfrm>
            <a:off x="1930010" y="1302465"/>
            <a:ext cx="10218287" cy="56509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"/>
            <a:ext cx="1883664" cy="603504"/>
          </a:xfrm>
          <a:solidFill>
            <a:schemeClr val="accent6"/>
          </a:solidFill>
        </p:spPr>
        <p:txBody>
          <a:bodyPr>
            <a:normAutofit fontScale="90000"/>
          </a:bodyPr>
          <a:lstStyle/>
          <a:p>
            <a:r>
              <a:rPr lang="es-AR" b="1" dirty="0" smtClean="0"/>
              <a:t>LAIKA</a:t>
            </a:r>
            <a:endParaRPr lang="es-AR" b="1" dirty="0"/>
          </a:p>
        </p:txBody>
      </p:sp>
      <p:grpSp>
        <p:nvGrpSpPr>
          <p:cNvPr id="57" name="Grupo 56"/>
          <p:cNvGrpSpPr/>
          <p:nvPr/>
        </p:nvGrpSpPr>
        <p:grpSpPr>
          <a:xfrm>
            <a:off x="318639" y="630350"/>
            <a:ext cx="1576307" cy="4936403"/>
            <a:chOff x="318639" y="630350"/>
            <a:chExt cx="1576307" cy="4936403"/>
          </a:xfrm>
        </p:grpSpPr>
        <p:sp>
          <p:nvSpPr>
            <p:cNvPr id="58" name="Rectángulo 57"/>
            <p:cNvSpPr/>
            <p:nvPr/>
          </p:nvSpPr>
          <p:spPr>
            <a:xfrm>
              <a:off x="332260" y="630350"/>
              <a:ext cx="1562686" cy="49364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59" name="CuadroTexto 58"/>
            <p:cNvSpPr txBox="1"/>
            <p:nvPr/>
          </p:nvSpPr>
          <p:spPr>
            <a:xfrm>
              <a:off x="323686" y="646772"/>
              <a:ext cx="1559979" cy="338554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s-AR" sz="1600" dirty="0" smtClean="0">
                  <a:solidFill>
                    <a:schemeClr val="bg1"/>
                  </a:solidFill>
                </a:rPr>
                <a:t>Panel de Control</a:t>
              </a:r>
              <a:endParaRPr lang="es-AR" sz="1600" dirty="0">
                <a:solidFill>
                  <a:schemeClr val="bg1"/>
                </a:solidFill>
              </a:endParaRPr>
            </a:p>
          </p:txBody>
        </p:sp>
        <p:sp>
          <p:nvSpPr>
            <p:cNvPr id="60" name="CuadroTexto 59"/>
            <p:cNvSpPr txBox="1"/>
            <p:nvPr/>
          </p:nvSpPr>
          <p:spPr>
            <a:xfrm>
              <a:off x="318639" y="1069046"/>
              <a:ext cx="1002903" cy="338554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s-AR" sz="1600" dirty="0" smtClean="0">
                  <a:solidFill>
                    <a:schemeClr val="bg1"/>
                  </a:solidFill>
                </a:rPr>
                <a:t>Proyectos</a:t>
              </a:r>
              <a:endParaRPr lang="es-AR" sz="1600" dirty="0">
                <a:solidFill>
                  <a:schemeClr val="bg1"/>
                </a:solidFill>
              </a:endParaRPr>
            </a:p>
          </p:txBody>
        </p:sp>
        <p:sp>
          <p:nvSpPr>
            <p:cNvPr id="61" name="CuadroTexto 60"/>
            <p:cNvSpPr txBox="1"/>
            <p:nvPr/>
          </p:nvSpPr>
          <p:spPr>
            <a:xfrm>
              <a:off x="334990" y="1456970"/>
              <a:ext cx="988476" cy="338554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s-AR" sz="1600" dirty="0" smtClean="0">
                  <a:solidFill>
                    <a:schemeClr val="bg1"/>
                  </a:solidFill>
                </a:rPr>
                <a:t>Consultas</a:t>
              </a:r>
              <a:endParaRPr lang="es-AR" sz="1600" dirty="0">
                <a:solidFill>
                  <a:schemeClr val="bg1"/>
                </a:solidFill>
              </a:endParaRPr>
            </a:p>
          </p:txBody>
        </p:sp>
        <p:sp>
          <p:nvSpPr>
            <p:cNvPr id="62" name="CuadroTexto 61"/>
            <p:cNvSpPr txBox="1"/>
            <p:nvPr/>
          </p:nvSpPr>
          <p:spPr>
            <a:xfrm>
              <a:off x="332261" y="1882735"/>
              <a:ext cx="1436483" cy="338554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s-AR" sz="1600" dirty="0" smtClean="0">
                  <a:solidFill>
                    <a:schemeClr val="bg1"/>
                  </a:solidFill>
                </a:rPr>
                <a:t>Administración</a:t>
              </a:r>
              <a:endParaRPr lang="es-AR" sz="1600" dirty="0">
                <a:solidFill>
                  <a:schemeClr val="bg1"/>
                </a:solidFill>
              </a:endParaRPr>
            </a:p>
          </p:txBody>
        </p:sp>
        <p:sp>
          <p:nvSpPr>
            <p:cNvPr id="63" name="CuadroTexto 62"/>
            <p:cNvSpPr txBox="1"/>
            <p:nvPr/>
          </p:nvSpPr>
          <p:spPr>
            <a:xfrm>
              <a:off x="459007" y="2308500"/>
              <a:ext cx="696344" cy="307777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s-AR" sz="1400" dirty="0" smtClean="0">
                  <a:solidFill>
                    <a:schemeClr val="bg1"/>
                  </a:solidFill>
                </a:rPr>
                <a:t>Rubros</a:t>
              </a:r>
              <a:endParaRPr lang="es-AR" sz="1400" dirty="0">
                <a:solidFill>
                  <a:schemeClr val="bg1"/>
                </a:solidFill>
              </a:endParaRPr>
            </a:p>
          </p:txBody>
        </p:sp>
        <p:sp>
          <p:nvSpPr>
            <p:cNvPr id="64" name="CuadroTexto 63"/>
            <p:cNvSpPr txBox="1"/>
            <p:nvPr/>
          </p:nvSpPr>
          <p:spPr>
            <a:xfrm>
              <a:off x="450807" y="2716444"/>
              <a:ext cx="821059" cy="307777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s-AR" sz="1400" dirty="0" smtClean="0">
                  <a:solidFill>
                    <a:schemeClr val="bg1"/>
                  </a:solidFill>
                </a:rPr>
                <a:t>Usuarios</a:t>
              </a:r>
              <a:endParaRPr lang="es-AR" sz="1400" dirty="0">
                <a:solidFill>
                  <a:schemeClr val="bg1"/>
                </a:solidFill>
              </a:endParaRPr>
            </a:p>
          </p:txBody>
        </p:sp>
        <p:sp>
          <p:nvSpPr>
            <p:cNvPr id="65" name="CuadroTexto 64"/>
            <p:cNvSpPr txBox="1"/>
            <p:nvPr/>
          </p:nvSpPr>
          <p:spPr>
            <a:xfrm>
              <a:off x="432290" y="3122900"/>
              <a:ext cx="766172" cy="307777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s-AR" sz="1400" dirty="0" smtClean="0">
                  <a:solidFill>
                    <a:schemeClr val="bg1"/>
                  </a:solidFill>
                </a:rPr>
                <a:t>Clientes</a:t>
              </a:r>
              <a:endParaRPr lang="es-AR" sz="1400" dirty="0">
                <a:solidFill>
                  <a:schemeClr val="bg1"/>
                </a:solidFill>
              </a:endParaRPr>
            </a:p>
          </p:txBody>
        </p:sp>
        <p:sp>
          <p:nvSpPr>
            <p:cNvPr id="66" name="CuadroTexto 65"/>
            <p:cNvSpPr txBox="1"/>
            <p:nvPr/>
          </p:nvSpPr>
          <p:spPr>
            <a:xfrm>
              <a:off x="432290" y="3534645"/>
              <a:ext cx="1100238" cy="307777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s-AR" sz="1400" dirty="0" smtClean="0">
                  <a:solidFill>
                    <a:schemeClr val="bg1"/>
                  </a:solidFill>
                </a:rPr>
                <a:t>Proveedores</a:t>
              </a:r>
              <a:endParaRPr lang="es-AR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73" name="Rectángulo 72"/>
          <p:cNvSpPr/>
          <p:nvPr/>
        </p:nvSpPr>
        <p:spPr>
          <a:xfrm>
            <a:off x="2017310" y="0"/>
            <a:ext cx="1219410" cy="4898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8694" y="5711949"/>
            <a:ext cx="10259110" cy="2667673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8757047" y="5619768"/>
            <a:ext cx="4642553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AR" dirty="0" smtClean="0"/>
              <a:t>En listado poner siempre totalidad</a:t>
            </a:r>
          </a:p>
          <a:p>
            <a:r>
              <a:rPr lang="es-AR" dirty="0" smtClean="0"/>
              <a:t>Siempre sobre proyectos en curso y terminados</a:t>
            </a:r>
            <a:endParaRPr lang="es-AR" dirty="0"/>
          </a:p>
        </p:txBody>
      </p:sp>
      <p:sp>
        <p:nvSpPr>
          <p:cNvPr id="37" name="CuadroTexto 36"/>
          <p:cNvSpPr txBox="1"/>
          <p:nvPr/>
        </p:nvSpPr>
        <p:spPr>
          <a:xfrm>
            <a:off x="2100287" y="5110823"/>
            <a:ext cx="4372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Su consulta para : ítems + ítems + ítems ……..</a:t>
            </a:r>
            <a:endParaRPr lang="es-AR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9393" y="587605"/>
            <a:ext cx="10205598" cy="4335861"/>
          </a:xfrm>
          <a:prstGeom prst="rect">
            <a:avLst/>
          </a:prstGeom>
        </p:spPr>
      </p:pic>
      <p:sp>
        <p:nvSpPr>
          <p:cNvPr id="113" name="CuadroTexto 112"/>
          <p:cNvSpPr txBox="1"/>
          <p:nvPr/>
        </p:nvSpPr>
        <p:spPr>
          <a:xfrm>
            <a:off x="2017310" y="3819589"/>
            <a:ext cx="182637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AR" sz="1200" dirty="0" smtClean="0"/>
              <a:t>creador</a:t>
            </a:r>
            <a:endParaRPr lang="es-AR" sz="1200" dirty="0" smtClean="0"/>
          </a:p>
        </p:txBody>
      </p:sp>
      <p:sp>
        <p:nvSpPr>
          <p:cNvPr id="36" name="Flecha abajo 35"/>
          <p:cNvSpPr/>
          <p:nvPr/>
        </p:nvSpPr>
        <p:spPr>
          <a:xfrm>
            <a:off x="11726065" y="3563376"/>
            <a:ext cx="209550" cy="19191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1" name="CuadroTexto 40"/>
          <p:cNvSpPr txBox="1"/>
          <p:nvPr/>
        </p:nvSpPr>
        <p:spPr>
          <a:xfrm>
            <a:off x="7090070" y="3286377"/>
            <a:ext cx="182637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AR" sz="1200" dirty="0" smtClean="0"/>
              <a:t>estado</a:t>
            </a:r>
            <a:endParaRPr lang="es-AR" sz="1200" dirty="0" smtClean="0"/>
          </a:p>
        </p:txBody>
      </p:sp>
      <p:sp>
        <p:nvSpPr>
          <p:cNvPr id="42" name="Flecha abajo 41"/>
          <p:cNvSpPr/>
          <p:nvPr/>
        </p:nvSpPr>
        <p:spPr>
          <a:xfrm>
            <a:off x="6627267" y="3501809"/>
            <a:ext cx="209550" cy="19191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Rectángulo 6"/>
          <p:cNvSpPr/>
          <p:nvPr/>
        </p:nvSpPr>
        <p:spPr>
          <a:xfrm>
            <a:off x="6882545" y="3466344"/>
            <a:ext cx="150516" cy="4443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9" name="Conector recto de flecha 8"/>
          <p:cNvCxnSpPr/>
          <p:nvPr/>
        </p:nvCxnSpPr>
        <p:spPr>
          <a:xfrm flipH="1">
            <a:off x="6472638" y="6321426"/>
            <a:ext cx="40059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uadroTexto 45"/>
          <p:cNvSpPr txBox="1"/>
          <p:nvPr/>
        </p:nvSpPr>
        <p:spPr>
          <a:xfrm>
            <a:off x="3321172" y="5856599"/>
            <a:ext cx="96532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AR" dirty="0" smtClean="0"/>
              <a:t>20 / 500</a:t>
            </a:r>
            <a:endParaRPr lang="es-AR" dirty="0"/>
          </a:p>
        </p:txBody>
      </p:sp>
      <p:sp>
        <p:nvSpPr>
          <p:cNvPr id="47" name="CuadroTexto 46"/>
          <p:cNvSpPr txBox="1"/>
          <p:nvPr/>
        </p:nvSpPr>
        <p:spPr>
          <a:xfrm>
            <a:off x="3465127" y="6488005"/>
            <a:ext cx="182637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AR" sz="1200" dirty="0" smtClean="0"/>
              <a:t>Cliente             tipo    </a:t>
            </a:r>
            <a:endParaRPr lang="es-AR" sz="1200" dirty="0" smtClean="0"/>
          </a:p>
        </p:txBody>
      </p:sp>
      <p:sp>
        <p:nvSpPr>
          <p:cNvPr id="48" name="CuadroTexto 47"/>
          <p:cNvSpPr txBox="1"/>
          <p:nvPr/>
        </p:nvSpPr>
        <p:spPr>
          <a:xfrm>
            <a:off x="9892364" y="6488005"/>
            <a:ext cx="182637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AR" sz="1200" dirty="0" smtClean="0"/>
              <a:t>Creador</a:t>
            </a:r>
            <a:endParaRPr lang="es-AR" sz="1200" dirty="0" smtClean="0"/>
          </a:p>
        </p:txBody>
      </p:sp>
    </p:spTree>
    <p:extLst>
      <p:ext uri="{BB962C8B-B14F-4D97-AF65-F5344CB8AC3E}">
        <p14:creationId xmlns:p14="http://schemas.microsoft.com/office/powerpoint/2010/main" val="2725833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-80" t="9573" r="1680" b="9147"/>
          <a:stretch/>
        </p:blipFill>
        <p:spPr>
          <a:xfrm>
            <a:off x="0" y="0"/>
            <a:ext cx="12192000" cy="5664820"/>
          </a:xfrm>
          <a:prstGeom prst="rect">
            <a:avLst/>
          </a:prstGeom>
        </p:spPr>
      </p:pic>
      <p:sp>
        <p:nvSpPr>
          <p:cNvPr id="16" name="Rectángulo 15"/>
          <p:cNvSpPr/>
          <p:nvPr/>
        </p:nvSpPr>
        <p:spPr>
          <a:xfrm>
            <a:off x="1930010" y="1302465"/>
            <a:ext cx="10218287" cy="56509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"/>
            <a:ext cx="1883664" cy="603504"/>
          </a:xfrm>
          <a:solidFill>
            <a:schemeClr val="accent6"/>
          </a:solidFill>
        </p:spPr>
        <p:txBody>
          <a:bodyPr>
            <a:normAutofit fontScale="90000"/>
          </a:bodyPr>
          <a:lstStyle/>
          <a:p>
            <a:r>
              <a:rPr lang="es-AR" b="1" dirty="0" smtClean="0"/>
              <a:t>LAIKA</a:t>
            </a:r>
            <a:endParaRPr lang="es-AR" b="1" dirty="0"/>
          </a:p>
        </p:txBody>
      </p:sp>
      <p:sp>
        <p:nvSpPr>
          <p:cNvPr id="13" name="CuadroTexto 12"/>
          <p:cNvSpPr txBox="1"/>
          <p:nvPr/>
        </p:nvSpPr>
        <p:spPr>
          <a:xfrm>
            <a:off x="2247215" y="659260"/>
            <a:ext cx="482033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AR" dirty="0" smtClean="0"/>
              <a:t>CONSULTAS</a:t>
            </a:r>
            <a:endParaRPr lang="es-AR" dirty="0"/>
          </a:p>
        </p:txBody>
      </p:sp>
      <p:sp>
        <p:nvSpPr>
          <p:cNvPr id="165" name="CuadroTexto 164"/>
          <p:cNvSpPr txBox="1"/>
          <p:nvPr/>
        </p:nvSpPr>
        <p:spPr>
          <a:xfrm>
            <a:off x="2247215" y="1163622"/>
            <a:ext cx="4584944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AR" sz="1600" dirty="0" smtClean="0"/>
              <a:t>FACTURAS</a:t>
            </a:r>
          </a:p>
        </p:txBody>
      </p:sp>
      <p:pic>
        <p:nvPicPr>
          <p:cNvPr id="166" name="Imagen 16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61" t="89242" r="52909" b="5900"/>
          <a:stretch/>
        </p:blipFill>
        <p:spPr>
          <a:xfrm>
            <a:off x="2340606" y="1978392"/>
            <a:ext cx="3592286" cy="620487"/>
          </a:xfrm>
          <a:prstGeom prst="rect">
            <a:avLst/>
          </a:prstGeom>
        </p:spPr>
      </p:pic>
      <p:pic>
        <p:nvPicPr>
          <p:cNvPr id="167" name="Imagen 16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61" t="94186" r="72574" b="3172"/>
          <a:stretch/>
        </p:blipFill>
        <p:spPr>
          <a:xfrm>
            <a:off x="2340605" y="2593833"/>
            <a:ext cx="1663789" cy="337457"/>
          </a:xfrm>
          <a:prstGeom prst="rect">
            <a:avLst/>
          </a:prstGeom>
        </p:spPr>
      </p:pic>
      <p:sp>
        <p:nvSpPr>
          <p:cNvPr id="168" name="CuadroTexto 167"/>
          <p:cNvSpPr txBox="1"/>
          <p:nvPr/>
        </p:nvSpPr>
        <p:spPr>
          <a:xfrm>
            <a:off x="4387001" y="2022170"/>
            <a:ext cx="2159669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AR" sz="1200" dirty="0" smtClean="0"/>
              <a:t>Ticket    O Sin Comprobante</a:t>
            </a:r>
            <a:endParaRPr lang="es-AR" sz="1200" dirty="0"/>
          </a:p>
        </p:txBody>
      </p:sp>
      <p:sp>
        <p:nvSpPr>
          <p:cNvPr id="169" name="CuadroTexto 168"/>
          <p:cNvSpPr txBox="1"/>
          <p:nvPr/>
        </p:nvSpPr>
        <p:spPr>
          <a:xfrm>
            <a:off x="4307101" y="2282478"/>
            <a:ext cx="110090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AR" sz="1200" dirty="0" smtClean="0"/>
              <a:t>Monto</a:t>
            </a:r>
          </a:p>
        </p:txBody>
      </p:sp>
      <p:sp>
        <p:nvSpPr>
          <p:cNvPr id="170" name="Rectángulo 169"/>
          <p:cNvSpPr/>
          <p:nvPr/>
        </p:nvSpPr>
        <p:spPr>
          <a:xfrm>
            <a:off x="4981906" y="2278446"/>
            <a:ext cx="1318577" cy="2522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71" name="Rectángulo 170"/>
          <p:cNvSpPr/>
          <p:nvPr/>
        </p:nvSpPr>
        <p:spPr>
          <a:xfrm>
            <a:off x="5167322" y="2646331"/>
            <a:ext cx="1712198" cy="1734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72" name="Flecha abajo 171"/>
          <p:cNvSpPr/>
          <p:nvPr/>
        </p:nvSpPr>
        <p:spPr>
          <a:xfrm>
            <a:off x="6647658" y="2639396"/>
            <a:ext cx="209550" cy="19191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73" name="CuadroTexto 172"/>
          <p:cNvSpPr txBox="1"/>
          <p:nvPr/>
        </p:nvSpPr>
        <p:spPr>
          <a:xfrm>
            <a:off x="4286679" y="2597838"/>
            <a:ext cx="880643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AR" sz="1200" dirty="0" smtClean="0"/>
              <a:t>Proveedor</a:t>
            </a:r>
          </a:p>
        </p:txBody>
      </p:sp>
      <p:sp>
        <p:nvSpPr>
          <p:cNvPr id="175" name="Rectángulo 174"/>
          <p:cNvSpPr/>
          <p:nvPr/>
        </p:nvSpPr>
        <p:spPr>
          <a:xfrm>
            <a:off x="5176083" y="2992838"/>
            <a:ext cx="1712198" cy="1734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76" name="Flecha abajo 175"/>
          <p:cNvSpPr/>
          <p:nvPr/>
        </p:nvSpPr>
        <p:spPr>
          <a:xfrm>
            <a:off x="6656419" y="2985903"/>
            <a:ext cx="209550" cy="19191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77" name="CuadroTexto 176"/>
          <p:cNvSpPr txBox="1"/>
          <p:nvPr/>
        </p:nvSpPr>
        <p:spPr>
          <a:xfrm>
            <a:off x="4295440" y="2944345"/>
            <a:ext cx="880643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AR" sz="1200" dirty="0" smtClean="0"/>
              <a:t>Rubro</a:t>
            </a:r>
          </a:p>
        </p:txBody>
      </p:sp>
      <p:sp>
        <p:nvSpPr>
          <p:cNvPr id="179" name="Rectángulo 178"/>
          <p:cNvSpPr/>
          <p:nvPr/>
        </p:nvSpPr>
        <p:spPr>
          <a:xfrm>
            <a:off x="2901185" y="3006254"/>
            <a:ext cx="1103209" cy="2260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80" name="Flecha abajo 179"/>
          <p:cNvSpPr/>
          <p:nvPr/>
        </p:nvSpPr>
        <p:spPr>
          <a:xfrm>
            <a:off x="3765494" y="3031062"/>
            <a:ext cx="209550" cy="19191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81" name="CuadroTexto 180"/>
          <p:cNvSpPr txBox="1"/>
          <p:nvPr/>
        </p:nvSpPr>
        <p:spPr>
          <a:xfrm>
            <a:off x="2251809" y="2967326"/>
            <a:ext cx="649376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AR" sz="1200" dirty="0" smtClean="0"/>
              <a:t>Estado</a:t>
            </a:r>
          </a:p>
        </p:txBody>
      </p:sp>
      <p:grpSp>
        <p:nvGrpSpPr>
          <p:cNvPr id="57" name="Grupo 56"/>
          <p:cNvGrpSpPr/>
          <p:nvPr/>
        </p:nvGrpSpPr>
        <p:grpSpPr>
          <a:xfrm>
            <a:off x="318639" y="630350"/>
            <a:ext cx="1576307" cy="4936403"/>
            <a:chOff x="318639" y="630350"/>
            <a:chExt cx="1576307" cy="4936403"/>
          </a:xfrm>
        </p:grpSpPr>
        <p:sp>
          <p:nvSpPr>
            <p:cNvPr id="58" name="Rectángulo 57"/>
            <p:cNvSpPr/>
            <p:nvPr/>
          </p:nvSpPr>
          <p:spPr>
            <a:xfrm>
              <a:off x="332260" y="630350"/>
              <a:ext cx="1562686" cy="49364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59" name="CuadroTexto 58"/>
            <p:cNvSpPr txBox="1"/>
            <p:nvPr/>
          </p:nvSpPr>
          <p:spPr>
            <a:xfrm>
              <a:off x="323686" y="646772"/>
              <a:ext cx="1559979" cy="338554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s-AR" sz="1600" dirty="0" smtClean="0">
                  <a:solidFill>
                    <a:schemeClr val="bg1"/>
                  </a:solidFill>
                </a:rPr>
                <a:t>Panel de Control</a:t>
              </a:r>
              <a:endParaRPr lang="es-AR" sz="1600" dirty="0">
                <a:solidFill>
                  <a:schemeClr val="bg1"/>
                </a:solidFill>
              </a:endParaRPr>
            </a:p>
          </p:txBody>
        </p:sp>
        <p:sp>
          <p:nvSpPr>
            <p:cNvPr id="60" name="CuadroTexto 59"/>
            <p:cNvSpPr txBox="1"/>
            <p:nvPr/>
          </p:nvSpPr>
          <p:spPr>
            <a:xfrm>
              <a:off x="318639" y="1069046"/>
              <a:ext cx="1002903" cy="338554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s-AR" sz="1600" dirty="0" smtClean="0">
                  <a:solidFill>
                    <a:schemeClr val="bg1"/>
                  </a:solidFill>
                </a:rPr>
                <a:t>Proyectos</a:t>
              </a:r>
              <a:endParaRPr lang="es-AR" sz="1600" dirty="0">
                <a:solidFill>
                  <a:schemeClr val="bg1"/>
                </a:solidFill>
              </a:endParaRPr>
            </a:p>
          </p:txBody>
        </p:sp>
        <p:sp>
          <p:nvSpPr>
            <p:cNvPr id="61" name="CuadroTexto 60"/>
            <p:cNvSpPr txBox="1"/>
            <p:nvPr/>
          </p:nvSpPr>
          <p:spPr>
            <a:xfrm>
              <a:off x="334990" y="1456970"/>
              <a:ext cx="988476" cy="338554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s-AR" sz="1600" dirty="0" smtClean="0">
                  <a:solidFill>
                    <a:schemeClr val="bg1"/>
                  </a:solidFill>
                </a:rPr>
                <a:t>Consultas</a:t>
              </a:r>
              <a:endParaRPr lang="es-AR" sz="1600" dirty="0">
                <a:solidFill>
                  <a:schemeClr val="bg1"/>
                </a:solidFill>
              </a:endParaRPr>
            </a:p>
          </p:txBody>
        </p:sp>
        <p:sp>
          <p:nvSpPr>
            <p:cNvPr id="62" name="CuadroTexto 61"/>
            <p:cNvSpPr txBox="1"/>
            <p:nvPr/>
          </p:nvSpPr>
          <p:spPr>
            <a:xfrm>
              <a:off x="332261" y="1882735"/>
              <a:ext cx="1436483" cy="338554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s-AR" sz="1600" dirty="0" smtClean="0">
                  <a:solidFill>
                    <a:schemeClr val="bg1"/>
                  </a:solidFill>
                </a:rPr>
                <a:t>Administración</a:t>
              </a:r>
              <a:endParaRPr lang="es-AR" sz="1600" dirty="0">
                <a:solidFill>
                  <a:schemeClr val="bg1"/>
                </a:solidFill>
              </a:endParaRPr>
            </a:p>
          </p:txBody>
        </p:sp>
        <p:sp>
          <p:nvSpPr>
            <p:cNvPr id="63" name="CuadroTexto 62"/>
            <p:cNvSpPr txBox="1"/>
            <p:nvPr/>
          </p:nvSpPr>
          <p:spPr>
            <a:xfrm>
              <a:off x="459007" y="2308500"/>
              <a:ext cx="696344" cy="307777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s-AR" sz="1400" dirty="0" smtClean="0">
                  <a:solidFill>
                    <a:schemeClr val="bg1"/>
                  </a:solidFill>
                </a:rPr>
                <a:t>Rubros</a:t>
              </a:r>
              <a:endParaRPr lang="es-AR" sz="1400" dirty="0">
                <a:solidFill>
                  <a:schemeClr val="bg1"/>
                </a:solidFill>
              </a:endParaRPr>
            </a:p>
          </p:txBody>
        </p:sp>
        <p:sp>
          <p:nvSpPr>
            <p:cNvPr id="64" name="CuadroTexto 63"/>
            <p:cNvSpPr txBox="1"/>
            <p:nvPr/>
          </p:nvSpPr>
          <p:spPr>
            <a:xfrm>
              <a:off x="450807" y="2716444"/>
              <a:ext cx="821059" cy="307777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s-AR" sz="1400" dirty="0" smtClean="0">
                  <a:solidFill>
                    <a:schemeClr val="bg1"/>
                  </a:solidFill>
                </a:rPr>
                <a:t>Usuarios</a:t>
              </a:r>
              <a:endParaRPr lang="es-AR" sz="1400" dirty="0">
                <a:solidFill>
                  <a:schemeClr val="bg1"/>
                </a:solidFill>
              </a:endParaRPr>
            </a:p>
          </p:txBody>
        </p:sp>
        <p:sp>
          <p:nvSpPr>
            <p:cNvPr id="65" name="CuadroTexto 64"/>
            <p:cNvSpPr txBox="1"/>
            <p:nvPr/>
          </p:nvSpPr>
          <p:spPr>
            <a:xfrm>
              <a:off x="432290" y="3122900"/>
              <a:ext cx="766172" cy="307777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s-AR" sz="1400" dirty="0" smtClean="0">
                  <a:solidFill>
                    <a:schemeClr val="bg1"/>
                  </a:solidFill>
                </a:rPr>
                <a:t>Clientes</a:t>
              </a:r>
              <a:endParaRPr lang="es-AR" sz="1400" dirty="0">
                <a:solidFill>
                  <a:schemeClr val="bg1"/>
                </a:solidFill>
              </a:endParaRPr>
            </a:p>
          </p:txBody>
        </p:sp>
        <p:sp>
          <p:nvSpPr>
            <p:cNvPr id="66" name="CuadroTexto 65"/>
            <p:cNvSpPr txBox="1"/>
            <p:nvPr/>
          </p:nvSpPr>
          <p:spPr>
            <a:xfrm>
              <a:off x="432290" y="3534645"/>
              <a:ext cx="1100238" cy="307777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s-AR" sz="1400" dirty="0" smtClean="0">
                  <a:solidFill>
                    <a:schemeClr val="bg1"/>
                  </a:solidFill>
                </a:rPr>
                <a:t>Proveedores</a:t>
              </a:r>
              <a:endParaRPr lang="es-AR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67" name="CuadroTexto 66"/>
          <p:cNvSpPr txBox="1"/>
          <p:nvPr/>
        </p:nvSpPr>
        <p:spPr>
          <a:xfrm>
            <a:off x="2294734" y="1481615"/>
            <a:ext cx="182637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AR" sz="1200" dirty="0" smtClean="0"/>
              <a:t>Fecha de inicio :</a:t>
            </a:r>
          </a:p>
          <a:p>
            <a:r>
              <a:rPr lang="es-AR" sz="1200" dirty="0" smtClean="0"/>
              <a:t>Fecha de fin :</a:t>
            </a:r>
          </a:p>
        </p:txBody>
      </p:sp>
      <p:sp>
        <p:nvSpPr>
          <p:cNvPr id="68" name="Rectángulo 67"/>
          <p:cNvSpPr/>
          <p:nvPr/>
        </p:nvSpPr>
        <p:spPr>
          <a:xfrm>
            <a:off x="3459784" y="1519431"/>
            <a:ext cx="1893257" cy="1698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9" name="Rectángulo 68"/>
          <p:cNvSpPr/>
          <p:nvPr/>
        </p:nvSpPr>
        <p:spPr>
          <a:xfrm>
            <a:off x="3437492" y="1745063"/>
            <a:ext cx="1893257" cy="1698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3" name="Rectángulo 72"/>
          <p:cNvSpPr/>
          <p:nvPr/>
        </p:nvSpPr>
        <p:spPr>
          <a:xfrm>
            <a:off x="2017310" y="0"/>
            <a:ext cx="1219410" cy="4898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4" name="Rectángulo 73"/>
          <p:cNvSpPr/>
          <p:nvPr/>
        </p:nvSpPr>
        <p:spPr>
          <a:xfrm>
            <a:off x="5165974" y="3297730"/>
            <a:ext cx="1712198" cy="1734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5" name="Flecha abajo 74"/>
          <p:cNvSpPr/>
          <p:nvPr/>
        </p:nvSpPr>
        <p:spPr>
          <a:xfrm>
            <a:off x="6646310" y="3290795"/>
            <a:ext cx="209550" cy="19191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6" name="CuadroTexto 75"/>
          <p:cNvSpPr txBox="1"/>
          <p:nvPr/>
        </p:nvSpPr>
        <p:spPr>
          <a:xfrm>
            <a:off x="4285331" y="3249237"/>
            <a:ext cx="880643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AR" sz="1200" dirty="0" smtClean="0"/>
              <a:t>Proyecto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1493" y="4819882"/>
            <a:ext cx="9823280" cy="1697940"/>
          </a:xfrm>
          <a:prstGeom prst="rect">
            <a:avLst/>
          </a:prstGeom>
        </p:spPr>
      </p:pic>
      <p:sp>
        <p:nvSpPr>
          <p:cNvPr id="40" name="CuadroTexto 39"/>
          <p:cNvSpPr txBox="1"/>
          <p:nvPr/>
        </p:nvSpPr>
        <p:spPr>
          <a:xfrm>
            <a:off x="2247215" y="4291294"/>
            <a:ext cx="4372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Su consulta para : ítems + ítems + ítems ……..</a:t>
            </a:r>
            <a:endParaRPr lang="es-AR" dirty="0"/>
          </a:p>
        </p:txBody>
      </p:sp>
      <p:sp>
        <p:nvSpPr>
          <p:cNvPr id="41" name="CuadroTexto 40"/>
          <p:cNvSpPr txBox="1"/>
          <p:nvPr/>
        </p:nvSpPr>
        <p:spPr>
          <a:xfrm>
            <a:off x="10747112" y="5387821"/>
            <a:ext cx="95503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AR" sz="1200" dirty="0" smtClean="0"/>
              <a:t>Proyecto</a:t>
            </a:r>
            <a:endParaRPr lang="es-AR" sz="1200" dirty="0" smtClean="0"/>
          </a:p>
        </p:txBody>
      </p:sp>
      <p:sp>
        <p:nvSpPr>
          <p:cNvPr id="5" name="Rectángulo 4"/>
          <p:cNvSpPr/>
          <p:nvPr/>
        </p:nvSpPr>
        <p:spPr>
          <a:xfrm>
            <a:off x="10961914" y="4898571"/>
            <a:ext cx="1172859" cy="348343"/>
          </a:xfrm>
          <a:prstGeom prst="rect">
            <a:avLst/>
          </a:prstGeom>
          <a:solidFill>
            <a:srgbClr val="F1F2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3" name="Rectángulo redondeado 42"/>
          <p:cNvSpPr/>
          <p:nvPr/>
        </p:nvSpPr>
        <p:spPr>
          <a:xfrm>
            <a:off x="5157483" y="3582333"/>
            <a:ext cx="1143000" cy="3539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consultar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764514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-80" t="9573" r="1680" b="9147"/>
          <a:stretch/>
        </p:blipFill>
        <p:spPr>
          <a:xfrm>
            <a:off x="0" y="0"/>
            <a:ext cx="12192000" cy="566482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"/>
            <a:ext cx="1883664" cy="603504"/>
          </a:xfrm>
          <a:solidFill>
            <a:schemeClr val="accent6"/>
          </a:solidFill>
        </p:spPr>
        <p:txBody>
          <a:bodyPr>
            <a:normAutofit fontScale="90000"/>
          </a:bodyPr>
          <a:lstStyle/>
          <a:p>
            <a:r>
              <a:rPr lang="es-AR" b="1" dirty="0" smtClean="0"/>
              <a:t>LAIKA</a:t>
            </a:r>
            <a:endParaRPr lang="es-AR" b="1" dirty="0"/>
          </a:p>
        </p:txBody>
      </p:sp>
      <p:sp>
        <p:nvSpPr>
          <p:cNvPr id="13" name="CuadroTexto 12"/>
          <p:cNvSpPr txBox="1"/>
          <p:nvPr/>
        </p:nvSpPr>
        <p:spPr>
          <a:xfrm>
            <a:off x="2247216" y="659260"/>
            <a:ext cx="1735219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s-AR" dirty="0" smtClean="0"/>
              <a:t>Panel de Control</a:t>
            </a:r>
            <a:endParaRPr lang="es-AR" dirty="0"/>
          </a:p>
        </p:txBody>
      </p:sp>
      <p:sp>
        <p:nvSpPr>
          <p:cNvPr id="16" name="Rectángulo 15"/>
          <p:cNvSpPr/>
          <p:nvPr/>
        </p:nvSpPr>
        <p:spPr>
          <a:xfrm>
            <a:off x="2064753" y="1066184"/>
            <a:ext cx="10218287" cy="87350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3" name="Rectángulo 32"/>
          <p:cNvSpPr/>
          <p:nvPr/>
        </p:nvSpPr>
        <p:spPr>
          <a:xfrm>
            <a:off x="5550242" y="5379354"/>
            <a:ext cx="1427030" cy="3747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7" name="Rectángulo 36"/>
          <p:cNvSpPr/>
          <p:nvPr/>
        </p:nvSpPr>
        <p:spPr>
          <a:xfrm>
            <a:off x="1996686" y="5070193"/>
            <a:ext cx="9235007" cy="3147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pSp>
        <p:nvGrpSpPr>
          <p:cNvPr id="17" name="Grupo 16"/>
          <p:cNvGrpSpPr/>
          <p:nvPr/>
        </p:nvGrpSpPr>
        <p:grpSpPr>
          <a:xfrm>
            <a:off x="1926760" y="2301497"/>
            <a:ext cx="10095433" cy="1927301"/>
            <a:chOff x="1957423" y="1204210"/>
            <a:chExt cx="10095433" cy="1927301"/>
          </a:xfrm>
        </p:grpSpPr>
        <p:sp>
          <p:nvSpPr>
            <p:cNvPr id="43" name="Rectángulo 42"/>
            <p:cNvSpPr/>
            <p:nvPr/>
          </p:nvSpPr>
          <p:spPr>
            <a:xfrm>
              <a:off x="1957423" y="1204210"/>
              <a:ext cx="6928299" cy="1927301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pic>
          <p:nvPicPr>
            <p:cNvPr id="44" name="Imagen 43"/>
            <p:cNvPicPr>
              <a:picLocks noChangeAspect="1"/>
            </p:cNvPicPr>
            <p:nvPr/>
          </p:nvPicPr>
          <p:blipFill rotWithShape="1">
            <a:blip r:embed="rId3"/>
            <a:srcRect l="78762" t="24059" r="13629" b="63582"/>
            <a:stretch/>
          </p:blipFill>
          <p:spPr>
            <a:xfrm>
              <a:off x="4488755" y="1431877"/>
              <a:ext cx="1159625" cy="1059544"/>
            </a:xfrm>
            <a:prstGeom prst="rect">
              <a:avLst/>
            </a:prstGeom>
          </p:spPr>
        </p:pic>
        <p:pic>
          <p:nvPicPr>
            <p:cNvPr id="45" name="Imagen 44"/>
            <p:cNvPicPr>
              <a:picLocks noChangeAspect="1"/>
            </p:cNvPicPr>
            <p:nvPr/>
          </p:nvPicPr>
          <p:blipFill rotWithShape="1">
            <a:blip r:embed="rId3"/>
            <a:srcRect l="91786" t="24312" r="2119" b="67392"/>
            <a:stretch/>
          </p:blipFill>
          <p:spPr>
            <a:xfrm>
              <a:off x="2893607" y="2411537"/>
              <a:ext cx="928914" cy="711200"/>
            </a:xfrm>
            <a:prstGeom prst="rect">
              <a:avLst/>
            </a:prstGeom>
          </p:spPr>
        </p:pic>
        <p:pic>
          <p:nvPicPr>
            <p:cNvPr id="46" name="Imagen 45"/>
            <p:cNvPicPr>
              <a:picLocks noChangeAspect="1"/>
            </p:cNvPicPr>
            <p:nvPr/>
          </p:nvPicPr>
          <p:blipFill rotWithShape="1">
            <a:blip r:embed="rId3"/>
            <a:srcRect l="79595" t="24821" r="14691" b="65021"/>
            <a:stretch/>
          </p:blipFill>
          <p:spPr>
            <a:xfrm>
              <a:off x="3842616" y="1502837"/>
              <a:ext cx="870859" cy="870858"/>
            </a:xfrm>
            <a:prstGeom prst="rect">
              <a:avLst/>
            </a:prstGeom>
          </p:spPr>
        </p:pic>
        <p:pic>
          <p:nvPicPr>
            <p:cNvPr id="47" name="Imagen 46"/>
            <p:cNvPicPr>
              <a:picLocks noChangeAspect="1"/>
            </p:cNvPicPr>
            <p:nvPr/>
          </p:nvPicPr>
          <p:blipFill rotWithShape="1">
            <a:blip r:embed="rId3"/>
            <a:srcRect l="79595" t="24821" r="14691" b="65021"/>
            <a:stretch/>
          </p:blipFill>
          <p:spPr>
            <a:xfrm>
              <a:off x="3061827" y="1525715"/>
              <a:ext cx="870859" cy="870858"/>
            </a:xfrm>
            <a:prstGeom prst="rect">
              <a:avLst/>
            </a:prstGeom>
          </p:spPr>
        </p:pic>
        <p:pic>
          <p:nvPicPr>
            <p:cNvPr id="48" name="Imagen 47"/>
            <p:cNvPicPr>
              <a:picLocks noChangeAspect="1"/>
            </p:cNvPicPr>
            <p:nvPr/>
          </p:nvPicPr>
          <p:blipFill rotWithShape="1">
            <a:blip r:embed="rId3"/>
            <a:srcRect l="79595" t="24821" r="14691" b="65021"/>
            <a:stretch/>
          </p:blipFill>
          <p:spPr>
            <a:xfrm>
              <a:off x="2258293" y="1518558"/>
              <a:ext cx="870859" cy="870858"/>
            </a:xfrm>
            <a:prstGeom prst="rect">
              <a:avLst/>
            </a:prstGeom>
          </p:spPr>
        </p:pic>
        <p:pic>
          <p:nvPicPr>
            <p:cNvPr id="49" name="Imagen 48"/>
            <p:cNvPicPr>
              <a:picLocks noChangeAspect="1"/>
            </p:cNvPicPr>
            <p:nvPr/>
          </p:nvPicPr>
          <p:blipFill rotWithShape="1">
            <a:blip r:embed="rId3"/>
            <a:srcRect l="91786" t="24312" r="2119" b="67392"/>
            <a:stretch/>
          </p:blipFill>
          <p:spPr>
            <a:xfrm>
              <a:off x="4238562" y="2420311"/>
              <a:ext cx="928914" cy="711200"/>
            </a:xfrm>
            <a:prstGeom prst="rect">
              <a:avLst/>
            </a:prstGeom>
          </p:spPr>
        </p:pic>
        <p:sp>
          <p:nvSpPr>
            <p:cNvPr id="50" name="CuadroTexto 49"/>
            <p:cNvSpPr txBox="1"/>
            <p:nvPr/>
          </p:nvSpPr>
          <p:spPr>
            <a:xfrm>
              <a:off x="4205674" y="1220905"/>
              <a:ext cx="3410119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s-AR" sz="1400" dirty="0" smtClean="0"/>
                <a:t>Proyectos Activos vs Gastos</a:t>
              </a:r>
            </a:p>
          </p:txBody>
        </p:sp>
        <p:pic>
          <p:nvPicPr>
            <p:cNvPr id="51" name="Imagen 50"/>
            <p:cNvPicPr>
              <a:picLocks noChangeAspect="1"/>
            </p:cNvPicPr>
            <p:nvPr/>
          </p:nvPicPr>
          <p:blipFill rotWithShape="1">
            <a:blip r:embed="rId3"/>
            <a:srcRect l="78762" t="24059" r="13629" b="63582"/>
            <a:stretch/>
          </p:blipFill>
          <p:spPr>
            <a:xfrm>
              <a:off x="5449147" y="1431877"/>
              <a:ext cx="1159625" cy="1059544"/>
            </a:xfrm>
            <a:prstGeom prst="rect">
              <a:avLst/>
            </a:prstGeom>
          </p:spPr>
        </p:pic>
        <p:pic>
          <p:nvPicPr>
            <p:cNvPr id="52" name="Imagen 51"/>
            <p:cNvPicPr>
              <a:picLocks noChangeAspect="1"/>
            </p:cNvPicPr>
            <p:nvPr/>
          </p:nvPicPr>
          <p:blipFill rotWithShape="1">
            <a:blip r:embed="rId3"/>
            <a:srcRect l="78762" t="24059" r="13629" b="63582"/>
            <a:stretch/>
          </p:blipFill>
          <p:spPr>
            <a:xfrm>
              <a:off x="6413096" y="1431877"/>
              <a:ext cx="1159625" cy="1059544"/>
            </a:xfrm>
            <a:prstGeom prst="rect">
              <a:avLst/>
            </a:prstGeom>
          </p:spPr>
        </p:pic>
        <p:pic>
          <p:nvPicPr>
            <p:cNvPr id="53" name="Imagen 52"/>
            <p:cNvPicPr>
              <a:picLocks noChangeAspect="1"/>
            </p:cNvPicPr>
            <p:nvPr/>
          </p:nvPicPr>
          <p:blipFill rotWithShape="1">
            <a:blip r:embed="rId3"/>
            <a:srcRect l="78762" t="24059" r="13629" b="63582"/>
            <a:stretch/>
          </p:blipFill>
          <p:spPr>
            <a:xfrm>
              <a:off x="7386737" y="1431877"/>
              <a:ext cx="1159625" cy="1059544"/>
            </a:xfrm>
            <a:prstGeom prst="rect">
              <a:avLst/>
            </a:prstGeom>
          </p:spPr>
        </p:pic>
        <p:pic>
          <p:nvPicPr>
            <p:cNvPr id="54" name="Imagen 53"/>
            <p:cNvPicPr>
              <a:picLocks noChangeAspect="1"/>
            </p:cNvPicPr>
            <p:nvPr/>
          </p:nvPicPr>
          <p:blipFill rotWithShape="1">
            <a:blip r:embed="rId3"/>
            <a:srcRect l="91786" t="24312" r="2119" b="67392"/>
            <a:stretch/>
          </p:blipFill>
          <p:spPr>
            <a:xfrm>
              <a:off x="5214222" y="2399786"/>
              <a:ext cx="928914" cy="711200"/>
            </a:xfrm>
            <a:prstGeom prst="rect">
              <a:avLst/>
            </a:prstGeom>
          </p:spPr>
        </p:pic>
        <p:pic>
          <p:nvPicPr>
            <p:cNvPr id="55" name="Imagen 54"/>
            <p:cNvPicPr>
              <a:picLocks noChangeAspect="1"/>
            </p:cNvPicPr>
            <p:nvPr/>
          </p:nvPicPr>
          <p:blipFill rotWithShape="1">
            <a:blip r:embed="rId3"/>
            <a:srcRect l="91786" t="24312" r="2119" b="67392"/>
            <a:stretch/>
          </p:blipFill>
          <p:spPr>
            <a:xfrm>
              <a:off x="6197474" y="2389535"/>
              <a:ext cx="928914" cy="711200"/>
            </a:xfrm>
            <a:prstGeom prst="rect">
              <a:avLst/>
            </a:prstGeom>
          </p:spPr>
        </p:pic>
        <p:pic>
          <p:nvPicPr>
            <p:cNvPr id="56" name="Imagen 55"/>
            <p:cNvPicPr>
              <a:picLocks noChangeAspect="1"/>
            </p:cNvPicPr>
            <p:nvPr/>
          </p:nvPicPr>
          <p:blipFill rotWithShape="1">
            <a:blip r:embed="rId3"/>
            <a:srcRect l="91786" t="24312" r="2119" b="67392"/>
            <a:stretch/>
          </p:blipFill>
          <p:spPr>
            <a:xfrm>
              <a:off x="7165644" y="2369368"/>
              <a:ext cx="928914" cy="711200"/>
            </a:xfrm>
            <a:prstGeom prst="rect">
              <a:avLst/>
            </a:prstGeom>
          </p:spPr>
        </p:pic>
        <p:sp>
          <p:nvSpPr>
            <p:cNvPr id="65" name="Rectángulo 64"/>
            <p:cNvSpPr/>
            <p:nvPr/>
          </p:nvSpPr>
          <p:spPr>
            <a:xfrm>
              <a:off x="9101344" y="1204210"/>
              <a:ext cx="2951512" cy="1927301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pic>
          <p:nvPicPr>
            <p:cNvPr id="27" name="Imagen 26"/>
            <p:cNvPicPr>
              <a:picLocks noChangeAspect="1"/>
            </p:cNvPicPr>
            <p:nvPr/>
          </p:nvPicPr>
          <p:blipFill rotWithShape="1">
            <a:blip r:embed="rId4"/>
            <a:srcRect l="16107" t="19905" r="66178" b="59267"/>
            <a:stretch/>
          </p:blipFill>
          <p:spPr>
            <a:xfrm>
              <a:off x="9459542" y="1399393"/>
              <a:ext cx="2404284" cy="1590016"/>
            </a:xfrm>
            <a:prstGeom prst="rect">
              <a:avLst/>
            </a:prstGeom>
          </p:spPr>
        </p:pic>
        <p:sp>
          <p:nvSpPr>
            <p:cNvPr id="28" name="CuadroTexto 27"/>
            <p:cNvSpPr txBox="1"/>
            <p:nvPr/>
          </p:nvSpPr>
          <p:spPr>
            <a:xfrm>
              <a:off x="9172071" y="1241227"/>
              <a:ext cx="2753409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AR" sz="1400" dirty="0" smtClean="0"/>
                <a:t>Total Presupuestado</a:t>
              </a:r>
            </a:p>
            <a:p>
              <a:pPr algn="ctr"/>
              <a:r>
                <a:rPr lang="es-AR" sz="1400" dirty="0" smtClean="0"/>
                <a:t>$500.000</a:t>
              </a:r>
            </a:p>
          </p:txBody>
        </p:sp>
        <p:sp>
          <p:nvSpPr>
            <p:cNvPr id="29" name="CuadroTexto 28"/>
            <p:cNvSpPr txBox="1"/>
            <p:nvPr/>
          </p:nvSpPr>
          <p:spPr>
            <a:xfrm>
              <a:off x="9535572" y="2646997"/>
              <a:ext cx="1696121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s-AR" sz="1400" dirty="0" smtClean="0"/>
                <a:t>$150.000 gastado</a:t>
              </a:r>
            </a:p>
          </p:txBody>
        </p:sp>
      </p:grpSp>
      <p:grpSp>
        <p:nvGrpSpPr>
          <p:cNvPr id="15" name="Grupo 14"/>
          <p:cNvGrpSpPr/>
          <p:nvPr/>
        </p:nvGrpSpPr>
        <p:grpSpPr>
          <a:xfrm>
            <a:off x="1942265" y="1156162"/>
            <a:ext cx="10128007" cy="962047"/>
            <a:chOff x="1952031" y="3256469"/>
            <a:chExt cx="10128007" cy="962047"/>
          </a:xfrm>
        </p:grpSpPr>
        <p:pic>
          <p:nvPicPr>
            <p:cNvPr id="57" name="Imagen 5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952031" y="3256469"/>
              <a:ext cx="10128007" cy="962047"/>
            </a:xfrm>
            <a:prstGeom prst="rect">
              <a:avLst/>
            </a:prstGeom>
          </p:spPr>
        </p:pic>
        <p:sp>
          <p:nvSpPr>
            <p:cNvPr id="58" name="CuadroTexto 57"/>
            <p:cNvSpPr txBox="1"/>
            <p:nvPr/>
          </p:nvSpPr>
          <p:spPr>
            <a:xfrm>
              <a:off x="2696603" y="3778028"/>
              <a:ext cx="1099767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s-AR" sz="1200" dirty="0" smtClean="0"/>
                <a:t>Presupuestos</a:t>
              </a:r>
            </a:p>
          </p:txBody>
        </p:sp>
        <p:sp>
          <p:nvSpPr>
            <p:cNvPr id="59" name="CuadroTexto 58"/>
            <p:cNvSpPr txBox="1"/>
            <p:nvPr/>
          </p:nvSpPr>
          <p:spPr>
            <a:xfrm>
              <a:off x="2685139" y="3510260"/>
              <a:ext cx="1238965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s-AR" sz="1600" b="1" dirty="0" smtClean="0"/>
                <a:t>14</a:t>
              </a:r>
            </a:p>
          </p:txBody>
        </p:sp>
        <p:sp>
          <p:nvSpPr>
            <p:cNvPr id="60" name="CuadroTexto 59"/>
            <p:cNvSpPr txBox="1"/>
            <p:nvPr/>
          </p:nvSpPr>
          <p:spPr>
            <a:xfrm>
              <a:off x="5177013" y="3746727"/>
              <a:ext cx="1396446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s-AR" sz="1200" dirty="0" smtClean="0"/>
                <a:t>Proyectos Activos</a:t>
              </a:r>
            </a:p>
          </p:txBody>
        </p:sp>
        <p:sp>
          <p:nvSpPr>
            <p:cNvPr id="61" name="CuadroTexto 60"/>
            <p:cNvSpPr txBox="1"/>
            <p:nvPr/>
          </p:nvSpPr>
          <p:spPr>
            <a:xfrm>
              <a:off x="5165549" y="3478959"/>
              <a:ext cx="1238965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s-AR" sz="1600" b="1" dirty="0" smtClean="0"/>
                <a:t>5</a:t>
              </a:r>
            </a:p>
          </p:txBody>
        </p:sp>
        <p:sp>
          <p:nvSpPr>
            <p:cNvPr id="62" name="CuadroTexto 61"/>
            <p:cNvSpPr txBox="1"/>
            <p:nvPr/>
          </p:nvSpPr>
          <p:spPr>
            <a:xfrm>
              <a:off x="7785157" y="3755610"/>
              <a:ext cx="1574600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s-AR" sz="1200" dirty="0" smtClean="0"/>
                <a:t>Proyectos Excedidos</a:t>
              </a:r>
            </a:p>
          </p:txBody>
        </p:sp>
        <p:sp>
          <p:nvSpPr>
            <p:cNvPr id="63" name="CuadroTexto 62"/>
            <p:cNvSpPr txBox="1"/>
            <p:nvPr/>
          </p:nvSpPr>
          <p:spPr>
            <a:xfrm>
              <a:off x="7773693" y="3487842"/>
              <a:ext cx="1238965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s-AR" sz="1600" b="1" dirty="0" smtClean="0"/>
                <a:t>0</a:t>
              </a:r>
            </a:p>
          </p:txBody>
        </p:sp>
        <p:sp>
          <p:nvSpPr>
            <p:cNvPr id="66" name="CuadroTexto 65"/>
            <p:cNvSpPr txBox="1"/>
            <p:nvPr/>
          </p:nvSpPr>
          <p:spPr>
            <a:xfrm>
              <a:off x="10312522" y="3746727"/>
              <a:ext cx="1740333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s-AR" sz="1200" dirty="0" smtClean="0"/>
                <a:t>Clientes con Proyectos</a:t>
              </a:r>
            </a:p>
          </p:txBody>
        </p:sp>
        <p:sp>
          <p:nvSpPr>
            <p:cNvPr id="67" name="CuadroTexto 66"/>
            <p:cNvSpPr txBox="1"/>
            <p:nvPr/>
          </p:nvSpPr>
          <p:spPr>
            <a:xfrm>
              <a:off x="10301059" y="3478959"/>
              <a:ext cx="1238965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s-AR" sz="1600" b="1" dirty="0" smtClean="0"/>
                <a:t>5</a:t>
              </a:r>
            </a:p>
          </p:txBody>
        </p:sp>
      </p:grpSp>
      <p:grpSp>
        <p:nvGrpSpPr>
          <p:cNvPr id="14" name="Grupo 13"/>
          <p:cNvGrpSpPr/>
          <p:nvPr/>
        </p:nvGrpSpPr>
        <p:grpSpPr>
          <a:xfrm>
            <a:off x="1926859" y="8060167"/>
            <a:ext cx="10100825" cy="1793845"/>
            <a:chOff x="1999015" y="4367327"/>
            <a:chExt cx="10100825" cy="1793845"/>
          </a:xfrm>
        </p:grpSpPr>
        <p:pic>
          <p:nvPicPr>
            <p:cNvPr id="68" name="Imagen 6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999015" y="4367327"/>
              <a:ext cx="10100825" cy="1793845"/>
            </a:xfrm>
            <a:prstGeom prst="rect">
              <a:avLst/>
            </a:prstGeom>
          </p:spPr>
        </p:pic>
        <p:sp>
          <p:nvSpPr>
            <p:cNvPr id="70" name="CuadroTexto 69"/>
            <p:cNvSpPr txBox="1"/>
            <p:nvPr/>
          </p:nvSpPr>
          <p:spPr>
            <a:xfrm>
              <a:off x="2048634" y="4444204"/>
              <a:ext cx="2157040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s-AR" sz="1200" dirty="0" smtClean="0"/>
                <a:t>Top 5 Rubros mas costosos</a:t>
              </a:r>
            </a:p>
          </p:txBody>
        </p:sp>
        <p:sp>
          <p:nvSpPr>
            <p:cNvPr id="71" name="CuadroTexto 70"/>
            <p:cNvSpPr txBox="1"/>
            <p:nvPr/>
          </p:nvSpPr>
          <p:spPr>
            <a:xfrm>
              <a:off x="7201672" y="4434960"/>
              <a:ext cx="2157040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s-AR" sz="1200" dirty="0" smtClean="0"/>
                <a:t>Top 5 Rubros mas utilizados</a:t>
              </a:r>
            </a:p>
          </p:txBody>
        </p:sp>
        <p:sp>
          <p:nvSpPr>
            <p:cNvPr id="72" name="CuadroTexto 71"/>
            <p:cNvSpPr txBox="1"/>
            <p:nvPr/>
          </p:nvSpPr>
          <p:spPr>
            <a:xfrm>
              <a:off x="2279544" y="4794649"/>
              <a:ext cx="2157040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s-AR" sz="1200" dirty="0" smtClean="0"/>
                <a:t>Rubro</a:t>
              </a:r>
            </a:p>
          </p:txBody>
        </p:sp>
        <p:sp>
          <p:nvSpPr>
            <p:cNvPr id="73" name="CuadroTexto 72"/>
            <p:cNvSpPr txBox="1"/>
            <p:nvPr/>
          </p:nvSpPr>
          <p:spPr>
            <a:xfrm>
              <a:off x="3842130" y="4794649"/>
              <a:ext cx="2157040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s-AR" sz="1200" dirty="0" err="1" smtClean="0"/>
                <a:t>subRubro</a:t>
              </a:r>
              <a:endParaRPr lang="es-AR" sz="1200" dirty="0" smtClean="0"/>
            </a:p>
          </p:txBody>
        </p:sp>
        <p:sp>
          <p:nvSpPr>
            <p:cNvPr id="74" name="CuadroTexto 73"/>
            <p:cNvSpPr txBox="1"/>
            <p:nvPr/>
          </p:nvSpPr>
          <p:spPr>
            <a:xfrm>
              <a:off x="5325994" y="4773609"/>
              <a:ext cx="1475498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s-AR" sz="1200" dirty="0" smtClean="0"/>
                <a:t>Monto</a:t>
              </a:r>
            </a:p>
          </p:txBody>
        </p:sp>
        <p:sp>
          <p:nvSpPr>
            <p:cNvPr id="75" name="CuadroTexto 74"/>
            <p:cNvSpPr txBox="1"/>
            <p:nvPr/>
          </p:nvSpPr>
          <p:spPr>
            <a:xfrm>
              <a:off x="7541764" y="4783100"/>
              <a:ext cx="2157040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s-AR" sz="1200" dirty="0" smtClean="0"/>
                <a:t>Rubro</a:t>
              </a:r>
            </a:p>
          </p:txBody>
        </p:sp>
        <p:sp>
          <p:nvSpPr>
            <p:cNvPr id="76" name="CuadroTexto 75"/>
            <p:cNvSpPr txBox="1"/>
            <p:nvPr/>
          </p:nvSpPr>
          <p:spPr>
            <a:xfrm>
              <a:off x="8916415" y="4773529"/>
              <a:ext cx="2157040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s-AR" sz="1200" dirty="0" err="1" smtClean="0"/>
                <a:t>subRubro</a:t>
              </a:r>
              <a:endParaRPr lang="es-AR" sz="1200" dirty="0" smtClean="0"/>
            </a:p>
          </p:txBody>
        </p:sp>
        <p:sp>
          <p:nvSpPr>
            <p:cNvPr id="77" name="CuadroTexto 76"/>
            <p:cNvSpPr txBox="1"/>
            <p:nvPr/>
          </p:nvSpPr>
          <p:spPr>
            <a:xfrm>
              <a:off x="10315489" y="4755327"/>
              <a:ext cx="1609991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s-AR" sz="1200" dirty="0" smtClean="0"/>
                <a:t>proyectos</a:t>
              </a:r>
            </a:p>
          </p:txBody>
        </p:sp>
      </p:grpSp>
      <p:sp>
        <p:nvSpPr>
          <p:cNvPr id="30" name="CuadroTexto 29"/>
          <p:cNvSpPr txBox="1"/>
          <p:nvPr/>
        </p:nvSpPr>
        <p:spPr>
          <a:xfrm>
            <a:off x="1948637" y="5895359"/>
            <a:ext cx="5156773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AR" sz="1200" dirty="0" smtClean="0"/>
              <a:t>Creado por : pepito el </a:t>
            </a:r>
            <a:r>
              <a:rPr lang="es-AR" sz="1200" dirty="0" err="1" smtClean="0"/>
              <a:t>dia</a:t>
            </a:r>
            <a:r>
              <a:rPr lang="es-AR" sz="1200" dirty="0" smtClean="0"/>
              <a:t> xxx</a:t>
            </a:r>
            <a:endParaRPr lang="es-AR" sz="1200" dirty="0"/>
          </a:p>
        </p:txBody>
      </p:sp>
      <p:pic>
        <p:nvPicPr>
          <p:cNvPr id="78" name="Imagen 77"/>
          <p:cNvPicPr>
            <a:picLocks noChangeAspect="1"/>
          </p:cNvPicPr>
          <p:nvPr/>
        </p:nvPicPr>
        <p:blipFill rotWithShape="1">
          <a:blip r:embed="rId6"/>
          <a:srcRect r="49997"/>
          <a:stretch/>
        </p:blipFill>
        <p:spPr>
          <a:xfrm>
            <a:off x="1971924" y="5386526"/>
            <a:ext cx="5050769" cy="1793845"/>
          </a:xfrm>
          <a:prstGeom prst="rect">
            <a:avLst/>
          </a:prstGeom>
        </p:spPr>
      </p:pic>
      <p:sp>
        <p:nvSpPr>
          <p:cNvPr id="79" name="CuadroTexto 78"/>
          <p:cNvSpPr txBox="1"/>
          <p:nvPr/>
        </p:nvSpPr>
        <p:spPr>
          <a:xfrm>
            <a:off x="2017310" y="5458549"/>
            <a:ext cx="259247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AR" sz="1200" dirty="0" smtClean="0"/>
              <a:t>Proveedores con Facturas a pagar</a:t>
            </a:r>
          </a:p>
        </p:txBody>
      </p:sp>
      <p:sp>
        <p:nvSpPr>
          <p:cNvPr id="80" name="CuadroTexto 79"/>
          <p:cNvSpPr txBox="1"/>
          <p:nvPr/>
        </p:nvSpPr>
        <p:spPr>
          <a:xfrm>
            <a:off x="2396440" y="5841020"/>
            <a:ext cx="385545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AR" sz="1200" dirty="0" smtClean="0"/>
              <a:t>Proveedor                    Facturas	Monto</a:t>
            </a:r>
          </a:p>
        </p:txBody>
      </p:sp>
      <p:pic>
        <p:nvPicPr>
          <p:cNvPr id="81" name="Imagen 8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05411" y="4281617"/>
            <a:ext cx="4891798" cy="3700493"/>
          </a:xfrm>
          <a:prstGeom prst="rect">
            <a:avLst/>
          </a:prstGeom>
        </p:spPr>
      </p:pic>
      <p:sp>
        <p:nvSpPr>
          <p:cNvPr id="41" name="CuadroTexto 40"/>
          <p:cNvSpPr txBox="1"/>
          <p:nvPr/>
        </p:nvSpPr>
        <p:spPr>
          <a:xfrm>
            <a:off x="7195188" y="4368128"/>
            <a:ext cx="326977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AR" sz="1400" dirty="0" smtClean="0"/>
              <a:t>Total Estado de Proyectos</a:t>
            </a:r>
          </a:p>
        </p:txBody>
      </p:sp>
      <p:sp>
        <p:nvSpPr>
          <p:cNvPr id="42" name="CuadroTexto 41"/>
          <p:cNvSpPr txBox="1"/>
          <p:nvPr/>
        </p:nvSpPr>
        <p:spPr>
          <a:xfrm>
            <a:off x="11106857" y="4761646"/>
            <a:ext cx="917535" cy="8617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AR" sz="1000" dirty="0" smtClean="0"/>
              <a:t>Presupuestos</a:t>
            </a:r>
          </a:p>
          <a:p>
            <a:r>
              <a:rPr lang="es-AR" sz="1000" dirty="0" smtClean="0"/>
              <a:t>Cancelados</a:t>
            </a:r>
          </a:p>
          <a:p>
            <a:r>
              <a:rPr lang="es-AR" sz="1000" dirty="0" smtClean="0"/>
              <a:t>En Proceso</a:t>
            </a:r>
          </a:p>
          <a:p>
            <a:r>
              <a:rPr lang="es-AR" sz="1000" dirty="0" smtClean="0"/>
              <a:t>Terminados</a:t>
            </a:r>
          </a:p>
          <a:p>
            <a:r>
              <a:rPr lang="es-AR" sz="1000" dirty="0" smtClean="0"/>
              <a:t>Excedidos</a:t>
            </a:r>
          </a:p>
        </p:txBody>
      </p:sp>
      <p:pic>
        <p:nvPicPr>
          <p:cNvPr id="64" name="Imagen 63"/>
          <p:cNvPicPr>
            <a:picLocks noChangeAspect="1"/>
          </p:cNvPicPr>
          <p:nvPr/>
        </p:nvPicPr>
        <p:blipFill rotWithShape="1">
          <a:blip r:embed="rId5"/>
          <a:srcRect r="49840"/>
          <a:stretch/>
        </p:blipFill>
        <p:spPr>
          <a:xfrm>
            <a:off x="1918068" y="4348406"/>
            <a:ext cx="5080230" cy="962047"/>
          </a:xfrm>
          <a:prstGeom prst="rect">
            <a:avLst/>
          </a:prstGeom>
        </p:spPr>
      </p:pic>
      <p:sp>
        <p:nvSpPr>
          <p:cNvPr id="69" name="CuadroTexto 68"/>
          <p:cNvSpPr txBox="1"/>
          <p:nvPr/>
        </p:nvSpPr>
        <p:spPr>
          <a:xfrm>
            <a:off x="2662639" y="4869965"/>
            <a:ext cx="1520277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AR" sz="1200" dirty="0" smtClean="0"/>
              <a:t>Facturas a Pagar</a:t>
            </a:r>
          </a:p>
        </p:txBody>
      </p:sp>
      <p:sp>
        <p:nvSpPr>
          <p:cNvPr id="82" name="CuadroTexto 81"/>
          <p:cNvSpPr txBox="1"/>
          <p:nvPr/>
        </p:nvSpPr>
        <p:spPr>
          <a:xfrm>
            <a:off x="2651175" y="4602197"/>
            <a:ext cx="1238965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AR" sz="1600" b="1" dirty="0" smtClean="0"/>
              <a:t>$145.000</a:t>
            </a:r>
          </a:p>
        </p:txBody>
      </p:sp>
      <p:sp>
        <p:nvSpPr>
          <p:cNvPr id="83" name="CuadroTexto 82"/>
          <p:cNvSpPr txBox="1"/>
          <p:nvPr/>
        </p:nvSpPr>
        <p:spPr>
          <a:xfrm>
            <a:off x="5143049" y="4838664"/>
            <a:ext cx="1396446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AR" sz="1200" dirty="0" smtClean="0"/>
              <a:t>Facturas impagas</a:t>
            </a:r>
          </a:p>
        </p:txBody>
      </p:sp>
      <p:sp>
        <p:nvSpPr>
          <p:cNvPr id="84" name="CuadroTexto 83"/>
          <p:cNvSpPr txBox="1"/>
          <p:nvPr/>
        </p:nvSpPr>
        <p:spPr>
          <a:xfrm>
            <a:off x="5131585" y="4570896"/>
            <a:ext cx="1238965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AR" sz="1600" b="1" dirty="0" smtClean="0"/>
              <a:t>15</a:t>
            </a:r>
          </a:p>
        </p:txBody>
      </p:sp>
      <p:pic>
        <p:nvPicPr>
          <p:cNvPr id="90" name="Imagen 89"/>
          <p:cNvPicPr>
            <a:picLocks noChangeAspect="1"/>
          </p:cNvPicPr>
          <p:nvPr/>
        </p:nvPicPr>
        <p:blipFill rotWithShape="1">
          <a:blip r:embed="rId6"/>
          <a:srcRect t="41371" r="49997" b="15544"/>
          <a:stretch/>
        </p:blipFill>
        <p:spPr>
          <a:xfrm>
            <a:off x="1971924" y="6890318"/>
            <a:ext cx="5050769" cy="772886"/>
          </a:xfrm>
          <a:prstGeom prst="rect">
            <a:avLst/>
          </a:prstGeom>
        </p:spPr>
      </p:pic>
      <p:sp>
        <p:nvSpPr>
          <p:cNvPr id="18" name="Rectángulo 17"/>
          <p:cNvSpPr/>
          <p:nvPr/>
        </p:nvSpPr>
        <p:spPr>
          <a:xfrm>
            <a:off x="2017310" y="0"/>
            <a:ext cx="1219410" cy="4898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pSp>
        <p:nvGrpSpPr>
          <p:cNvPr id="20" name="Grupo 19"/>
          <p:cNvGrpSpPr/>
          <p:nvPr/>
        </p:nvGrpSpPr>
        <p:grpSpPr>
          <a:xfrm>
            <a:off x="318639" y="630350"/>
            <a:ext cx="1576307" cy="4936403"/>
            <a:chOff x="318639" y="630350"/>
            <a:chExt cx="1576307" cy="4936403"/>
          </a:xfrm>
        </p:grpSpPr>
        <p:sp>
          <p:nvSpPr>
            <p:cNvPr id="19" name="Rectángulo 18"/>
            <p:cNvSpPr/>
            <p:nvPr/>
          </p:nvSpPr>
          <p:spPr>
            <a:xfrm>
              <a:off x="332260" y="630350"/>
              <a:ext cx="1562686" cy="49364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5" name="CuadroTexto 4"/>
            <p:cNvSpPr txBox="1"/>
            <p:nvPr/>
          </p:nvSpPr>
          <p:spPr>
            <a:xfrm>
              <a:off x="323686" y="646772"/>
              <a:ext cx="1559979" cy="338554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s-AR" sz="1600" dirty="0" smtClean="0">
                  <a:solidFill>
                    <a:schemeClr val="bg1"/>
                  </a:solidFill>
                </a:rPr>
                <a:t>Panel de Control</a:t>
              </a:r>
              <a:endParaRPr lang="es-AR" sz="1600" dirty="0">
                <a:solidFill>
                  <a:schemeClr val="bg1"/>
                </a:solidFill>
              </a:endParaRPr>
            </a:p>
          </p:txBody>
        </p:sp>
        <p:sp>
          <p:nvSpPr>
            <p:cNvPr id="6" name="CuadroTexto 5"/>
            <p:cNvSpPr txBox="1"/>
            <p:nvPr/>
          </p:nvSpPr>
          <p:spPr>
            <a:xfrm>
              <a:off x="318639" y="1069046"/>
              <a:ext cx="1002903" cy="338554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s-AR" sz="1600" dirty="0" smtClean="0">
                  <a:solidFill>
                    <a:schemeClr val="bg1"/>
                  </a:solidFill>
                </a:rPr>
                <a:t>Proyectos</a:t>
              </a:r>
              <a:endParaRPr lang="es-AR" sz="1600" dirty="0">
                <a:solidFill>
                  <a:schemeClr val="bg1"/>
                </a:solidFill>
              </a:endParaRPr>
            </a:p>
          </p:txBody>
        </p:sp>
        <p:sp>
          <p:nvSpPr>
            <p:cNvPr id="7" name="CuadroTexto 6"/>
            <p:cNvSpPr txBox="1"/>
            <p:nvPr/>
          </p:nvSpPr>
          <p:spPr>
            <a:xfrm>
              <a:off x="334990" y="1456970"/>
              <a:ext cx="988476" cy="338554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s-AR" sz="1600" dirty="0" smtClean="0">
                  <a:solidFill>
                    <a:schemeClr val="bg1"/>
                  </a:solidFill>
                </a:rPr>
                <a:t>Consultas</a:t>
              </a:r>
              <a:endParaRPr lang="es-AR" sz="1600" dirty="0">
                <a:solidFill>
                  <a:schemeClr val="bg1"/>
                </a:solidFill>
              </a:endParaRPr>
            </a:p>
          </p:txBody>
        </p:sp>
        <p:sp>
          <p:nvSpPr>
            <p:cNvPr id="8" name="CuadroTexto 7"/>
            <p:cNvSpPr txBox="1"/>
            <p:nvPr/>
          </p:nvSpPr>
          <p:spPr>
            <a:xfrm>
              <a:off x="332261" y="1882735"/>
              <a:ext cx="1436483" cy="338554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s-AR" sz="1600" dirty="0" smtClean="0">
                  <a:solidFill>
                    <a:schemeClr val="bg1"/>
                  </a:solidFill>
                </a:rPr>
                <a:t>Administración</a:t>
              </a:r>
              <a:endParaRPr lang="es-AR" sz="1600" dirty="0">
                <a:solidFill>
                  <a:schemeClr val="bg1"/>
                </a:solidFill>
              </a:endParaRPr>
            </a:p>
          </p:txBody>
        </p:sp>
        <p:sp>
          <p:nvSpPr>
            <p:cNvPr id="9" name="CuadroTexto 8"/>
            <p:cNvSpPr txBox="1"/>
            <p:nvPr/>
          </p:nvSpPr>
          <p:spPr>
            <a:xfrm>
              <a:off x="459007" y="2308500"/>
              <a:ext cx="696344" cy="307777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s-AR" sz="1400" dirty="0" smtClean="0">
                  <a:solidFill>
                    <a:schemeClr val="bg1"/>
                  </a:solidFill>
                </a:rPr>
                <a:t>Rubros</a:t>
              </a:r>
              <a:endParaRPr lang="es-AR" sz="1400" dirty="0">
                <a:solidFill>
                  <a:schemeClr val="bg1"/>
                </a:solidFill>
              </a:endParaRPr>
            </a:p>
          </p:txBody>
        </p:sp>
        <p:sp>
          <p:nvSpPr>
            <p:cNvPr id="10" name="CuadroTexto 9"/>
            <p:cNvSpPr txBox="1"/>
            <p:nvPr/>
          </p:nvSpPr>
          <p:spPr>
            <a:xfrm>
              <a:off x="450807" y="2716444"/>
              <a:ext cx="821059" cy="307777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s-AR" sz="1400" dirty="0" smtClean="0">
                  <a:solidFill>
                    <a:schemeClr val="bg1"/>
                  </a:solidFill>
                </a:rPr>
                <a:t>Usuarios</a:t>
              </a:r>
              <a:endParaRPr lang="es-AR" sz="1400" dirty="0">
                <a:solidFill>
                  <a:schemeClr val="bg1"/>
                </a:solidFill>
              </a:endParaRPr>
            </a:p>
          </p:txBody>
        </p:sp>
        <p:sp>
          <p:nvSpPr>
            <p:cNvPr id="11" name="CuadroTexto 10"/>
            <p:cNvSpPr txBox="1"/>
            <p:nvPr/>
          </p:nvSpPr>
          <p:spPr>
            <a:xfrm>
              <a:off x="432290" y="3122900"/>
              <a:ext cx="766172" cy="307777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s-AR" sz="1400" dirty="0" smtClean="0">
                  <a:solidFill>
                    <a:schemeClr val="bg1"/>
                  </a:solidFill>
                </a:rPr>
                <a:t>Clientes</a:t>
              </a:r>
              <a:endParaRPr lang="es-AR" sz="1400" dirty="0">
                <a:solidFill>
                  <a:schemeClr val="bg1"/>
                </a:solidFill>
              </a:endParaRPr>
            </a:p>
          </p:txBody>
        </p:sp>
        <p:sp>
          <p:nvSpPr>
            <p:cNvPr id="12" name="CuadroTexto 11"/>
            <p:cNvSpPr txBox="1"/>
            <p:nvPr/>
          </p:nvSpPr>
          <p:spPr>
            <a:xfrm>
              <a:off x="432290" y="3534645"/>
              <a:ext cx="1100238" cy="307777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s-AR" sz="1400" dirty="0" smtClean="0">
                  <a:solidFill>
                    <a:schemeClr val="bg1"/>
                  </a:solidFill>
                </a:rPr>
                <a:t>Proveedores</a:t>
              </a:r>
              <a:endParaRPr lang="es-AR" sz="1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274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-80" t="9573" r="1680" b="9147"/>
          <a:stretch/>
        </p:blipFill>
        <p:spPr>
          <a:xfrm>
            <a:off x="0" y="0"/>
            <a:ext cx="12192000" cy="5664820"/>
          </a:xfrm>
          <a:prstGeom prst="rect">
            <a:avLst/>
          </a:prstGeom>
        </p:spPr>
      </p:pic>
      <p:sp>
        <p:nvSpPr>
          <p:cNvPr id="16" name="Rectángulo 15"/>
          <p:cNvSpPr/>
          <p:nvPr/>
        </p:nvSpPr>
        <p:spPr>
          <a:xfrm>
            <a:off x="1930010" y="1302465"/>
            <a:ext cx="10218287" cy="56509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"/>
            <a:ext cx="1883664" cy="603504"/>
          </a:xfrm>
          <a:solidFill>
            <a:schemeClr val="accent6"/>
          </a:solidFill>
        </p:spPr>
        <p:txBody>
          <a:bodyPr>
            <a:normAutofit fontScale="90000"/>
          </a:bodyPr>
          <a:lstStyle/>
          <a:p>
            <a:r>
              <a:rPr lang="es-AR" b="1" dirty="0" smtClean="0"/>
              <a:t>LAIKA</a:t>
            </a:r>
            <a:endParaRPr lang="es-AR" b="1" dirty="0"/>
          </a:p>
        </p:txBody>
      </p:sp>
      <p:sp>
        <p:nvSpPr>
          <p:cNvPr id="13" name="CuadroTexto 12"/>
          <p:cNvSpPr txBox="1"/>
          <p:nvPr/>
        </p:nvSpPr>
        <p:spPr>
          <a:xfrm>
            <a:off x="2247215" y="659260"/>
            <a:ext cx="482033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AR" dirty="0" smtClean="0"/>
              <a:t>CONSULTAS</a:t>
            </a:r>
            <a:endParaRPr lang="es-AR" dirty="0"/>
          </a:p>
        </p:txBody>
      </p:sp>
      <p:sp>
        <p:nvSpPr>
          <p:cNvPr id="165" name="CuadroTexto 164"/>
          <p:cNvSpPr txBox="1"/>
          <p:nvPr/>
        </p:nvSpPr>
        <p:spPr>
          <a:xfrm>
            <a:off x="2247215" y="1163622"/>
            <a:ext cx="4584944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AR" sz="1600" dirty="0" smtClean="0"/>
              <a:t>PARTIDAS</a:t>
            </a:r>
            <a:endParaRPr lang="es-AR" sz="1600" dirty="0" smtClean="0"/>
          </a:p>
        </p:txBody>
      </p:sp>
      <p:sp>
        <p:nvSpPr>
          <p:cNvPr id="169" name="CuadroTexto 168"/>
          <p:cNvSpPr txBox="1"/>
          <p:nvPr/>
        </p:nvSpPr>
        <p:spPr>
          <a:xfrm>
            <a:off x="2336587" y="1990235"/>
            <a:ext cx="110090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AR" sz="1200" dirty="0" smtClean="0"/>
              <a:t>Monto min</a:t>
            </a:r>
            <a:endParaRPr lang="es-AR" sz="1200" dirty="0" smtClean="0"/>
          </a:p>
        </p:txBody>
      </p:sp>
      <p:sp>
        <p:nvSpPr>
          <p:cNvPr id="170" name="Rectángulo 169"/>
          <p:cNvSpPr/>
          <p:nvPr/>
        </p:nvSpPr>
        <p:spPr>
          <a:xfrm>
            <a:off x="3452789" y="2006568"/>
            <a:ext cx="1318577" cy="2522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79" name="Rectángulo 178"/>
          <p:cNvSpPr/>
          <p:nvPr/>
        </p:nvSpPr>
        <p:spPr>
          <a:xfrm>
            <a:off x="3410049" y="2624664"/>
            <a:ext cx="1103209" cy="2260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80" name="Flecha abajo 179"/>
          <p:cNvSpPr/>
          <p:nvPr/>
        </p:nvSpPr>
        <p:spPr>
          <a:xfrm>
            <a:off x="4274358" y="2649472"/>
            <a:ext cx="209550" cy="19191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81" name="CuadroTexto 180"/>
          <p:cNvSpPr txBox="1"/>
          <p:nvPr/>
        </p:nvSpPr>
        <p:spPr>
          <a:xfrm>
            <a:off x="2760673" y="2585736"/>
            <a:ext cx="649376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AR" sz="1200" dirty="0" smtClean="0"/>
              <a:t>Estado</a:t>
            </a:r>
          </a:p>
        </p:txBody>
      </p:sp>
      <p:grpSp>
        <p:nvGrpSpPr>
          <p:cNvPr id="57" name="Grupo 56"/>
          <p:cNvGrpSpPr/>
          <p:nvPr/>
        </p:nvGrpSpPr>
        <p:grpSpPr>
          <a:xfrm>
            <a:off x="318639" y="630350"/>
            <a:ext cx="1576307" cy="4936403"/>
            <a:chOff x="318639" y="630350"/>
            <a:chExt cx="1576307" cy="4936403"/>
          </a:xfrm>
        </p:grpSpPr>
        <p:sp>
          <p:nvSpPr>
            <p:cNvPr id="58" name="Rectángulo 57"/>
            <p:cNvSpPr/>
            <p:nvPr/>
          </p:nvSpPr>
          <p:spPr>
            <a:xfrm>
              <a:off x="332260" y="630350"/>
              <a:ext cx="1562686" cy="49364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59" name="CuadroTexto 58"/>
            <p:cNvSpPr txBox="1"/>
            <p:nvPr/>
          </p:nvSpPr>
          <p:spPr>
            <a:xfrm>
              <a:off x="323686" y="646772"/>
              <a:ext cx="1559979" cy="338554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s-AR" sz="1600" dirty="0" smtClean="0">
                  <a:solidFill>
                    <a:schemeClr val="bg1"/>
                  </a:solidFill>
                </a:rPr>
                <a:t>Panel de Control</a:t>
              </a:r>
              <a:endParaRPr lang="es-AR" sz="1600" dirty="0">
                <a:solidFill>
                  <a:schemeClr val="bg1"/>
                </a:solidFill>
              </a:endParaRPr>
            </a:p>
          </p:txBody>
        </p:sp>
        <p:sp>
          <p:nvSpPr>
            <p:cNvPr id="60" name="CuadroTexto 59"/>
            <p:cNvSpPr txBox="1"/>
            <p:nvPr/>
          </p:nvSpPr>
          <p:spPr>
            <a:xfrm>
              <a:off x="318639" y="1069046"/>
              <a:ext cx="1002903" cy="338554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s-AR" sz="1600" dirty="0" smtClean="0">
                  <a:solidFill>
                    <a:schemeClr val="bg1"/>
                  </a:solidFill>
                </a:rPr>
                <a:t>Proyectos</a:t>
              </a:r>
              <a:endParaRPr lang="es-AR" sz="1600" dirty="0">
                <a:solidFill>
                  <a:schemeClr val="bg1"/>
                </a:solidFill>
              </a:endParaRPr>
            </a:p>
          </p:txBody>
        </p:sp>
        <p:sp>
          <p:nvSpPr>
            <p:cNvPr id="61" name="CuadroTexto 60"/>
            <p:cNvSpPr txBox="1"/>
            <p:nvPr/>
          </p:nvSpPr>
          <p:spPr>
            <a:xfrm>
              <a:off x="334990" y="1456970"/>
              <a:ext cx="988476" cy="338554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s-AR" sz="1600" dirty="0" smtClean="0">
                  <a:solidFill>
                    <a:schemeClr val="bg1"/>
                  </a:solidFill>
                </a:rPr>
                <a:t>Consultas</a:t>
              </a:r>
              <a:endParaRPr lang="es-AR" sz="1600" dirty="0">
                <a:solidFill>
                  <a:schemeClr val="bg1"/>
                </a:solidFill>
              </a:endParaRPr>
            </a:p>
          </p:txBody>
        </p:sp>
        <p:sp>
          <p:nvSpPr>
            <p:cNvPr id="62" name="CuadroTexto 61"/>
            <p:cNvSpPr txBox="1"/>
            <p:nvPr/>
          </p:nvSpPr>
          <p:spPr>
            <a:xfrm>
              <a:off x="332261" y="1882735"/>
              <a:ext cx="1436483" cy="338554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s-AR" sz="1600" dirty="0" smtClean="0">
                  <a:solidFill>
                    <a:schemeClr val="bg1"/>
                  </a:solidFill>
                </a:rPr>
                <a:t>Administración</a:t>
              </a:r>
              <a:endParaRPr lang="es-AR" sz="1600" dirty="0">
                <a:solidFill>
                  <a:schemeClr val="bg1"/>
                </a:solidFill>
              </a:endParaRPr>
            </a:p>
          </p:txBody>
        </p:sp>
        <p:sp>
          <p:nvSpPr>
            <p:cNvPr id="63" name="CuadroTexto 62"/>
            <p:cNvSpPr txBox="1"/>
            <p:nvPr/>
          </p:nvSpPr>
          <p:spPr>
            <a:xfrm>
              <a:off x="459007" y="2308500"/>
              <a:ext cx="696344" cy="307777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s-AR" sz="1400" dirty="0" smtClean="0">
                  <a:solidFill>
                    <a:schemeClr val="bg1"/>
                  </a:solidFill>
                </a:rPr>
                <a:t>Rubros</a:t>
              </a:r>
              <a:endParaRPr lang="es-AR" sz="1400" dirty="0">
                <a:solidFill>
                  <a:schemeClr val="bg1"/>
                </a:solidFill>
              </a:endParaRPr>
            </a:p>
          </p:txBody>
        </p:sp>
        <p:sp>
          <p:nvSpPr>
            <p:cNvPr id="64" name="CuadroTexto 63"/>
            <p:cNvSpPr txBox="1"/>
            <p:nvPr/>
          </p:nvSpPr>
          <p:spPr>
            <a:xfrm>
              <a:off x="450807" y="2716444"/>
              <a:ext cx="821059" cy="307777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s-AR" sz="1400" dirty="0" smtClean="0">
                  <a:solidFill>
                    <a:schemeClr val="bg1"/>
                  </a:solidFill>
                </a:rPr>
                <a:t>Usuarios</a:t>
              </a:r>
              <a:endParaRPr lang="es-AR" sz="1400" dirty="0">
                <a:solidFill>
                  <a:schemeClr val="bg1"/>
                </a:solidFill>
              </a:endParaRPr>
            </a:p>
          </p:txBody>
        </p:sp>
        <p:sp>
          <p:nvSpPr>
            <p:cNvPr id="65" name="CuadroTexto 64"/>
            <p:cNvSpPr txBox="1"/>
            <p:nvPr/>
          </p:nvSpPr>
          <p:spPr>
            <a:xfrm>
              <a:off x="432290" y="3122900"/>
              <a:ext cx="766172" cy="307777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s-AR" sz="1400" dirty="0" smtClean="0">
                  <a:solidFill>
                    <a:schemeClr val="bg1"/>
                  </a:solidFill>
                </a:rPr>
                <a:t>Clientes</a:t>
              </a:r>
              <a:endParaRPr lang="es-AR" sz="1400" dirty="0">
                <a:solidFill>
                  <a:schemeClr val="bg1"/>
                </a:solidFill>
              </a:endParaRPr>
            </a:p>
          </p:txBody>
        </p:sp>
        <p:sp>
          <p:nvSpPr>
            <p:cNvPr id="66" name="CuadroTexto 65"/>
            <p:cNvSpPr txBox="1"/>
            <p:nvPr/>
          </p:nvSpPr>
          <p:spPr>
            <a:xfrm>
              <a:off x="432290" y="3534645"/>
              <a:ext cx="1100238" cy="307777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s-AR" sz="1400" dirty="0" smtClean="0">
                  <a:solidFill>
                    <a:schemeClr val="bg1"/>
                  </a:solidFill>
                </a:rPr>
                <a:t>Proveedores</a:t>
              </a:r>
              <a:endParaRPr lang="es-AR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67" name="CuadroTexto 66"/>
          <p:cNvSpPr txBox="1"/>
          <p:nvPr/>
        </p:nvSpPr>
        <p:spPr>
          <a:xfrm>
            <a:off x="2294734" y="1481615"/>
            <a:ext cx="182637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AR" sz="1200" dirty="0" smtClean="0"/>
              <a:t>Fecha de inicio :</a:t>
            </a:r>
          </a:p>
          <a:p>
            <a:r>
              <a:rPr lang="es-AR" sz="1200" dirty="0" smtClean="0"/>
              <a:t>Fecha de fin :</a:t>
            </a:r>
          </a:p>
        </p:txBody>
      </p:sp>
      <p:sp>
        <p:nvSpPr>
          <p:cNvPr id="68" name="Rectángulo 67"/>
          <p:cNvSpPr/>
          <p:nvPr/>
        </p:nvSpPr>
        <p:spPr>
          <a:xfrm>
            <a:off x="3459784" y="1519431"/>
            <a:ext cx="1893257" cy="1698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9" name="Rectángulo 68"/>
          <p:cNvSpPr/>
          <p:nvPr/>
        </p:nvSpPr>
        <p:spPr>
          <a:xfrm>
            <a:off x="3437492" y="1745063"/>
            <a:ext cx="1893257" cy="1698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3" name="Rectángulo 72"/>
          <p:cNvSpPr/>
          <p:nvPr/>
        </p:nvSpPr>
        <p:spPr>
          <a:xfrm>
            <a:off x="2017310" y="0"/>
            <a:ext cx="1219410" cy="4898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4" name="Rectángulo 73"/>
          <p:cNvSpPr/>
          <p:nvPr/>
        </p:nvSpPr>
        <p:spPr>
          <a:xfrm>
            <a:off x="3404772" y="2894862"/>
            <a:ext cx="1712198" cy="1734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5" name="Flecha abajo 74"/>
          <p:cNvSpPr/>
          <p:nvPr/>
        </p:nvSpPr>
        <p:spPr>
          <a:xfrm>
            <a:off x="4885108" y="2887927"/>
            <a:ext cx="209550" cy="19191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6" name="CuadroTexto 75"/>
          <p:cNvSpPr txBox="1"/>
          <p:nvPr/>
        </p:nvSpPr>
        <p:spPr>
          <a:xfrm>
            <a:off x="2524129" y="2846369"/>
            <a:ext cx="880643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AR" sz="1200" dirty="0" smtClean="0"/>
              <a:t>Proyecto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8405" y="4656294"/>
            <a:ext cx="9823280" cy="1697940"/>
          </a:xfrm>
          <a:prstGeom prst="rect">
            <a:avLst/>
          </a:prstGeom>
        </p:spPr>
      </p:pic>
      <p:sp>
        <p:nvSpPr>
          <p:cNvPr id="40" name="CuadroTexto 39"/>
          <p:cNvSpPr txBox="1"/>
          <p:nvPr/>
        </p:nvSpPr>
        <p:spPr>
          <a:xfrm>
            <a:off x="2227206" y="4160706"/>
            <a:ext cx="4372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Su consulta para : ítems + ítems + ítems ……..</a:t>
            </a:r>
            <a:endParaRPr lang="es-AR" dirty="0"/>
          </a:p>
        </p:txBody>
      </p:sp>
      <p:sp>
        <p:nvSpPr>
          <p:cNvPr id="41" name="CuadroTexto 40"/>
          <p:cNvSpPr txBox="1"/>
          <p:nvPr/>
        </p:nvSpPr>
        <p:spPr>
          <a:xfrm>
            <a:off x="4274358" y="5221297"/>
            <a:ext cx="299333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AR" sz="1200" dirty="0" smtClean="0"/>
              <a:t>Proyecto          Responsable</a:t>
            </a:r>
            <a:endParaRPr lang="es-AR" sz="1200" dirty="0" smtClean="0"/>
          </a:p>
        </p:txBody>
      </p:sp>
      <p:sp>
        <p:nvSpPr>
          <p:cNvPr id="5" name="Rectángulo 4"/>
          <p:cNvSpPr/>
          <p:nvPr/>
        </p:nvSpPr>
        <p:spPr>
          <a:xfrm>
            <a:off x="10938826" y="4784571"/>
            <a:ext cx="1172859" cy="348343"/>
          </a:xfrm>
          <a:prstGeom prst="rect">
            <a:avLst/>
          </a:prstGeom>
          <a:solidFill>
            <a:srgbClr val="F1F2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3" name="CuadroTexto 42"/>
          <p:cNvSpPr txBox="1"/>
          <p:nvPr/>
        </p:nvSpPr>
        <p:spPr>
          <a:xfrm>
            <a:off x="2336587" y="2306614"/>
            <a:ext cx="110090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AR" sz="1200" dirty="0" smtClean="0"/>
              <a:t>Monto </a:t>
            </a:r>
            <a:r>
              <a:rPr lang="es-AR" sz="1200" dirty="0" err="1" smtClean="0"/>
              <a:t>max</a:t>
            </a:r>
            <a:endParaRPr lang="es-AR" sz="1200" dirty="0" smtClean="0"/>
          </a:p>
        </p:txBody>
      </p:sp>
      <p:sp>
        <p:nvSpPr>
          <p:cNvPr id="44" name="Rectángulo 43"/>
          <p:cNvSpPr/>
          <p:nvPr/>
        </p:nvSpPr>
        <p:spPr>
          <a:xfrm>
            <a:off x="3452789" y="2322947"/>
            <a:ext cx="1318577" cy="2522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" name="Rectángulo redondeado 5"/>
          <p:cNvSpPr/>
          <p:nvPr/>
        </p:nvSpPr>
        <p:spPr>
          <a:xfrm>
            <a:off x="3370258" y="3507187"/>
            <a:ext cx="1143000" cy="3539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consultar</a:t>
            </a:r>
            <a:endParaRPr lang="es-AR" dirty="0"/>
          </a:p>
        </p:txBody>
      </p:sp>
      <p:sp>
        <p:nvSpPr>
          <p:cNvPr id="46" name="Rectángulo 45"/>
          <p:cNvSpPr/>
          <p:nvPr/>
        </p:nvSpPr>
        <p:spPr>
          <a:xfrm>
            <a:off x="2336587" y="4743225"/>
            <a:ext cx="1172859" cy="348343"/>
          </a:xfrm>
          <a:prstGeom prst="rect">
            <a:avLst/>
          </a:prstGeom>
          <a:solidFill>
            <a:srgbClr val="F1F2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7" name="CuadroTexto 46"/>
          <p:cNvSpPr txBox="1"/>
          <p:nvPr/>
        </p:nvSpPr>
        <p:spPr>
          <a:xfrm>
            <a:off x="2364910" y="4756487"/>
            <a:ext cx="4584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dirty="0" smtClean="0"/>
              <a:t>PARTIDAS</a:t>
            </a:r>
            <a:endParaRPr lang="es-AR" sz="1600" dirty="0" smtClean="0"/>
          </a:p>
        </p:txBody>
      </p:sp>
      <p:sp>
        <p:nvSpPr>
          <p:cNvPr id="48" name="Rectángulo 47"/>
          <p:cNvSpPr/>
          <p:nvPr/>
        </p:nvSpPr>
        <p:spPr>
          <a:xfrm>
            <a:off x="3404772" y="3178796"/>
            <a:ext cx="1712198" cy="1734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9" name="Flecha abajo 48"/>
          <p:cNvSpPr/>
          <p:nvPr/>
        </p:nvSpPr>
        <p:spPr>
          <a:xfrm>
            <a:off x="4885108" y="3171861"/>
            <a:ext cx="209550" cy="19191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0" name="CuadroTexto 49"/>
          <p:cNvSpPr txBox="1"/>
          <p:nvPr/>
        </p:nvSpPr>
        <p:spPr>
          <a:xfrm>
            <a:off x="2336587" y="3130303"/>
            <a:ext cx="106818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AR" sz="1200" dirty="0" smtClean="0"/>
              <a:t>Responsable</a:t>
            </a:r>
            <a:endParaRPr lang="es-AR" sz="1200" dirty="0" smtClean="0"/>
          </a:p>
        </p:txBody>
      </p:sp>
      <p:sp>
        <p:nvSpPr>
          <p:cNvPr id="51" name="CuadroTexto 50"/>
          <p:cNvSpPr txBox="1"/>
          <p:nvPr/>
        </p:nvSpPr>
        <p:spPr>
          <a:xfrm>
            <a:off x="10611402" y="5151254"/>
            <a:ext cx="1671812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s-AR" sz="1200" dirty="0" smtClean="0"/>
          </a:p>
          <a:p>
            <a:endParaRPr lang="es-AR" sz="1200" dirty="0"/>
          </a:p>
          <a:p>
            <a:endParaRPr lang="es-AR" sz="1200" dirty="0" smtClean="0"/>
          </a:p>
          <a:p>
            <a:endParaRPr lang="es-AR" sz="1200" dirty="0" smtClean="0"/>
          </a:p>
        </p:txBody>
      </p:sp>
    </p:spTree>
    <p:extLst>
      <p:ext uri="{BB962C8B-B14F-4D97-AF65-F5344CB8AC3E}">
        <p14:creationId xmlns:p14="http://schemas.microsoft.com/office/powerpoint/2010/main" val="1585323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-80" t="9573" r="1680" b="9147"/>
          <a:stretch/>
        </p:blipFill>
        <p:spPr>
          <a:xfrm>
            <a:off x="0" y="0"/>
            <a:ext cx="12192000" cy="5664820"/>
          </a:xfrm>
          <a:prstGeom prst="rect">
            <a:avLst/>
          </a:prstGeom>
        </p:spPr>
      </p:pic>
      <p:sp>
        <p:nvSpPr>
          <p:cNvPr id="16" name="Rectángulo 15"/>
          <p:cNvSpPr/>
          <p:nvPr/>
        </p:nvSpPr>
        <p:spPr>
          <a:xfrm>
            <a:off x="1930010" y="1302465"/>
            <a:ext cx="10218287" cy="56509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"/>
            <a:ext cx="1883664" cy="603504"/>
          </a:xfrm>
          <a:solidFill>
            <a:schemeClr val="accent6"/>
          </a:solidFill>
        </p:spPr>
        <p:txBody>
          <a:bodyPr>
            <a:normAutofit fontScale="90000"/>
          </a:bodyPr>
          <a:lstStyle/>
          <a:p>
            <a:r>
              <a:rPr lang="es-AR" b="1" dirty="0" smtClean="0"/>
              <a:t>LAIKA</a:t>
            </a:r>
            <a:endParaRPr lang="es-AR" b="1" dirty="0"/>
          </a:p>
        </p:txBody>
      </p:sp>
      <p:sp>
        <p:nvSpPr>
          <p:cNvPr id="13" name="CuadroTexto 12"/>
          <p:cNvSpPr txBox="1"/>
          <p:nvPr/>
        </p:nvSpPr>
        <p:spPr>
          <a:xfrm>
            <a:off x="2247215" y="659260"/>
            <a:ext cx="482033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AR" dirty="0" smtClean="0"/>
              <a:t>CONSULTAS</a:t>
            </a:r>
            <a:endParaRPr lang="es-AR" dirty="0"/>
          </a:p>
        </p:txBody>
      </p:sp>
      <p:sp>
        <p:nvSpPr>
          <p:cNvPr id="165" name="CuadroTexto 164"/>
          <p:cNvSpPr txBox="1"/>
          <p:nvPr/>
        </p:nvSpPr>
        <p:spPr>
          <a:xfrm>
            <a:off x="2285415" y="1263578"/>
            <a:ext cx="4584944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AR" sz="1600" dirty="0" smtClean="0"/>
              <a:t>Recursos</a:t>
            </a:r>
            <a:endParaRPr lang="es-AR" sz="1600" dirty="0" smtClean="0"/>
          </a:p>
        </p:txBody>
      </p:sp>
      <p:sp>
        <p:nvSpPr>
          <p:cNvPr id="171" name="Rectángulo 170"/>
          <p:cNvSpPr/>
          <p:nvPr/>
        </p:nvSpPr>
        <p:spPr>
          <a:xfrm>
            <a:off x="3380941" y="2386517"/>
            <a:ext cx="1712198" cy="1734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72" name="Flecha abajo 171"/>
          <p:cNvSpPr/>
          <p:nvPr/>
        </p:nvSpPr>
        <p:spPr>
          <a:xfrm>
            <a:off x="4861277" y="2379582"/>
            <a:ext cx="209550" cy="19191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73" name="CuadroTexto 172"/>
          <p:cNvSpPr txBox="1"/>
          <p:nvPr/>
        </p:nvSpPr>
        <p:spPr>
          <a:xfrm>
            <a:off x="2500298" y="2338024"/>
            <a:ext cx="880643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AR" sz="1200" dirty="0" smtClean="0"/>
              <a:t>Proveedor</a:t>
            </a:r>
          </a:p>
        </p:txBody>
      </p:sp>
      <p:grpSp>
        <p:nvGrpSpPr>
          <p:cNvPr id="57" name="Grupo 56"/>
          <p:cNvGrpSpPr/>
          <p:nvPr/>
        </p:nvGrpSpPr>
        <p:grpSpPr>
          <a:xfrm>
            <a:off x="318639" y="630350"/>
            <a:ext cx="1576307" cy="4936403"/>
            <a:chOff x="318639" y="630350"/>
            <a:chExt cx="1576307" cy="4936403"/>
          </a:xfrm>
        </p:grpSpPr>
        <p:sp>
          <p:nvSpPr>
            <p:cNvPr id="58" name="Rectángulo 57"/>
            <p:cNvSpPr/>
            <p:nvPr/>
          </p:nvSpPr>
          <p:spPr>
            <a:xfrm>
              <a:off x="332260" y="630350"/>
              <a:ext cx="1562686" cy="49364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59" name="CuadroTexto 58"/>
            <p:cNvSpPr txBox="1"/>
            <p:nvPr/>
          </p:nvSpPr>
          <p:spPr>
            <a:xfrm>
              <a:off x="323686" y="646772"/>
              <a:ext cx="1559979" cy="338554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s-AR" sz="1600" dirty="0" smtClean="0">
                  <a:solidFill>
                    <a:schemeClr val="bg1"/>
                  </a:solidFill>
                </a:rPr>
                <a:t>Panel de Control</a:t>
              </a:r>
              <a:endParaRPr lang="es-AR" sz="1600" dirty="0">
                <a:solidFill>
                  <a:schemeClr val="bg1"/>
                </a:solidFill>
              </a:endParaRPr>
            </a:p>
          </p:txBody>
        </p:sp>
        <p:sp>
          <p:nvSpPr>
            <p:cNvPr id="60" name="CuadroTexto 59"/>
            <p:cNvSpPr txBox="1"/>
            <p:nvPr/>
          </p:nvSpPr>
          <p:spPr>
            <a:xfrm>
              <a:off x="318639" y="1069046"/>
              <a:ext cx="1002903" cy="338554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s-AR" sz="1600" dirty="0" smtClean="0">
                  <a:solidFill>
                    <a:schemeClr val="bg1"/>
                  </a:solidFill>
                </a:rPr>
                <a:t>Proyectos</a:t>
              </a:r>
              <a:endParaRPr lang="es-AR" sz="1600" dirty="0">
                <a:solidFill>
                  <a:schemeClr val="bg1"/>
                </a:solidFill>
              </a:endParaRPr>
            </a:p>
          </p:txBody>
        </p:sp>
        <p:sp>
          <p:nvSpPr>
            <p:cNvPr id="61" name="CuadroTexto 60"/>
            <p:cNvSpPr txBox="1"/>
            <p:nvPr/>
          </p:nvSpPr>
          <p:spPr>
            <a:xfrm>
              <a:off x="334990" y="1456970"/>
              <a:ext cx="988476" cy="338554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s-AR" sz="1600" dirty="0" smtClean="0">
                  <a:solidFill>
                    <a:schemeClr val="bg1"/>
                  </a:solidFill>
                </a:rPr>
                <a:t>Consultas</a:t>
              </a:r>
              <a:endParaRPr lang="es-AR" sz="1600" dirty="0">
                <a:solidFill>
                  <a:schemeClr val="bg1"/>
                </a:solidFill>
              </a:endParaRPr>
            </a:p>
          </p:txBody>
        </p:sp>
        <p:sp>
          <p:nvSpPr>
            <p:cNvPr id="62" name="CuadroTexto 61"/>
            <p:cNvSpPr txBox="1"/>
            <p:nvPr/>
          </p:nvSpPr>
          <p:spPr>
            <a:xfrm>
              <a:off x="332261" y="1882735"/>
              <a:ext cx="1436483" cy="338554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s-AR" sz="1600" dirty="0" smtClean="0">
                  <a:solidFill>
                    <a:schemeClr val="bg1"/>
                  </a:solidFill>
                </a:rPr>
                <a:t>Administración</a:t>
              </a:r>
              <a:endParaRPr lang="es-AR" sz="1600" dirty="0">
                <a:solidFill>
                  <a:schemeClr val="bg1"/>
                </a:solidFill>
              </a:endParaRPr>
            </a:p>
          </p:txBody>
        </p:sp>
        <p:sp>
          <p:nvSpPr>
            <p:cNvPr id="63" name="CuadroTexto 62"/>
            <p:cNvSpPr txBox="1"/>
            <p:nvPr/>
          </p:nvSpPr>
          <p:spPr>
            <a:xfrm>
              <a:off x="459007" y="2308500"/>
              <a:ext cx="696344" cy="307777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s-AR" sz="1400" dirty="0" smtClean="0">
                  <a:solidFill>
                    <a:schemeClr val="bg1"/>
                  </a:solidFill>
                </a:rPr>
                <a:t>Rubros</a:t>
              </a:r>
              <a:endParaRPr lang="es-AR" sz="1400" dirty="0">
                <a:solidFill>
                  <a:schemeClr val="bg1"/>
                </a:solidFill>
              </a:endParaRPr>
            </a:p>
          </p:txBody>
        </p:sp>
        <p:sp>
          <p:nvSpPr>
            <p:cNvPr id="64" name="CuadroTexto 63"/>
            <p:cNvSpPr txBox="1"/>
            <p:nvPr/>
          </p:nvSpPr>
          <p:spPr>
            <a:xfrm>
              <a:off x="450807" y="2716444"/>
              <a:ext cx="821059" cy="307777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s-AR" sz="1400" dirty="0" smtClean="0">
                  <a:solidFill>
                    <a:schemeClr val="bg1"/>
                  </a:solidFill>
                </a:rPr>
                <a:t>Usuarios</a:t>
              </a:r>
              <a:endParaRPr lang="es-AR" sz="1400" dirty="0">
                <a:solidFill>
                  <a:schemeClr val="bg1"/>
                </a:solidFill>
              </a:endParaRPr>
            </a:p>
          </p:txBody>
        </p:sp>
        <p:sp>
          <p:nvSpPr>
            <p:cNvPr id="65" name="CuadroTexto 64"/>
            <p:cNvSpPr txBox="1"/>
            <p:nvPr/>
          </p:nvSpPr>
          <p:spPr>
            <a:xfrm>
              <a:off x="432290" y="3122900"/>
              <a:ext cx="766172" cy="307777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s-AR" sz="1400" dirty="0" smtClean="0">
                  <a:solidFill>
                    <a:schemeClr val="bg1"/>
                  </a:solidFill>
                </a:rPr>
                <a:t>Clientes</a:t>
              </a:r>
              <a:endParaRPr lang="es-AR" sz="1400" dirty="0">
                <a:solidFill>
                  <a:schemeClr val="bg1"/>
                </a:solidFill>
              </a:endParaRPr>
            </a:p>
          </p:txBody>
        </p:sp>
        <p:sp>
          <p:nvSpPr>
            <p:cNvPr id="66" name="CuadroTexto 65"/>
            <p:cNvSpPr txBox="1"/>
            <p:nvPr/>
          </p:nvSpPr>
          <p:spPr>
            <a:xfrm>
              <a:off x="432290" y="3534645"/>
              <a:ext cx="1100238" cy="307777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s-AR" sz="1400" dirty="0" smtClean="0">
                  <a:solidFill>
                    <a:schemeClr val="bg1"/>
                  </a:solidFill>
                </a:rPr>
                <a:t>Proveedores</a:t>
              </a:r>
              <a:endParaRPr lang="es-AR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67" name="CuadroTexto 66"/>
          <p:cNvSpPr txBox="1"/>
          <p:nvPr/>
        </p:nvSpPr>
        <p:spPr>
          <a:xfrm>
            <a:off x="2477987" y="1820639"/>
            <a:ext cx="182637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AR" sz="1200" dirty="0" smtClean="0"/>
              <a:t>Fecha de inicio :</a:t>
            </a:r>
          </a:p>
          <a:p>
            <a:r>
              <a:rPr lang="es-AR" sz="1200" dirty="0" smtClean="0"/>
              <a:t>Fecha de fin :</a:t>
            </a:r>
          </a:p>
        </p:txBody>
      </p:sp>
      <p:sp>
        <p:nvSpPr>
          <p:cNvPr id="68" name="Rectángulo 67"/>
          <p:cNvSpPr/>
          <p:nvPr/>
        </p:nvSpPr>
        <p:spPr>
          <a:xfrm>
            <a:off x="3643037" y="1858455"/>
            <a:ext cx="1893257" cy="1698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9" name="Rectángulo 68"/>
          <p:cNvSpPr/>
          <p:nvPr/>
        </p:nvSpPr>
        <p:spPr>
          <a:xfrm>
            <a:off x="3620745" y="2084087"/>
            <a:ext cx="1893257" cy="1698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3" name="Rectángulo 72"/>
          <p:cNvSpPr/>
          <p:nvPr/>
        </p:nvSpPr>
        <p:spPr>
          <a:xfrm>
            <a:off x="2017310" y="0"/>
            <a:ext cx="1219410" cy="4898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4" name="Rectángulo 73"/>
          <p:cNvSpPr/>
          <p:nvPr/>
        </p:nvSpPr>
        <p:spPr>
          <a:xfrm>
            <a:off x="3380941" y="2647060"/>
            <a:ext cx="1712198" cy="1734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5" name="Flecha abajo 74"/>
          <p:cNvSpPr/>
          <p:nvPr/>
        </p:nvSpPr>
        <p:spPr>
          <a:xfrm>
            <a:off x="4861277" y="2640125"/>
            <a:ext cx="209550" cy="19191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6" name="CuadroTexto 75"/>
          <p:cNvSpPr txBox="1"/>
          <p:nvPr/>
        </p:nvSpPr>
        <p:spPr>
          <a:xfrm>
            <a:off x="2500298" y="2598567"/>
            <a:ext cx="880643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AR" sz="1200" dirty="0" smtClean="0"/>
              <a:t>Proyecto</a:t>
            </a:r>
          </a:p>
        </p:txBody>
      </p:sp>
      <p:sp>
        <p:nvSpPr>
          <p:cNvPr id="39" name="Rectángulo 38"/>
          <p:cNvSpPr/>
          <p:nvPr/>
        </p:nvSpPr>
        <p:spPr>
          <a:xfrm>
            <a:off x="3358629" y="1637556"/>
            <a:ext cx="1712198" cy="1734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0" name="Flecha abajo 39"/>
          <p:cNvSpPr/>
          <p:nvPr/>
        </p:nvSpPr>
        <p:spPr>
          <a:xfrm>
            <a:off x="4838965" y="1630621"/>
            <a:ext cx="209550" cy="19191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1" name="CuadroTexto 40"/>
          <p:cNvSpPr txBox="1"/>
          <p:nvPr/>
        </p:nvSpPr>
        <p:spPr>
          <a:xfrm>
            <a:off x="2477986" y="1589063"/>
            <a:ext cx="880643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AR" sz="1200" dirty="0" smtClean="0"/>
              <a:t>Rubro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6870359" y="2571497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err="1" smtClean="0"/>
              <a:t>multiselect</a:t>
            </a:r>
            <a:endParaRPr lang="es-AR" dirty="0"/>
          </a:p>
        </p:txBody>
      </p:sp>
      <p:cxnSp>
        <p:nvCxnSpPr>
          <p:cNvPr id="6" name="Conector recto de flecha 5"/>
          <p:cNvCxnSpPr/>
          <p:nvPr/>
        </p:nvCxnSpPr>
        <p:spPr>
          <a:xfrm flipH="1">
            <a:off x="5277911" y="2777477"/>
            <a:ext cx="14603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uadroTexto 33"/>
          <p:cNvSpPr txBox="1"/>
          <p:nvPr/>
        </p:nvSpPr>
        <p:spPr>
          <a:xfrm>
            <a:off x="2247215" y="4122979"/>
            <a:ext cx="4372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Su consulta para : ítems + ítems + ítems ……..</a:t>
            </a:r>
            <a:endParaRPr lang="es-AR" dirty="0"/>
          </a:p>
        </p:txBody>
      </p:sp>
      <p:sp>
        <p:nvSpPr>
          <p:cNvPr id="35" name="CuadroTexto 34"/>
          <p:cNvSpPr txBox="1"/>
          <p:nvPr/>
        </p:nvSpPr>
        <p:spPr>
          <a:xfrm>
            <a:off x="2426498" y="2948065"/>
            <a:ext cx="110090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AR" sz="1200" dirty="0" smtClean="0"/>
              <a:t>Costo min</a:t>
            </a:r>
            <a:endParaRPr lang="es-AR" sz="1200" dirty="0" smtClean="0"/>
          </a:p>
        </p:txBody>
      </p:sp>
      <p:sp>
        <p:nvSpPr>
          <p:cNvPr id="36" name="Rectángulo 35"/>
          <p:cNvSpPr/>
          <p:nvPr/>
        </p:nvSpPr>
        <p:spPr>
          <a:xfrm>
            <a:off x="3542700" y="2964398"/>
            <a:ext cx="1318577" cy="2522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7" name="Rectángulo 36"/>
          <p:cNvSpPr/>
          <p:nvPr/>
        </p:nvSpPr>
        <p:spPr>
          <a:xfrm>
            <a:off x="3499960" y="3582494"/>
            <a:ext cx="1103209" cy="2260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8" name="Flecha abajo 37"/>
          <p:cNvSpPr/>
          <p:nvPr/>
        </p:nvSpPr>
        <p:spPr>
          <a:xfrm>
            <a:off x="4364269" y="3607302"/>
            <a:ext cx="209550" cy="19191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2" name="CuadroTexto 41"/>
          <p:cNvSpPr txBox="1"/>
          <p:nvPr/>
        </p:nvSpPr>
        <p:spPr>
          <a:xfrm>
            <a:off x="2426497" y="3543566"/>
            <a:ext cx="1073463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AR" sz="1200" dirty="0" smtClean="0"/>
              <a:t>Concepto</a:t>
            </a:r>
            <a:endParaRPr lang="es-AR" sz="1200" dirty="0" smtClean="0"/>
          </a:p>
        </p:txBody>
      </p:sp>
      <p:sp>
        <p:nvSpPr>
          <p:cNvPr id="43" name="CuadroTexto 42"/>
          <p:cNvSpPr txBox="1"/>
          <p:nvPr/>
        </p:nvSpPr>
        <p:spPr>
          <a:xfrm>
            <a:off x="2426498" y="3264444"/>
            <a:ext cx="110090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AR" sz="1200" dirty="0" smtClean="0"/>
              <a:t>Costo </a:t>
            </a:r>
            <a:r>
              <a:rPr lang="es-AR" sz="1200" dirty="0" err="1" smtClean="0"/>
              <a:t>max</a:t>
            </a:r>
            <a:endParaRPr lang="es-AR" sz="1200" dirty="0" smtClean="0"/>
          </a:p>
        </p:txBody>
      </p:sp>
      <p:sp>
        <p:nvSpPr>
          <p:cNvPr id="44" name="Rectángulo 43"/>
          <p:cNvSpPr/>
          <p:nvPr/>
        </p:nvSpPr>
        <p:spPr>
          <a:xfrm>
            <a:off x="3542700" y="3280777"/>
            <a:ext cx="1318577" cy="2522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45" name="Imagen 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8405" y="4656294"/>
            <a:ext cx="9823280" cy="1697940"/>
          </a:xfrm>
          <a:prstGeom prst="rect">
            <a:avLst/>
          </a:prstGeom>
        </p:spPr>
      </p:pic>
      <p:sp>
        <p:nvSpPr>
          <p:cNvPr id="46" name="CuadroTexto 45"/>
          <p:cNvSpPr txBox="1"/>
          <p:nvPr/>
        </p:nvSpPr>
        <p:spPr>
          <a:xfrm>
            <a:off x="2426497" y="5242734"/>
            <a:ext cx="948247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AR" sz="1200" dirty="0"/>
              <a:t>Recurso </a:t>
            </a:r>
            <a:r>
              <a:rPr lang="es-AR" sz="1200" dirty="0" smtClean="0"/>
              <a:t>                Rubro Padre                   Proyecto                    Proveedor                     Fecha                   Monto                  Concepto             Pago </a:t>
            </a:r>
            <a:r>
              <a:rPr lang="es-AR" sz="1200" dirty="0" err="1" smtClean="0"/>
              <a:t>num</a:t>
            </a:r>
            <a:endParaRPr lang="es-AR" sz="1200" dirty="0" smtClean="0"/>
          </a:p>
        </p:txBody>
      </p:sp>
      <p:sp>
        <p:nvSpPr>
          <p:cNvPr id="47" name="Rectángulo 46"/>
          <p:cNvSpPr/>
          <p:nvPr/>
        </p:nvSpPr>
        <p:spPr>
          <a:xfrm>
            <a:off x="10938826" y="4784571"/>
            <a:ext cx="1172859" cy="348343"/>
          </a:xfrm>
          <a:prstGeom prst="rect">
            <a:avLst/>
          </a:prstGeom>
          <a:solidFill>
            <a:srgbClr val="F1F2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8" name="Rectángulo redondeado 47"/>
          <p:cNvSpPr/>
          <p:nvPr/>
        </p:nvSpPr>
        <p:spPr>
          <a:xfrm>
            <a:off x="5438128" y="3462977"/>
            <a:ext cx="1143000" cy="3539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consultar</a:t>
            </a:r>
            <a:endParaRPr lang="es-AR" dirty="0"/>
          </a:p>
        </p:txBody>
      </p:sp>
      <p:sp>
        <p:nvSpPr>
          <p:cNvPr id="49" name="CuadroTexto 48"/>
          <p:cNvSpPr txBox="1"/>
          <p:nvPr/>
        </p:nvSpPr>
        <p:spPr>
          <a:xfrm>
            <a:off x="2310697" y="4769319"/>
            <a:ext cx="4584944" cy="338554"/>
          </a:xfrm>
          <a:prstGeom prst="rect">
            <a:avLst/>
          </a:prstGeom>
          <a:solidFill>
            <a:srgbClr val="F1F2F7"/>
          </a:solidFill>
        </p:spPr>
        <p:txBody>
          <a:bodyPr wrap="square" rtlCol="0">
            <a:spAutoFit/>
          </a:bodyPr>
          <a:lstStyle/>
          <a:p>
            <a:r>
              <a:rPr lang="es-AR" sz="1600" dirty="0" smtClean="0"/>
              <a:t>Recursos</a:t>
            </a:r>
            <a:endParaRPr lang="es-AR" sz="1600" dirty="0" smtClean="0"/>
          </a:p>
        </p:txBody>
      </p:sp>
      <p:sp>
        <p:nvSpPr>
          <p:cNvPr id="50" name="CuadroTexto 49"/>
          <p:cNvSpPr txBox="1"/>
          <p:nvPr/>
        </p:nvSpPr>
        <p:spPr>
          <a:xfrm>
            <a:off x="2426497" y="5598819"/>
            <a:ext cx="9482474" cy="1384995"/>
          </a:xfrm>
          <a:prstGeom prst="rect">
            <a:avLst/>
          </a:prstGeom>
          <a:solidFill>
            <a:srgbClr val="F1F2F7"/>
          </a:solidFill>
        </p:spPr>
        <p:txBody>
          <a:bodyPr wrap="square" rtlCol="0">
            <a:spAutoFit/>
          </a:bodyPr>
          <a:lstStyle/>
          <a:p>
            <a:r>
              <a:rPr lang="es-AR" sz="1200" dirty="0"/>
              <a:t>Recurso </a:t>
            </a:r>
            <a:r>
              <a:rPr lang="es-AR" sz="1200" dirty="0" smtClean="0"/>
              <a:t>                Rubro Padre                   Proyecto                    Proveedor                     13/12/2014         $5500                     Diario                       1/5</a:t>
            </a:r>
          </a:p>
          <a:p>
            <a:endParaRPr lang="es-AR" sz="1200" dirty="0"/>
          </a:p>
          <a:p>
            <a:r>
              <a:rPr lang="es-AR" sz="1200" dirty="0"/>
              <a:t>Recurso                 Rubro Padre                   Proyecto                    Proveedor                     13/12/2014         $5500                     Diario                       </a:t>
            </a:r>
            <a:r>
              <a:rPr lang="es-AR" sz="1200" dirty="0" smtClean="0"/>
              <a:t>2/5</a:t>
            </a:r>
          </a:p>
          <a:p>
            <a:endParaRPr lang="es-AR" sz="1200" dirty="0"/>
          </a:p>
          <a:p>
            <a:r>
              <a:rPr lang="es-AR" sz="1200" dirty="0"/>
              <a:t>Recurso                 Rubro Padre                   Proyecto                    Proveedor                     13/12/2014         $5500                     Diario                       </a:t>
            </a:r>
            <a:r>
              <a:rPr lang="es-AR" sz="1200" dirty="0" smtClean="0"/>
              <a:t>3/5</a:t>
            </a:r>
            <a:endParaRPr lang="es-AR" sz="1200" dirty="0"/>
          </a:p>
          <a:p>
            <a:endParaRPr lang="es-AR" sz="1200" dirty="0"/>
          </a:p>
          <a:p>
            <a:endParaRPr lang="es-AR" sz="1200" dirty="0" smtClean="0"/>
          </a:p>
        </p:txBody>
      </p:sp>
    </p:spTree>
    <p:extLst>
      <p:ext uri="{BB962C8B-B14F-4D97-AF65-F5344CB8AC3E}">
        <p14:creationId xmlns:p14="http://schemas.microsoft.com/office/powerpoint/2010/main" val="1251366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-80" t="9573" r="1680" b="9147"/>
          <a:stretch/>
        </p:blipFill>
        <p:spPr>
          <a:xfrm>
            <a:off x="0" y="0"/>
            <a:ext cx="12192000" cy="5664820"/>
          </a:xfrm>
          <a:prstGeom prst="rect">
            <a:avLst/>
          </a:prstGeom>
        </p:spPr>
      </p:pic>
      <p:sp>
        <p:nvSpPr>
          <p:cNvPr id="16" name="Rectángulo 15"/>
          <p:cNvSpPr/>
          <p:nvPr/>
        </p:nvSpPr>
        <p:spPr>
          <a:xfrm>
            <a:off x="1930010" y="1302465"/>
            <a:ext cx="10218287" cy="56509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"/>
            <a:ext cx="1883664" cy="603504"/>
          </a:xfrm>
          <a:solidFill>
            <a:schemeClr val="accent6"/>
          </a:solidFill>
        </p:spPr>
        <p:txBody>
          <a:bodyPr>
            <a:normAutofit fontScale="90000"/>
          </a:bodyPr>
          <a:lstStyle/>
          <a:p>
            <a:r>
              <a:rPr lang="es-AR" b="1" dirty="0" smtClean="0"/>
              <a:t>LAIKA</a:t>
            </a:r>
            <a:endParaRPr lang="es-AR" b="1" dirty="0"/>
          </a:p>
        </p:txBody>
      </p:sp>
      <p:sp>
        <p:nvSpPr>
          <p:cNvPr id="13" name="CuadroTexto 12"/>
          <p:cNvSpPr txBox="1"/>
          <p:nvPr/>
        </p:nvSpPr>
        <p:spPr>
          <a:xfrm>
            <a:off x="2247215" y="659260"/>
            <a:ext cx="482033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AR" dirty="0" smtClean="0"/>
              <a:t>CONSULTAS</a:t>
            </a:r>
            <a:endParaRPr lang="es-AR" dirty="0"/>
          </a:p>
        </p:txBody>
      </p:sp>
      <p:sp>
        <p:nvSpPr>
          <p:cNvPr id="165" name="CuadroTexto 164"/>
          <p:cNvSpPr txBox="1"/>
          <p:nvPr/>
        </p:nvSpPr>
        <p:spPr>
          <a:xfrm>
            <a:off x="2285415" y="1263578"/>
            <a:ext cx="4584944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AR" sz="1600" dirty="0" smtClean="0"/>
              <a:t>Proveedores</a:t>
            </a:r>
            <a:endParaRPr lang="es-AR" sz="1600" dirty="0" smtClean="0"/>
          </a:p>
        </p:txBody>
      </p:sp>
      <p:sp>
        <p:nvSpPr>
          <p:cNvPr id="171" name="Rectángulo 170"/>
          <p:cNvSpPr/>
          <p:nvPr/>
        </p:nvSpPr>
        <p:spPr>
          <a:xfrm>
            <a:off x="3612803" y="1611489"/>
            <a:ext cx="1712198" cy="1734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72" name="Flecha abajo 171"/>
          <p:cNvSpPr/>
          <p:nvPr/>
        </p:nvSpPr>
        <p:spPr>
          <a:xfrm>
            <a:off x="5093139" y="1604554"/>
            <a:ext cx="209550" cy="19191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73" name="CuadroTexto 172"/>
          <p:cNvSpPr txBox="1"/>
          <p:nvPr/>
        </p:nvSpPr>
        <p:spPr>
          <a:xfrm>
            <a:off x="2732160" y="1562996"/>
            <a:ext cx="880643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AR" sz="1200" dirty="0" smtClean="0"/>
              <a:t>Proveedor</a:t>
            </a:r>
          </a:p>
        </p:txBody>
      </p:sp>
      <p:grpSp>
        <p:nvGrpSpPr>
          <p:cNvPr id="57" name="Grupo 56"/>
          <p:cNvGrpSpPr/>
          <p:nvPr/>
        </p:nvGrpSpPr>
        <p:grpSpPr>
          <a:xfrm>
            <a:off x="318639" y="630350"/>
            <a:ext cx="1576307" cy="4936403"/>
            <a:chOff x="318639" y="630350"/>
            <a:chExt cx="1576307" cy="4936403"/>
          </a:xfrm>
        </p:grpSpPr>
        <p:sp>
          <p:nvSpPr>
            <p:cNvPr id="58" name="Rectángulo 57"/>
            <p:cNvSpPr/>
            <p:nvPr/>
          </p:nvSpPr>
          <p:spPr>
            <a:xfrm>
              <a:off x="332260" y="630350"/>
              <a:ext cx="1562686" cy="49364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59" name="CuadroTexto 58"/>
            <p:cNvSpPr txBox="1"/>
            <p:nvPr/>
          </p:nvSpPr>
          <p:spPr>
            <a:xfrm>
              <a:off x="323686" y="646772"/>
              <a:ext cx="1559979" cy="338554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s-AR" sz="1600" dirty="0" smtClean="0">
                  <a:solidFill>
                    <a:schemeClr val="bg1"/>
                  </a:solidFill>
                </a:rPr>
                <a:t>Panel de Control</a:t>
              </a:r>
              <a:endParaRPr lang="es-AR" sz="1600" dirty="0">
                <a:solidFill>
                  <a:schemeClr val="bg1"/>
                </a:solidFill>
              </a:endParaRPr>
            </a:p>
          </p:txBody>
        </p:sp>
        <p:sp>
          <p:nvSpPr>
            <p:cNvPr id="60" name="CuadroTexto 59"/>
            <p:cNvSpPr txBox="1"/>
            <p:nvPr/>
          </p:nvSpPr>
          <p:spPr>
            <a:xfrm>
              <a:off x="318639" y="1069046"/>
              <a:ext cx="1002903" cy="338554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s-AR" sz="1600" dirty="0" smtClean="0">
                  <a:solidFill>
                    <a:schemeClr val="bg1"/>
                  </a:solidFill>
                </a:rPr>
                <a:t>Proyectos</a:t>
              </a:r>
              <a:endParaRPr lang="es-AR" sz="1600" dirty="0">
                <a:solidFill>
                  <a:schemeClr val="bg1"/>
                </a:solidFill>
              </a:endParaRPr>
            </a:p>
          </p:txBody>
        </p:sp>
        <p:sp>
          <p:nvSpPr>
            <p:cNvPr id="61" name="CuadroTexto 60"/>
            <p:cNvSpPr txBox="1"/>
            <p:nvPr/>
          </p:nvSpPr>
          <p:spPr>
            <a:xfrm>
              <a:off x="334990" y="1456970"/>
              <a:ext cx="988476" cy="338554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s-AR" sz="1600" dirty="0" smtClean="0">
                  <a:solidFill>
                    <a:schemeClr val="bg1"/>
                  </a:solidFill>
                </a:rPr>
                <a:t>Consultas</a:t>
              </a:r>
              <a:endParaRPr lang="es-AR" sz="1600" dirty="0">
                <a:solidFill>
                  <a:schemeClr val="bg1"/>
                </a:solidFill>
              </a:endParaRPr>
            </a:p>
          </p:txBody>
        </p:sp>
        <p:sp>
          <p:nvSpPr>
            <p:cNvPr id="62" name="CuadroTexto 61"/>
            <p:cNvSpPr txBox="1"/>
            <p:nvPr/>
          </p:nvSpPr>
          <p:spPr>
            <a:xfrm>
              <a:off x="332261" y="1882735"/>
              <a:ext cx="1436483" cy="338554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s-AR" sz="1600" dirty="0" smtClean="0">
                  <a:solidFill>
                    <a:schemeClr val="bg1"/>
                  </a:solidFill>
                </a:rPr>
                <a:t>Administración</a:t>
              </a:r>
              <a:endParaRPr lang="es-AR" sz="1600" dirty="0">
                <a:solidFill>
                  <a:schemeClr val="bg1"/>
                </a:solidFill>
              </a:endParaRPr>
            </a:p>
          </p:txBody>
        </p:sp>
        <p:sp>
          <p:nvSpPr>
            <p:cNvPr id="63" name="CuadroTexto 62"/>
            <p:cNvSpPr txBox="1"/>
            <p:nvPr/>
          </p:nvSpPr>
          <p:spPr>
            <a:xfrm>
              <a:off x="459007" y="2308500"/>
              <a:ext cx="696344" cy="307777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s-AR" sz="1400" dirty="0" smtClean="0">
                  <a:solidFill>
                    <a:schemeClr val="bg1"/>
                  </a:solidFill>
                </a:rPr>
                <a:t>Rubros</a:t>
              </a:r>
              <a:endParaRPr lang="es-AR" sz="1400" dirty="0">
                <a:solidFill>
                  <a:schemeClr val="bg1"/>
                </a:solidFill>
              </a:endParaRPr>
            </a:p>
          </p:txBody>
        </p:sp>
        <p:sp>
          <p:nvSpPr>
            <p:cNvPr id="64" name="CuadroTexto 63"/>
            <p:cNvSpPr txBox="1"/>
            <p:nvPr/>
          </p:nvSpPr>
          <p:spPr>
            <a:xfrm>
              <a:off x="450807" y="2716444"/>
              <a:ext cx="821059" cy="307777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s-AR" sz="1400" dirty="0" smtClean="0">
                  <a:solidFill>
                    <a:schemeClr val="bg1"/>
                  </a:solidFill>
                </a:rPr>
                <a:t>Usuarios</a:t>
              </a:r>
              <a:endParaRPr lang="es-AR" sz="1400" dirty="0">
                <a:solidFill>
                  <a:schemeClr val="bg1"/>
                </a:solidFill>
              </a:endParaRPr>
            </a:p>
          </p:txBody>
        </p:sp>
        <p:sp>
          <p:nvSpPr>
            <p:cNvPr id="65" name="CuadroTexto 64"/>
            <p:cNvSpPr txBox="1"/>
            <p:nvPr/>
          </p:nvSpPr>
          <p:spPr>
            <a:xfrm>
              <a:off x="432290" y="3122900"/>
              <a:ext cx="766172" cy="307777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s-AR" sz="1400" dirty="0" smtClean="0">
                  <a:solidFill>
                    <a:schemeClr val="bg1"/>
                  </a:solidFill>
                </a:rPr>
                <a:t>Clientes</a:t>
              </a:r>
              <a:endParaRPr lang="es-AR" sz="1400" dirty="0">
                <a:solidFill>
                  <a:schemeClr val="bg1"/>
                </a:solidFill>
              </a:endParaRPr>
            </a:p>
          </p:txBody>
        </p:sp>
        <p:sp>
          <p:nvSpPr>
            <p:cNvPr id="66" name="CuadroTexto 65"/>
            <p:cNvSpPr txBox="1"/>
            <p:nvPr/>
          </p:nvSpPr>
          <p:spPr>
            <a:xfrm>
              <a:off x="432290" y="3534645"/>
              <a:ext cx="1100238" cy="307777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s-AR" sz="1400" dirty="0" smtClean="0">
                  <a:solidFill>
                    <a:schemeClr val="bg1"/>
                  </a:solidFill>
                </a:rPr>
                <a:t>Proveedores</a:t>
              </a:r>
              <a:endParaRPr lang="es-AR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67" name="CuadroTexto 66"/>
          <p:cNvSpPr txBox="1"/>
          <p:nvPr/>
        </p:nvSpPr>
        <p:spPr>
          <a:xfrm>
            <a:off x="2477987" y="1820639"/>
            <a:ext cx="182637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AR" sz="1200" dirty="0" smtClean="0"/>
              <a:t>Fecha de inicio :</a:t>
            </a:r>
          </a:p>
          <a:p>
            <a:r>
              <a:rPr lang="es-AR" sz="1200" dirty="0" smtClean="0"/>
              <a:t>Fecha de fin :</a:t>
            </a:r>
          </a:p>
        </p:txBody>
      </p:sp>
      <p:sp>
        <p:nvSpPr>
          <p:cNvPr id="68" name="Rectángulo 67"/>
          <p:cNvSpPr/>
          <p:nvPr/>
        </p:nvSpPr>
        <p:spPr>
          <a:xfrm>
            <a:off x="3643037" y="1858455"/>
            <a:ext cx="1893257" cy="1698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9" name="Rectángulo 68"/>
          <p:cNvSpPr/>
          <p:nvPr/>
        </p:nvSpPr>
        <p:spPr>
          <a:xfrm>
            <a:off x="3620745" y="2084087"/>
            <a:ext cx="1893257" cy="1698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3" name="Rectángulo 72"/>
          <p:cNvSpPr/>
          <p:nvPr/>
        </p:nvSpPr>
        <p:spPr>
          <a:xfrm>
            <a:off x="2017310" y="0"/>
            <a:ext cx="1219410" cy="4898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4" name="Rectángulo 73"/>
          <p:cNvSpPr/>
          <p:nvPr/>
        </p:nvSpPr>
        <p:spPr>
          <a:xfrm>
            <a:off x="3612803" y="2389912"/>
            <a:ext cx="1712198" cy="1734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5" name="Flecha abajo 74"/>
          <p:cNvSpPr/>
          <p:nvPr/>
        </p:nvSpPr>
        <p:spPr>
          <a:xfrm>
            <a:off x="5093139" y="2382977"/>
            <a:ext cx="209550" cy="19191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6" name="CuadroTexto 75"/>
          <p:cNvSpPr txBox="1"/>
          <p:nvPr/>
        </p:nvSpPr>
        <p:spPr>
          <a:xfrm>
            <a:off x="2732160" y="2341419"/>
            <a:ext cx="880643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AR" sz="1200" dirty="0" smtClean="0"/>
              <a:t>Proyecto</a:t>
            </a:r>
          </a:p>
        </p:txBody>
      </p:sp>
      <p:sp>
        <p:nvSpPr>
          <p:cNvPr id="39" name="Rectángulo 38"/>
          <p:cNvSpPr/>
          <p:nvPr/>
        </p:nvSpPr>
        <p:spPr>
          <a:xfrm>
            <a:off x="3612803" y="2650746"/>
            <a:ext cx="1712198" cy="1734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0" name="Flecha abajo 39"/>
          <p:cNvSpPr/>
          <p:nvPr/>
        </p:nvSpPr>
        <p:spPr>
          <a:xfrm>
            <a:off x="5093139" y="2643811"/>
            <a:ext cx="209550" cy="19191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1" name="CuadroTexto 40"/>
          <p:cNvSpPr txBox="1"/>
          <p:nvPr/>
        </p:nvSpPr>
        <p:spPr>
          <a:xfrm>
            <a:off x="2732160" y="2602253"/>
            <a:ext cx="880643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AR" sz="1200" dirty="0" smtClean="0"/>
              <a:t>Rubro</a:t>
            </a:r>
          </a:p>
        </p:txBody>
      </p:sp>
      <p:sp>
        <p:nvSpPr>
          <p:cNvPr id="33" name="CuadroTexto 32"/>
          <p:cNvSpPr txBox="1"/>
          <p:nvPr/>
        </p:nvSpPr>
        <p:spPr>
          <a:xfrm>
            <a:off x="2111776" y="3685900"/>
            <a:ext cx="4372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Su consulta para : ítems + ítems + ítems ……..</a:t>
            </a:r>
            <a:endParaRPr lang="es-AR" dirty="0"/>
          </a:p>
        </p:txBody>
      </p:sp>
      <p:pic>
        <p:nvPicPr>
          <p:cNvPr id="34" name="Imagen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2966" y="4219215"/>
            <a:ext cx="9823280" cy="1697940"/>
          </a:xfrm>
          <a:prstGeom prst="rect">
            <a:avLst/>
          </a:prstGeom>
        </p:spPr>
      </p:pic>
      <p:sp>
        <p:nvSpPr>
          <p:cNvPr id="35" name="CuadroTexto 34"/>
          <p:cNvSpPr txBox="1"/>
          <p:nvPr/>
        </p:nvSpPr>
        <p:spPr>
          <a:xfrm>
            <a:off x="2291058" y="4805655"/>
            <a:ext cx="948247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AR" sz="1200" dirty="0" smtClean="0"/>
              <a:t>Proveedor                                Proyecto                                             Rubro                    </a:t>
            </a:r>
            <a:endParaRPr lang="es-AR" sz="1200" dirty="0" smtClean="0"/>
          </a:p>
        </p:txBody>
      </p:sp>
      <p:sp>
        <p:nvSpPr>
          <p:cNvPr id="36" name="Rectángulo 35"/>
          <p:cNvSpPr/>
          <p:nvPr/>
        </p:nvSpPr>
        <p:spPr>
          <a:xfrm>
            <a:off x="10803387" y="4347492"/>
            <a:ext cx="1172859" cy="348343"/>
          </a:xfrm>
          <a:prstGeom prst="rect">
            <a:avLst/>
          </a:prstGeom>
          <a:solidFill>
            <a:srgbClr val="F1F2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7" name="Rectángulo redondeado 36"/>
          <p:cNvSpPr/>
          <p:nvPr/>
        </p:nvSpPr>
        <p:spPr>
          <a:xfrm>
            <a:off x="3620745" y="2982249"/>
            <a:ext cx="1143000" cy="3539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consultar</a:t>
            </a:r>
            <a:endParaRPr lang="es-AR" dirty="0"/>
          </a:p>
        </p:txBody>
      </p:sp>
      <p:sp>
        <p:nvSpPr>
          <p:cNvPr id="38" name="CuadroTexto 37"/>
          <p:cNvSpPr txBox="1"/>
          <p:nvPr/>
        </p:nvSpPr>
        <p:spPr>
          <a:xfrm>
            <a:off x="2175258" y="4332240"/>
            <a:ext cx="4584944" cy="338554"/>
          </a:xfrm>
          <a:prstGeom prst="rect">
            <a:avLst/>
          </a:prstGeom>
          <a:solidFill>
            <a:srgbClr val="F1F2F7"/>
          </a:solidFill>
        </p:spPr>
        <p:txBody>
          <a:bodyPr wrap="square" rtlCol="0">
            <a:spAutoFit/>
          </a:bodyPr>
          <a:lstStyle/>
          <a:p>
            <a:r>
              <a:rPr lang="es-AR" sz="1600" dirty="0" smtClean="0"/>
              <a:t>Proveedores</a:t>
            </a:r>
            <a:endParaRPr lang="es-AR" sz="1600" dirty="0" smtClean="0"/>
          </a:p>
        </p:txBody>
      </p:sp>
      <p:sp>
        <p:nvSpPr>
          <p:cNvPr id="42" name="CuadroTexto 41"/>
          <p:cNvSpPr txBox="1"/>
          <p:nvPr/>
        </p:nvSpPr>
        <p:spPr>
          <a:xfrm>
            <a:off x="2291058" y="5161740"/>
            <a:ext cx="9482474" cy="1384995"/>
          </a:xfrm>
          <a:prstGeom prst="rect">
            <a:avLst/>
          </a:prstGeom>
          <a:solidFill>
            <a:srgbClr val="F1F2F7"/>
          </a:solidFill>
        </p:spPr>
        <p:txBody>
          <a:bodyPr wrap="square" rtlCol="0">
            <a:spAutoFit/>
          </a:bodyPr>
          <a:lstStyle/>
          <a:p>
            <a:r>
              <a:rPr lang="es-AR" sz="1200" dirty="0"/>
              <a:t>Proveedor                                Proyecto                                             Rubro                    </a:t>
            </a:r>
          </a:p>
          <a:p>
            <a:endParaRPr lang="es-AR" sz="1200" dirty="0" smtClean="0"/>
          </a:p>
          <a:p>
            <a:r>
              <a:rPr lang="es-AR" sz="1200" dirty="0"/>
              <a:t>Proveedor                                Proyecto                                             Rubro                    </a:t>
            </a:r>
          </a:p>
          <a:p>
            <a:endParaRPr lang="es-AR" sz="1200" dirty="0" smtClean="0"/>
          </a:p>
          <a:p>
            <a:r>
              <a:rPr lang="es-AR" sz="1200" dirty="0"/>
              <a:t>Proveedor                                Proyecto                                             Rubro                    </a:t>
            </a:r>
          </a:p>
          <a:p>
            <a:endParaRPr lang="es-AR" sz="1200" dirty="0"/>
          </a:p>
          <a:p>
            <a:endParaRPr lang="es-AR" sz="1200" dirty="0" smtClean="0"/>
          </a:p>
        </p:txBody>
      </p:sp>
    </p:spTree>
    <p:extLst>
      <p:ext uri="{BB962C8B-B14F-4D97-AF65-F5344CB8AC3E}">
        <p14:creationId xmlns:p14="http://schemas.microsoft.com/office/powerpoint/2010/main" val="217900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-80" t="9573" r="1680" b="9147"/>
          <a:stretch/>
        </p:blipFill>
        <p:spPr>
          <a:xfrm>
            <a:off x="0" y="0"/>
            <a:ext cx="12192000" cy="5664820"/>
          </a:xfrm>
          <a:prstGeom prst="rect">
            <a:avLst/>
          </a:prstGeom>
        </p:spPr>
      </p:pic>
      <p:sp>
        <p:nvSpPr>
          <p:cNvPr id="16" name="Rectángulo 15"/>
          <p:cNvSpPr/>
          <p:nvPr/>
        </p:nvSpPr>
        <p:spPr>
          <a:xfrm>
            <a:off x="1930010" y="1302465"/>
            <a:ext cx="10218287" cy="56509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"/>
            <a:ext cx="1883664" cy="603504"/>
          </a:xfrm>
          <a:solidFill>
            <a:schemeClr val="accent6"/>
          </a:solidFill>
        </p:spPr>
        <p:txBody>
          <a:bodyPr>
            <a:normAutofit fontScale="90000"/>
          </a:bodyPr>
          <a:lstStyle/>
          <a:p>
            <a:r>
              <a:rPr lang="es-AR" b="1" dirty="0" smtClean="0"/>
              <a:t>LAIKA</a:t>
            </a:r>
            <a:endParaRPr lang="es-AR" b="1" dirty="0"/>
          </a:p>
        </p:txBody>
      </p:sp>
      <p:sp>
        <p:nvSpPr>
          <p:cNvPr id="13" name="CuadroTexto 12"/>
          <p:cNvSpPr txBox="1"/>
          <p:nvPr/>
        </p:nvSpPr>
        <p:spPr>
          <a:xfrm>
            <a:off x="2247215" y="659260"/>
            <a:ext cx="482033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AR" dirty="0" smtClean="0"/>
              <a:t>CONSULTAS</a:t>
            </a:r>
            <a:endParaRPr lang="es-AR" dirty="0"/>
          </a:p>
        </p:txBody>
      </p:sp>
      <p:sp>
        <p:nvSpPr>
          <p:cNvPr id="165" name="CuadroTexto 164"/>
          <p:cNvSpPr txBox="1"/>
          <p:nvPr/>
        </p:nvSpPr>
        <p:spPr>
          <a:xfrm>
            <a:off x="2285415" y="1263578"/>
            <a:ext cx="4584944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AR" sz="1600" dirty="0" smtClean="0"/>
              <a:t>Rubros</a:t>
            </a:r>
          </a:p>
        </p:txBody>
      </p:sp>
      <p:grpSp>
        <p:nvGrpSpPr>
          <p:cNvPr id="57" name="Grupo 56"/>
          <p:cNvGrpSpPr/>
          <p:nvPr/>
        </p:nvGrpSpPr>
        <p:grpSpPr>
          <a:xfrm>
            <a:off x="318639" y="630350"/>
            <a:ext cx="1576307" cy="4936403"/>
            <a:chOff x="318639" y="630350"/>
            <a:chExt cx="1576307" cy="4936403"/>
          </a:xfrm>
        </p:grpSpPr>
        <p:sp>
          <p:nvSpPr>
            <p:cNvPr id="58" name="Rectángulo 57"/>
            <p:cNvSpPr/>
            <p:nvPr/>
          </p:nvSpPr>
          <p:spPr>
            <a:xfrm>
              <a:off x="332260" y="630350"/>
              <a:ext cx="1562686" cy="49364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59" name="CuadroTexto 58"/>
            <p:cNvSpPr txBox="1"/>
            <p:nvPr/>
          </p:nvSpPr>
          <p:spPr>
            <a:xfrm>
              <a:off x="323686" y="646772"/>
              <a:ext cx="1559979" cy="338554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s-AR" sz="1600" dirty="0" smtClean="0">
                  <a:solidFill>
                    <a:schemeClr val="bg1"/>
                  </a:solidFill>
                </a:rPr>
                <a:t>Panel de Control</a:t>
              </a:r>
              <a:endParaRPr lang="es-AR" sz="1600" dirty="0">
                <a:solidFill>
                  <a:schemeClr val="bg1"/>
                </a:solidFill>
              </a:endParaRPr>
            </a:p>
          </p:txBody>
        </p:sp>
        <p:sp>
          <p:nvSpPr>
            <p:cNvPr id="60" name="CuadroTexto 59"/>
            <p:cNvSpPr txBox="1"/>
            <p:nvPr/>
          </p:nvSpPr>
          <p:spPr>
            <a:xfrm>
              <a:off x="318639" y="1069046"/>
              <a:ext cx="1002903" cy="338554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s-AR" sz="1600" dirty="0" smtClean="0">
                  <a:solidFill>
                    <a:schemeClr val="bg1"/>
                  </a:solidFill>
                </a:rPr>
                <a:t>Proyectos</a:t>
              </a:r>
              <a:endParaRPr lang="es-AR" sz="1600" dirty="0">
                <a:solidFill>
                  <a:schemeClr val="bg1"/>
                </a:solidFill>
              </a:endParaRPr>
            </a:p>
          </p:txBody>
        </p:sp>
        <p:sp>
          <p:nvSpPr>
            <p:cNvPr id="61" name="CuadroTexto 60"/>
            <p:cNvSpPr txBox="1"/>
            <p:nvPr/>
          </p:nvSpPr>
          <p:spPr>
            <a:xfrm>
              <a:off x="334990" y="1456970"/>
              <a:ext cx="988476" cy="338554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s-AR" sz="1600" dirty="0" smtClean="0">
                  <a:solidFill>
                    <a:schemeClr val="bg1"/>
                  </a:solidFill>
                </a:rPr>
                <a:t>Consultas</a:t>
              </a:r>
              <a:endParaRPr lang="es-AR" sz="1600" dirty="0">
                <a:solidFill>
                  <a:schemeClr val="bg1"/>
                </a:solidFill>
              </a:endParaRPr>
            </a:p>
          </p:txBody>
        </p:sp>
        <p:sp>
          <p:nvSpPr>
            <p:cNvPr id="62" name="CuadroTexto 61"/>
            <p:cNvSpPr txBox="1"/>
            <p:nvPr/>
          </p:nvSpPr>
          <p:spPr>
            <a:xfrm>
              <a:off x="332261" y="1882735"/>
              <a:ext cx="1436483" cy="338554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s-AR" sz="1600" dirty="0" smtClean="0">
                  <a:solidFill>
                    <a:schemeClr val="bg1"/>
                  </a:solidFill>
                </a:rPr>
                <a:t>Administración</a:t>
              </a:r>
              <a:endParaRPr lang="es-AR" sz="1600" dirty="0">
                <a:solidFill>
                  <a:schemeClr val="bg1"/>
                </a:solidFill>
              </a:endParaRPr>
            </a:p>
          </p:txBody>
        </p:sp>
        <p:sp>
          <p:nvSpPr>
            <p:cNvPr id="63" name="CuadroTexto 62"/>
            <p:cNvSpPr txBox="1"/>
            <p:nvPr/>
          </p:nvSpPr>
          <p:spPr>
            <a:xfrm>
              <a:off x="459007" y="2308500"/>
              <a:ext cx="696344" cy="307777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s-AR" sz="1400" dirty="0" smtClean="0">
                  <a:solidFill>
                    <a:schemeClr val="bg1"/>
                  </a:solidFill>
                </a:rPr>
                <a:t>Rubros</a:t>
              </a:r>
              <a:endParaRPr lang="es-AR" sz="1400" dirty="0">
                <a:solidFill>
                  <a:schemeClr val="bg1"/>
                </a:solidFill>
              </a:endParaRPr>
            </a:p>
          </p:txBody>
        </p:sp>
        <p:sp>
          <p:nvSpPr>
            <p:cNvPr id="64" name="CuadroTexto 63"/>
            <p:cNvSpPr txBox="1"/>
            <p:nvPr/>
          </p:nvSpPr>
          <p:spPr>
            <a:xfrm>
              <a:off x="450807" y="2716444"/>
              <a:ext cx="821059" cy="307777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s-AR" sz="1400" dirty="0" smtClean="0">
                  <a:solidFill>
                    <a:schemeClr val="bg1"/>
                  </a:solidFill>
                </a:rPr>
                <a:t>Usuarios</a:t>
              </a:r>
              <a:endParaRPr lang="es-AR" sz="1400" dirty="0">
                <a:solidFill>
                  <a:schemeClr val="bg1"/>
                </a:solidFill>
              </a:endParaRPr>
            </a:p>
          </p:txBody>
        </p:sp>
        <p:sp>
          <p:nvSpPr>
            <p:cNvPr id="65" name="CuadroTexto 64"/>
            <p:cNvSpPr txBox="1"/>
            <p:nvPr/>
          </p:nvSpPr>
          <p:spPr>
            <a:xfrm>
              <a:off x="432290" y="3122900"/>
              <a:ext cx="766172" cy="307777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s-AR" sz="1400" dirty="0" smtClean="0">
                  <a:solidFill>
                    <a:schemeClr val="bg1"/>
                  </a:solidFill>
                </a:rPr>
                <a:t>Clientes</a:t>
              </a:r>
              <a:endParaRPr lang="es-AR" sz="1400" dirty="0">
                <a:solidFill>
                  <a:schemeClr val="bg1"/>
                </a:solidFill>
              </a:endParaRPr>
            </a:p>
          </p:txBody>
        </p:sp>
        <p:sp>
          <p:nvSpPr>
            <p:cNvPr id="66" name="CuadroTexto 65"/>
            <p:cNvSpPr txBox="1"/>
            <p:nvPr/>
          </p:nvSpPr>
          <p:spPr>
            <a:xfrm>
              <a:off x="432290" y="3534645"/>
              <a:ext cx="1100238" cy="307777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s-AR" sz="1400" dirty="0" smtClean="0">
                  <a:solidFill>
                    <a:schemeClr val="bg1"/>
                  </a:solidFill>
                </a:rPr>
                <a:t>Proveedores</a:t>
              </a:r>
              <a:endParaRPr lang="es-AR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73" name="Rectángulo 72"/>
          <p:cNvSpPr/>
          <p:nvPr/>
        </p:nvSpPr>
        <p:spPr>
          <a:xfrm>
            <a:off x="2017310" y="0"/>
            <a:ext cx="1219410" cy="4898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9" name="Rectángulo 38"/>
          <p:cNvSpPr/>
          <p:nvPr/>
        </p:nvSpPr>
        <p:spPr>
          <a:xfrm>
            <a:off x="3358629" y="1637556"/>
            <a:ext cx="1712198" cy="1734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0" name="Flecha abajo 39"/>
          <p:cNvSpPr/>
          <p:nvPr/>
        </p:nvSpPr>
        <p:spPr>
          <a:xfrm>
            <a:off x="4838965" y="1630621"/>
            <a:ext cx="209550" cy="19191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1" name="CuadroTexto 40"/>
          <p:cNvSpPr txBox="1"/>
          <p:nvPr/>
        </p:nvSpPr>
        <p:spPr>
          <a:xfrm>
            <a:off x="2477986" y="1589063"/>
            <a:ext cx="880643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AR" sz="1200" dirty="0" smtClean="0"/>
              <a:t>Rubro</a:t>
            </a:r>
          </a:p>
        </p:txBody>
      </p:sp>
      <p:sp>
        <p:nvSpPr>
          <p:cNvPr id="34" name="Rectángulo redondeado 33"/>
          <p:cNvSpPr/>
          <p:nvPr/>
        </p:nvSpPr>
        <p:spPr>
          <a:xfrm>
            <a:off x="3927827" y="2195256"/>
            <a:ext cx="1143000" cy="3539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consultar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171998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Imagen 50"/>
          <p:cNvPicPr>
            <a:picLocks noChangeAspect="1"/>
          </p:cNvPicPr>
          <p:nvPr/>
        </p:nvPicPr>
        <p:blipFill rotWithShape="1">
          <a:blip r:embed="rId2"/>
          <a:srcRect l="25212" r="49840"/>
          <a:stretch/>
        </p:blipFill>
        <p:spPr>
          <a:xfrm>
            <a:off x="975412" y="3479246"/>
            <a:ext cx="3532657" cy="962047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Dashboard</a:t>
            </a:r>
            <a:r>
              <a:rPr lang="es-AR" dirty="0" smtClean="0"/>
              <a:t> </a:t>
            </a:r>
            <a:r>
              <a:rPr lang="es-AR" dirty="0" err="1" smtClean="0"/>
              <a:t>gral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624392" y="155585"/>
            <a:ext cx="6948731" cy="1702934"/>
          </a:xfrm>
        </p:spPr>
        <p:txBody>
          <a:bodyPr>
            <a:normAutofit/>
          </a:bodyPr>
          <a:lstStyle/>
          <a:p>
            <a:r>
              <a:rPr lang="es-AR" sz="1800" dirty="0" smtClean="0"/>
              <a:t>5 Proyectos – diferencia entre real y estimado calculado como % del total y ordenar los que mejor % tenga</a:t>
            </a:r>
          </a:p>
          <a:p>
            <a:r>
              <a:rPr lang="es-AR" sz="1800" dirty="0" smtClean="0"/>
              <a:t>Clientes con mas cantidad de proyectos y total de facturación</a:t>
            </a:r>
          </a:p>
          <a:p>
            <a:endParaRPr lang="es-AR" sz="1800" dirty="0" smtClean="0"/>
          </a:p>
          <a:p>
            <a:endParaRPr lang="es-AR" sz="1800" dirty="0"/>
          </a:p>
        </p:txBody>
      </p:sp>
      <p:grpSp>
        <p:nvGrpSpPr>
          <p:cNvPr id="57" name="Grupo 56"/>
          <p:cNvGrpSpPr/>
          <p:nvPr/>
        </p:nvGrpSpPr>
        <p:grpSpPr>
          <a:xfrm>
            <a:off x="1005605" y="1397752"/>
            <a:ext cx="3361685" cy="1927301"/>
            <a:chOff x="8090967" y="1495954"/>
            <a:chExt cx="2951512" cy="1927301"/>
          </a:xfrm>
        </p:grpSpPr>
        <p:sp>
          <p:nvSpPr>
            <p:cNvPr id="19" name="Rectángulo 18"/>
            <p:cNvSpPr/>
            <p:nvPr/>
          </p:nvSpPr>
          <p:spPr>
            <a:xfrm>
              <a:off x="8090967" y="1495954"/>
              <a:ext cx="2951512" cy="1927301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pic>
          <p:nvPicPr>
            <p:cNvPr id="20" name="Imagen 19"/>
            <p:cNvPicPr>
              <a:picLocks noChangeAspect="1"/>
            </p:cNvPicPr>
            <p:nvPr/>
          </p:nvPicPr>
          <p:blipFill rotWithShape="1">
            <a:blip r:embed="rId3"/>
            <a:srcRect l="16107" t="19905" r="66178" b="59267"/>
            <a:stretch/>
          </p:blipFill>
          <p:spPr>
            <a:xfrm>
              <a:off x="8449165" y="1691137"/>
              <a:ext cx="2404284" cy="1590016"/>
            </a:xfrm>
            <a:prstGeom prst="rect">
              <a:avLst/>
            </a:prstGeom>
          </p:spPr>
        </p:pic>
        <p:sp>
          <p:nvSpPr>
            <p:cNvPr id="21" name="CuadroTexto 20"/>
            <p:cNvSpPr txBox="1"/>
            <p:nvPr/>
          </p:nvSpPr>
          <p:spPr>
            <a:xfrm>
              <a:off x="8161694" y="1532971"/>
              <a:ext cx="2753409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AR" sz="1400" dirty="0" smtClean="0"/>
                <a:t>Total Presupuestado</a:t>
              </a:r>
            </a:p>
            <a:p>
              <a:pPr algn="ctr"/>
              <a:r>
                <a:rPr lang="es-AR" sz="1400" dirty="0" smtClean="0"/>
                <a:t>$500.000</a:t>
              </a:r>
            </a:p>
          </p:txBody>
        </p:sp>
        <p:sp>
          <p:nvSpPr>
            <p:cNvPr id="22" name="CuadroTexto 21"/>
            <p:cNvSpPr txBox="1"/>
            <p:nvPr/>
          </p:nvSpPr>
          <p:spPr>
            <a:xfrm>
              <a:off x="8525195" y="2938741"/>
              <a:ext cx="1696121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s-AR" sz="1400" dirty="0" smtClean="0"/>
                <a:t>$150.000 gastado</a:t>
              </a:r>
            </a:p>
          </p:txBody>
        </p:sp>
        <p:sp>
          <p:nvSpPr>
            <p:cNvPr id="23" name="CuadroTexto 22"/>
            <p:cNvSpPr txBox="1"/>
            <p:nvPr/>
          </p:nvSpPr>
          <p:spPr>
            <a:xfrm>
              <a:off x="8449165" y="1522489"/>
              <a:ext cx="1987595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s-AR" dirty="0" smtClean="0"/>
                <a:t>Proyectado a pagar</a:t>
              </a:r>
              <a:br>
                <a:rPr lang="es-AR" dirty="0" smtClean="0"/>
              </a:br>
              <a:r>
                <a:rPr lang="es-AR" dirty="0" smtClean="0"/>
                <a:t> este mes</a:t>
              </a:r>
              <a:endParaRPr lang="es-AR" dirty="0"/>
            </a:p>
          </p:txBody>
        </p:sp>
        <p:sp>
          <p:nvSpPr>
            <p:cNvPr id="24" name="CuadroTexto 23"/>
            <p:cNvSpPr txBox="1"/>
            <p:nvPr/>
          </p:nvSpPr>
          <p:spPr>
            <a:xfrm>
              <a:off x="9312296" y="2907963"/>
              <a:ext cx="86793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s-AR" dirty="0" smtClean="0"/>
                <a:t>Pagado</a:t>
              </a:r>
              <a:endParaRPr lang="es-AR" dirty="0"/>
            </a:p>
          </p:txBody>
        </p:sp>
      </p:grpSp>
      <p:sp>
        <p:nvSpPr>
          <p:cNvPr id="32" name="CuadroTexto 31"/>
          <p:cNvSpPr txBox="1"/>
          <p:nvPr/>
        </p:nvSpPr>
        <p:spPr>
          <a:xfrm>
            <a:off x="1979221" y="4029461"/>
            <a:ext cx="215220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AR" sz="1200" dirty="0" smtClean="0"/>
              <a:t>Proyectos Excedidos en curso</a:t>
            </a:r>
            <a:endParaRPr lang="es-AR" sz="1200" dirty="0" smtClean="0"/>
          </a:p>
        </p:txBody>
      </p:sp>
      <p:sp>
        <p:nvSpPr>
          <p:cNvPr id="33" name="CuadroTexto 32"/>
          <p:cNvSpPr txBox="1"/>
          <p:nvPr/>
        </p:nvSpPr>
        <p:spPr>
          <a:xfrm>
            <a:off x="1967757" y="3761693"/>
            <a:ext cx="1238965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AR" sz="1600" b="1" dirty="0" smtClean="0"/>
              <a:t>o</a:t>
            </a:r>
            <a:endParaRPr lang="es-AR" sz="1600" b="1" dirty="0" smtClean="0"/>
          </a:p>
        </p:txBody>
      </p:sp>
      <p:grpSp>
        <p:nvGrpSpPr>
          <p:cNvPr id="63" name="Grupo 62"/>
          <p:cNvGrpSpPr/>
          <p:nvPr/>
        </p:nvGrpSpPr>
        <p:grpSpPr>
          <a:xfrm>
            <a:off x="4506057" y="3493932"/>
            <a:ext cx="7110727" cy="4402605"/>
            <a:chOff x="874281" y="3402452"/>
            <a:chExt cx="7110727" cy="4402605"/>
          </a:xfrm>
        </p:grpSpPr>
        <p:pic>
          <p:nvPicPr>
            <p:cNvPr id="50" name="Imagen 49"/>
            <p:cNvPicPr>
              <a:picLocks noChangeAspect="1"/>
            </p:cNvPicPr>
            <p:nvPr/>
          </p:nvPicPr>
          <p:blipFill rotWithShape="1">
            <a:blip r:embed="rId2"/>
            <a:srcRect r="49840"/>
            <a:stretch/>
          </p:blipFill>
          <p:spPr>
            <a:xfrm>
              <a:off x="882399" y="3402452"/>
              <a:ext cx="7102609" cy="962047"/>
            </a:xfrm>
            <a:prstGeom prst="rect">
              <a:avLst/>
            </a:prstGeom>
          </p:spPr>
        </p:pic>
        <p:sp>
          <p:nvSpPr>
            <p:cNvPr id="30" name="CuadroTexto 29"/>
            <p:cNvSpPr txBox="1"/>
            <p:nvPr/>
          </p:nvSpPr>
          <p:spPr>
            <a:xfrm>
              <a:off x="1967796" y="3868790"/>
              <a:ext cx="1396446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s-AR" sz="1200" dirty="0" smtClean="0"/>
                <a:t>Proyectos </a:t>
              </a:r>
              <a:r>
                <a:rPr lang="es-AR" sz="1200" dirty="0" smtClean="0"/>
                <a:t>En Curso</a:t>
              </a:r>
              <a:endParaRPr lang="es-AR" sz="1200" dirty="0" smtClean="0"/>
            </a:p>
          </p:txBody>
        </p:sp>
        <p:sp>
          <p:nvSpPr>
            <p:cNvPr id="31" name="CuadroTexto 30"/>
            <p:cNvSpPr txBox="1"/>
            <p:nvPr/>
          </p:nvSpPr>
          <p:spPr>
            <a:xfrm>
              <a:off x="1956332" y="3601022"/>
              <a:ext cx="1238965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s-AR" sz="1600" b="1" dirty="0" smtClean="0"/>
                <a:t>15</a:t>
              </a:r>
              <a:endParaRPr lang="es-AR" sz="1600" b="1" dirty="0" smtClean="0"/>
            </a:p>
          </p:txBody>
        </p:sp>
        <p:sp>
          <p:nvSpPr>
            <p:cNvPr id="34" name="CuadroTexto 33"/>
            <p:cNvSpPr txBox="1"/>
            <p:nvPr/>
          </p:nvSpPr>
          <p:spPr>
            <a:xfrm>
              <a:off x="5547247" y="3900009"/>
              <a:ext cx="2201174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s-AR" sz="1200" dirty="0" smtClean="0"/>
                <a:t>Clientes con </a:t>
              </a:r>
              <a:r>
                <a:rPr lang="es-AR" sz="1200" dirty="0" smtClean="0"/>
                <a:t>Proyectos en curso</a:t>
              </a:r>
              <a:endParaRPr lang="es-AR" sz="1200" dirty="0" smtClean="0"/>
            </a:p>
          </p:txBody>
        </p:sp>
        <p:sp>
          <p:nvSpPr>
            <p:cNvPr id="35" name="CuadroTexto 34"/>
            <p:cNvSpPr txBox="1"/>
            <p:nvPr/>
          </p:nvSpPr>
          <p:spPr>
            <a:xfrm>
              <a:off x="5535784" y="3632241"/>
              <a:ext cx="1238965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s-AR" sz="1600" b="1" dirty="0" smtClean="0"/>
                <a:t>5</a:t>
              </a:r>
            </a:p>
          </p:txBody>
        </p:sp>
        <p:pic>
          <p:nvPicPr>
            <p:cNvPr id="36" name="Imagen 35"/>
            <p:cNvPicPr>
              <a:picLocks noChangeAspect="1"/>
            </p:cNvPicPr>
            <p:nvPr/>
          </p:nvPicPr>
          <p:blipFill rotWithShape="1">
            <a:blip r:embed="rId4"/>
            <a:srcRect b="12921"/>
            <a:stretch/>
          </p:blipFill>
          <p:spPr>
            <a:xfrm>
              <a:off x="874281" y="4346332"/>
              <a:ext cx="3562350" cy="3458725"/>
            </a:xfrm>
            <a:prstGeom prst="rect">
              <a:avLst/>
            </a:prstGeom>
          </p:spPr>
        </p:pic>
        <p:pic>
          <p:nvPicPr>
            <p:cNvPr id="37" name="Imagen 36"/>
            <p:cNvPicPr>
              <a:picLocks noChangeAspect="1"/>
            </p:cNvPicPr>
            <p:nvPr/>
          </p:nvPicPr>
          <p:blipFill rotWithShape="1">
            <a:blip r:embed="rId4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rcRect b="12921"/>
            <a:stretch/>
          </p:blipFill>
          <p:spPr>
            <a:xfrm>
              <a:off x="4411195" y="4346332"/>
              <a:ext cx="3562350" cy="3458725"/>
            </a:xfrm>
            <a:prstGeom prst="rect">
              <a:avLst/>
            </a:prstGeom>
          </p:spPr>
        </p:pic>
        <p:sp>
          <p:nvSpPr>
            <p:cNvPr id="39" name="CuadroTexto 38"/>
            <p:cNvSpPr txBox="1"/>
            <p:nvPr/>
          </p:nvSpPr>
          <p:spPr>
            <a:xfrm>
              <a:off x="1054705" y="4512247"/>
              <a:ext cx="1396446" cy="276999"/>
            </a:xfrm>
            <a:prstGeom prst="rect">
              <a:avLst/>
            </a:prstGeom>
            <a:solidFill>
              <a:srgbClr val="1FB5AC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AR" sz="1200" dirty="0" smtClean="0">
                  <a:solidFill>
                    <a:schemeClr val="bg1"/>
                  </a:solidFill>
                </a:rPr>
                <a:t>Top 5</a:t>
              </a:r>
              <a:endParaRPr lang="es-AR" sz="12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40" name="CuadroTexto 39"/>
            <p:cNvSpPr txBox="1"/>
            <p:nvPr/>
          </p:nvSpPr>
          <p:spPr>
            <a:xfrm>
              <a:off x="4673843" y="4512247"/>
              <a:ext cx="1396446" cy="276999"/>
            </a:xfrm>
            <a:prstGeom prst="rect">
              <a:avLst/>
            </a:prstGeom>
            <a:solidFill>
              <a:srgbClr val="ECD394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AR" sz="1200" dirty="0" smtClean="0">
                  <a:solidFill>
                    <a:schemeClr val="bg1"/>
                  </a:solidFill>
                </a:rPr>
                <a:t>Top 5</a:t>
              </a:r>
              <a:endParaRPr lang="es-AR" sz="12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41" name="CuadroTexto 40"/>
            <p:cNvSpPr txBox="1"/>
            <p:nvPr/>
          </p:nvSpPr>
          <p:spPr>
            <a:xfrm>
              <a:off x="1048112" y="4816661"/>
              <a:ext cx="3155733" cy="400110"/>
            </a:xfrm>
            <a:prstGeom prst="rect">
              <a:avLst/>
            </a:prstGeom>
            <a:solidFill>
              <a:srgbClr val="1FB5AC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AR" sz="2000" dirty="0" smtClean="0">
                  <a:solidFill>
                    <a:schemeClr val="bg1"/>
                  </a:solidFill>
                </a:rPr>
                <a:t>PROYECTOS  mas Rentables</a:t>
              </a:r>
              <a:endParaRPr lang="es-AR" sz="20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42" name="CuadroTexto 41"/>
            <p:cNvSpPr txBox="1"/>
            <p:nvPr/>
          </p:nvSpPr>
          <p:spPr>
            <a:xfrm>
              <a:off x="4668302" y="4827078"/>
              <a:ext cx="3155733" cy="400110"/>
            </a:xfrm>
            <a:prstGeom prst="rect">
              <a:avLst/>
            </a:prstGeom>
            <a:solidFill>
              <a:srgbClr val="ECD394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AR" sz="2000" dirty="0" smtClean="0">
                  <a:solidFill>
                    <a:schemeClr val="bg1"/>
                  </a:solidFill>
                </a:rPr>
                <a:t>Mejores Clientes</a:t>
              </a:r>
              <a:endParaRPr lang="es-AR" sz="20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43" name="CuadroTexto 42"/>
            <p:cNvSpPr txBox="1"/>
            <p:nvPr/>
          </p:nvSpPr>
          <p:spPr>
            <a:xfrm>
              <a:off x="7488629" y="5504118"/>
              <a:ext cx="311328" cy="276999"/>
            </a:xfrm>
            <a:prstGeom prst="rect">
              <a:avLst/>
            </a:prstGeom>
            <a:solidFill>
              <a:srgbClr val="F0DBA8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AR" sz="1200" dirty="0" smtClean="0">
                  <a:solidFill>
                    <a:schemeClr val="bg1"/>
                  </a:solidFill>
                </a:rPr>
                <a:t>5</a:t>
              </a:r>
              <a:endParaRPr lang="es-AR" sz="12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44" name="CuadroTexto 43"/>
            <p:cNvSpPr txBox="1"/>
            <p:nvPr/>
          </p:nvSpPr>
          <p:spPr>
            <a:xfrm>
              <a:off x="7488629" y="5894104"/>
              <a:ext cx="311328" cy="276999"/>
            </a:xfrm>
            <a:prstGeom prst="rect">
              <a:avLst/>
            </a:prstGeom>
            <a:solidFill>
              <a:srgbClr val="F0DBA8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AR" sz="1200" dirty="0" smtClean="0">
                  <a:solidFill>
                    <a:schemeClr val="bg1"/>
                  </a:solidFill>
                </a:rPr>
                <a:t>4</a:t>
              </a:r>
              <a:endParaRPr lang="es-AR" sz="12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45" name="CuadroTexto 44"/>
            <p:cNvSpPr txBox="1"/>
            <p:nvPr/>
          </p:nvSpPr>
          <p:spPr>
            <a:xfrm>
              <a:off x="7469379" y="6318399"/>
              <a:ext cx="311328" cy="276999"/>
            </a:xfrm>
            <a:prstGeom prst="rect">
              <a:avLst/>
            </a:prstGeom>
            <a:solidFill>
              <a:srgbClr val="F0DBA8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AR" sz="1200" dirty="0" smtClean="0">
                  <a:solidFill>
                    <a:schemeClr val="bg1"/>
                  </a:solidFill>
                </a:rPr>
                <a:t>3</a:t>
              </a:r>
              <a:endParaRPr lang="es-AR" sz="12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46" name="CuadroTexto 45"/>
            <p:cNvSpPr txBox="1"/>
            <p:nvPr/>
          </p:nvSpPr>
          <p:spPr>
            <a:xfrm>
              <a:off x="3703098" y="5504118"/>
              <a:ext cx="534509" cy="276999"/>
            </a:xfrm>
            <a:prstGeom prst="rect">
              <a:avLst/>
            </a:prstGeom>
            <a:solidFill>
              <a:srgbClr val="4BC3BC"/>
            </a:solidFill>
            <a:ln>
              <a:solidFill>
                <a:srgbClr val="4BC3BC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s-AR" sz="1200" dirty="0" smtClean="0">
                  <a:solidFill>
                    <a:schemeClr val="bg1"/>
                  </a:solidFill>
                </a:rPr>
                <a:t>33%</a:t>
              </a:r>
              <a:endParaRPr lang="es-AR" sz="12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47" name="CuadroTexto 46"/>
            <p:cNvSpPr txBox="1"/>
            <p:nvPr/>
          </p:nvSpPr>
          <p:spPr>
            <a:xfrm>
              <a:off x="3689864" y="5894104"/>
              <a:ext cx="534509" cy="276999"/>
            </a:xfrm>
            <a:prstGeom prst="rect">
              <a:avLst/>
            </a:prstGeom>
            <a:solidFill>
              <a:srgbClr val="4BC3BC"/>
            </a:solidFill>
            <a:ln>
              <a:solidFill>
                <a:srgbClr val="4BC3BC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s-AR" sz="1200" dirty="0" smtClean="0">
                  <a:solidFill>
                    <a:schemeClr val="bg1"/>
                  </a:solidFill>
                </a:rPr>
                <a:t>21%</a:t>
              </a:r>
              <a:endParaRPr lang="es-AR" sz="12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48" name="CuadroTexto 47"/>
            <p:cNvSpPr txBox="1"/>
            <p:nvPr/>
          </p:nvSpPr>
          <p:spPr>
            <a:xfrm>
              <a:off x="3689864" y="6318399"/>
              <a:ext cx="534509" cy="276999"/>
            </a:xfrm>
            <a:prstGeom prst="rect">
              <a:avLst/>
            </a:prstGeom>
            <a:solidFill>
              <a:srgbClr val="4BC3BC"/>
            </a:solidFill>
            <a:ln>
              <a:solidFill>
                <a:srgbClr val="4BC3BC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s-AR" sz="1200" dirty="0" smtClean="0">
                  <a:solidFill>
                    <a:schemeClr val="bg1"/>
                  </a:solidFill>
                </a:rPr>
                <a:t>18%</a:t>
              </a:r>
              <a:endParaRPr lang="es-AR" sz="1200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64" name="Grupo 63"/>
          <p:cNvGrpSpPr/>
          <p:nvPr/>
        </p:nvGrpSpPr>
        <p:grpSpPr>
          <a:xfrm>
            <a:off x="6404097" y="8065861"/>
            <a:ext cx="5549851" cy="4153804"/>
            <a:chOff x="8055706" y="4494790"/>
            <a:chExt cx="4136294" cy="2957396"/>
          </a:xfrm>
        </p:grpSpPr>
        <p:pic>
          <p:nvPicPr>
            <p:cNvPr id="52" name="Imagen 5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055706" y="4494790"/>
              <a:ext cx="3909475" cy="2957396"/>
            </a:xfrm>
            <a:prstGeom prst="rect">
              <a:avLst/>
            </a:prstGeom>
          </p:spPr>
        </p:pic>
        <p:sp>
          <p:nvSpPr>
            <p:cNvPr id="53" name="CuadroTexto 52"/>
            <p:cNvSpPr txBox="1"/>
            <p:nvPr/>
          </p:nvSpPr>
          <p:spPr>
            <a:xfrm>
              <a:off x="8180895" y="4519573"/>
              <a:ext cx="2613169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s-AR" sz="1400" dirty="0" smtClean="0"/>
                <a:t>Total Estado de Proyectos</a:t>
              </a:r>
            </a:p>
          </p:txBody>
        </p:sp>
        <p:sp>
          <p:nvSpPr>
            <p:cNvPr id="54" name="CuadroTexto 53"/>
            <p:cNvSpPr txBox="1"/>
            <p:nvPr/>
          </p:nvSpPr>
          <p:spPr>
            <a:xfrm>
              <a:off x="11212563" y="4908152"/>
              <a:ext cx="979437" cy="86177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s-AR" sz="1000" dirty="0" smtClean="0"/>
                <a:t>Presupuestos</a:t>
              </a:r>
            </a:p>
            <a:p>
              <a:r>
                <a:rPr lang="es-AR" sz="1000" dirty="0" smtClean="0"/>
                <a:t>Cancelados</a:t>
              </a:r>
            </a:p>
            <a:p>
              <a:r>
                <a:rPr lang="es-AR" sz="1000" dirty="0" smtClean="0"/>
                <a:t>En Proceso</a:t>
              </a:r>
            </a:p>
            <a:p>
              <a:r>
                <a:rPr lang="es-AR" sz="1000" dirty="0" smtClean="0"/>
                <a:t>Terminados</a:t>
              </a:r>
            </a:p>
            <a:p>
              <a:r>
                <a:rPr lang="es-AR" sz="1000" dirty="0" smtClean="0"/>
                <a:t>Excedidos</a:t>
              </a:r>
            </a:p>
          </p:txBody>
        </p:sp>
      </p:grpSp>
      <p:sp>
        <p:nvSpPr>
          <p:cNvPr id="5" name="Rectángulo 4"/>
          <p:cNvSpPr/>
          <p:nvPr/>
        </p:nvSpPr>
        <p:spPr>
          <a:xfrm>
            <a:off x="4506057" y="1397752"/>
            <a:ext cx="6928299" cy="192730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CuadroTexto 11"/>
          <p:cNvSpPr txBox="1"/>
          <p:nvPr/>
        </p:nvSpPr>
        <p:spPr>
          <a:xfrm>
            <a:off x="6754308" y="1414447"/>
            <a:ext cx="341011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AR" sz="1400" dirty="0" smtClean="0"/>
              <a:t>Proyectos Activos vs Gastos</a:t>
            </a:r>
          </a:p>
        </p:txBody>
      </p:sp>
      <p:sp>
        <p:nvSpPr>
          <p:cNvPr id="25" name="CuadroTexto 24"/>
          <p:cNvSpPr txBox="1"/>
          <p:nvPr/>
        </p:nvSpPr>
        <p:spPr>
          <a:xfrm>
            <a:off x="6015034" y="1326582"/>
            <a:ext cx="296497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AR" dirty="0" smtClean="0"/>
              <a:t>Total a pagar x mes vs pagado</a:t>
            </a:r>
            <a:endParaRPr lang="es-AR" dirty="0"/>
          </a:p>
        </p:txBody>
      </p:sp>
      <p:graphicFrame>
        <p:nvGraphicFramePr>
          <p:cNvPr id="61" name="Gráfico 6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41013897"/>
              </p:ext>
            </p:extLst>
          </p:nvPr>
        </p:nvGraphicFramePr>
        <p:xfrm>
          <a:off x="5072393" y="1744364"/>
          <a:ext cx="5800725" cy="16084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62" name="Forma libre 61"/>
          <p:cNvSpPr/>
          <p:nvPr/>
        </p:nvSpPr>
        <p:spPr>
          <a:xfrm>
            <a:off x="5965022" y="2091688"/>
            <a:ext cx="2103385" cy="683943"/>
          </a:xfrm>
          <a:custGeom>
            <a:avLst/>
            <a:gdLst>
              <a:gd name="connsiteX0" fmla="*/ 0 w 4397828"/>
              <a:gd name="connsiteY0" fmla="*/ 1219200 h 1371600"/>
              <a:gd name="connsiteX1" fmla="*/ 54428 w 4397828"/>
              <a:gd name="connsiteY1" fmla="*/ 1230085 h 1371600"/>
              <a:gd name="connsiteX2" fmla="*/ 87085 w 4397828"/>
              <a:gd name="connsiteY2" fmla="*/ 1240971 h 1371600"/>
              <a:gd name="connsiteX3" fmla="*/ 174171 w 4397828"/>
              <a:gd name="connsiteY3" fmla="*/ 1251857 h 1371600"/>
              <a:gd name="connsiteX4" fmla="*/ 293914 w 4397828"/>
              <a:gd name="connsiteY4" fmla="*/ 1273628 h 1371600"/>
              <a:gd name="connsiteX5" fmla="*/ 381000 w 4397828"/>
              <a:gd name="connsiteY5" fmla="*/ 1295400 h 1371600"/>
              <a:gd name="connsiteX6" fmla="*/ 478971 w 4397828"/>
              <a:gd name="connsiteY6" fmla="*/ 1328057 h 1371600"/>
              <a:gd name="connsiteX7" fmla="*/ 511628 w 4397828"/>
              <a:gd name="connsiteY7" fmla="*/ 1338943 h 1371600"/>
              <a:gd name="connsiteX8" fmla="*/ 587828 w 4397828"/>
              <a:gd name="connsiteY8" fmla="*/ 1349828 h 1371600"/>
              <a:gd name="connsiteX9" fmla="*/ 631371 w 4397828"/>
              <a:gd name="connsiteY9" fmla="*/ 1360714 h 1371600"/>
              <a:gd name="connsiteX10" fmla="*/ 696685 w 4397828"/>
              <a:gd name="connsiteY10" fmla="*/ 1371600 h 1371600"/>
              <a:gd name="connsiteX11" fmla="*/ 1382485 w 4397828"/>
              <a:gd name="connsiteY11" fmla="*/ 1360714 h 1371600"/>
              <a:gd name="connsiteX12" fmla="*/ 1415143 w 4397828"/>
              <a:gd name="connsiteY12" fmla="*/ 1349828 h 1371600"/>
              <a:gd name="connsiteX13" fmla="*/ 1458685 w 4397828"/>
              <a:gd name="connsiteY13" fmla="*/ 1338943 h 1371600"/>
              <a:gd name="connsiteX14" fmla="*/ 1513114 w 4397828"/>
              <a:gd name="connsiteY14" fmla="*/ 1295400 h 1371600"/>
              <a:gd name="connsiteX15" fmla="*/ 1556657 w 4397828"/>
              <a:gd name="connsiteY15" fmla="*/ 1251857 h 1371600"/>
              <a:gd name="connsiteX16" fmla="*/ 1621971 w 4397828"/>
              <a:gd name="connsiteY16" fmla="*/ 1208314 h 1371600"/>
              <a:gd name="connsiteX17" fmla="*/ 1698171 w 4397828"/>
              <a:gd name="connsiteY17" fmla="*/ 1121228 h 1371600"/>
              <a:gd name="connsiteX18" fmla="*/ 1763485 w 4397828"/>
              <a:gd name="connsiteY18" fmla="*/ 1023257 h 1371600"/>
              <a:gd name="connsiteX19" fmla="*/ 1785257 w 4397828"/>
              <a:gd name="connsiteY19" fmla="*/ 990600 h 1371600"/>
              <a:gd name="connsiteX20" fmla="*/ 1817914 w 4397828"/>
              <a:gd name="connsiteY20" fmla="*/ 881743 h 1371600"/>
              <a:gd name="connsiteX21" fmla="*/ 1828800 w 4397828"/>
              <a:gd name="connsiteY21" fmla="*/ 849085 h 1371600"/>
              <a:gd name="connsiteX22" fmla="*/ 1850571 w 4397828"/>
              <a:gd name="connsiteY22" fmla="*/ 816428 h 1371600"/>
              <a:gd name="connsiteX23" fmla="*/ 1872343 w 4397828"/>
              <a:gd name="connsiteY23" fmla="*/ 729343 h 1371600"/>
              <a:gd name="connsiteX24" fmla="*/ 1905000 w 4397828"/>
              <a:gd name="connsiteY24" fmla="*/ 664028 h 1371600"/>
              <a:gd name="connsiteX25" fmla="*/ 1926771 w 4397828"/>
              <a:gd name="connsiteY25" fmla="*/ 576943 h 1371600"/>
              <a:gd name="connsiteX26" fmla="*/ 1937657 w 4397828"/>
              <a:gd name="connsiteY26" fmla="*/ 489857 h 1371600"/>
              <a:gd name="connsiteX27" fmla="*/ 1948543 w 4397828"/>
              <a:gd name="connsiteY27" fmla="*/ 446314 h 1371600"/>
              <a:gd name="connsiteX28" fmla="*/ 1981200 w 4397828"/>
              <a:gd name="connsiteY28" fmla="*/ 293914 h 1371600"/>
              <a:gd name="connsiteX29" fmla="*/ 2002971 w 4397828"/>
              <a:gd name="connsiteY29" fmla="*/ 228600 h 1371600"/>
              <a:gd name="connsiteX30" fmla="*/ 2024743 w 4397828"/>
              <a:gd name="connsiteY30" fmla="*/ 206828 h 1371600"/>
              <a:gd name="connsiteX31" fmla="*/ 2035628 w 4397828"/>
              <a:gd name="connsiteY31" fmla="*/ 174171 h 1371600"/>
              <a:gd name="connsiteX32" fmla="*/ 2057400 w 4397828"/>
              <a:gd name="connsiteY32" fmla="*/ 152400 h 1371600"/>
              <a:gd name="connsiteX33" fmla="*/ 2079171 w 4397828"/>
              <a:gd name="connsiteY33" fmla="*/ 76200 h 1371600"/>
              <a:gd name="connsiteX34" fmla="*/ 2100943 w 4397828"/>
              <a:gd name="connsiteY34" fmla="*/ 54428 h 1371600"/>
              <a:gd name="connsiteX35" fmla="*/ 2133600 w 4397828"/>
              <a:gd name="connsiteY35" fmla="*/ 0 h 1371600"/>
              <a:gd name="connsiteX36" fmla="*/ 2166257 w 4397828"/>
              <a:gd name="connsiteY36" fmla="*/ 21771 h 1371600"/>
              <a:gd name="connsiteX37" fmla="*/ 2242457 w 4397828"/>
              <a:gd name="connsiteY37" fmla="*/ 87085 h 1371600"/>
              <a:gd name="connsiteX38" fmla="*/ 2275114 w 4397828"/>
              <a:gd name="connsiteY38" fmla="*/ 97971 h 1371600"/>
              <a:gd name="connsiteX39" fmla="*/ 2318657 w 4397828"/>
              <a:gd name="connsiteY39" fmla="*/ 152400 h 1371600"/>
              <a:gd name="connsiteX40" fmla="*/ 2373085 w 4397828"/>
              <a:gd name="connsiteY40" fmla="*/ 195943 h 1371600"/>
              <a:gd name="connsiteX41" fmla="*/ 2383971 w 4397828"/>
              <a:gd name="connsiteY41" fmla="*/ 228600 h 1371600"/>
              <a:gd name="connsiteX42" fmla="*/ 2405743 w 4397828"/>
              <a:gd name="connsiteY42" fmla="*/ 250371 h 1371600"/>
              <a:gd name="connsiteX43" fmla="*/ 2427514 w 4397828"/>
              <a:gd name="connsiteY43" fmla="*/ 315685 h 1371600"/>
              <a:gd name="connsiteX44" fmla="*/ 2449285 w 4397828"/>
              <a:gd name="connsiteY44" fmla="*/ 424543 h 1371600"/>
              <a:gd name="connsiteX45" fmla="*/ 2471057 w 4397828"/>
              <a:gd name="connsiteY45" fmla="*/ 500743 h 1371600"/>
              <a:gd name="connsiteX46" fmla="*/ 2492828 w 4397828"/>
              <a:gd name="connsiteY46" fmla="*/ 598714 h 1371600"/>
              <a:gd name="connsiteX47" fmla="*/ 2514600 w 4397828"/>
              <a:gd name="connsiteY47" fmla="*/ 664028 h 1371600"/>
              <a:gd name="connsiteX48" fmla="*/ 2558143 w 4397828"/>
              <a:gd name="connsiteY48" fmla="*/ 707571 h 1371600"/>
              <a:gd name="connsiteX49" fmla="*/ 2579914 w 4397828"/>
              <a:gd name="connsiteY49" fmla="*/ 729343 h 1371600"/>
              <a:gd name="connsiteX50" fmla="*/ 2623457 w 4397828"/>
              <a:gd name="connsiteY50" fmla="*/ 794657 h 1371600"/>
              <a:gd name="connsiteX51" fmla="*/ 2667000 w 4397828"/>
              <a:gd name="connsiteY51" fmla="*/ 859971 h 1371600"/>
              <a:gd name="connsiteX52" fmla="*/ 2710543 w 4397828"/>
              <a:gd name="connsiteY52" fmla="*/ 903514 h 1371600"/>
              <a:gd name="connsiteX53" fmla="*/ 2732314 w 4397828"/>
              <a:gd name="connsiteY53" fmla="*/ 936171 h 1371600"/>
              <a:gd name="connsiteX54" fmla="*/ 2764971 w 4397828"/>
              <a:gd name="connsiteY54" fmla="*/ 947057 h 1371600"/>
              <a:gd name="connsiteX55" fmla="*/ 2852057 w 4397828"/>
              <a:gd name="connsiteY55" fmla="*/ 990600 h 1371600"/>
              <a:gd name="connsiteX56" fmla="*/ 2884714 w 4397828"/>
              <a:gd name="connsiteY56" fmla="*/ 1001485 h 1371600"/>
              <a:gd name="connsiteX57" fmla="*/ 3080657 w 4397828"/>
              <a:gd name="connsiteY57" fmla="*/ 990600 h 1371600"/>
              <a:gd name="connsiteX58" fmla="*/ 3113314 w 4397828"/>
              <a:gd name="connsiteY58" fmla="*/ 936171 h 1371600"/>
              <a:gd name="connsiteX59" fmla="*/ 3145971 w 4397828"/>
              <a:gd name="connsiteY59" fmla="*/ 903514 h 1371600"/>
              <a:gd name="connsiteX60" fmla="*/ 3167743 w 4397828"/>
              <a:gd name="connsiteY60" fmla="*/ 870857 h 1371600"/>
              <a:gd name="connsiteX61" fmla="*/ 3189514 w 4397828"/>
              <a:gd name="connsiteY61" fmla="*/ 849085 h 1371600"/>
              <a:gd name="connsiteX62" fmla="*/ 3211285 w 4397828"/>
              <a:gd name="connsiteY62" fmla="*/ 816428 h 1371600"/>
              <a:gd name="connsiteX63" fmla="*/ 3243943 w 4397828"/>
              <a:gd name="connsiteY63" fmla="*/ 783771 h 1371600"/>
              <a:gd name="connsiteX64" fmla="*/ 3320143 w 4397828"/>
              <a:gd name="connsiteY64" fmla="*/ 707571 h 1371600"/>
              <a:gd name="connsiteX65" fmla="*/ 3341914 w 4397828"/>
              <a:gd name="connsiteY65" fmla="*/ 674914 h 1371600"/>
              <a:gd name="connsiteX66" fmla="*/ 3407228 w 4397828"/>
              <a:gd name="connsiteY66" fmla="*/ 642257 h 1371600"/>
              <a:gd name="connsiteX67" fmla="*/ 3516085 w 4397828"/>
              <a:gd name="connsiteY67" fmla="*/ 620485 h 1371600"/>
              <a:gd name="connsiteX68" fmla="*/ 3701143 w 4397828"/>
              <a:gd name="connsiteY68" fmla="*/ 631371 h 1371600"/>
              <a:gd name="connsiteX69" fmla="*/ 3755571 w 4397828"/>
              <a:gd name="connsiteY69" fmla="*/ 642257 h 1371600"/>
              <a:gd name="connsiteX70" fmla="*/ 3864428 w 4397828"/>
              <a:gd name="connsiteY70" fmla="*/ 631371 h 1371600"/>
              <a:gd name="connsiteX71" fmla="*/ 3995057 w 4397828"/>
              <a:gd name="connsiteY71" fmla="*/ 609600 h 1371600"/>
              <a:gd name="connsiteX72" fmla="*/ 4027714 w 4397828"/>
              <a:gd name="connsiteY72" fmla="*/ 598714 h 1371600"/>
              <a:gd name="connsiteX73" fmla="*/ 4071257 w 4397828"/>
              <a:gd name="connsiteY73" fmla="*/ 587828 h 1371600"/>
              <a:gd name="connsiteX74" fmla="*/ 4103914 w 4397828"/>
              <a:gd name="connsiteY74" fmla="*/ 566057 h 1371600"/>
              <a:gd name="connsiteX75" fmla="*/ 4288971 w 4397828"/>
              <a:gd name="connsiteY75" fmla="*/ 566057 h 1371600"/>
              <a:gd name="connsiteX76" fmla="*/ 4397828 w 4397828"/>
              <a:gd name="connsiteY76" fmla="*/ 566057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4397828" h="1371600">
                <a:moveTo>
                  <a:pt x="0" y="1219200"/>
                </a:moveTo>
                <a:cubicBezTo>
                  <a:pt x="18143" y="1222828"/>
                  <a:pt x="36478" y="1225598"/>
                  <a:pt x="54428" y="1230085"/>
                </a:cubicBezTo>
                <a:cubicBezTo>
                  <a:pt x="65560" y="1232868"/>
                  <a:pt x="75796" y="1238918"/>
                  <a:pt x="87085" y="1240971"/>
                </a:cubicBezTo>
                <a:cubicBezTo>
                  <a:pt x="115868" y="1246204"/>
                  <a:pt x="145142" y="1248228"/>
                  <a:pt x="174171" y="1251857"/>
                </a:cubicBezTo>
                <a:cubicBezTo>
                  <a:pt x="251135" y="1277512"/>
                  <a:pt x="153238" y="1247252"/>
                  <a:pt x="293914" y="1273628"/>
                </a:cubicBezTo>
                <a:cubicBezTo>
                  <a:pt x="323324" y="1279142"/>
                  <a:pt x="352613" y="1285938"/>
                  <a:pt x="381000" y="1295400"/>
                </a:cubicBezTo>
                <a:lnTo>
                  <a:pt x="478971" y="1328057"/>
                </a:lnTo>
                <a:cubicBezTo>
                  <a:pt x="489857" y="1331686"/>
                  <a:pt x="500269" y="1337320"/>
                  <a:pt x="511628" y="1338943"/>
                </a:cubicBezTo>
                <a:cubicBezTo>
                  <a:pt x="537028" y="1342571"/>
                  <a:pt x="562584" y="1345238"/>
                  <a:pt x="587828" y="1349828"/>
                </a:cubicBezTo>
                <a:cubicBezTo>
                  <a:pt x="602548" y="1352504"/>
                  <a:pt x="616700" y="1357780"/>
                  <a:pt x="631371" y="1360714"/>
                </a:cubicBezTo>
                <a:cubicBezTo>
                  <a:pt x="653014" y="1365043"/>
                  <a:pt x="674914" y="1367971"/>
                  <a:pt x="696685" y="1371600"/>
                </a:cubicBezTo>
                <a:lnTo>
                  <a:pt x="1382485" y="1360714"/>
                </a:lnTo>
                <a:cubicBezTo>
                  <a:pt x="1393955" y="1360366"/>
                  <a:pt x="1404110" y="1352980"/>
                  <a:pt x="1415143" y="1349828"/>
                </a:cubicBezTo>
                <a:cubicBezTo>
                  <a:pt x="1429528" y="1345718"/>
                  <a:pt x="1444171" y="1342571"/>
                  <a:pt x="1458685" y="1338943"/>
                </a:cubicBezTo>
                <a:cubicBezTo>
                  <a:pt x="1532800" y="1264828"/>
                  <a:pt x="1416988" y="1377793"/>
                  <a:pt x="1513114" y="1295400"/>
                </a:cubicBezTo>
                <a:cubicBezTo>
                  <a:pt x="1528699" y="1282042"/>
                  <a:pt x="1539578" y="1263243"/>
                  <a:pt x="1556657" y="1251857"/>
                </a:cubicBezTo>
                <a:cubicBezTo>
                  <a:pt x="1578428" y="1237343"/>
                  <a:pt x="1603469" y="1226816"/>
                  <a:pt x="1621971" y="1208314"/>
                </a:cubicBezTo>
                <a:cubicBezTo>
                  <a:pt x="1667037" y="1163248"/>
                  <a:pt x="1663191" y="1171199"/>
                  <a:pt x="1698171" y="1121228"/>
                </a:cubicBezTo>
                <a:cubicBezTo>
                  <a:pt x="1698206" y="1121178"/>
                  <a:pt x="1752582" y="1039611"/>
                  <a:pt x="1763485" y="1023257"/>
                </a:cubicBezTo>
                <a:lnTo>
                  <a:pt x="1785257" y="990600"/>
                </a:lnTo>
                <a:cubicBezTo>
                  <a:pt x="1801709" y="924794"/>
                  <a:pt x="1791412" y="961249"/>
                  <a:pt x="1817914" y="881743"/>
                </a:cubicBezTo>
                <a:cubicBezTo>
                  <a:pt x="1821543" y="870857"/>
                  <a:pt x="1822435" y="858633"/>
                  <a:pt x="1828800" y="849085"/>
                </a:cubicBezTo>
                <a:lnTo>
                  <a:pt x="1850571" y="816428"/>
                </a:lnTo>
                <a:cubicBezTo>
                  <a:pt x="1857828" y="787400"/>
                  <a:pt x="1855746" y="754240"/>
                  <a:pt x="1872343" y="729343"/>
                </a:cubicBezTo>
                <a:cubicBezTo>
                  <a:pt x="1895207" y="695045"/>
                  <a:pt x="1894600" y="702161"/>
                  <a:pt x="1905000" y="664028"/>
                </a:cubicBezTo>
                <a:cubicBezTo>
                  <a:pt x="1912873" y="635161"/>
                  <a:pt x="1926771" y="576943"/>
                  <a:pt x="1926771" y="576943"/>
                </a:cubicBezTo>
                <a:cubicBezTo>
                  <a:pt x="1930400" y="547914"/>
                  <a:pt x="1932847" y="518714"/>
                  <a:pt x="1937657" y="489857"/>
                </a:cubicBezTo>
                <a:cubicBezTo>
                  <a:pt x="1940117" y="475100"/>
                  <a:pt x="1946083" y="461072"/>
                  <a:pt x="1948543" y="446314"/>
                </a:cubicBezTo>
                <a:cubicBezTo>
                  <a:pt x="1971431" y="308982"/>
                  <a:pt x="1942993" y="408534"/>
                  <a:pt x="1981200" y="293914"/>
                </a:cubicBezTo>
                <a:lnTo>
                  <a:pt x="2002971" y="228600"/>
                </a:lnTo>
                <a:lnTo>
                  <a:pt x="2024743" y="206828"/>
                </a:lnTo>
                <a:cubicBezTo>
                  <a:pt x="2028371" y="195942"/>
                  <a:pt x="2029724" y="184010"/>
                  <a:pt x="2035628" y="174171"/>
                </a:cubicBezTo>
                <a:cubicBezTo>
                  <a:pt x="2040908" y="165370"/>
                  <a:pt x="2052810" y="161580"/>
                  <a:pt x="2057400" y="152400"/>
                </a:cubicBezTo>
                <a:cubicBezTo>
                  <a:pt x="2071640" y="123920"/>
                  <a:pt x="2063115" y="102960"/>
                  <a:pt x="2079171" y="76200"/>
                </a:cubicBezTo>
                <a:cubicBezTo>
                  <a:pt x="2084452" y="67399"/>
                  <a:pt x="2093686" y="61685"/>
                  <a:pt x="2100943" y="54428"/>
                </a:cubicBezTo>
                <a:cubicBezTo>
                  <a:pt x="2103937" y="45446"/>
                  <a:pt x="2113675" y="0"/>
                  <a:pt x="2133600" y="0"/>
                </a:cubicBezTo>
                <a:cubicBezTo>
                  <a:pt x="2146683" y="0"/>
                  <a:pt x="2156324" y="13257"/>
                  <a:pt x="2166257" y="21771"/>
                </a:cubicBezTo>
                <a:cubicBezTo>
                  <a:pt x="2203756" y="53913"/>
                  <a:pt x="2202470" y="67091"/>
                  <a:pt x="2242457" y="87085"/>
                </a:cubicBezTo>
                <a:cubicBezTo>
                  <a:pt x="2252720" y="92217"/>
                  <a:pt x="2264228" y="94342"/>
                  <a:pt x="2275114" y="97971"/>
                </a:cubicBezTo>
                <a:cubicBezTo>
                  <a:pt x="2291280" y="122220"/>
                  <a:pt x="2296498" y="134673"/>
                  <a:pt x="2318657" y="152400"/>
                </a:cubicBezTo>
                <a:cubicBezTo>
                  <a:pt x="2387312" y="207324"/>
                  <a:pt x="2320522" y="143378"/>
                  <a:pt x="2373085" y="195943"/>
                </a:cubicBezTo>
                <a:cubicBezTo>
                  <a:pt x="2376714" y="206829"/>
                  <a:pt x="2378067" y="218761"/>
                  <a:pt x="2383971" y="228600"/>
                </a:cubicBezTo>
                <a:cubicBezTo>
                  <a:pt x="2389252" y="237401"/>
                  <a:pt x="2401153" y="241191"/>
                  <a:pt x="2405743" y="250371"/>
                </a:cubicBezTo>
                <a:cubicBezTo>
                  <a:pt x="2416006" y="270897"/>
                  <a:pt x="2421948" y="293421"/>
                  <a:pt x="2427514" y="315685"/>
                </a:cubicBezTo>
                <a:cubicBezTo>
                  <a:pt x="2452800" y="416828"/>
                  <a:pt x="2422594" y="291084"/>
                  <a:pt x="2449285" y="424543"/>
                </a:cubicBezTo>
                <a:cubicBezTo>
                  <a:pt x="2469639" y="526317"/>
                  <a:pt x="2450313" y="417767"/>
                  <a:pt x="2471057" y="500743"/>
                </a:cubicBezTo>
                <a:cubicBezTo>
                  <a:pt x="2486588" y="562865"/>
                  <a:pt x="2476073" y="542863"/>
                  <a:pt x="2492828" y="598714"/>
                </a:cubicBezTo>
                <a:cubicBezTo>
                  <a:pt x="2499422" y="620695"/>
                  <a:pt x="2498373" y="647801"/>
                  <a:pt x="2514600" y="664028"/>
                </a:cubicBezTo>
                <a:lnTo>
                  <a:pt x="2558143" y="707571"/>
                </a:lnTo>
                <a:cubicBezTo>
                  <a:pt x="2565400" y="714828"/>
                  <a:pt x="2575324" y="720163"/>
                  <a:pt x="2579914" y="729343"/>
                </a:cubicBezTo>
                <a:cubicBezTo>
                  <a:pt x="2632556" y="834627"/>
                  <a:pt x="2573588" y="728166"/>
                  <a:pt x="2623457" y="794657"/>
                </a:cubicBezTo>
                <a:cubicBezTo>
                  <a:pt x="2639157" y="815590"/>
                  <a:pt x="2648498" y="841469"/>
                  <a:pt x="2667000" y="859971"/>
                </a:cubicBezTo>
                <a:cubicBezTo>
                  <a:pt x="2681514" y="874485"/>
                  <a:pt x="2699157" y="886435"/>
                  <a:pt x="2710543" y="903514"/>
                </a:cubicBezTo>
                <a:cubicBezTo>
                  <a:pt x="2717800" y="914400"/>
                  <a:pt x="2722098" y="927998"/>
                  <a:pt x="2732314" y="936171"/>
                </a:cubicBezTo>
                <a:cubicBezTo>
                  <a:pt x="2741274" y="943339"/>
                  <a:pt x="2754085" y="943428"/>
                  <a:pt x="2764971" y="947057"/>
                </a:cubicBezTo>
                <a:cubicBezTo>
                  <a:pt x="2802970" y="985055"/>
                  <a:pt x="2777008" y="965584"/>
                  <a:pt x="2852057" y="990600"/>
                </a:cubicBezTo>
                <a:lnTo>
                  <a:pt x="2884714" y="1001485"/>
                </a:lnTo>
                <a:cubicBezTo>
                  <a:pt x="2950028" y="997857"/>
                  <a:pt x="3015966" y="1000304"/>
                  <a:pt x="3080657" y="990600"/>
                </a:cubicBezTo>
                <a:cubicBezTo>
                  <a:pt x="3105768" y="986833"/>
                  <a:pt x="3104520" y="949362"/>
                  <a:pt x="3113314" y="936171"/>
                </a:cubicBezTo>
                <a:cubicBezTo>
                  <a:pt x="3121853" y="923362"/>
                  <a:pt x="3136116" y="915340"/>
                  <a:pt x="3145971" y="903514"/>
                </a:cubicBezTo>
                <a:cubicBezTo>
                  <a:pt x="3154347" y="893463"/>
                  <a:pt x="3159570" y="881073"/>
                  <a:pt x="3167743" y="870857"/>
                </a:cubicBezTo>
                <a:cubicBezTo>
                  <a:pt x="3174154" y="862843"/>
                  <a:pt x="3183103" y="857099"/>
                  <a:pt x="3189514" y="849085"/>
                </a:cubicBezTo>
                <a:cubicBezTo>
                  <a:pt x="3197687" y="838869"/>
                  <a:pt x="3202909" y="826478"/>
                  <a:pt x="3211285" y="816428"/>
                </a:cubicBezTo>
                <a:cubicBezTo>
                  <a:pt x="3221141" y="804601"/>
                  <a:pt x="3234491" y="795923"/>
                  <a:pt x="3243943" y="783771"/>
                </a:cubicBezTo>
                <a:cubicBezTo>
                  <a:pt x="3305081" y="705166"/>
                  <a:pt x="3257737" y="728373"/>
                  <a:pt x="3320143" y="707571"/>
                </a:cubicBezTo>
                <a:cubicBezTo>
                  <a:pt x="3327400" y="696685"/>
                  <a:pt x="3332663" y="684165"/>
                  <a:pt x="3341914" y="674914"/>
                </a:cubicBezTo>
                <a:cubicBezTo>
                  <a:pt x="3360996" y="655832"/>
                  <a:pt x="3382439" y="649340"/>
                  <a:pt x="3407228" y="642257"/>
                </a:cubicBezTo>
                <a:cubicBezTo>
                  <a:pt x="3452696" y="629266"/>
                  <a:pt x="3464763" y="629039"/>
                  <a:pt x="3516085" y="620485"/>
                </a:cubicBezTo>
                <a:cubicBezTo>
                  <a:pt x="3577771" y="624114"/>
                  <a:pt x="3639604" y="625776"/>
                  <a:pt x="3701143" y="631371"/>
                </a:cubicBezTo>
                <a:cubicBezTo>
                  <a:pt x="3719569" y="633046"/>
                  <a:pt x="3737069" y="642257"/>
                  <a:pt x="3755571" y="642257"/>
                </a:cubicBezTo>
                <a:cubicBezTo>
                  <a:pt x="3792038" y="642257"/>
                  <a:pt x="3828211" y="635632"/>
                  <a:pt x="3864428" y="631371"/>
                </a:cubicBezTo>
                <a:cubicBezTo>
                  <a:pt x="3899234" y="627276"/>
                  <a:pt x="3958526" y="618733"/>
                  <a:pt x="3995057" y="609600"/>
                </a:cubicBezTo>
                <a:cubicBezTo>
                  <a:pt x="4006189" y="606817"/>
                  <a:pt x="4016681" y="601866"/>
                  <a:pt x="4027714" y="598714"/>
                </a:cubicBezTo>
                <a:cubicBezTo>
                  <a:pt x="4042099" y="594604"/>
                  <a:pt x="4056743" y="591457"/>
                  <a:pt x="4071257" y="587828"/>
                </a:cubicBezTo>
                <a:cubicBezTo>
                  <a:pt x="4082143" y="580571"/>
                  <a:pt x="4092212" y="571908"/>
                  <a:pt x="4103914" y="566057"/>
                </a:cubicBezTo>
                <a:cubicBezTo>
                  <a:pt x="4162002" y="537013"/>
                  <a:pt x="4226699" y="563462"/>
                  <a:pt x="4288971" y="566057"/>
                </a:cubicBezTo>
                <a:cubicBezTo>
                  <a:pt x="4325225" y="567568"/>
                  <a:pt x="4361542" y="566057"/>
                  <a:pt x="4397828" y="566057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68" name="Imagen 67"/>
          <p:cNvPicPr>
            <a:picLocks noChangeAspect="1"/>
          </p:cNvPicPr>
          <p:nvPr/>
        </p:nvPicPr>
        <p:blipFill rotWithShape="1">
          <a:blip r:embed="rId7"/>
          <a:srcRect r="49997"/>
          <a:stretch/>
        </p:blipFill>
        <p:spPr>
          <a:xfrm>
            <a:off x="1005605" y="8058894"/>
            <a:ext cx="5351921" cy="1900803"/>
          </a:xfrm>
          <a:prstGeom prst="rect">
            <a:avLst/>
          </a:prstGeom>
        </p:spPr>
      </p:pic>
      <p:sp>
        <p:nvSpPr>
          <p:cNvPr id="69" name="CuadroTexto 68"/>
          <p:cNvSpPr txBox="1"/>
          <p:nvPr/>
        </p:nvSpPr>
        <p:spPr>
          <a:xfrm>
            <a:off x="1050990" y="8221359"/>
            <a:ext cx="2713383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AR" sz="1200" dirty="0" smtClean="0"/>
              <a:t>Proveedores con Facturas a pagar</a:t>
            </a:r>
          </a:p>
        </p:txBody>
      </p:sp>
      <p:sp>
        <p:nvSpPr>
          <p:cNvPr id="70" name="CuadroTexto 69"/>
          <p:cNvSpPr txBox="1"/>
          <p:nvPr/>
        </p:nvSpPr>
        <p:spPr>
          <a:xfrm>
            <a:off x="1430120" y="8603830"/>
            <a:ext cx="436108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AR" sz="1200" dirty="0" smtClean="0"/>
              <a:t>Proveedor                    </a:t>
            </a:r>
            <a:r>
              <a:rPr lang="es-AR" sz="1200" dirty="0" smtClean="0"/>
              <a:t>Fecha                             </a:t>
            </a:r>
            <a:r>
              <a:rPr lang="es-AR" sz="1200" dirty="0" smtClean="0"/>
              <a:t>	Monto</a:t>
            </a:r>
          </a:p>
        </p:txBody>
      </p:sp>
      <p:pic>
        <p:nvPicPr>
          <p:cNvPr id="71" name="Imagen 70"/>
          <p:cNvPicPr>
            <a:picLocks noChangeAspect="1"/>
          </p:cNvPicPr>
          <p:nvPr/>
        </p:nvPicPr>
        <p:blipFill rotWithShape="1">
          <a:blip r:embed="rId7"/>
          <a:srcRect t="41371" r="49997" b="15544"/>
          <a:stretch/>
        </p:blipFill>
        <p:spPr>
          <a:xfrm>
            <a:off x="1005605" y="9623561"/>
            <a:ext cx="5351919" cy="818969"/>
          </a:xfrm>
          <a:prstGeom prst="rect">
            <a:avLst/>
          </a:prstGeom>
        </p:spPr>
      </p:pic>
      <p:pic>
        <p:nvPicPr>
          <p:cNvPr id="72" name="Imagen 71"/>
          <p:cNvPicPr>
            <a:picLocks noChangeAspect="1"/>
          </p:cNvPicPr>
          <p:nvPr/>
        </p:nvPicPr>
        <p:blipFill rotWithShape="1">
          <a:blip r:embed="rId2"/>
          <a:srcRect l="25212" r="49840"/>
          <a:stretch/>
        </p:blipFill>
        <p:spPr>
          <a:xfrm>
            <a:off x="1050990" y="6953365"/>
            <a:ext cx="3532657" cy="962047"/>
          </a:xfrm>
          <a:prstGeom prst="rect">
            <a:avLst/>
          </a:prstGeom>
        </p:spPr>
      </p:pic>
      <p:sp>
        <p:nvSpPr>
          <p:cNvPr id="73" name="CuadroTexto 72"/>
          <p:cNvSpPr txBox="1"/>
          <p:nvPr/>
        </p:nvSpPr>
        <p:spPr>
          <a:xfrm>
            <a:off x="2054799" y="7503580"/>
            <a:ext cx="215220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AR" sz="1200" dirty="0" smtClean="0"/>
              <a:t>Facturas Impagas</a:t>
            </a:r>
            <a:endParaRPr lang="es-AR" sz="1200" dirty="0" smtClean="0"/>
          </a:p>
        </p:txBody>
      </p:sp>
      <p:sp>
        <p:nvSpPr>
          <p:cNvPr id="74" name="CuadroTexto 73"/>
          <p:cNvSpPr txBox="1"/>
          <p:nvPr/>
        </p:nvSpPr>
        <p:spPr>
          <a:xfrm>
            <a:off x="2043335" y="7235812"/>
            <a:ext cx="1238965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AR" sz="1600" b="1" dirty="0" smtClean="0"/>
              <a:t>35</a:t>
            </a:r>
            <a:endParaRPr lang="es-AR" sz="1600" b="1" dirty="0" smtClean="0"/>
          </a:p>
        </p:txBody>
      </p:sp>
      <p:pic>
        <p:nvPicPr>
          <p:cNvPr id="75" name="Imagen 74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C00000">
                <a:tint val="45000"/>
                <a:satMod val="400000"/>
              </a:srgbClr>
            </a:duotone>
          </a:blip>
          <a:srcRect b="38478"/>
          <a:stretch/>
        </p:blipFill>
        <p:spPr>
          <a:xfrm>
            <a:off x="924700" y="4468818"/>
            <a:ext cx="3562350" cy="2443612"/>
          </a:xfrm>
          <a:prstGeom prst="rect">
            <a:avLst/>
          </a:prstGeom>
        </p:spPr>
      </p:pic>
      <p:sp>
        <p:nvSpPr>
          <p:cNvPr id="76" name="CuadroTexto 75"/>
          <p:cNvSpPr txBox="1"/>
          <p:nvPr/>
        </p:nvSpPr>
        <p:spPr>
          <a:xfrm>
            <a:off x="1105124" y="4634732"/>
            <a:ext cx="1396446" cy="276999"/>
          </a:xfrm>
          <a:prstGeom prst="rect">
            <a:avLst/>
          </a:prstGeom>
          <a:solidFill>
            <a:srgbClr val="94545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AR" sz="1200" dirty="0" smtClean="0">
                <a:solidFill>
                  <a:schemeClr val="bg1"/>
                </a:solidFill>
              </a:rPr>
              <a:t>Top 3</a:t>
            </a:r>
            <a:endParaRPr lang="es-AR" sz="1200" dirty="0" smtClean="0">
              <a:solidFill>
                <a:schemeClr val="bg1"/>
              </a:solidFill>
            </a:endParaRPr>
          </a:p>
        </p:txBody>
      </p:sp>
      <p:sp>
        <p:nvSpPr>
          <p:cNvPr id="77" name="CuadroTexto 76"/>
          <p:cNvSpPr txBox="1"/>
          <p:nvPr/>
        </p:nvSpPr>
        <p:spPr>
          <a:xfrm>
            <a:off x="1098531" y="4939146"/>
            <a:ext cx="3155733" cy="707886"/>
          </a:xfrm>
          <a:prstGeom prst="rect">
            <a:avLst/>
          </a:prstGeom>
          <a:solidFill>
            <a:srgbClr val="94545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AR" sz="2000" dirty="0" smtClean="0">
                <a:solidFill>
                  <a:schemeClr val="bg1"/>
                </a:solidFill>
              </a:rPr>
              <a:t>Productores con proyectos en curso </a:t>
            </a:r>
            <a:endParaRPr lang="es-AR" sz="2000" dirty="0" smtClean="0">
              <a:solidFill>
                <a:schemeClr val="bg1"/>
              </a:solidFill>
            </a:endParaRPr>
          </a:p>
        </p:txBody>
      </p:sp>
      <p:sp>
        <p:nvSpPr>
          <p:cNvPr id="78" name="CuadroTexto 77"/>
          <p:cNvSpPr txBox="1"/>
          <p:nvPr/>
        </p:nvSpPr>
        <p:spPr>
          <a:xfrm>
            <a:off x="3753517" y="5626603"/>
            <a:ext cx="534509" cy="276999"/>
          </a:xfrm>
          <a:prstGeom prst="rect">
            <a:avLst/>
          </a:prstGeom>
          <a:solidFill>
            <a:srgbClr val="A86060"/>
          </a:solidFill>
          <a:ln>
            <a:solidFill>
              <a:srgbClr val="4BC3BC"/>
            </a:solidFill>
          </a:ln>
        </p:spPr>
        <p:txBody>
          <a:bodyPr wrap="square" rtlCol="0">
            <a:spAutoFit/>
          </a:bodyPr>
          <a:lstStyle/>
          <a:p>
            <a:r>
              <a:rPr lang="es-AR" sz="1200" dirty="0" smtClean="0">
                <a:solidFill>
                  <a:schemeClr val="bg1"/>
                </a:solidFill>
              </a:rPr>
              <a:t>3</a:t>
            </a:r>
            <a:endParaRPr lang="es-AR" sz="1200" dirty="0" smtClean="0">
              <a:solidFill>
                <a:schemeClr val="bg1"/>
              </a:solidFill>
            </a:endParaRPr>
          </a:p>
        </p:txBody>
      </p:sp>
      <p:sp>
        <p:nvSpPr>
          <p:cNvPr id="79" name="CuadroTexto 78"/>
          <p:cNvSpPr txBox="1"/>
          <p:nvPr/>
        </p:nvSpPr>
        <p:spPr>
          <a:xfrm>
            <a:off x="3740283" y="6016589"/>
            <a:ext cx="534509" cy="276999"/>
          </a:xfrm>
          <a:prstGeom prst="rect">
            <a:avLst/>
          </a:prstGeom>
          <a:solidFill>
            <a:srgbClr val="A86060"/>
          </a:solidFill>
          <a:ln>
            <a:solidFill>
              <a:srgbClr val="4BC3BC"/>
            </a:solidFill>
          </a:ln>
        </p:spPr>
        <p:txBody>
          <a:bodyPr wrap="square" rtlCol="0">
            <a:spAutoFit/>
          </a:bodyPr>
          <a:lstStyle/>
          <a:p>
            <a:r>
              <a:rPr lang="es-AR" sz="1200" dirty="0" smtClean="0">
                <a:solidFill>
                  <a:schemeClr val="bg1"/>
                </a:solidFill>
              </a:rPr>
              <a:t>2</a:t>
            </a:r>
            <a:endParaRPr lang="es-AR" sz="1200" dirty="0" smtClean="0">
              <a:solidFill>
                <a:schemeClr val="bg1"/>
              </a:solidFill>
            </a:endParaRPr>
          </a:p>
        </p:txBody>
      </p:sp>
      <p:sp>
        <p:nvSpPr>
          <p:cNvPr id="80" name="CuadroTexto 79"/>
          <p:cNvSpPr txBox="1"/>
          <p:nvPr/>
        </p:nvSpPr>
        <p:spPr>
          <a:xfrm>
            <a:off x="3740283" y="6440884"/>
            <a:ext cx="534509" cy="276999"/>
          </a:xfrm>
          <a:prstGeom prst="rect">
            <a:avLst/>
          </a:prstGeom>
          <a:solidFill>
            <a:srgbClr val="A86060"/>
          </a:solidFill>
          <a:ln>
            <a:solidFill>
              <a:srgbClr val="4BC3BC"/>
            </a:solidFill>
          </a:ln>
        </p:spPr>
        <p:txBody>
          <a:bodyPr wrap="square" rtlCol="0">
            <a:spAutoFit/>
          </a:bodyPr>
          <a:lstStyle/>
          <a:p>
            <a:r>
              <a:rPr lang="es-AR" sz="1200" dirty="0" smtClean="0">
                <a:solidFill>
                  <a:schemeClr val="bg1"/>
                </a:solidFill>
              </a:rPr>
              <a:t>1</a:t>
            </a:r>
            <a:endParaRPr lang="es-AR" sz="12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40650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Imagen 50"/>
          <p:cNvPicPr>
            <a:picLocks noChangeAspect="1"/>
          </p:cNvPicPr>
          <p:nvPr/>
        </p:nvPicPr>
        <p:blipFill rotWithShape="1">
          <a:blip r:embed="rId2"/>
          <a:srcRect l="25212" r="49840"/>
          <a:stretch/>
        </p:blipFill>
        <p:spPr>
          <a:xfrm>
            <a:off x="975412" y="3479246"/>
            <a:ext cx="3532657" cy="962047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5127" y="27973"/>
            <a:ext cx="10515600" cy="1325563"/>
          </a:xfrm>
        </p:spPr>
        <p:txBody>
          <a:bodyPr/>
          <a:lstStyle/>
          <a:p>
            <a:r>
              <a:rPr lang="es-AR" dirty="0" err="1" smtClean="0"/>
              <a:t>Dashboard</a:t>
            </a:r>
            <a:r>
              <a:rPr lang="es-AR" dirty="0" smtClean="0"/>
              <a:t> </a:t>
            </a:r>
            <a:r>
              <a:rPr lang="es-AR" dirty="0" err="1" smtClean="0"/>
              <a:t>gral</a:t>
            </a:r>
            <a:endParaRPr lang="es-AR" dirty="0"/>
          </a:p>
        </p:txBody>
      </p:sp>
      <p:grpSp>
        <p:nvGrpSpPr>
          <p:cNvPr id="57" name="Grupo 56"/>
          <p:cNvGrpSpPr/>
          <p:nvPr/>
        </p:nvGrpSpPr>
        <p:grpSpPr>
          <a:xfrm>
            <a:off x="1005605" y="1397752"/>
            <a:ext cx="3361685" cy="1927301"/>
            <a:chOff x="8090967" y="1495954"/>
            <a:chExt cx="2951512" cy="1927301"/>
          </a:xfrm>
        </p:grpSpPr>
        <p:sp>
          <p:nvSpPr>
            <p:cNvPr id="19" name="Rectángulo 18"/>
            <p:cNvSpPr/>
            <p:nvPr/>
          </p:nvSpPr>
          <p:spPr>
            <a:xfrm>
              <a:off x="8090967" y="1495954"/>
              <a:ext cx="2951512" cy="1927301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pic>
          <p:nvPicPr>
            <p:cNvPr id="20" name="Imagen 19"/>
            <p:cNvPicPr>
              <a:picLocks noChangeAspect="1"/>
            </p:cNvPicPr>
            <p:nvPr/>
          </p:nvPicPr>
          <p:blipFill rotWithShape="1">
            <a:blip r:embed="rId3"/>
            <a:srcRect l="16107" t="19905" r="66178" b="59267"/>
            <a:stretch/>
          </p:blipFill>
          <p:spPr>
            <a:xfrm>
              <a:off x="8449165" y="1691137"/>
              <a:ext cx="2404284" cy="1590016"/>
            </a:xfrm>
            <a:prstGeom prst="rect">
              <a:avLst/>
            </a:prstGeom>
          </p:spPr>
        </p:pic>
        <p:sp>
          <p:nvSpPr>
            <p:cNvPr id="21" name="CuadroTexto 20"/>
            <p:cNvSpPr txBox="1"/>
            <p:nvPr/>
          </p:nvSpPr>
          <p:spPr>
            <a:xfrm>
              <a:off x="8161694" y="1532971"/>
              <a:ext cx="2753409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AR" sz="1400" dirty="0" smtClean="0"/>
                <a:t>Total Presupuestado</a:t>
              </a:r>
            </a:p>
            <a:p>
              <a:pPr algn="ctr"/>
              <a:r>
                <a:rPr lang="es-AR" sz="1400" dirty="0" smtClean="0"/>
                <a:t>$500.000</a:t>
              </a:r>
            </a:p>
          </p:txBody>
        </p:sp>
        <p:sp>
          <p:nvSpPr>
            <p:cNvPr id="22" name="CuadroTexto 21"/>
            <p:cNvSpPr txBox="1"/>
            <p:nvPr/>
          </p:nvSpPr>
          <p:spPr>
            <a:xfrm>
              <a:off x="8525195" y="2938741"/>
              <a:ext cx="1696121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s-AR" sz="1400" dirty="0" smtClean="0"/>
                <a:t>$150.000 gastado</a:t>
              </a:r>
            </a:p>
          </p:txBody>
        </p:sp>
        <p:sp>
          <p:nvSpPr>
            <p:cNvPr id="23" name="CuadroTexto 22"/>
            <p:cNvSpPr txBox="1"/>
            <p:nvPr/>
          </p:nvSpPr>
          <p:spPr>
            <a:xfrm>
              <a:off x="8449165" y="1522489"/>
              <a:ext cx="1987595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s-AR" dirty="0" smtClean="0"/>
                <a:t>Proyectado a pagar</a:t>
              </a:r>
              <a:br>
                <a:rPr lang="es-AR" dirty="0" smtClean="0"/>
              </a:br>
              <a:r>
                <a:rPr lang="es-AR" dirty="0" smtClean="0"/>
                <a:t> este mes</a:t>
              </a:r>
              <a:endParaRPr lang="es-AR" dirty="0"/>
            </a:p>
          </p:txBody>
        </p:sp>
        <p:sp>
          <p:nvSpPr>
            <p:cNvPr id="24" name="CuadroTexto 23"/>
            <p:cNvSpPr txBox="1"/>
            <p:nvPr/>
          </p:nvSpPr>
          <p:spPr>
            <a:xfrm>
              <a:off x="9312296" y="2907963"/>
              <a:ext cx="86793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s-AR" dirty="0" smtClean="0"/>
                <a:t>Pagado</a:t>
              </a:r>
              <a:endParaRPr lang="es-AR" dirty="0"/>
            </a:p>
          </p:txBody>
        </p:sp>
      </p:grpSp>
      <p:sp>
        <p:nvSpPr>
          <p:cNvPr id="32" name="CuadroTexto 31"/>
          <p:cNvSpPr txBox="1"/>
          <p:nvPr/>
        </p:nvSpPr>
        <p:spPr>
          <a:xfrm>
            <a:off x="1979221" y="4029461"/>
            <a:ext cx="215220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AR" sz="1200" dirty="0" smtClean="0"/>
              <a:t>Proyectos Excedidos en curso</a:t>
            </a:r>
            <a:endParaRPr lang="es-AR" sz="1200" dirty="0" smtClean="0"/>
          </a:p>
        </p:txBody>
      </p:sp>
      <p:sp>
        <p:nvSpPr>
          <p:cNvPr id="33" name="CuadroTexto 32"/>
          <p:cNvSpPr txBox="1"/>
          <p:nvPr/>
        </p:nvSpPr>
        <p:spPr>
          <a:xfrm>
            <a:off x="1967757" y="3761693"/>
            <a:ext cx="1238965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AR" sz="1600" b="1" dirty="0" smtClean="0"/>
              <a:t>o</a:t>
            </a:r>
            <a:endParaRPr lang="es-AR" sz="1600" b="1" dirty="0" smtClean="0"/>
          </a:p>
        </p:txBody>
      </p:sp>
      <p:grpSp>
        <p:nvGrpSpPr>
          <p:cNvPr id="63" name="Grupo 62"/>
          <p:cNvGrpSpPr/>
          <p:nvPr/>
        </p:nvGrpSpPr>
        <p:grpSpPr>
          <a:xfrm>
            <a:off x="4506057" y="3493932"/>
            <a:ext cx="7110727" cy="4402605"/>
            <a:chOff x="874281" y="3402452"/>
            <a:chExt cx="7110727" cy="4402605"/>
          </a:xfrm>
        </p:grpSpPr>
        <p:pic>
          <p:nvPicPr>
            <p:cNvPr id="50" name="Imagen 49"/>
            <p:cNvPicPr>
              <a:picLocks noChangeAspect="1"/>
            </p:cNvPicPr>
            <p:nvPr/>
          </p:nvPicPr>
          <p:blipFill rotWithShape="1">
            <a:blip r:embed="rId2"/>
            <a:srcRect r="49840"/>
            <a:stretch/>
          </p:blipFill>
          <p:spPr>
            <a:xfrm>
              <a:off x="882399" y="3402452"/>
              <a:ext cx="7102609" cy="962047"/>
            </a:xfrm>
            <a:prstGeom prst="rect">
              <a:avLst/>
            </a:prstGeom>
          </p:spPr>
        </p:pic>
        <p:sp>
          <p:nvSpPr>
            <p:cNvPr id="30" name="CuadroTexto 29"/>
            <p:cNvSpPr txBox="1"/>
            <p:nvPr/>
          </p:nvSpPr>
          <p:spPr>
            <a:xfrm>
              <a:off x="1967796" y="3868790"/>
              <a:ext cx="1396446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s-AR" sz="1200" dirty="0" smtClean="0"/>
                <a:t>Proyectos </a:t>
              </a:r>
              <a:r>
                <a:rPr lang="es-AR" sz="1200" dirty="0" smtClean="0"/>
                <a:t>En Curso</a:t>
              </a:r>
              <a:endParaRPr lang="es-AR" sz="1200" dirty="0" smtClean="0"/>
            </a:p>
          </p:txBody>
        </p:sp>
        <p:sp>
          <p:nvSpPr>
            <p:cNvPr id="31" name="CuadroTexto 30"/>
            <p:cNvSpPr txBox="1"/>
            <p:nvPr/>
          </p:nvSpPr>
          <p:spPr>
            <a:xfrm>
              <a:off x="1956332" y="3601022"/>
              <a:ext cx="1238965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s-AR" sz="1600" b="1" dirty="0" smtClean="0"/>
                <a:t>15</a:t>
              </a:r>
              <a:endParaRPr lang="es-AR" sz="1600" b="1" dirty="0" smtClean="0"/>
            </a:p>
          </p:txBody>
        </p:sp>
        <p:sp>
          <p:nvSpPr>
            <p:cNvPr id="34" name="CuadroTexto 33"/>
            <p:cNvSpPr txBox="1"/>
            <p:nvPr/>
          </p:nvSpPr>
          <p:spPr>
            <a:xfrm>
              <a:off x="5547247" y="3900009"/>
              <a:ext cx="2201174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s-AR" sz="1200" dirty="0" smtClean="0"/>
                <a:t>Clientes con </a:t>
              </a:r>
              <a:r>
                <a:rPr lang="es-AR" sz="1200" dirty="0" smtClean="0"/>
                <a:t>Proyectos en curso</a:t>
              </a:r>
              <a:endParaRPr lang="es-AR" sz="1200" dirty="0" smtClean="0"/>
            </a:p>
          </p:txBody>
        </p:sp>
        <p:sp>
          <p:nvSpPr>
            <p:cNvPr id="35" name="CuadroTexto 34"/>
            <p:cNvSpPr txBox="1"/>
            <p:nvPr/>
          </p:nvSpPr>
          <p:spPr>
            <a:xfrm>
              <a:off x="5535784" y="3632241"/>
              <a:ext cx="1238965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s-AR" sz="1600" b="1" dirty="0" smtClean="0"/>
                <a:t>5</a:t>
              </a:r>
            </a:p>
          </p:txBody>
        </p:sp>
        <p:pic>
          <p:nvPicPr>
            <p:cNvPr id="36" name="Imagen 35"/>
            <p:cNvPicPr>
              <a:picLocks noChangeAspect="1"/>
            </p:cNvPicPr>
            <p:nvPr/>
          </p:nvPicPr>
          <p:blipFill rotWithShape="1">
            <a:blip r:embed="rId4"/>
            <a:srcRect b="12921"/>
            <a:stretch/>
          </p:blipFill>
          <p:spPr>
            <a:xfrm>
              <a:off x="874281" y="4346332"/>
              <a:ext cx="3562350" cy="3458725"/>
            </a:xfrm>
            <a:prstGeom prst="rect">
              <a:avLst/>
            </a:prstGeom>
          </p:spPr>
        </p:pic>
        <p:pic>
          <p:nvPicPr>
            <p:cNvPr id="37" name="Imagen 36"/>
            <p:cNvPicPr>
              <a:picLocks noChangeAspect="1"/>
            </p:cNvPicPr>
            <p:nvPr/>
          </p:nvPicPr>
          <p:blipFill rotWithShape="1">
            <a:blip r:embed="rId4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rcRect b="12921"/>
            <a:stretch/>
          </p:blipFill>
          <p:spPr>
            <a:xfrm>
              <a:off x="4411195" y="4346332"/>
              <a:ext cx="3562350" cy="3458725"/>
            </a:xfrm>
            <a:prstGeom prst="rect">
              <a:avLst/>
            </a:prstGeom>
          </p:spPr>
        </p:pic>
        <p:sp>
          <p:nvSpPr>
            <p:cNvPr id="39" name="CuadroTexto 38"/>
            <p:cNvSpPr txBox="1"/>
            <p:nvPr/>
          </p:nvSpPr>
          <p:spPr>
            <a:xfrm>
              <a:off x="1054705" y="4512247"/>
              <a:ext cx="1396446" cy="276999"/>
            </a:xfrm>
            <a:prstGeom prst="rect">
              <a:avLst/>
            </a:prstGeom>
            <a:solidFill>
              <a:srgbClr val="1FB5AC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AR" sz="1200" dirty="0" smtClean="0">
                  <a:solidFill>
                    <a:schemeClr val="bg1"/>
                  </a:solidFill>
                </a:rPr>
                <a:t>Top 5</a:t>
              </a:r>
              <a:endParaRPr lang="es-AR" sz="12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40" name="CuadroTexto 39"/>
            <p:cNvSpPr txBox="1"/>
            <p:nvPr/>
          </p:nvSpPr>
          <p:spPr>
            <a:xfrm>
              <a:off x="4673843" y="4512247"/>
              <a:ext cx="1396446" cy="276999"/>
            </a:xfrm>
            <a:prstGeom prst="rect">
              <a:avLst/>
            </a:prstGeom>
            <a:solidFill>
              <a:srgbClr val="ECD394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AR" sz="1200" dirty="0" smtClean="0">
                  <a:solidFill>
                    <a:schemeClr val="bg1"/>
                  </a:solidFill>
                </a:rPr>
                <a:t>Top 5</a:t>
              </a:r>
              <a:endParaRPr lang="es-AR" sz="12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41" name="CuadroTexto 40"/>
            <p:cNvSpPr txBox="1"/>
            <p:nvPr/>
          </p:nvSpPr>
          <p:spPr>
            <a:xfrm>
              <a:off x="1048112" y="4816661"/>
              <a:ext cx="3155733" cy="400110"/>
            </a:xfrm>
            <a:prstGeom prst="rect">
              <a:avLst/>
            </a:prstGeom>
            <a:solidFill>
              <a:srgbClr val="1FB5AC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AR" sz="2000" dirty="0" smtClean="0">
                  <a:solidFill>
                    <a:schemeClr val="bg1"/>
                  </a:solidFill>
                </a:rPr>
                <a:t>PROYECTOS  mas Rentables</a:t>
              </a:r>
              <a:endParaRPr lang="es-AR" sz="20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42" name="CuadroTexto 41"/>
            <p:cNvSpPr txBox="1"/>
            <p:nvPr/>
          </p:nvSpPr>
          <p:spPr>
            <a:xfrm>
              <a:off x="4668302" y="4827078"/>
              <a:ext cx="3155733" cy="400110"/>
            </a:xfrm>
            <a:prstGeom prst="rect">
              <a:avLst/>
            </a:prstGeom>
            <a:solidFill>
              <a:srgbClr val="ECD394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AR" sz="2000" dirty="0" smtClean="0">
                  <a:solidFill>
                    <a:schemeClr val="bg1"/>
                  </a:solidFill>
                </a:rPr>
                <a:t>Mejores Clientes</a:t>
              </a:r>
              <a:endParaRPr lang="es-AR" sz="20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43" name="CuadroTexto 42"/>
            <p:cNvSpPr txBox="1"/>
            <p:nvPr/>
          </p:nvSpPr>
          <p:spPr>
            <a:xfrm>
              <a:off x="7008017" y="5504118"/>
              <a:ext cx="791940" cy="276999"/>
            </a:xfrm>
            <a:prstGeom prst="rect">
              <a:avLst/>
            </a:prstGeom>
            <a:solidFill>
              <a:srgbClr val="F0DBA8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AR" sz="1200" dirty="0" smtClean="0">
                  <a:solidFill>
                    <a:schemeClr val="bg1"/>
                  </a:solidFill>
                </a:rPr>
                <a:t>$565000</a:t>
              </a:r>
              <a:endParaRPr lang="es-AR" sz="12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44" name="CuadroTexto 43"/>
            <p:cNvSpPr txBox="1"/>
            <p:nvPr/>
          </p:nvSpPr>
          <p:spPr>
            <a:xfrm>
              <a:off x="7488629" y="5894104"/>
              <a:ext cx="311328" cy="276999"/>
            </a:xfrm>
            <a:prstGeom prst="rect">
              <a:avLst/>
            </a:prstGeom>
            <a:solidFill>
              <a:srgbClr val="F0DBA8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AR" sz="1200" dirty="0" smtClean="0">
                  <a:solidFill>
                    <a:schemeClr val="bg1"/>
                  </a:solidFill>
                </a:rPr>
                <a:t>4</a:t>
              </a:r>
              <a:endParaRPr lang="es-AR" sz="12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45" name="CuadroTexto 44"/>
            <p:cNvSpPr txBox="1"/>
            <p:nvPr/>
          </p:nvSpPr>
          <p:spPr>
            <a:xfrm>
              <a:off x="7469379" y="6318399"/>
              <a:ext cx="311328" cy="276999"/>
            </a:xfrm>
            <a:prstGeom prst="rect">
              <a:avLst/>
            </a:prstGeom>
            <a:solidFill>
              <a:srgbClr val="F0DBA8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AR" sz="1200" dirty="0" smtClean="0">
                  <a:solidFill>
                    <a:schemeClr val="bg1"/>
                  </a:solidFill>
                </a:rPr>
                <a:t>3</a:t>
              </a:r>
              <a:endParaRPr lang="es-AR" sz="12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46" name="CuadroTexto 45"/>
            <p:cNvSpPr txBox="1"/>
            <p:nvPr/>
          </p:nvSpPr>
          <p:spPr>
            <a:xfrm>
              <a:off x="3703098" y="5504118"/>
              <a:ext cx="534509" cy="276999"/>
            </a:xfrm>
            <a:prstGeom prst="rect">
              <a:avLst/>
            </a:prstGeom>
            <a:solidFill>
              <a:srgbClr val="4BC3BC"/>
            </a:solidFill>
            <a:ln>
              <a:solidFill>
                <a:srgbClr val="4BC3BC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s-AR" sz="1200" dirty="0" smtClean="0">
                  <a:solidFill>
                    <a:schemeClr val="bg1"/>
                  </a:solidFill>
                </a:rPr>
                <a:t>33%</a:t>
              </a:r>
              <a:endParaRPr lang="es-AR" sz="12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47" name="CuadroTexto 46"/>
            <p:cNvSpPr txBox="1"/>
            <p:nvPr/>
          </p:nvSpPr>
          <p:spPr>
            <a:xfrm>
              <a:off x="3689864" y="5894104"/>
              <a:ext cx="534509" cy="276999"/>
            </a:xfrm>
            <a:prstGeom prst="rect">
              <a:avLst/>
            </a:prstGeom>
            <a:solidFill>
              <a:srgbClr val="4BC3BC"/>
            </a:solidFill>
            <a:ln>
              <a:solidFill>
                <a:srgbClr val="4BC3BC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s-AR" sz="1200" dirty="0" smtClean="0">
                  <a:solidFill>
                    <a:schemeClr val="bg1"/>
                  </a:solidFill>
                </a:rPr>
                <a:t>21%</a:t>
              </a:r>
              <a:endParaRPr lang="es-AR" sz="12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48" name="CuadroTexto 47"/>
            <p:cNvSpPr txBox="1"/>
            <p:nvPr/>
          </p:nvSpPr>
          <p:spPr>
            <a:xfrm>
              <a:off x="3689864" y="6318399"/>
              <a:ext cx="534509" cy="276999"/>
            </a:xfrm>
            <a:prstGeom prst="rect">
              <a:avLst/>
            </a:prstGeom>
            <a:solidFill>
              <a:srgbClr val="4BC3BC"/>
            </a:solidFill>
            <a:ln>
              <a:solidFill>
                <a:srgbClr val="4BC3BC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s-AR" sz="1200" dirty="0" smtClean="0">
                  <a:solidFill>
                    <a:schemeClr val="bg1"/>
                  </a:solidFill>
                </a:rPr>
                <a:t>18%</a:t>
              </a:r>
              <a:endParaRPr lang="es-AR" sz="12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56" name="CuadroTexto 55"/>
            <p:cNvSpPr txBox="1"/>
            <p:nvPr/>
          </p:nvSpPr>
          <p:spPr>
            <a:xfrm>
              <a:off x="6999248" y="5894069"/>
              <a:ext cx="791940" cy="276999"/>
            </a:xfrm>
            <a:prstGeom prst="rect">
              <a:avLst/>
            </a:prstGeom>
            <a:solidFill>
              <a:srgbClr val="F0DBA8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AR" sz="1200" dirty="0" smtClean="0">
                  <a:solidFill>
                    <a:schemeClr val="bg1"/>
                  </a:solidFill>
                </a:rPr>
                <a:t>$345678</a:t>
              </a:r>
              <a:endParaRPr lang="es-AR" sz="1200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64" name="Grupo 63"/>
          <p:cNvGrpSpPr/>
          <p:nvPr/>
        </p:nvGrpSpPr>
        <p:grpSpPr>
          <a:xfrm>
            <a:off x="6404097" y="8065861"/>
            <a:ext cx="5549851" cy="4153804"/>
            <a:chOff x="8055706" y="4494790"/>
            <a:chExt cx="4136294" cy="2957396"/>
          </a:xfrm>
        </p:grpSpPr>
        <p:pic>
          <p:nvPicPr>
            <p:cNvPr id="52" name="Imagen 5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055706" y="4494790"/>
              <a:ext cx="3909475" cy="2957396"/>
            </a:xfrm>
            <a:prstGeom prst="rect">
              <a:avLst/>
            </a:prstGeom>
          </p:spPr>
        </p:pic>
        <p:sp>
          <p:nvSpPr>
            <p:cNvPr id="53" name="CuadroTexto 52"/>
            <p:cNvSpPr txBox="1"/>
            <p:nvPr/>
          </p:nvSpPr>
          <p:spPr>
            <a:xfrm>
              <a:off x="8180895" y="4519573"/>
              <a:ext cx="2613169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s-AR" sz="1400" dirty="0" smtClean="0"/>
                <a:t>Total Estado de Proyectos</a:t>
              </a:r>
            </a:p>
          </p:txBody>
        </p:sp>
        <p:sp>
          <p:nvSpPr>
            <p:cNvPr id="54" name="CuadroTexto 53"/>
            <p:cNvSpPr txBox="1"/>
            <p:nvPr/>
          </p:nvSpPr>
          <p:spPr>
            <a:xfrm>
              <a:off x="11212563" y="4908152"/>
              <a:ext cx="979437" cy="86177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s-AR" sz="1000" dirty="0" smtClean="0"/>
                <a:t>Presupuestos</a:t>
              </a:r>
            </a:p>
            <a:p>
              <a:r>
                <a:rPr lang="es-AR" sz="1000" dirty="0" smtClean="0"/>
                <a:t>Cancelados</a:t>
              </a:r>
            </a:p>
            <a:p>
              <a:r>
                <a:rPr lang="es-AR" sz="1000" dirty="0" smtClean="0"/>
                <a:t>En Proceso</a:t>
              </a:r>
            </a:p>
            <a:p>
              <a:r>
                <a:rPr lang="es-AR" sz="1000" dirty="0" smtClean="0"/>
                <a:t>Terminados</a:t>
              </a:r>
            </a:p>
            <a:p>
              <a:r>
                <a:rPr lang="es-AR" sz="1000" dirty="0" smtClean="0"/>
                <a:t>Excedidos</a:t>
              </a:r>
            </a:p>
          </p:txBody>
        </p:sp>
      </p:grpSp>
      <p:sp>
        <p:nvSpPr>
          <p:cNvPr id="5" name="Rectángulo 4"/>
          <p:cNvSpPr/>
          <p:nvPr/>
        </p:nvSpPr>
        <p:spPr>
          <a:xfrm>
            <a:off x="4506057" y="1397752"/>
            <a:ext cx="6928299" cy="192730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CuadroTexto 11"/>
          <p:cNvSpPr txBox="1"/>
          <p:nvPr/>
        </p:nvSpPr>
        <p:spPr>
          <a:xfrm>
            <a:off x="6754308" y="1414447"/>
            <a:ext cx="341011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AR" sz="1400" dirty="0" smtClean="0"/>
              <a:t>Proyectos Activos vs Gastos</a:t>
            </a:r>
          </a:p>
        </p:txBody>
      </p:sp>
      <p:sp>
        <p:nvSpPr>
          <p:cNvPr id="25" name="CuadroTexto 24"/>
          <p:cNvSpPr txBox="1"/>
          <p:nvPr/>
        </p:nvSpPr>
        <p:spPr>
          <a:xfrm>
            <a:off x="6015034" y="1326582"/>
            <a:ext cx="296497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AR" dirty="0" smtClean="0"/>
              <a:t>Total a pagar x mes vs pagado</a:t>
            </a:r>
            <a:endParaRPr lang="es-AR" dirty="0"/>
          </a:p>
        </p:txBody>
      </p:sp>
      <p:pic>
        <p:nvPicPr>
          <p:cNvPr id="68" name="Imagen 67"/>
          <p:cNvPicPr>
            <a:picLocks noChangeAspect="1"/>
          </p:cNvPicPr>
          <p:nvPr/>
        </p:nvPicPr>
        <p:blipFill rotWithShape="1">
          <a:blip r:embed="rId6"/>
          <a:srcRect r="49997"/>
          <a:stretch/>
        </p:blipFill>
        <p:spPr>
          <a:xfrm>
            <a:off x="1005605" y="8058894"/>
            <a:ext cx="5351921" cy="1900803"/>
          </a:xfrm>
          <a:prstGeom prst="rect">
            <a:avLst/>
          </a:prstGeom>
        </p:spPr>
      </p:pic>
      <p:sp>
        <p:nvSpPr>
          <p:cNvPr id="69" name="CuadroTexto 68"/>
          <p:cNvSpPr txBox="1"/>
          <p:nvPr/>
        </p:nvSpPr>
        <p:spPr>
          <a:xfrm>
            <a:off x="1050990" y="8221359"/>
            <a:ext cx="2713383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AR" sz="1200" dirty="0" smtClean="0"/>
              <a:t>Proveedores con Facturas a pagar</a:t>
            </a:r>
          </a:p>
        </p:txBody>
      </p:sp>
      <p:sp>
        <p:nvSpPr>
          <p:cNvPr id="70" name="CuadroTexto 69"/>
          <p:cNvSpPr txBox="1"/>
          <p:nvPr/>
        </p:nvSpPr>
        <p:spPr>
          <a:xfrm>
            <a:off x="1430120" y="8603830"/>
            <a:ext cx="436108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AR" sz="1200" dirty="0" smtClean="0"/>
              <a:t>Proveedor                    </a:t>
            </a:r>
            <a:r>
              <a:rPr lang="es-AR" sz="1200" dirty="0" smtClean="0"/>
              <a:t>Fecha                             </a:t>
            </a:r>
            <a:r>
              <a:rPr lang="es-AR" sz="1200" dirty="0" smtClean="0"/>
              <a:t>	Monto</a:t>
            </a:r>
          </a:p>
        </p:txBody>
      </p:sp>
      <p:pic>
        <p:nvPicPr>
          <p:cNvPr id="71" name="Imagen 70"/>
          <p:cNvPicPr>
            <a:picLocks noChangeAspect="1"/>
          </p:cNvPicPr>
          <p:nvPr/>
        </p:nvPicPr>
        <p:blipFill rotWithShape="1">
          <a:blip r:embed="rId6"/>
          <a:srcRect t="41371" r="49997" b="15544"/>
          <a:stretch/>
        </p:blipFill>
        <p:spPr>
          <a:xfrm>
            <a:off x="1005605" y="9623561"/>
            <a:ext cx="5351919" cy="818969"/>
          </a:xfrm>
          <a:prstGeom prst="rect">
            <a:avLst/>
          </a:prstGeom>
        </p:spPr>
      </p:pic>
      <p:pic>
        <p:nvPicPr>
          <p:cNvPr id="72" name="Imagen 71"/>
          <p:cNvPicPr>
            <a:picLocks noChangeAspect="1"/>
          </p:cNvPicPr>
          <p:nvPr/>
        </p:nvPicPr>
        <p:blipFill rotWithShape="1">
          <a:blip r:embed="rId2"/>
          <a:srcRect l="25212" r="49840"/>
          <a:stretch/>
        </p:blipFill>
        <p:spPr>
          <a:xfrm>
            <a:off x="1050990" y="6953365"/>
            <a:ext cx="3532657" cy="962047"/>
          </a:xfrm>
          <a:prstGeom prst="rect">
            <a:avLst/>
          </a:prstGeom>
        </p:spPr>
      </p:pic>
      <p:sp>
        <p:nvSpPr>
          <p:cNvPr id="73" name="CuadroTexto 72"/>
          <p:cNvSpPr txBox="1"/>
          <p:nvPr/>
        </p:nvSpPr>
        <p:spPr>
          <a:xfrm>
            <a:off x="2054799" y="7503580"/>
            <a:ext cx="215220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AR" sz="1200" dirty="0" smtClean="0"/>
              <a:t>Facturas Impagas</a:t>
            </a:r>
            <a:endParaRPr lang="es-AR" sz="1200" dirty="0" smtClean="0"/>
          </a:p>
        </p:txBody>
      </p:sp>
      <p:sp>
        <p:nvSpPr>
          <p:cNvPr id="74" name="CuadroTexto 73"/>
          <p:cNvSpPr txBox="1"/>
          <p:nvPr/>
        </p:nvSpPr>
        <p:spPr>
          <a:xfrm>
            <a:off x="2043335" y="7235812"/>
            <a:ext cx="1238965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AR" sz="1600" b="1" dirty="0" smtClean="0"/>
              <a:t>35</a:t>
            </a:r>
            <a:endParaRPr lang="es-AR" sz="1600" b="1" dirty="0" smtClean="0"/>
          </a:p>
        </p:txBody>
      </p:sp>
      <p:pic>
        <p:nvPicPr>
          <p:cNvPr id="75" name="Imagen 74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C00000">
                <a:tint val="45000"/>
                <a:satMod val="400000"/>
              </a:srgbClr>
            </a:duotone>
          </a:blip>
          <a:srcRect b="38478"/>
          <a:stretch/>
        </p:blipFill>
        <p:spPr>
          <a:xfrm>
            <a:off x="924700" y="4468818"/>
            <a:ext cx="3562350" cy="2443612"/>
          </a:xfrm>
          <a:prstGeom prst="rect">
            <a:avLst/>
          </a:prstGeom>
        </p:spPr>
      </p:pic>
      <p:sp>
        <p:nvSpPr>
          <p:cNvPr id="76" name="CuadroTexto 75"/>
          <p:cNvSpPr txBox="1"/>
          <p:nvPr/>
        </p:nvSpPr>
        <p:spPr>
          <a:xfrm>
            <a:off x="1105124" y="4634732"/>
            <a:ext cx="1396446" cy="276999"/>
          </a:xfrm>
          <a:prstGeom prst="rect">
            <a:avLst/>
          </a:prstGeom>
          <a:solidFill>
            <a:srgbClr val="94545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AR" sz="1200" dirty="0" smtClean="0">
                <a:solidFill>
                  <a:schemeClr val="bg1"/>
                </a:solidFill>
              </a:rPr>
              <a:t>Top 3</a:t>
            </a:r>
            <a:endParaRPr lang="es-AR" sz="1200" dirty="0" smtClean="0">
              <a:solidFill>
                <a:schemeClr val="bg1"/>
              </a:solidFill>
            </a:endParaRPr>
          </a:p>
        </p:txBody>
      </p:sp>
      <p:sp>
        <p:nvSpPr>
          <p:cNvPr id="77" name="CuadroTexto 76"/>
          <p:cNvSpPr txBox="1"/>
          <p:nvPr/>
        </p:nvSpPr>
        <p:spPr>
          <a:xfrm>
            <a:off x="1098531" y="4939146"/>
            <a:ext cx="3155733" cy="707886"/>
          </a:xfrm>
          <a:prstGeom prst="rect">
            <a:avLst/>
          </a:prstGeom>
          <a:solidFill>
            <a:srgbClr val="94545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AR" sz="2000" dirty="0" smtClean="0">
                <a:solidFill>
                  <a:schemeClr val="bg1"/>
                </a:solidFill>
              </a:rPr>
              <a:t>Productores con proyectos en curso </a:t>
            </a:r>
            <a:endParaRPr lang="es-AR" sz="2000" dirty="0" smtClean="0">
              <a:solidFill>
                <a:schemeClr val="bg1"/>
              </a:solidFill>
            </a:endParaRPr>
          </a:p>
        </p:txBody>
      </p:sp>
      <p:sp>
        <p:nvSpPr>
          <p:cNvPr id="78" name="CuadroTexto 77"/>
          <p:cNvSpPr txBox="1"/>
          <p:nvPr/>
        </p:nvSpPr>
        <p:spPr>
          <a:xfrm>
            <a:off x="3753517" y="5626603"/>
            <a:ext cx="534509" cy="276999"/>
          </a:xfrm>
          <a:prstGeom prst="rect">
            <a:avLst/>
          </a:prstGeom>
          <a:solidFill>
            <a:srgbClr val="A86060"/>
          </a:solidFill>
          <a:ln>
            <a:solidFill>
              <a:srgbClr val="4BC3BC"/>
            </a:solidFill>
          </a:ln>
        </p:spPr>
        <p:txBody>
          <a:bodyPr wrap="square" rtlCol="0">
            <a:spAutoFit/>
          </a:bodyPr>
          <a:lstStyle/>
          <a:p>
            <a:r>
              <a:rPr lang="es-AR" sz="1200" dirty="0" smtClean="0">
                <a:solidFill>
                  <a:schemeClr val="bg1"/>
                </a:solidFill>
              </a:rPr>
              <a:t>3</a:t>
            </a:r>
            <a:endParaRPr lang="es-AR" sz="1200" dirty="0" smtClean="0">
              <a:solidFill>
                <a:schemeClr val="bg1"/>
              </a:solidFill>
            </a:endParaRPr>
          </a:p>
        </p:txBody>
      </p:sp>
      <p:sp>
        <p:nvSpPr>
          <p:cNvPr id="79" name="CuadroTexto 78"/>
          <p:cNvSpPr txBox="1"/>
          <p:nvPr/>
        </p:nvSpPr>
        <p:spPr>
          <a:xfrm>
            <a:off x="3740283" y="6016589"/>
            <a:ext cx="534509" cy="276999"/>
          </a:xfrm>
          <a:prstGeom prst="rect">
            <a:avLst/>
          </a:prstGeom>
          <a:solidFill>
            <a:srgbClr val="A86060"/>
          </a:solidFill>
          <a:ln>
            <a:solidFill>
              <a:srgbClr val="4BC3BC"/>
            </a:solidFill>
          </a:ln>
        </p:spPr>
        <p:txBody>
          <a:bodyPr wrap="square" rtlCol="0">
            <a:spAutoFit/>
          </a:bodyPr>
          <a:lstStyle/>
          <a:p>
            <a:r>
              <a:rPr lang="es-AR" sz="1200" dirty="0" smtClean="0">
                <a:solidFill>
                  <a:schemeClr val="bg1"/>
                </a:solidFill>
              </a:rPr>
              <a:t>2</a:t>
            </a:r>
            <a:endParaRPr lang="es-AR" sz="1200" dirty="0" smtClean="0">
              <a:solidFill>
                <a:schemeClr val="bg1"/>
              </a:solidFill>
            </a:endParaRPr>
          </a:p>
        </p:txBody>
      </p:sp>
      <p:sp>
        <p:nvSpPr>
          <p:cNvPr id="80" name="CuadroTexto 79"/>
          <p:cNvSpPr txBox="1"/>
          <p:nvPr/>
        </p:nvSpPr>
        <p:spPr>
          <a:xfrm>
            <a:off x="3740283" y="6440884"/>
            <a:ext cx="534509" cy="276999"/>
          </a:xfrm>
          <a:prstGeom prst="rect">
            <a:avLst/>
          </a:prstGeom>
          <a:solidFill>
            <a:srgbClr val="A86060"/>
          </a:solidFill>
          <a:ln>
            <a:solidFill>
              <a:srgbClr val="4BC3BC"/>
            </a:solidFill>
          </a:ln>
        </p:spPr>
        <p:txBody>
          <a:bodyPr wrap="square" rtlCol="0">
            <a:spAutoFit/>
          </a:bodyPr>
          <a:lstStyle/>
          <a:p>
            <a:r>
              <a:rPr lang="es-AR" sz="1200" dirty="0" smtClean="0">
                <a:solidFill>
                  <a:schemeClr val="bg1"/>
                </a:solidFill>
              </a:rPr>
              <a:t>1</a:t>
            </a:r>
            <a:endParaRPr lang="es-AR" sz="1200" dirty="0" smtClean="0">
              <a:solidFill>
                <a:schemeClr val="bg1"/>
              </a:solidFill>
            </a:endParaRPr>
          </a:p>
        </p:txBody>
      </p:sp>
      <p:sp>
        <p:nvSpPr>
          <p:cNvPr id="55" name="Marcador de contenido 2"/>
          <p:cNvSpPr txBox="1">
            <a:spLocks/>
          </p:cNvSpPr>
          <p:nvPr/>
        </p:nvSpPr>
        <p:spPr>
          <a:xfrm>
            <a:off x="4624391" y="1853409"/>
            <a:ext cx="6948731" cy="17029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1800" dirty="0" smtClean="0"/>
              <a:t>Este cuadro muestra la sumatoria de todos los recursos proyectados a pagar x mes vs lo pagado, en una línea de tiempo mensual donde el mes corriente es el centro y toma 6 meses para atrás y 6 para adelante</a:t>
            </a:r>
          </a:p>
          <a:p>
            <a:endParaRPr lang="es-AR" sz="1800" dirty="0" smtClean="0"/>
          </a:p>
          <a:p>
            <a:endParaRPr lang="es-AR" sz="18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673872" y="5383733"/>
            <a:ext cx="3195511" cy="1689722"/>
          </a:xfrm>
          <a:solidFill>
            <a:srgbClr val="1FB5AC"/>
          </a:solidFill>
        </p:spPr>
        <p:txBody>
          <a:bodyPr>
            <a:normAutofit/>
          </a:bodyPr>
          <a:lstStyle/>
          <a:p>
            <a:r>
              <a:rPr lang="es-AR" sz="1800" dirty="0" smtClean="0"/>
              <a:t>5 Proyectos – diferencia entre real y estimado calculado como % del total y ordenar los que mejor % tenga</a:t>
            </a:r>
          </a:p>
          <a:p>
            <a:endParaRPr lang="es-AR" sz="1800" dirty="0"/>
          </a:p>
        </p:txBody>
      </p:sp>
      <p:sp>
        <p:nvSpPr>
          <p:cNvPr id="58" name="Marcador de contenido 2"/>
          <p:cNvSpPr txBox="1">
            <a:spLocks/>
          </p:cNvSpPr>
          <p:nvPr/>
        </p:nvSpPr>
        <p:spPr>
          <a:xfrm>
            <a:off x="8325172" y="6041921"/>
            <a:ext cx="2808864" cy="980991"/>
          </a:xfrm>
          <a:prstGeom prst="rect">
            <a:avLst/>
          </a:prstGeom>
          <a:solidFill>
            <a:srgbClr val="ECD394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1800" dirty="0" smtClean="0"/>
              <a:t>Clientes con mas cantidad de proyectos y total de facturación</a:t>
            </a:r>
          </a:p>
          <a:p>
            <a:endParaRPr lang="es-AR" sz="1800" dirty="0" smtClean="0"/>
          </a:p>
          <a:p>
            <a:endParaRPr lang="es-AR" sz="1800" dirty="0"/>
          </a:p>
        </p:txBody>
      </p:sp>
    </p:spTree>
    <p:extLst>
      <p:ext uri="{BB962C8B-B14F-4D97-AF65-F5344CB8AC3E}">
        <p14:creationId xmlns:p14="http://schemas.microsoft.com/office/powerpoint/2010/main" val="20328963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280" y="1118822"/>
            <a:ext cx="11703440" cy="5058141"/>
          </a:xfrm>
          <a:prstGeom prst="rect">
            <a:avLst/>
          </a:prstGeom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825127" y="27973"/>
            <a:ext cx="1019121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dirty="0" err="1" smtClean="0"/>
              <a:t>Dashboard</a:t>
            </a:r>
            <a:r>
              <a:rPr lang="es-AR" dirty="0" smtClean="0"/>
              <a:t> proyecto</a:t>
            </a:r>
            <a:endParaRPr lang="es-AR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2882" y="1730829"/>
            <a:ext cx="3593303" cy="3518959"/>
          </a:xfrm>
          <a:prstGeom prst="rect">
            <a:avLst/>
          </a:prstGeom>
        </p:spPr>
      </p:pic>
      <p:grpSp>
        <p:nvGrpSpPr>
          <p:cNvPr id="7" name="Grupo 6"/>
          <p:cNvGrpSpPr/>
          <p:nvPr/>
        </p:nvGrpSpPr>
        <p:grpSpPr>
          <a:xfrm>
            <a:off x="1518969" y="5320958"/>
            <a:ext cx="3361685" cy="1927301"/>
            <a:chOff x="8090967" y="1495954"/>
            <a:chExt cx="2951512" cy="1927301"/>
          </a:xfrm>
        </p:grpSpPr>
        <p:sp>
          <p:nvSpPr>
            <p:cNvPr id="8" name="Rectángulo 7"/>
            <p:cNvSpPr/>
            <p:nvPr/>
          </p:nvSpPr>
          <p:spPr>
            <a:xfrm>
              <a:off x="8090967" y="1495954"/>
              <a:ext cx="2951512" cy="1927301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pic>
          <p:nvPicPr>
            <p:cNvPr id="9" name="Imagen 8"/>
            <p:cNvPicPr>
              <a:picLocks noChangeAspect="1"/>
            </p:cNvPicPr>
            <p:nvPr/>
          </p:nvPicPr>
          <p:blipFill rotWithShape="1">
            <a:blip r:embed="rId4"/>
            <a:srcRect l="16107" t="19905" r="66178" b="59267"/>
            <a:stretch/>
          </p:blipFill>
          <p:spPr>
            <a:xfrm>
              <a:off x="8449165" y="1691137"/>
              <a:ext cx="2404284" cy="1590016"/>
            </a:xfrm>
            <a:prstGeom prst="rect">
              <a:avLst/>
            </a:prstGeom>
          </p:spPr>
        </p:pic>
        <p:sp>
          <p:nvSpPr>
            <p:cNvPr id="10" name="CuadroTexto 9"/>
            <p:cNvSpPr txBox="1"/>
            <p:nvPr/>
          </p:nvSpPr>
          <p:spPr>
            <a:xfrm>
              <a:off x="8161694" y="1532971"/>
              <a:ext cx="2753409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AR" sz="1400" dirty="0" smtClean="0"/>
                <a:t>Total Presupuestado</a:t>
              </a:r>
            </a:p>
            <a:p>
              <a:pPr algn="ctr"/>
              <a:r>
                <a:rPr lang="es-AR" sz="1400" dirty="0" smtClean="0"/>
                <a:t>$500.000</a:t>
              </a:r>
            </a:p>
          </p:txBody>
        </p:sp>
        <p:sp>
          <p:nvSpPr>
            <p:cNvPr id="11" name="CuadroTexto 10"/>
            <p:cNvSpPr txBox="1"/>
            <p:nvPr/>
          </p:nvSpPr>
          <p:spPr>
            <a:xfrm>
              <a:off x="8525195" y="2938741"/>
              <a:ext cx="1696121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s-AR" sz="1400" dirty="0" smtClean="0"/>
                <a:t>$150.000 gastado</a:t>
              </a:r>
            </a:p>
          </p:txBody>
        </p:sp>
        <p:sp>
          <p:nvSpPr>
            <p:cNvPr id="12" name="CuadroTexto 11"/>
            <p:cNvSpPr txBox="1"/>
            <p:nvPr/>
          </p:nvSpPr>
          <p:spPr>
            <a:xfrm>
              <a:off x="8449165" y="1522489"/>
              <a:ext cx="1987595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s-AR" dirty="0" smtClean="0"/>
                <a:t>Proyectado a pagar</a:t>
              </a:r>
              <a:br>
                <a:rPr lang="es-AR" dirty="0" smtClean="0"/>
              </a:br>
              <a:r>
                <a:rPr lang="es-AR" dirty="0" smtClean="0"/>
                <a:t> este mes</a:t>
              </a:r>
              <a:endParaRPr lang="es-AR" dirty="0"/>
            </a:p>
          </p:txBody>
        </p:sp>
        <p:sp>
          <p:nvSpPr>
            <p:cNvPr id="13" name="CuadroTexto 12"/>
            <p:cNvSpPr txBox="1"/>
            <p:nvPr/>
          </p:nvSpPr>
          <p:spPr>
            <a:xfrm>
              <a:off x="9312296" y="2907963"/>
              <a:ext cx="86793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s-AR" dirty="0" smtClean="0"/>
                <a:t>Pagado</a:t>
              </a:r>
              <a:endParaRPr lang="es-AR" dirty="0"/>
            </a:p>
          </p:txBody>
        </p:sp>
      </p:grpSp>
      <p:sp>
        <p:nvSpPr>
          <p:cNvPr id="14" name="Rectángulo 13"/>
          <p:cNvSpPr/>
          <p:nvPr/>
        </p:nvSpPr>
        <p:spPr>
          <a:xfrm>
            <a:off x="5019421" y="5320958"/>
            <a:ext cx="6928299" cy="192730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5" name="CuadroTexto 14"/>
          <p:cNvSpPr txBox="1"/>
          <p:nvPr/>
        </p:nvSpPr>
        <p:spPr>
          <a:xfrm>
            <a:off x="7267672" y="5337653"/>
            <a:ext cx="341011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AR" sz="1400" dirty="0" smtClean="0"/>
              <a:t>Proyectos Activos vs Gastos</a:t>
            </a:r>
          </a:p>
        </p:txBody>
      </p:sp>
      <p:sp>
        <p:nvSpPr>
          <p:cNvPr id="16" name="CuadroTexto 15"/>
          <p:cNvSpPr txBox="1"/>
          <p:nvPr/>
        </p:nvSpPr>
        <p:spPr>
          <a:xfrm>
            <a:off x="6528398" y="5249788"/>
            <a:ext cx="296497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AR" dirty="0" smtClean="0"/>
              <a:t>Total a pagar x mes vs pagado</a:t>
            </a:r>
            <a:endParaRPr lang="es-AR" dirty="0"/>
          </a:p>
        </p:txBody>
      </p:sp>
      <p:graphicFrame>
        <p:nvGraphicFramePr>
          <p:cNvPr id="17" name="Gráfico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82241372"/>
              </p:ext>
            </p:extLst>
          </p:nvPr>
        </p:nvGraphicFramePr>
        <p:xfrm>
          <a:off x="5585757" y="5667570"/>
          <a:ext cx="5800725" cy="16084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8" name="Forma libre 17"/>
          <p:cNvSpPr/>
          <p:nvPr/>
        </p:nvSpPr>
        <p:spPr>
          <a:xfrm>
            <a:off x="6478386" y="6014894"/>
            <a:ext cx="4352900" cy="683943"/>
          </a:xfrm>
          <a:custGeom>
            <a:avLst/>
            <a:gdLst>
              <a:gd name="connsiteX0" fmla="*/ 0 w 4397828"/>
              <a:gd name="connsiteY0" fmla="*/ 1219200 h 1371600"/>
              <a:gd name="connsiteX1" fmla="*/ 54428 w 4397828"/>
              <a:gd name="connsiteY1" fmla="*/ 1230085 h 1371600"/>
              <a:gd name="connsiteX2" fmla="*/ 87085 w 4397828"/>
              <a:gd name="connsiteY2" fmla="*/ 1240971 h 1371600"/>
              <a:gd name="connsiteX3" fmla="*/ 174171 w 4397828"/>
              <a:gd name="connsiteY3" fmla="*/ 1251857 h 1371600"/>
              <a:gd name="connsiteX4" fmla="*/ 293914 w 4397828"/>
              <a:gd name="connsiteY4" fmla="*/ 1273628 h 1371600"/>
              <a:gd name="connsiteX5" fmla="*/ 381000 w 4397828"/>
              <a:gd name="connsiteY5" fmla="*/ 1295400 h 1371600"/>
              <a:gd name="connsiteX6" fmla="*/ 478971 w 4397828"/>
              <a:gd name="connsiteY6" fmla="*/ 1328057 h 1371600"/>
              <a:gd name="connsiteX7" fmla="*/ 511628 w 4397828"/>
              <a:gd name="connsiteY7" fmla="*/ 1338943 h 1371600"/>
              <a:gd name="connsiteX8" fmla="*/ 587828 w 4397828"/>
              <a:gd name="connsiteY8" fmla="*/ 1349828 h 1371600"/>
              <a:gd name="connsiteX9" fmla="*/ 631371 w 4397828"/>
              <a:gd name="connsiteY9" fmla="*/ 1360714 h 1371600"/>
              <a:gd name="connsiteX10" fmla="*/ 696685 w 4397828"/>
              <a:gd name="connsiteY10" fmla="*/ 1371600 h 1371600"/>
              <a:gd name="connsiteX11" fmla="*/ 1382485 w 4397828"/>
              <a:gd name="connsiteY11" fmla="*/ 1360714 h 1371600"/>
              <a:gd name="connsiteX12" fmla="*/ 1415143 w 4397828"/>
              <a:gd name="connsiteY12" fmla="*/ 1349828 h 1371600"/>
              <a:gd name="connsiteX13" fmla="*/ 1458685 w 4397828"/>
              <a:gd name="connsiteY13" fmla="*/ 1338943 h 1371600"/>
              <a:gd name="connsiteX14" fmla="*/ 1513114 w 4397828"/>
              <a:gd name="connsiteY14" fmla="*/ 1295400 h 1371600"/>
              <a:gd name="connsiteX15" fmla="*/ 1556657 w 4397828"/>
              <a:gd name="connsiteY15" fmla="*/ 1251857 h 1371600"/>
              <a:gd name="connsiteX16" fmla="*/ 1621971 w 4397828"/>
              <a:gd name="connsiteY16" fmla="*/ 1208314 h 1371600"/>
              <a:gd name="connsiteX17" fmla="*/ 1698171 w 4397828"/>
              <a:gd name="connsiteY17" fmla="*/ 1121228 h 1371600"/>
              <a:gd name="connsiteX18" fmla="*/ 1763485 w 4397828"/>
              <a:gd name="connsiteY18" fmla="*/ 1023257 h 1371600"/>
              <a:gd name="connsiteX19" fmla="*/ 1785257 w 4397828"/>
              <a:gd name="connsiteY19" fmla="*/ 990600 h 1371600"/>
              <a:gd name="connsiteX20" fmla="*/ 1817914 w 4397828"/>
              <a:gd name="connsiteY20" fmla="*/ 881743 h 1371600"/>
              <a:gd name="connsiteX21" fmla="*/ 1828800 w 4397828"/>
              <a:gd name="connsiteY21" fmla="*/ 849085 h 1371600"/>
              <a:gd name="connsiteX22" fmla="*/ 1850571 w 4397828"/>
              <a:gd name="connsiteY22" fmla="*/ 816428 h 1371600"/>
              <a:gd name="connsiteX23" fmla="*/ 1872343 w 4397828"/>
              <a:gd name="connsiteY23" fmla="*/ 729343 h 1371600"/>
              <a:gd name="connsiteX24" fmla="*/ 1905000 w 4397828"/>
              <a:gd name="connsiteY24" fmla="*/ 664028 h 1371600"/>
              <a:gd name="connsiteX25" fmla="*/ 1926771 w 4397828"/>
              <a:gd name="connsiteY25" fmla="*/ 576943 h 1371600"/>
              <a:gd name="connsiteX26" fmla="*/ 1937657 w 4397828"/>
              <a:gd name="connsiteY26" fmla="*/ 489857 h 1371600"/>
              <a:gd name="connsiteX27" fmla="*/ 1948543 w 4397828"/>
              <a:gd name="connsiteY27" fmla="*/ 446314 h 1371600"/>
              <a:gd name="connsiteX28" fmla="*/ 1981200 w 4397828"/>
              <a:gd name="connsiteY28" fmla="*/ 293914 h 1371600"/>
              <a:gd name="connsiteX29" fmla="*/ 2002971 w 4397828"/>
              <a:gd name="connsiteY29" fmla="*/ 228600 h 1371600"/>
              <a:gd name="connsiteX30" fmla="*/ 2024743 w 4397828"/>
              <a:gd name="connsiteY30" fmla="*/ 206828 h 1371600"/>
              <a:gd name="connsiteX31" fmla="*/ 2035628 w 4397828"/>
              <a:gd name="connsiteY31" fmla="*/ 174171 h 1371600"/>
              <a:gd name="connsiteX32" fmla="*/ 2057400 w 4397828"/>
              <a:gd name="connsiteY32" fmla="*/ 152400 h 1371600"/>
              <a:gd name="connsiteX33" fmla="*/ 2079171 w 4397828"/>
              <a:gd name="connsiteY33" fmla="*/ 76200 h 1371600"/>
              <a:gd name="connsiteX34" fmla="*/ 2100943 w 4397828"/>
              <a:gd name="connsiteY34" fmla="*/ 54428 h 1371600"/>
              <a:gd name="connsiteX35" fmla="*/ 2133600 w 4397828"/>
              <a:gd name="connsiteY35" fmla="*/ 0 h 1371600"/>
              <a:gd name="connsiteX36" fmla="*/ 2166257 w 4397828"/>
              <a:gd name="connsiteY36" fmla="*/ 21771 h 1371600"/>
              <a:gd name="connsiteX37" fmla="*/ 2242457 w 4397828"/>
              <a:gd name="connsiteY37" fmla="*/ 87085 h 1371600"/>
              <a:gd name="connsiteX38" fmla="*/ 2275114 w 4397828"/>
              <a:gd name="connsiteY38" fmla="*/ 97971 h 1371600"/>
              <a:gd name="connsiteX39" fmla="*/ 2318657 w 4397828"/>
              <a:gd name="connsiteY39" fmla="*/ 152400 h 1371600"/>
              <a:gd name="connsiteX40" fmla="*/ 2373085 w 4397828"/>
              <a:gd name="connsiteY40" fmla="*/ 195943 h 1371600"/>
              <a:gd name="connsiteX41" fmla="*/ 2383971 w 4397828"/>
              <a:gd name="connsiteY41" fmla="*/ 228600 h 1371600"/>
              <a:gd name="connsiteX42" fmla="*/ 2405743 w 4397828"/>
              <a:gd name="connsiteY42" fmla="*/ 250371 h 1371600"/>
              <a:gd name="connsiteX43" fmla="*/ 2427514 w 4397828"/>
              <a:gd name="connsiteY43" fmla="*/ 315685 h 1371600"/>
              <a:gd name="connsiteX44" fmla="*/ 2449285 w 4397828"/>
              <a:gd name="connsiteY44" fmla="*/ 424543 h 1371600"/>
              <a:gd name="connsiteX45" fmla="*/ 2471057 w 4397828"/>
              <a:gd name="connsiteY45" fmla="*/ 500743 h 1371600"/>
              <a:gd name="connsiteX46" fmla="*/ 2492828 w 4397828"/>
              <a:gd name="connsiteY46" fmla="*/ 598714 h 1371600"/>
              <a:gd name="connsiteX47" fmla="*/ 2514600 w 4397828"/>
              <a:gd name="connsiteY47" fmla="*/ 664028 h 1371600"/>
              <a:gd name="connsiteX48" fmla="*/ 2558143 w 4397828"/>
              <a:gd name="connsiteY48" fmla="*/ 707571 h 1371600"/>
              <a:gd name="connsiteX49" fmla="*/ 2579914 w 4397828"/>
              <a:gd name="connsiteY49" fmla="*/ 729343 h 1371600"/>
              <a:gd name="connsiteX50" fmla="*/ 2623457 w 4397828"/>
              <a:gd name="connsiteY50" fmla="*/ 794657 h 1371600"/>
              <a:gd name="connsiteX51" fmla="*/ 2667000 w 4397828"/>
              <a:gd name="connsiteY51" fmla="*/ 859971 h 1371600"/>
              <a:gd name="connsiteX52" fmla="*/ 2710543 w 4397828"/>
              <a:gd name="connsiteY52" fmla="*/ 903514 h 1371600"/>
              <a:gd name="connsiteX53" fmla="*/ 2732314 w 4397828"/>
              <a:gd name="connsiteY53" fmla="*/ 936171 h 1371600"/>
              <a:gd name="connsiteX54" fmla="*/ 2764971 w 4397828"/>
              <a:gd name="connsiteY54" fmla="*/ 947057 h 1371600"/>
              <a:gd name="connsiteX55" fmla="*/ 2852057 w 4397828"/>
              <a:gd name="connsiteY55" fmla="*/ 990600 h 1371600"/>
              <a:gd name="connsiteX56" fmla="*/ 2884714 w 4397828"/>
              <a:gd name="connsiteY56" fmla="*/ 1001485 h 1371600"/>
              <a:gd name="connsiteX57" fmla="*/ 3080657 w 4397828"/>
              <a:gd name="connsiteY57" fmla="*/ 990600 h 1371600"/>
              <a:gd name="connsiteX58" fmla="*/ 3113314 w 4397828"/>
              <a:gd name="connsiteY58" fmla="*/ 936171 h 1371600"/>
              <a:gd name="connsiteX59" fmla="*/ 3145971 w 4397828"/>
              <a:gd name="connsiteY59" fmla="*/ 903514 h 1371600"/>
              <a:gd name="connsiteX60" fmla="*/ 3167743 w 4397828"/>
              <a:gd name="connsiteY60" fmla="*/ 870857 h 1371600"/>
              <a:gd name="connsiteX61" fmla="*/ 3189514 w 4397828"/>
              <a:gd name="connsiteY61" fmla="*/ 849085 h 1371600"/>
              <a:gd name="connsiteX62" fmla="*/ 3211285 w 4397828"/>
              <a:gd name="connsiteY62" fmla="*/ 816428 h 1371600"/>
              <a:gd name="connsiteX63" fmla="*/ 3243943 w 4397828"/>
              <a:gd name="connsiteY63" fmla="*/ 783771 h 1371600"/>
              <a:gd name="connsiteX64" fmla="*/ 3320143 w 4397828"/>
              <a:gd name="connsiteY64" fmla="*/ 707571 h 1371600"/>
              <a:gd name="connsiteX65" fmla="*/ 3341914 w 4397828"/>
              <a:gd name="connsiteY65" fmla="*/ 674914 h 1371600"/>
              <a:gd name="connsiteX66" fmla="*/ 3407228 w 4397828"/>
              <a:gd name="connsiteY66" fmla="*/ 642257 h 1371600"/>
              <a:gd name="connsiteX67" fmla="*/ 3516085 w 4397828"/>
              <a:gd name="connsiteY67" fmla="*/ 620485 h 1371600"/>
              <a:gd name="connsiteX68" fmla="*/ 3701143 w 4397828"/>
              <a:gd name="connsiteY68" fmla="*/ 631371 h 1371600"/>
              <a:gd name="connsiteX69" fmla="*/ 3755571 w 4397828"/>
              <a:gd name="connsiteY69" fmla="*/ 642257 h 1371600"/>
              <a:gd name="connsiteX70" fmla="*/ 3864428 w 4397828"/>
              <a:gd name="connsiteY70" fmla="*/ 631371 h 1371600"/>
              <a:gd name="connsiteX71" fmla="*/ 3995057 w 4397828"/>
              <a:gd name="connsiteY71" fmla="*/ 609600 h 1371600"/>
              <a:gd name="connsiteX72" fmla="*/ 4027714 w 4397828"/>
              <a:gd name="connsiteY72" fmla="*/ 598714 h 1371600"/>
              <a:gd name="connsiteX73" fmla="*/ 4071257 w 4397828"/>
              <a:gd name="connsiteY73" fmla="*/ 587828 h 1371600"/>
              <a:gd name="connsiteX74" fmla="*/ 4103914 w 4397828"/>
              <a:gd name="connsiteY74" fmla="*/ 566057 h 1371600"/>
              <a:gd name="connsiteX75" fmla="*/ 4288971 w 4397828"/>
              <a:gd name="connsiteY75" fmla="*/ 566057 h 1371600"/>
              <a:gd name="connsiteX76" fmla="*/ 4397828 w 4397828"/>
              <a:gd name="connsiteY76" fmla="*/ 566057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4397828" h="1371600">
                <a:moveTo>
                  <a:pt x="0" y="1219200"/>
                </a:moveTo>
                <a:cubicBezTo>
                  <a:pt x="18143" y="1222828"/>
                  <a:pt x="36478" y="1225598"/>
                  <a:pt x="54428" y="1230085"/>
                </a:cubicBezTo>
                <a:cubicBezTo>
                  <a:pt x="65560" y="1232868"/>
                  <a:pt x="75796" y="1238918"/>
                  <a:pt x="87085" y="1240971"/>
                </a:cubicBezTo>
                <a:cubicBezTo>
                  <a:pt x="115868" y="1246204"/>
                  <a:pt x="145142" y="1248228"/>
                  <a:pt x="174171" y="1251857"/>
                </a:cubicBezTo>
                <a:cubicBezTo>
                  <a:pt x="251135" y="1277512"/>
                  <a:pt x="153238" y="1247252"/>
                  <a:pt x="293914" y="1273628"/>
                </a:cubicBezTo>
                <a:cubicBezTo>
                  <a:pt x="323324" y="1279142"/>
                  <a:pt x="352613" y="1285938"/>
                  <a:pt x="381000" y="1295400"/>
                </a:cubicBezTo>
                <a:lnTo>
                  <a:pt x="478971" y="1328057"/>
                </a:lnTo>
                <a:cubicBezTo>
                  <a:pt x="489857" y="1331686"/>
                  <a:pt x="500269" y="1337320"/>
                  <a:pt x="511628" y="1338943"/>
                </a:cubicBezTo>
                <a:cubicBezTo>
                  <a:pt x="537028" y="1342571"/>
                  <a:pt x="562584" y="1345238"/>
                  <a:pt x="587828" y="1349828"/>
                </a:cubicBezTo>
                <a:cubicBezTo>
                  <a:pt x="602548" y="1352504"/>
                  <a:pt x="616700" y="1357780"/>
                  <a:pt x="631371" y="1360714"/>
                </a:cubicBezTo>
                <a:cubicBezTo>
                  <a:pt x="653014" y="1365043"/>
                  <a:pt x="674914" y="1367971"/>
                  <a:pt x="696685" y="1371600"/>
                </a:cubicBezTo>
                <a:lnTo>
                  <a:pt x="1382485" y="1360714"/>
                </a:lnTo>
                <a:cubicBezTo>
                  <a:pt x="1393955" y="1360366"/>
                  <a:pt x="1404110" y="1352980"/>
                  <a:pt x="1415143" y="1349828"/>
                </a:cubicBezTo>
                <a:cubicBezTo>
                  <a:pt x="1429528" y="1345718"/>
                  <a:pt x="1444171" y="1342571"/>
                  <a:pt x="1458685" y="1338943"/>
                </a:cubicBezTo>
                <a:cubicBezTo>
                  <a:pt x="1532800" y="1264828"/>
                  <a:pt x="1416988" y="1377793"/>
                  <a:pt x="1513114" y="1295400"/>
                </a:cubicBezTo>
                <a:cubicBezTo>
                  <a:pt x="1528699" y="1282042"/>
                  <a:pt x="1539578" y="1263243"/>
                  <a:pt x="1556657" y="1251857"/>
                </a:cubicBezTo>
                <a:cubicBezTo>
                  <a:pt x="1578428" y="1237343"/>
                  <a:pt x="1603469" y="1226816"/>
                  <a:pt x="1621971" y="1208314"/>
                </a:cubicBezTo>
                <a:cubicBezTo>
                  <a:pt x="1667037" y="1163248"/>
                  <a:pt x="1663191" y="1171199"/>
                  <a:pt x="1698171" y="1121228"/>
                </a:cubicBezTo>
                <a:cubicBezTo>
                  <a:pt x="1698206" y="1121178"/>
                  <a:pt x="1752582" y="1039611"/>
                  <a:pt x="1763485" y="1023257"/>
                </a:cubicBezTo>
                <a:lnTo>
                  <a:pt x="1785257" y="990600"/>
                </a:lnTo>
                <a:cubicBezTo>
                  <a:pt x="1801709" y="924794"/>
                  <a:pt x="1791412" y="961249"/>
                  <a:pt x="1817914" y="881743"/>
                </a:cubicBezTo>
                <a:cubicBezTo>
                  <a:pt x="1821543" y="870857"/>
                  <a:pt x="1822435" y="858633"/>
                  <a:pt x="1828800" y="849085"/>
                </a:cubicBezTo>
                <a:lnTo>
                  <a:pt x="1850571" y="816428"/>
                </a:lnTo>
                <a:cubicBezTo>
                  <a:pt x="1857828" y="787400"/>
                  <a:pt x="1855746" y="754240"/>
                  <a:pt x="1872343" y="729343"/>
                </a:cubicBezTo>
                <a:cubicBezTo>
                  <a:pt x="1895207" y="695045"/>
                  <a:pt x="1894600" y="702161"/>
                  <a:pt x="1905000" y="664028"/>
                </a:cubicBezTo>
                <a:cubicBezTo>
                  <a:pt x="1912873" y="635161"/>
                  <a:pt x="1926771" y="576943"/>
                  <a:pt x="1926771" y="576943"/>
                </a:cubicBezTo>
                <a:cubicBezTo>
                  <a:pt x="1930400" y="547914"/>
                  <a:pt x="1932847" y="518714"/>
                  <a:pt x="1937657" y="489857"/>
                </a:cubicBezTo>
                <a:cubicBezTo>
                  <a:pt x="1940117" y="475100"/>
                  <a:pt x="1946083" y="461072"/>
                  <a:pt x="1948543" y="446314"/>
                </a:cubicBezTo>
                <a:cubicBezTo>
                  <a:pt x="1971431" y="308982"/>
                  <a:pt x="1942993" y="408534"/>
                  <a:pt x="1981200" y="293914"/>
                </a:cubicBezTo>
                <a:lnTo>
                  <a:pt x="2002971" y="228600"/>
                </a:lnTo>
                <a:lnTo>
                  <a:pt x="2024743" y="206828"/>
                </a:lnTo>
                <a:cubicBezTo>
                  <a:pt x="2028371" y="195942"/>
                  <a:pt x="2029724" y="184010"/>
                  <a:pt x="2035628" y="174171"/>
                </a:cubicBezTo>
                <a:cubicBezTo>
                  <a:pt x="2040908" y="165370"/>
                  <a:pt x="2052810" y="161580"/>
                  <a:pt x="2057400" y="152400"/>
                </a:cubicBezTo>
                <a:cubicBezTo>
                  <a:pt x="2071640" y="123920"/>
                  <a:pt x="2063115" y="102960"/>
                  <a:pt x="2079171" y="76200"/>
                </a:cubicBezTo>
                <a:cubicBezTo>
                  <a:pt x="2084452" y="67399"/>
                  <a:pt x="2093686" y="61685"/>
                  <a:pt x="2100943" y="54428"/>
                </a:cubicBezTo>
                <a:cubicBezTo>
                  <a:pt x="2103937" y="45446"/>
                  <a:pt x="2113675" y="0"/>
                  <a:pt x="2133600" y="0"/>
                </a:cubicBezTo>
                <a:cubicBezTo>
                  <a:pt x="2146683" y="0"/>
                  <a:pt x="2156324" y="13257"/>
                  <a:pt x="2166257" y="21771"/>
                </a:cubicBezTo>
                <a:cubicBezTo>
                  <a:pt x="2203756" y="53913"/>
                  <a:pt x="2202470" y="67091"/>
                  <a:pt x="2242457" y="87085"/>
                </a:cubicBezTo>
                <a:cubicBezTo>
                  <a:pt x="2252720" y="92217"/>
                  <a:pt x="2264228" y="94342"/>
                  <a:pt x="2275114" y="97971"/>
                </a:cubicBezTo>
                <a:cubicBezTo>
                  <a:pt x="2291280" y="122220"/>
                  <a:pt x="2296498" y="134673"/>
                  <a:pt x="2318657" y="152400"/>
                </a:cubicBezTo>
                <a:cubicBezTo>
                  <a:pt x="2387312" y="207324"/>
                  <a:pt x="2320522" y="143378"/>
                  <a:pt x="2373085" y="195943"/>
                </a:cubicBezTo>
                <a:cubicBezTo>
                  <a:pt x="2376714" y="206829"/>
                  <a:pt x="2378067" y="218761"/>
                  <a:pt x="2383971" y="228600"/>
                </a:cubicBezTo>
                <a:cubicBezTo>
                  <a:pt x="2389252" y="237401"/>
                  <a:pt x="2401153" y="241191"/>
                  <a:pt x="2405743" y="250371"/>
                </a:cubicBezTo>
                <a:cubicBezTo>
                  <a:pt x="2416006" y="270897"/>
                  <a:pt x="2421948" y="293421"/>
                  <a:pt x="2427514" y="315685"/>
                </a:cubicBezTo>
                <a:cubicBezTo>
                  <a:pt x="2452800" y="416828"/>
                  <a:pt x="2422594" y="291084"/>
                  <a:pt x="2449285" y="424543"/>
                </a:cubicBezTo>
                <a:cubicBezTo>
                  <a:pt x="2469639" y="526317"/>
                  <a:pt x="2450313" y="417767"/>
                  <a:pt x="2471057" y="500743"/>
                </a:cubicBezTo>
                <a:cubicBezTo>
                  <a:pt x="2486588" y="562865"/>
                  <a:pt x="2476073" y="542863"/>
                  <a:pt x="2492828" y="598714"/>
                </a:cubicBezTo>
                <a:cubicBezTo>
                  <a:pt x="2499422" y="620695"/>
                  <a:pt x="2498373" y="647801"/>
                  <a:pt x="2514600" y="664028"/>
                </a:cubicBezTo>
                <a:lnTo>
                  <a:pt x="2558143" y="707571"/>
                </a:lnTo>
                <a:cubicBezTo>
                  <a:pt x="2565400" y="714828"/>
                  <a:pt x="2575324" y="720163"/>
                  <a:pt x="2579914" y="729343"/>
                </a:cubicBezTo>
                <a:cubicBezTo>
                  <a:pt x="2632556" y="834627"/>
                  <a:pt x="2573588" y="728166"/>
                  <a:pt x="2623457" y="794657"/>
                </a:cubicBezTo>
                <a:cubicBezTo>
                  <a:pt x="2639157" y="815590"/>
                  <a:pt x="2648498" y="841469"/>
                  <a:pt x="2667000" y="859971"/>
                </a:cubicBezTo>
                <a:cubicBezTo>
                  <a:pt x="2681514" y="874485"/>
                  <a:pt x="2699157" y="886435"/>
                  <a:pt x="2710543" y="903514"/>
                </a:cubicBezTo>
                <a:cubicBezTo>
                  <a:pt x="2717800" y="914400"/>
                  <a:pt x="2722098" y="927998"/>
                  <a:pt x="2732314" y="936171"/>
                </a:cubicBezTo>
                <a:cubicBezTo>
                  <a:pt x="2741274" y="943339"/>
                  <a:pt x="2754085" y="943428"/>
                  <a:pt x="2764971" y="947057"/>
                </a:cubicBezTo>
                <a:cubicBezTo>
                  <a:pt x="2802970" y="985055"/>
                  <a:pt x="2777008" y="965584"/>
                  <a:pt x="2852057" y="990600"/>
                </a:cubicBezTo>
                <a:lnTo>
                  <a:pt x="2884714" y="1001485"/>
                </a:lnTo>
                <a:cubicBezTo>
                  <a:pt x="2950028" y="997857"/>
                  <a:pt x="3015966" y="1000304"/>
                  <a:pt x="3080657" y="990600"/>
                </a:cubicBezTo>
                <a:cubicBezTo>
                  <a:pt x="3105768" y="986833"/>
                  <a:pt x="3104520" y="949362"/>
                  <a:pt x="3113314" y="936171"/>
                </a:cubicBezTo>
                <a:cubicBezTo>
                  <a:pt x="3121853" y="923362"/>
                  <a:pt x="3136116" y="915340"/>
                  <a:pt x="3145971" y="903514"/>
                </a:cubicBezTo>
                <a:cubicBezTo>
                  <a:pt x="3154347" y="893463"/>
                  <a:pt x="3159570" y="881073"/>
                  <a:pt x="3167743" y="870857"/>
                </a:cubicBezTo>
                <a:cubicBezTo>
                  <a:pt x="3174154" y="862843"/>
                  <a:pt x="3183103" y="857099"/>
                  <a:pt x="3189514" y="849085"/>
                </a:cubicBezTo>
                <a:cubicBezTo>
                  <a:pt x="3197687" y="838869"/>
                  <a:pt x="3202909" y="826478"/>
                  <a:pt x="3211285" y="816428"/>
                </a:cubicBezTo>
                <a:cubicBezTo>
                  <a:pt x="3221141" y="804601"/>
                  <a:pt x="3234491" y="795923"/>
                  <a:pt x="3243943" y="783771"/>
                </a:cubicBezTo>
                <a:cubicBezTo>
                  <a:pt x="3305081" y="705166"/>
                  <a:pt x="3257737" y="728373"/>
                  <a:pt x="3320143" y="707571"/>
                </a:cubicBezTo>
                <a:cubicBezTo>
                  <a:pt x="3327400" y="696685"/>
                  <a:pt x="3332663" y="684165"/>
                  <a:pt x="3341914" y="674914"/>
                </a:cubicBezTo>
                <a:cubicBezTo>
                  <a:pt x="3360996" y="655832"/>
                  <a:pt x="3382439" y="649340"/>
                  <a:pt x="3407228" y="642257"/>
                </a:cubicBezTo>
                <a:cubicBezTo>
                  <a:pt x="3452696" y="629266"/>
                  <a:pt x="3464763" y="629039"/>
                  <a:pt x="3516085" y="620485"/>
                </a:cubicBezTo>
                <a:cubicBezTo>
                  <a:pt x="3577771" y="624114"/>
                  <a:pt x="3639604" y="625776"/>
                  <a:pt x="3701143" y="631371"/>
                </a:cubicBezTo>
                <a:cubicBezTo>
                  <a:pt x="3719569" y="633046"/>
                  <a:pt x="3737069" y="642257"/>
                  <a:pt x="3755571" y="642257"/>
                </a:cubicBezTo>
                <a:cubicBezTo>
                  <a:pt x="3792038" y="642257"/>
                  <a:pt x="3828211" y="635632"/>
                  <a:pt x="3864428" y="631371"/>
                </a:cubicBezTo>
                <a:cubicBezTo>
                  <a:pt x="3899234" y="627276"/>
                  <a:pt x="3958526" y="618733"/>
                  <a:pt x="3995057" y="609600"/>
                </a:cubicBezTo>
                <a:cubicBezTo>
                  <a:pt x="4006189" y="606817"/>
                  <a:pt x="4016681" y="601866"/>
                  <a:pt x="4027714" y="598714"/>
                </a:cubicBezTo>
                <a:cubicBezTo>
                  <a:pt x="4042099" y="594604"/>
                  <a:pt x="4056743" y="591457"/>
                  <a:pt x="4071257" y="587828"/>
                </a:cubicBezTo>
                <a:cubicBezTo>
                  <a:pt x="4082143" y="580571"/>
                  <a:pt x="4092212" y="571908"/>
                  <a:pt x="4103914" y="566057"/>
                </a:cubicBezTo>
                <a:cubicBezTo>
                  <a:pt x="4162002" y="537013"/>
                  <a:pt x="4226699" y="563462"/>
                  <a:pt x="4288971" y="566057"/>
                </a:cubicBezTo>
                <a:cubicBezTo>
                  <a:pt x="4325225" y="567568"/>
                  <a:pt x="4361542" y="566057"/>
                  <a:pt x="4397828" y="566057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9" name="Rectángulo 18"/>
          <p:cNvSpPr/>
          <p:nvPr/>
        </p:nvSpPr>
        <p:spPr>
          <a:xfrm>
            <a:off x="1894290" y="8359244"/>
            <a:ext cx="10026248" cy="149739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20" name="Imagen 19"/>
          <p:cNvPicPr>
            <a:picLocks noChangeAspect="1"/>
          </p:cNvPicPr>
          <p:nvPr/>
        </p:nvPicPr>
        <p:blipFill rotWithShape="1">
          <a:blip r:embed="rId6"/>
          <a:srcRect l="78762" t="24059" r="1333" b="63582"/>
          <a:stretch/>
        </p:blipFill>
        <p:spPr>
          <a:xfrm>
            <a:off x="4425621" y="8627094"/>
            <a:ext cx="3033486" cy="1059544"/>
          </a:xfrm>
          <a:prstGeom prst="rect">
            <a:avLst/>
          </a:prstGeom>
        </p:spPr>
      </p:pic>
      <p:pic>
        <p:nvPicPr>
          <p:cNvPr id="21" name="Imagen 20"/>
          <p:cNvPicPr>
            <a:picLocks noChangeAspect="1"/>
          </p:cNvPicPr>
          <p:nvPr/>
        </p:nvPicPr>
        <p:blipFill rotWithShape="1">
          <a:blip r:embed="rId6"/>
          <a:srcRect l="91786" t="24312" r="2119" b="67392"/>
          <a:stretch/>
        </p:blipFill>
        <p:spPr>
          <a:xfrm>
            <a:off x="7336364" y="8641701"/>
            <a:ext cx="928914" cy="711200"/>
          </a:xfrm>
          <a:prstGeom prst="rect">
            <a:avLst/>
          </a:prstGeom>
        </p:spPr>
      </p:pic>
      <p:pic>
        <p:nvPicPr>
          <p:cNvPr id="22" name="Imagen 21"/>
          <p:cNvPicPr>
            <a:picLocks noChangeAspect="1"/>
          </p:cNvPicPr>
          <p:nvPr/>
        </p:nvPicPr>
        <p:blipFill rotWithShape="1">
          <a:blip r:embed="rId6"/>
          <a:srcRect l="79595" t="24821" r="14691" b="65021"/>
          <a:stretch/>
        </p:blipFill>
        <p:spPr>
          <a:xfrm>
            <a:off x="3779482" y="8698054"/>
            <a:ext cx="870859" cy="870858"/>
          </a:xfrm>
          <a:prstGeom prst="rect">
            <a:avLst/>
          </a:prstGeom>
        </p:spPr>
      </p:pic>
      <p:pic>
        <p:nvPicPr>
          <p:cNvPr id="23" name="Imagen 22"/>
          <p:cNvPicPr>
            <a:picLocks noChangeAspect="1"/>
          </p:cNvPicPr>
          <p:nvPr/>
        </p:nvPicPr>
        <p:blipFill rotWithShape="1">
          <a:blip r:embed="rId6"/>
          <a:srcRect l="79595" t="24821" r="14691" b="65021"/>
          <a:stretch/>
        </p:blipFill>
        <p:spPr>
          <a:xfrm>
            <a:off x="2998693" y="8720932"/>
            <a:ext cx="870859" cy="870858"/>
          </a:xfrm>
          <a:prstGeom prst="rect">
            <a:avLst/>
          </a:prstGeom>
        </p:spPr>
      </p:pic>
      <p:pic>
        <p:nvPicPr>
          <p:cNvPr id="24" name="Imagen 23"/>
          <p:cNvPicPr>
            <a:picLocks noChangeAspect="1"/>
          </p:cNvPicPr>
          <p:nvPr/>
        </p:nvPicPr>
        <p:blipFill rotWithShape="1">
          <a:blip r:embed="rId6"/>
          <a:srcRect l="79595" t="24821" r="14691" b="65021"/>
          <a:stretch/>
        </p:blipFill>
        <p:spPr>
          <a:xfrm>
            <a:off x="2195159" y="8713775"/>
            <a:ext cx="870859" cy="870858"/>
          </a:xfrm>
          <a:prstGeom prst="rect">
            <a:avLst/>
          </a:prstGeom>
        </p:spPr>
      </p:pic>
      <p:pic>
        <p:nvPicPr>
          <p:cNvPr id="25" name="Imagen 24"/>
          <p:cNvPicPr>
            <a:picLocks noChangeAspect="1"/>
          </p:cNvPicPr>
          <p:nvPr/>
        </p:nvPicPr>
        <p:blipFill rotWithShape="1">
          <a:blip r:embed="rId6"/>
          <a:srcRect l="91786" t="24312" r="2119" b="67392"/>
          <a:stretch/>
        </p:blipFill>
        <p:spPr>
          <a:xfrm>
            <a:off x="8218285" y="8641701"/>
            <a:ext cx="928914" cy="711200"/>
          </a:xfrm>
          <a:prstGeom prst="rect">
            <a:avLst/>
          </a:prstGeom>
        </p:spPr>
      </p:pic>
      <p:sp>
        <p:nvSpPr>
          <p:cNvPr id="26" name="CuadroTexto 25"/>
          <p:cNvSpPr txBox="1"/>
          <p:nvPr/>
        </p:nvSpPr>
        <p:spPr>
          <a:xfrm>
            <a:off x="4175933" y="8394298"/>
            <a:ext cx="341011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AR" sz="1400" dirty="0" smtClean="0"/>
              <a:t>$150.000 Gastado total 22 Recursos</a:t>
            </a:r>
          </a:p>
        </p:txBody>
      </p:sp>
      <p:pic>
        <p:nvPicPr>
          <p:cNvPr id="27" name="Imagen 2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19713" y="7319429"/>
            <a:ext cx="10128007" cy="962047"/>
          </a:xfrm>
          <a:prstGeom prst="rect">
            <a:avLst/>
          </a:prstGeom>
        </p:spPr>
      </p:pic>
      <p:sp>
        <p:nvSpPr>
          <p:cNvPr id="28" name="CuadroTexto 27"/>
          <p:cNvSpPr txBox="1"/>
          <p:nvPr/>
        </p:nvSpPr>
        <p:spPr>
          <a:xfrm>
            <a:off x="7652839" y="7818570"/>
            <a:ext cx="157460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AR" sz="1200" dirty="0" smtClean="0"/>
              <a:t>Partidas</a:t>
            </a:r>
          </a:p>
        </p:txBody>
      </p:sp>
      <p:sp>
        <p:nvSpPr>
          <p:cNvPr id="29" name="CuadroTexto 28"/>
          <p:cNvSpPr txBox="1"/>
          <p:nvPr/>
        </p:nvSpPr>
        <p:spPr>
          <a:xfrm>
            <a:off x="7641375" y="7550802"/>
            <a:ext cx="1238965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AR" sz="1600" b="1" dirty="0" smtClean="0"/>
              <a:t>$50.000</a:t>
            </a:r>
          </a:p>
        </p:txBody>
      </p:sp>
      <p:sp>
        <p:nvSpPr>
          <p:cNvPr id="30" name="CuadroTexto 29"/>
          <p:cNvSpPr txBox="1"/>
          <p:nvPr/>
        </p:nvSpPr>
        <p:spPr>
          <a:xfrm>
            <a:off x="10180204" y="7809687"/>
            <a:ext cx="1740333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AR" sz="1200" dirty="0" smtClean="0"/>
              <a:t>Partidas</a:t>
            </a:r>
          </a:p>
        </p:txBody>
      </p:sp>
      <p:sp>
        <p:nvSpPr>
          <p:cNvPr id="31" name="CuadroTexto 30"/>
          <p:cNvSpPr txBox="1"/>
          <p:nvPr/>
        </p:nvSpPr>
        <p:spPr>
          <a:xfrm>
            <a:off x="10168741" y="7541919"/>
            <a:ext cx="1238965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AR" sz="1600" b="1" dirty="0" smtClean="0"/>
              <a:t>5</a:t>
            </a:r>
          </a:p>
        </p:txBody>
      </p:sp>
      <p:sp>
        <p:nvSpPr>
          <p:cNvPr id="32" name="CuadroTexto 31"/>
          <p:cNvSpPr txBox="1"/>
          <p:nvPr/>
        </p:nvSpPr>
        <p:spPr>
          <a:xfrm>
            <a:off x="2543995" y="7829501"/>
            <a:ext cx="1520277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AR" sz="1200" dirty="0" smtClean="0"/>
              <a:t>Facturas a Pagar</a:t>
            </a:r>
          </a:p>
        </p:txBody>
      </p:sp>
      <p:sp>
        <p:nvSpPr>
          <p:cNvPr id="33" name="CuadroTexto 32"/>
          <p:cNvSpPr txBox="1"/>
          <p:nvPr/>
        </p:nvSpPr>
        <p:spPr>
          <a:xfrm>
            <a:off x="2532531" y="7561733"/>
            <a:ext cx="1238965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AR" sz="1600" b="1" dirty="0" smtClean="0"/>
              <a:t>$145.000</a:t>
            </a:r>
          </a:p>
        </p:txBody>
      </p:sp>
      <p:sp>
        <p:nvSpPr>
          <p:cNvPr id="34" name="CuadroTexto 33"/>
          <p:cNvSpPr txBox="1"/>
          <p:nvPr/>
        </p:nvSpPr>
        <p:spPr>
          <a:xfrm>
            <a:off x="5024405" y="7798200"/>
            <a:ext cx="1396446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AR" sz="1200" dirty="0" smtClean="0"/>
              <a:t>Facturas impagas</a:t>
            </a:r>
          </a:p>
        </p:txBody>
      </p:sp>
      <p:sp>
        <p:nvSpPr>
          <p:cNvPr id="35" name="CuadroTexto 34"/>
          <p:cNvSpPr txBox="1"/>
          <p:nvPr/>
        </p:nvSpPr>
        <p:spPr>
          <a:xfrm>
            <a:off x="5012941" y="7530432"/>
            <a:ext cx="1238965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AR" sz="1600" b="1" dirty="0" smtClean="0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13582121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Cuadro gastos previstos en el </a:t>
            </a:r>
            <a:r>
              <a:rPr lang="es-AR" dirty="0" smtClean="0"/>
              <a:t>tiempo total y </a:t>
            </a:r>
            <a:r>
              <a:rPr lang="es-AR" dirty="0" smtClean="0"/>
              <a:t>x proyecto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s-AR" dirty="0" smtClean="0"/>
              <a:t>El siguiente cuadro muestra mes a mes cuanto está proyectado gastar en un proyecto de inicio a </a:t>
            </a:r>
            <a:r>
              <a:rPr lang="es-AR" dirty="0" smtClean="0"/>
              <a:t>fin, aplica a la sumatoria de todos los proyectos</a:t>
            </a:r>
            <a:endParaRPr lang="es-AR" dirty="0" smtClean="0"/>
          </a:p>
          <a:p>
            <a:r>
              <a:rPr lang="es-AR" dirty="0" smtClean="0"/>
              <a:t>Sería un resumen de la consulta de gastos proyectados por </a:t>
            </a:r>
            <a:r>
              <a:rPr lang="es-AR" dirty="0" smtClean="0"/>
              <a:t>rubro y  por mes </a:t>
            </a:r>
            <a:r>
              <a:rPr lang="es-AR" dirty="0" smtClean="0"/>
              <a:t>para un proyecto</a:t>
            </a:r>
            <a:endParaRPr lang="es-AR" dirty="0"/>
          </a:p>
        </p:txBody>
      </p:sp>
      <p:graphicFrame>
        <p:nvGraphicFramePr>
          <p:cNvPr id="6" name="Gráfico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04598685"/>
              </p:ext>
            </p:extLst>
          </p:nvPr>
        </p:nvGraphicFramePr>
        <p:xfrm>
          <a:off x="5410200" y="3378994"/>
          <a:ext cx="5800725" cy="31480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Forma libre 6"/>
          <p:cNvSpPr/>
          <p:nvPr/>
        </p:nvSpPr>
        <p:spPr>
          <a:xfrm>
            <a:off x="6302829" y="4077494"/>
            <a:ext cx="4397828" cy="1872343"/>
          </a:xfrm>
          <a:custGeom>
            <a:avLst/>
            <a:gdLst>
              <a:gd name="connsiteX0" fmla="*/ 0 w 4397828"/>
              <a:gd name="connsiteY0" fmla="*/ 1219200 h 1371600"/>
              <a:gd name="connsiteX1" fmla="*/ 54428 w 4397828"/>
              <a:gd name="connsiteY1" fmla="*/ 1230085 h 1371600"/>
              <a:gd name="connsiteX2" fmla="*/ 87085 w 4397828"/>
              <a:gd name="connsiteY2" fmla="*/ 1240971 h 1371600"/>
              <a:gd name="connsiteX3" fmla="*/ 174171 w 4397828"/>
              <a:gd name="connsiteY3" fmla="*/ 1251857 h 1371600"/>
              <a:gd name="connsiteX4" fmla="*/ 293914 w 4397828"/>
              <a:gd name="connsiteY4" fmla="*/ 1273628 h 1371600"/>
              <a:gd name="connsiteX5" fmla="*/ 381000 w 4397828"/>
              <a:gd name="connsiteY5" fmla="*/ 1295400 h 1371600"/>
              <a:gd name="connsiteX6" fmla="*/ 478971 w 4397828"/>
              <a:gd name="connsiteY6" fmla="*/ 1328057 h 1371600"/>
              <a:gd name="connsiteX7" fmla="*/ 511628 w 4397828"/>
              <a:gd name="connsiteY7" fmla="*/ 1338943 h 1371600"/>
              <a:gd name="connsiteX8" fmla="*/ 587828 w 4397828"/>
              <a:gd name="connsiteY8" fmla="*/ 1349828 h 1371600"/>
              <a:gd name="connsiteX9" fmla="*/ 631371 w 4397828"/>
              <a:gd name="connsiteY9" fmla="*/ 1360714 h 1371600"/>
              <a:gd name="connsiteX10" fmla="*/ 696685 w 4397828"/>
              <a:gd name="connsiteY10" fmla="*/ 1371600 h 1371600"/>
              <a:gd name="connsiteX11" fmla="*/ 1382485 w 4397828"/>
              <a:gd name="connsiteY11" fmla="*/ 1360714 h 1371600"/>
              <a:gd name="connsiteX12" fmla="*/ 1415143 w 4397828"/>
              <a:gd name="connsiteY12" fmla="*/ 1349828 h 1371600"/>
              <a:gd name="connsiteX13" fmla="*/ 1458685 w 4397828"/>
              <a:gd name="connsiteY13" fmla="*/ 1338943 h 1371600"/>
              <a:gd name="connsiteX14" fmla="*/ 1513114 w 4397828"/>
              <a:gd name="connsiteY14" fmla="*/ 1295400 h 1371600"/>
              <a:gd name="connsiteX15" fmla="*/ 1556657 w 4397828"/>
              <a:gd name="connsiteY15" fmla="*/ 1251857 h 1371600"/>
              <a:gd name="connsiteX16" fmla="*/ 1621971 w 4397828"/>
              <a:gd name="connsiteY16" fmla="*/ 1208314 h 1371600"/>
              <a:gd name="connsiteX17" fmla="*/ 1698171 w 4397828"/>
              <a:gd name="connsiteY17" fmla="*/ 1121228 h 1371600"/>
              <a:gd name="connsiteX18" fmla="*/ 1763485 w 4397828"/>
              <a:gd name="connsiteY18" fmla="*/ 1023257 h 1371600"/>
              <a:gd name="connsiteX19" fmla="*/ 1785257 w 4397828"/>
              <a:gd name="connsiteY19" fmla="*/ 990600 h 1371600"/>
              <a:gd name="connsiteX20" fmla="*/ 1817914 w 4397828"/>
              <a:gd name="connsiteY20" fmla="*/ 881743 h 1371600"/>
              <a:gd name="connsiteX21" fmla="*/ 1828800 w 4397828"/>
              <a:gd name="connsiteY21" fmla="*/ 849085 h 1371600"/>
              <a:gd name="connsiteX22" fmla="*/ 1850571 w 4397828"/>
              <a:gd name="connsiteY22" fmla="*/ 816428 h 1371600"/>
              <a:gd name="connsiteX23" fmla="*/ 1872343 w 4397828"/>
              <a:gd name="connsiteY23" fmla="*/ 729343 h 1371600"/>
              <a:gd name="connsiteX24" fmla="*/ 1905000 w 4397828"/>
              <a:gd name="connsiteY24" fmla="*/ 664028 h 1371600"/>
              <a:gd name="connsiteX25" fmla="*/ 1926771 w 4397828"/>
              <a:gd name="connsiteY25" fmla="*/ 576943 h 1371600"/>
              <a:gd name="connsiteX26" fmla="*/ 1937657 w 4397828"/>
              <a:gd name="connsiteY26" fmla="*/ 489857 h 1371600"/>
              <a:gd name="connsiteX27" fmla="*/ 1948543 w 4397828"/>
              <a:gd name="connsiteY27" fmla="*/ 446314 h 1371600"/>
              <a:gd name="connsiteX28" fmla="*/ 1981200 w 4397828"/>
              <a:gd name="connsiteY28" fmla="*/ 293914 h 1371600"/>
              <a:gd name="connsiteX29" fmla="*/ 2002971 w 4397828"/>
              <a:gd name="connsiteY29" fmla="*/ 228600 h 1371600"/>
              <a:gd name="connsiteX30" fmla="*/ 2024743 w 4397828"/>
              <a:gd name="connsiteY30" fmla="*/ 206828 h 1371600"/>
              <a:gd name="connsiteX31" fmla="*/ 2035628 w 4397828"/>
              <a:gd name="connsiteY31" fmla="*/ 174171 h 1371600"/>
              <a:gd name="connsiteX32" fmla="*/ 2057400 w 4397828"/>
              <a:gd name="connsiteY32" fmla="*/ 152400 h 1371600"/>
              <a:gd name="connsiteX33" fmla="*/ 2079171 w 4397828"/>
              <a:gd name="connsiteY33" fmla="*/ 76200 h 1371600"/>
              <a:gd name="connsiteX34" fmla="*/ 2100943 w 4397828"/>
              <a:gd name="connsiteY34" fmla="*/ 54428 h 1371600"/>
              <a:gd name="connsiteX35" fmla="*/ 2133600 w 4397828"/>
              <a:gd name="connsiteY35" fmla="*/ 0 h 1371600"/>
              <a:gd name="connsiteX36" fmla="*/ 2166257 w 4397828"/>
              <a:gd name="connsiteY36" fmla="*/ 21771 h 1371600"/>
              <a:gd name="connsiteX37" fmla="*/ 2242457 w 4397828"/>
              <a:gd name="connsiteY37" fmla="*/ 87085 h 1371600"/>
              <a:gd name="connsiteX38" fmla="*/ 2275114 w 4397828"/>
              <a:gd name="connsiteY38" fmla="*/ 97971 h 1371600"/>
              <a:gd name="connsiteX39" fmla="*/ 2318657 w 4397828"/>
              <a:gd name="connsiteY39" fmla="*/ 152400 h 1371600"/>
              <a:gd name="connsiteX40" fmla="*/ 2373085 w 4397828"/>
              <a:gd name="connsiteY40" fmla="*/ 195943 h 1371600"/>
              <a:gd name="connsiteX41" fmla="*/ 2383971 w 4397828"/>
              <a:gd name="connsiteY41" fmla="*/ 228600 h 1371600"/>
              <a:gd name="connsiteX42" fmla="*/ 2405743 w 4397828"/>
              <a:gd name="connsiteY42" fmla="*/ 250371 h 1371600"/>
              <a:gd name="connsiteX43" fmla="*/ 2427514 w 4397828"/>
              <a:gd name="connsiteY43" fmla="*/ 315685 h 1371600"/>
              <a:gd name="connsiteX44" fmla="*/ 2449285 w 4397828"/>
              <a:gd name="connsiteY44" fmla="*/ 424543 h 1371600"/>
              <a:gd name="connsiteX45" fmla="*/ 2471057 w 4397828"/>
              <a:gd name="connsiteY45" fmla="*/ 500743 h 1371600"/>
              <a:gd name="connsiteX46" fmla="*/ 2492828 w 4397828"/>
              <a:gd name="connsiteY46" fmla="*/ 598714 h 1371600"/>
              <a:gd name="connsiteX47" fmla="*/ 2514600 w 4397828"/>
              <a:gd name="connsiteY47" fmla="*/ 664028 h 1371600"/>
              <a:gd name="connsiteX48" fmla="*/ 2558143 w 4397828"/>
              <a:gd name="connsiteY48" fmla="*/ 707571 h 1371600"/>
              <a:gd name="connsiteX49" fmla="*/ 2579914 w 4397828"/>
              <a:gd name="connsiteY49" fmla="*/ 729343 h 1371600"/>
              <a:gd name="connsiteX50" fmla="*/ 2623457 w 4397828"/>
              <a:gd name="connsiteY50" fmla="*/ 794657 h 1371600"/>
              <a:gd name="connsiteX51" fmla="*/ 2667000 w 4397828"/>
              <a:gd name="connsiteY51" fmla="*/ 859971 h 1371600"/>
              <a:gd name="connsiteX52" fmla="*/ 2710543 w 4397828"/>
              <a:gd name="connsiteY52" fmla="*/ 903514 h 1371600"/>
              <a:gd name="connsiteX53" fmla="*/ 2732314 w 4397828"/>
              <a:gd name="connsiteY53" fmla="*/ 936171 h 1371600"/>
              <a:gd name="connsiteX54" fmla="*/ 2764971 w 4397828"/>
              <a:gd name="connsiteY54" fmla="*/ 947057 h 1371600"/>
              <a:gd name="connsiteX55" fmla="*/ 2852057 w 4397828"/>
              <a:gd name="connsiteY55" fmla="*/ 990600 h 1371600"/>
              <a:gd name="connsiteX56" fmla="*/ 2884714 w 4397828"/>
              <a:gd name="connsiteY56" fmla="*/ 1001485 h 1371600"/>
              <a:gd name="connsiteX57" fmla="*/ 3080657 w 4397828"/>
              <a:gd name="connsiteY57" fmla="*/ 990600 h 1371600"/>
              <a:gd name="connsiteX58" fmla="*/ 3113314 w 4397828"/>
              <a:gd name="connsiteY58" fmla="*/ 936171 h 1371600"/>
              <a:gd name="connsiteX59" fmla="*/ 3145971 w 4397828"/>
              <a:gd name="connsiteY59" fmla="*/ 903514 h 1371600"/>
              <a:gd name="connsiteX60" fmla="*/ 3167743 w 4397828"/>
              <a:gd name="connsiteY60" fmla="*/ 870857 h 1371600"/>
              <a:gd name="connsiteX61" fmla="*/ 3189514 w 4397828"/>
              <a:gd name="connsiteY61" fmla="*/ 849085 h 1371600"/>
              <a:gd name="connsiteX62" fmla="*/ 3211285 w 4397828"/>
              <a:gd name="connsiteY62" fmla="*/ 816428 h 1371600"/>
              <a:gd name="connsiteX63" fmla="*/ 3243943 w 4397828"/>
              <a:gd name="connsiteY63" fmla="*/ 783771 h 1371600"/>
              <a:gd name="connsiteX64" fmla="*/ 3320143 w 4397828"/>
              <a:gd name="connsiteY64" fmla="*/ 707571 h 1371600"/>
              <a:gd name="connsiteX65" fmla="*/ 3341914 w 4397828"/>
              <a:gd name="connsiteY65" fmla="*/ 674914 h 1371600"/>
              <a:gd name="connsiteX66" fmla="*/ 3407228 w 4397828"/>
              <a:gd name="connsiteY66" fmla="*/ 642257 h 1371600"/>
              <a:gd name="connsiteX67" fmla="*/ 3516085 w 4397828"/>
              <a:gd name="connsiteY67" fmla="*/ 620485 h 1371600"/>
              <a:gd name="connsiteX68" fmla="*/ 3701143 w 4397828"/>
              <a:gd name="connsiteY68" fmla="*/ 631371 h 1371600"/>
              <a:gd name="connsiteX69" fmla="*/ 3755571 w 4397828"/>
              <a:gd name="connsiteY69" fmla="*/ 642257 h 1371600"/>
              <a:gd name="connsiteX70" fmla="*/ 3864428 w 4397828"/>
              <a:gd name="connsiteY70" fmla="*/ 631371 h 1371600"/>
              <a:gd name="connsiteX71" fmla="*/ 3995057 w 4397828"/>
              <a:gd name="connsiteY71" fmla="*/ 609600 h 1371600"/>
              <a:gd name="connsiteX72" fmla="*/ 4027714 w 4397828"/>
              <a:gd name="connsiteY72" fmla="*/ 598714 h 1371600"/>
              <a:gd name="connsiteX73" fmla="*/ 4071257 w 4397828"/>
              <a:gd name="connsiteY73" fmla="*/ 587828 h 1371600"/>
              <a:gd name="connsiteX74" fmla="*/ 4103914 w 4397828"/>
              <a:gd name="connsiteY74" fmla="*/ 566057 h 1371600"/>
              <a:gd name="connsiteX75" fmla="*/ 4288971 w 4397828"/>
              <a:gd name="connsiteY75" fmla="*/ 566057 h 1371600"/>
              <a:gd name="connsiteX76" fmla="*/ 4397828 w 4397828"/>
              <a:gd name="connsiteY76" fmla="*/ 566057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4397828" h="1371600">
                <a:moveTo>
                  <a:pt x="0" y="1219200"/>
                </a:moveTo>
                <a:cubicBezTo>
                  <a:pt x="18143" y="1222828"/>
                  <a:pt x="36478" y="1225598"/>
                  <a:pt x="54428" y="1230085"/>
                </a:cubicBezTo>
                <a:cubicBezTo>
                  <a:pt x="65560" y="1232868"/>
                  <a:pt x="75796" y="1238918"/>
                  <a:pt x="87085" y="1240971"/>
                </a:cubicBezTo>
                <a:cubicBezTo>
                  <a:pt x="115868" y="1246204"/>
                  <a:pt x="145142" y="1248228"/>
                  <a:pt x="174171" y="1251857"/>
                </a:cubicBezTo>
                <a:cubicBezTo>
                  <a:pt x="251135" y="1277512"/>
                  <a:pt x="153238" y="1247252"/>
                  <a:pt x="293914" y="1273628"/>
                </a:cubicBezTo>
                <a:cubicBezTo>
                  <a:pt x="323324" y="1279142"/>
                  <a:pt x="352613" y="1285938"/>
                  <a:pt x="381000" y="1295400"/>
                </a:cubicBezTo>
                <a:lnTo>
                  <a:pt x="478971" y="1328057"/>
                </a:lnTo>
                <a:cubicBezTo>
                  <a:pt x="489857" y="1331686"/>
                  <a:pt x="500269" y="1337320"/>
                  <a:pt x="511628" y="1338943"/>
                </a:cubicBezTo>
                <a:cubicBezTo>
                  <a:pt x="537028" y="1342571"/>
                  <a:pt x="562584" y="1345238"/>
                  <a:pt x="587828" y="1349828"/>
                </a:cubicBezTo>
                <a:cubicBezTo>
                  <a:pt x="602548" y="1352504"/>
                  <a:pt x="616700" y="1357780"/>
                  <a:pt x="631371" y="1360714"/>
                </a:cubicBezTo>
                <a:cubicBezTo>
                  <a:pt x="653014" y="1365043"/>
                  <a:pt x="674914" y="1367971"/>
                  <a:pt x="696685" y="1371600"/>
                </a:cubicBezTo>
                <a:lnTo>
                  <a:pt x="1382485" y="1360714"/>
                </a:lnTo>
                <a:cubicBezTo>
                  <a:pt x="1393955" y="1360366"/>
                  <a:pt x="1404110" y="1352980"/>
                  <a:pt x="1415143" y="1349828"/>
                </a:cubicBezTo>
                <a:cubicBezTo>
                  <a:pt x="1429528" y="1345718"/>
                  <a:pt x="1444171" y="1342571"/>
                  <a:pt x="1458685" y="1338943"/>
                </a:cubicBezTo>
                <a:cubicBezTo>
                  <a:pt x="1532800" y="1264828"/>
                  <a:pt x="1416988" y="1377793"/>
                  <a:pt x="1513114" y="1295400"/>
                </a:cubicBezTo>
                <a:cubicBezTo>
                  <a:pt x="1528699" y="1282042"/>
                  <a:pt x="1539578" y="1263243"/>
                  <a:pt x="1556657" y="1251857"/>
                </a:cubicBezTo>
                <a:cubicBezTo>
                  <a:pt x="1578428" y="1237343"/>
                  <a:pt x="1603469" y="1226816"/>
                  <a:pt x="1621971" y="1208314"/>
                </a:cubicBezTo>
                <a:cubicBezTo>
                  <a:pt x="1667037" y="1163248"/>
                  <a:pt x="1663191" y="1171199"/>
                  <a:pt x="1698171" y="1121228"/>
                </a:cubicBezTo>
                <a:cubicBezTo>
                  <a:pt x="1698206" y="1121178"/>
                  <a:pt x="1752582" y="1039611"/>
                  <a:pt x="1763485" y="1023257"/>
                </a:cubicBezTo>
                <a:lnTo>
                  <a:pt x="1785257" y="990600"/>
                </a:lnTo>
                <a:cubicBezTo>
                  <a:pt x="1801709" y="924794"/>
                  <a:pt x="1791412" y="961249"/>
                  <a:pt x="1817914" y="881743"/>
                </a:cubicBezTo>
                <a:cubicBezTo>
                  <a:pt x="1821543" y="870857"/>
                  <a:pt x="1822435" y="858633"/>
                  <a:pt x="1828800" y="849085"/>
                </a:cubicBezTo>
                <a:lnTo>
                  <a:pt x="1850571" y="816428"/>
                </a:lnTo>
                <a:cubicBezTo>
                  <a:pt x="1857828" y="787400"/>
                  <a:pt x="1855746" y="754240"/>
                  <a:pt x="1872343" y="729343"/>
                </a:cubicBezTo>
                <a:cubicBezTo>
                  <a:pt x="1895207" y="695045"/>
                  <a:pt x="1894600" y="702161"/>
                  <a:pt x="1905000" y="664028"/>
                </a:cubicBezTo>
                <a:cubicBezTo>
                  <a:pt x="1912873" y="635161"/>
                  <a:pt x="1926771" y="576943"/>
                  <a:pt x="1926771" y="576943"/>
                </a:cubicBezTo>
                <a:cubicBezTo>
                  <a:pt x="1930400" y="547914"/>
                  <a:pt x="1932847" y="518714"/>
                  <a:pt x="1937657" y="489857"/>
                </a:cubicBezTo>
                <a:cubicBezTo>
                  <a:pt x="1940117" y="475100"/>
                  <a:pt x="1946083" y="461072"/>
                  <a:pt x="1948543" y="446314"/>
                </a:cubicBezTo>
                <a:cubicBezTo>
                  <a:pt x="1971431" y="308982"/>
                  <a:pt x="1942993" y="408534"/>
                  <a:pt x="1981200" y="293914"/>
                </a:cubicBezTo>
                <a:lnTo>
                  <a:pt x="2002971" y="228600"/>
                </a:lnTo>
                <a:lnTo>
                  <a:pt x="2024743" y="206828"/>
                </a:lnTo>
                <a:cubicBezTo>
                  <a:pt x="2028371" y="195942"/>
                  <a:pt x="2029724" y="184010"/>
                  <a:pt x="2035628" y="174171"/>
                </a:cubicBezTo>
                <a:cubicBezTo>
                  <a:pt x="2040908" y="165370"/>
                  <a:pt x="2052810" y="161580"/>
                  <a:pt x="2057400" y="152400"/>
                </a:cubicBezTo>
                <a:cubicBezTo>
                  <a:pt x="2071640" y="123920"/>
                  <a:pt x="2063115" y="102960"/>
                  <a:pt x="2079171" y="76200"/>
                </a:cubicBezTo>
                <a:cubicBezTo>
                  <a:pt x="2084452" y="67399"/>
                  <a:pt x="2093686" y="61685"/>
                  <a:pt x="2100943" y="54428"/>
                </a:cubicBezTo>
                <a:cubicBezTo>
                  <a:pt x="2103937" y="45446"/>
                  <a:pt x="2113675" y="0"/>
                  <a:pt x="2133600" y="0"/>
                </a:cubicBezTo>
                <a:cubicBezTo>
                  <a:pt x="2146683" y="0"/>
                  <a:pt x="2156324" y="13257"/>
                  <a:pt x="2166257" y="21771"/>
                </a:cubicBezTo>
                <a:cubicBezTo>
                  <a:pt x="2203756" y="53913"/>
                  <a:pt x="2202470" y="67091"/>
                  <a:pt x="2242457" y="87085"/>
                </a:cubicBezTo>
                <a:cubicBezTo>
                  <a:pt x="2252720" y="92217"/>
                  <a:pt x="2264228" y="94342"/>
                  <a:pt x="2275114" y="97971"/>
                </a:cubicBezTo>
                <a:cubicBezTo>
                  <a:pt x="2291280" y="122220"/>
                  <a:pt x="2296498" y="134673"/>
                  <a:pt x="2318657" y="152400"/>
                </a:cubicBezTo>
                <a:cubicBezTo>
                  <a:pt x="2387312" y="207324"/>
                  <a:pt x="2320522" y="143378"/>
                  <a:pt x="2373085" y="195943"/>
                </a:cubicBezTo>
                <a:cubicBezTo>
                  <a:pt x="2376714" y="206829"/>
                  <a:pt x="2378067" y="218761"/>
                  <a:pt x="2383971" y="228600"/>
                </a:cubicBezTo>
                <a:cubicBezTo>
                  <a:pt x="2389252" y="237401"/>
                  <a:pt x="2401153" y="241191"/>
                  <a:pt x="2405743" y="250371"/>
                </a:cubicBezTo>
                <a:cubicBezTo>
                  <a:pt x="2416006" y="270897"/>
                  <a:pt x="2421948" y="293421"/>
                  <a:pt x="2427514" y="315685"/>
                </a:cubicBezTo>
                <a:cubicBezTo>
                  <a:pt x="2452800" y="416828"/>
                  <a:pt x="2422594" y="291084"/>
                  <a:pt x="2449285" y="424543"/>
                </a:cubicBezTo>
                <a:cubicBezTo>
                  <a:pt x="2469639" y="526317"/>
                  <a:pt x="2450313" y="417767"/>
                  <a:pt x="2471057" y="500743"/>
                </a:cubicBezTo>
                <a:cubicBezTo>
                  <a:pt x="2486588" y="562865"/>
                  <a:pt x="2476073" y="542863"/>
                  <a:pt x="2492828" y="598714"/>
                </a:cubicBezTo>
                <a:cubicBezTo>
                  <a:pt x="2499422" y="620695"/>
                  <a:pt x="2498373" y="647801"/>
                  <a:pt x="2514600" y="664028"/>
                </a:cubicBezTo>
                <a:lnTo>
                  <a:pt x="2558143" y="707571"/>
                </a:lnTo>
                <a:cubicBezTo>
                  <a:pt x="2565400" y="714828"/>
                  <a:pt x="2575324" y="720163"/>
                  <a:pt x="2579914" y="729343"/>
                </a:cubicBezTo>
                <a:cubicBezTo>
                  <a:pt x="2632556" y="834627"/>
                  <a:pt x="2573588" y="728166"/>
                  <a:pt x="2623457" y="794657"/>
                </a:cubicBezTo>
                <a:cubicBezTo>
                  <a:pt x="2639157" y="815590"/>
                  <a:pt x="2648498" y="841469"/>
                  <a:pt x="2667000" y="859971"/>
                </a:cubicBezTo>
                <a:cubicBezTo>
                  <a:pt x="2681514" y="874485"/>
                  <a:pt x="2699157" y="886435"/>
                  <a:pt x="2710543" y="903514"/>
                </a:cubicBezTo>
                <a:cubicBezTo>
                  <a:pt x="2717800" y="914400"/>
                  <a:pt x="2722098" y="927998"/>
                  <a:pt x="2732314" y="936171"/>
                </a:cubicBezTo>
                <a:cubicBezTo>
                  <a:pt x="2741274" y="943339"/>
                  <a:pt x="2754085" y="943428"/>
                  <a:pt x="2764971" y="947057"/>
                </a:cubicBezTo>
                <a:cubicBezTo>
                  <a:pt x="2802970" y="985055"/>
                  <a:pt x="2777008" y="965584"/>
                  <a:pt x="2852057" y="990600"/>
                </a:cubicBezTo>
                <a:lnTo>
                  <a:pt x="2884714" y="1001485"/>
                </a:lnTo>
                <a:cubicBezTo>
                  <a:pt x="2950028" y="997857"/>
                  <a:pt x="3015966" y="1000304"/>
                  <a:pt x="3080657" y="990600"/>
                </a:cubicBezTo>
                <a:cubicBezTo>
                  <a:pt x="3105768" y="986833"/>
                  <a:pt x="3104520" y="949362"/>
                  <a:pt x="3113314" y="936171"/>
                </a:cubicBezTo>
                <a:cubicBezTo>
                  <a:pt x="3121853" y="923362"/>
                  <a:pt x="3136116" y="915340"/>
                  <a:pt x="3145971" y="903514"/>
                </a:cubicBezTo>
                <a:cubicBezTo>
                  <a:pt x="3154347" y="893463"/>
                  <a:pt x="3159570" y="881073"/>
                  <a:pt x="3167743" y="870857"/>
                </a:cubicBezTo>
                <a:cubicBezTo>
                  <a:pt x="3174154" y="862843"/>
                  <a:pt x="3183103" y="857099"/>
                  <a:pt x="3189514" y="849085"/>
                </a:cubicBezTo>
                <a:cubicBezTo>
                  <a:pt x="3197687" y="838869"/>
                  <a:pt x="3202909" y="826478"/>
                  <a:pt x="3211285" y="816428"/>
                </a:cubicBezTo>
                <a:cubicBezTo>
                  <a:pt x="3221141" y="804601"/>
                  <a:pt x="3234491" y="795923"/>
                  <a:pt x="3243943" y="783771"/>
                </a:cubicBezTo>
                <a:cubicBezTo>
                  <a:pt x="3305081" y="705166"/>
                  <a:pt x="3257737" y="728373"/>
                  <a:pt x="3320143" y="707571"/>
                </a:cubicBezTo>
                <a:cubicBezTo>
                  <a:pt x="3327400" y="696685"/>
                  <a:pt x="3332663" y="684165"/>
                  <a:pt x="3341914" y="674914"/>
                </a:cubicBezTo>
                <a:cubicBezTo>
                  <a:pt x="3360996" y="655832"/>
                  <a:pt x="3382439" y="649340"/>
                  <a:pt x="3407228" y="642257"/>
                </a:cubicBezTo>
                <a:cubicBezTo>
                  <a:pt x="3452696" y="629266"/>
                  <a:pt x="3464763" y="629039"/>
                  <a:pt x="3516085" y="620485"/>
                </a:cubicBezTo>
                <a:cubicBezTo>
                  <a:pt x="3577771" y="624114"/>
                  <a:pt x="3639604" y="625776"/>
                  <a:pt x="3701143" y="631371"/>
                </a:cubicBezTo>
                <a:cubicBezTo>
                  <a:pt x="3719569" y="633046"/>
                  <a:pt x="3737069" y="642257"/>
                  <a:pt x="3755571" y="642257"/>
                </a:cubicBezTo>
                <a:cubicBezTo>
                  <a:pt x="3792038" y="642257"/>
                  <a:pt x="3828211" y="635632"/>
                  <a:pt x="3864428" y="631371"/>
                </a:cubicBezTo>
                <a:cubicBezTo>
                  <a:pt x="3899234" y="627276"/>
                  <a:pt x="3958526" y="618733"/>
                  <a:pt x="3995057" y="609600"/>
                </a:cubicBezTo>
                <a:cubicBezTo>
                  <a:pt x="4006189" y="606817"/>
                  <a:pt x="4016681" y="601866"/>
                  <a:pt x="4027714" y="598714"/>
                </a:cubicBezTo>
                <a:cubicBezTo>
                  <a:pt x="4042099" y="594604"/>
                  <a:pt x="4056743" y="591457"/>
                  <a:pt x="4071257" y="587828"/>
                </a:cubicBezTo>
                <a:cubicBezTo>
                  <a:pt x="4082143" y="580571"/>
                  <a:pt x="4092212" y="571908"/>
                  <a:pt x="4103914" y="566057"/>
                </a:cubicBezTo>
                <a:cubicBezTo>
                  <a:pt x="4162002" y="537013"/>
                  <a:pt x="4226699" y="563462"/>
                  <a:pt x="4288971" y="566057"/>
                </a:cubicBezTo>
                <a:cubicBezTo>
                  <a:pt x="4325225" y="567568"/>
                  <a:pt x="4361542" y="566057"/>
                  <a:pt x="4397828" y="566057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9" name="Conector recto de flecha 8"/>
          <p:cNvCxnSpPr>
            <a:endCxn id="7" idx="27"/>
          </p:cNvCxnSpPr>
          <p:nvPr/>
        </p:nvCxnSpPr>
        <p:spPr>
          <a:xfrm>
            <a:off x="5040086" y="4452257"/>
            <a:ext cx="3211286" cy="234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/>
          <p:cNvSpPr txBox="1"/>
          <p:nvPr/>
        </p:nvSpPr>
        <p:spPr>
          <a:xfrm>
            <a:off x="1849469" y="4206407"/>
            <a:ext cx="3190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Lo que se va pagando + partidas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6889355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pedidos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64771" y="1422854"/>
            <a:ext cx="10515600" cy="4351338"/>
          </a:xfrm>
        </p:spPr>
        <p:txBody>
          <a:bodyPr/>
          <a:lstStyle/>
          <a:p>
            <a:r>
              <a:rPr lang="es-AR" dirty="0" smtClean="0"/>
              <a:t>Reorganizar recursos </a:t>
            </a:r>
            <a:r>
              <a:rPr lang="es-AR" dirty="0" err="1" smtClean="0"/>
              <a:t>drag</a:t>
            </a:r>
            <a:r>
              <a:rPr lang="es-AR" dirty="0" smtClean="0"/>
              <a:t> and </a:t>
            </a:r>
            <a:r>
              <a:rPr lang="es-AR" dirty="0" err="1" smtClean="0"/>
              <a:t>drop</a:t>
            </a:r>
            <a:endParaRPr lang="es-AR" dirty="0" smtClean="0"/>
          </a:p>
          <a:p>
            <a:r>
              <a:rPr lang="es-AR" dirty="0" err="1" smtClean="0"/>
              <a:t>Linkear</a:t>
            </a:r>
            <a:r>
              <a:rPr lang="es-AR" dirty="0" smtClean="0"/>
              <a:t> los iconos a secciones</a:t>
            </a:r>
          </a:p>
          <a:p>
            <a:r>
              <a:rPr lang="es-AR" dirty="0" smtClean="0"/>
              <a:t>Listas que se pueda ordenar por encabezados</a:t>
            </a:r>
          </a:p>
          <a:p>
            <a:r>
              <a:rPr lang="es-AR" dirty="0" smtClean="0"/>
              <a:t>Exportar </a:t>
            </a:r>
            <a:r>
              <a:rPr lang="es-AR" dirty="0" err="1" smtClean="0"/>
              <a:t>excel</a:t>
            </a:r>
            <a:endParaRPr lang="es-AR" dirty="0" smtClean="0"/>
          </a:p>
          <a:p>
            <a:endParaRPr lang="es-AR" dirty="0" smtClean="0"/>
          </a:p>
          <a:p>
            <a:endParaRPr lang="es-A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t="9778" b="25818"/>
          <a:stretch/>
        </p:blipFill>
        <p:spPr>
          <a:xfrm>
            <a:off x="1584270" y="3598523"/>
            <a:ext cx="8593872" cy="3113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4439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roles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Director </a:t>
            </a:r>
            <a:r>
              <a:rPr lang="es-AR" dirty="0" err="1" smtClean="0"/>
              <a:t>gral</a:t>
            </a:r>
            <a:endParaRPr lang="es-AR" dirty="0" smtClean="0"/>
          </a:p>
          <a:p>
            <a:r>
              <a:rPr lang="es-AR" dirty="0" smtClean="0"/>
              <a:t>Productor </a:t>
            </a:r>
            <a:r>
              <a:rPr lang="es-AR" dirty="0" err="1" smtClean="0"/>
              <a:t>gral</a:t>
            </a:r>
            <a:r>
              <a:rPr lang="es-AR" dirty="0" smtClean="0"/>
              <a:t> </a:t>
            </a:r>
          </a:p>
          <a:p>
            <a:r>
              <a:rPr lang="es-AR" dirty="0" smtClean="0"/>
              <a:t>Productor / </a:t>
            </a:r>
            <a:r>
              <a:rPr lang="es-AR" dirty="0" err="1" smtClean="0"/>
              <a:t>resp</a:t>
            </a:r>
            <a:r>
              <a:rPr lang="es-AR" dirty="0" smtClean="0"/>
              <a:t> de proyecto – </a:t>
            </a:r>
            <a:r>
              <a:rPr lang="es-AR" dirty="0" err="1" smtClean="0"/>
              <a:t>admin</a:t>
            </a:r>
            <a:r>
              <a:rPr lang="es-AR" dirty="0" smtClean="0"/>
              <a:t> de su proyecto</a:t>
            </a:r>
          </a:p>
          <a:p>
            <a:r>
              <a:rPr lang="es-AR" dirty="0" smtClean="0"/>
              <a:t>Asistente de producción  - solo carga 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101753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-80" t="9573" r="1680" b="9147"/>
          <a:stretch/>
        </p:blipFill>
        <p:spPr>
          <a:xfrm>
            <a:off x="0" y="0"/>
            <a:ext cx="12192000" cy="566482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"/>
            <a:ext cx="1883664" cy="603504"/>
          </a:xfrm>
          <a:solidFill>
            <a:schemeClr val="accent6"/>
          </a:solidFill>
        </p:spPr>
        <p:txBody>
          <a:bodyPr>
            <a:normAutofit fontScale="90000"/>
          </a:bodyPr>
          <a:lstStyle/>
          <a:p>
            <a:r>
              <a:rPr lang="es-AR" b="1" dirty="0" smtClean="0"/>
              <a:t>LAIKA</a:t>
            </a:r>
            <a:endParaRPr lang="es-AR" b="1" dirty="0"/>
          </a:p>
        </p:txBody>
      </p:sp>
      <p:sp>
        <p:nvSpPr>
          <p:cNvPr id="13" name="CuadroTexto 12"/>
          <p:cNvSpPr txBox="1"/>
          <p:nvPr/>
        </p:nvSpPr>
        <p:spPr>
          <a:xfrm>
            <a:off x="2247216" y="659260"/>
            <a:ext cx="1101199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s-AR" dirty="0" smtClean="0"/>
              <a:t>Proyectos</a:t>
            </a:r>
            <a:endParaRPr lang="es-AR" dirty="0"/>
          </a:p>
        </p:txBody>
      </p:sp>
      <p:sp>
        <p:nvSpPr>
          <p:cNvPr id="16" name="Rectángulo 15"/>
          <p:cNvSpPr/>
          <p:nvPr/>
        </p:nvSpPr>
        <p:spPr>
          <a:xfrm>
            <a:off x="1930010" y="1302465"/>
            <a:ext cx="10218287" cy="56509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 rotWithShape="1">
          <a:blip r:embed="rId3"/>
          <a:srcRect l="10499" t="34902" r="13301" b="41648"/>
          <a:stretch/>
        </p:blipFill>
        <p:spPr>
          <a:xfrm>
            <a:off x="2020288" y="1887303"/>
            <a:ext cx="10171711" cy="1760772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 rotWithShape="1">
          <a:blip r:embed="rId3"/>
          <a:srcRect l="11156" t="24791" r="13845" b="65323"/>
          <a:stretch/>
        </p:blipFill>
        <p:spPr>
          <a:xfrm>
            <a:off x="2142611" y="1182876"/>
            <a:ext cx="9945311" cy="737410"/>
          </a:xfrm>
          <a:prstGeom prst="rect">
            <a:avLst/>
          </a:prstGeom>
        </p:spPr>
      </p:pic>
      <p:sp>
        <p:nvSpPr>
          <p:cNvPr id="15" name="Rectángulo redondeado 14"/>
          <p:cNvSpPr/>
          <p:nvPr/>
        </p:nvSpPr>
        <p:spPr>
          <a:xfrm>
            <a:off x="10482146" y="788171"/>
            <a:ext cx="1605776" cy="5142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Nuevo proyecto</a:t>
            </a:r>
            <a:endParaRPr lang="es-AR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247215" y="2195270"/>
            <a:ext cx="2753409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AR" dirty="0" smtClean="0"/>
              <a:t>Titulo del Proyecto</a:t>
            </a:r>
            <a:endParaRPr lang="es-AR" dirty="0"/>
          </a:p>
        </p:txBody>
      </p:sp>
      <p:sp>
        <p:nvSpPr>
          <p:cNvPr id="21" name="CuadroTexto 20"/>
          <p:cNvSpPr txBox="1"/>
          <p:nvPr/>
        </p:nvSpPr>
        <p:spPr>
          <a:xfrm>
            <a:off x="2247214" y="2572838"/>
            <a:ext cx="4753661" cy="584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AR" sz="1600" dirty="0" err="1" smtClean="0"/>
              <a:t>Descripcion</a:t>
            </a:r>
            <a:r>
              <a:rPr lang="es-AR" sz="1600" dirty="0" smtClean="0"/>
              <a:t> del proyecto - </a:t>
            </a:r>
            <a:r>
              <a:rPr lang="es-AR" sz="1600" dirty="0" err="1"/>
              <a:t>Descripcion</a:t>
            </a:r>
            <a:r>
              <a:rPr lang="es-AR" sz="1600" dirty="0"/>
              <a:t> del proyecto</a:t>
            </a:r>
          </a:p>
          <a:p>
            <a:endParaRPr lang="es-AR" sz="1600" dirty="0"/>
          </a:p>
        </p:txBody>
      </p:sp>
      <p:sp>
        <p:nvSpPr>
          <p:cNvPr id="22" name="CuadroTexto 21"/>
          <p:cNvSpPr txBox="1"/>
          <p:nvPr/>
        </p:nvSpPr>
        <p:spPr>
          <a:xfrm>
            <a:off x="2247213" y="2975054"/>
            <a:ext cx="2753409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AR" sz="1400" dirty="0" smtClean="0"/>
              <a:t>Cliente:</a:t>
            </a:r>
          </a:p>
        </p:txBody>
      </p:sp>
      <p:sp>
        <p:nvSpPr>
          <p:cNvPr id="24" name="CuadroTexto 23"/>
          <p:cNvSpPr txBox="1"/>
          <p:nvPr/>
        </p:nvSpPr>
        <p:spPr>
          <a:xfrm>
            <a:off x="7343088" y="2717803"/>
            <a:ext cx="2753409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AR" sz="1400" dirty="0" smtClean="0"/>
              <a:t>Presupuesto : $ 500.000</a:t>
            </a:r>
          </a:p>
        </p:txBody>
      </p:sp>
      <p:pic>
        <p:nvPicPr>
          <p:cNvPr id="27" name="Imagen 26"/>
          <p:cNvPicPr>
            <a:picLocks noChangeAspect="1"/>
          </p:cNvPicPr>
          <p:nvPr/>
        </p:nvPicPr>
        <p:blipFill rotWithShape="1">
          <a:blip r:embed="rId4"/>
          <a:srcRect l="16107" t="19905" r="64607" b="57809"/>
          <a:stretch/>
        </p:blipFill>
        <p:spPr>
          <a:xfrm>
            <a:off x="7250436" y="2495182"/>
            <a:ext cx="2178468" cy="1416004"/>
          </a:xfrm>
          <a:prstGeom prst="rect">
            <a:avLst/>
          </a:prstGeom>
        </p:spPr>
      </p:pic>
      <p:sp>
        <p:nvSpPr>
          <p:cNvPr id="28" name="CuadroTexto 27"/>
          <p:cNvSpPr txBox="1"/>
          <p:nvPr/>
        </p:nvSpPr>
        <p:spPr>
          <a:xfrm>
            <a:off x="7343087" y="2565809"/>
            <a:ext cx="275340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AR" sz="1400" dirty="0" smtClean="0"/>
              <a:t>Presupuesto $500.000</a:t>
            </a:r>
          </a:p>
        </p:txBody>
      </p:sp>
      <p:sp>
        <p:nvSpPr>
          <p:cNvPr id="29" name="CuadroTexto 28"/>
          <p:cNvSpPr txBox="1"/>
          <p:nvPr/>
        </p:nvSpPr>
        <p:spPr>
          <a:xfrm>
            <a:off x="7343087" y="3527608"/>
            <a:ext cx="144288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AR" sz="1400" dirty="0" smtClean="0"/>
              <a:t>$150.000</a:t>
            </a:r>
          </a:p>
        </p:txBody>
      </p:sp>
      <p:sp>
        <p:nvSpPr>
          <p:cNvPr id="30" name="CuadroTexto 29"/>
          <p:cNvSpPr txBox="1"/>
          <p:nvPr/>
        </p:nvSpPr>
        <p:spPr>
          <a:xfrm>
            <a:off x="2142611" y="3637775"/>
            <a:ext cx="5156773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AR" sz="1200" dirty="0" smtClean="0"/>
              <a:t>Creado por : pepito el </a:t>
            </a:r>
            <a:r>
              <a:rPr lang="es-AR" sz="1200" dirty="0" err="1" smtClean="0"/>
              <a:t>dia</a:t>
            </a:r>
            <a:r>
              <a:rPr lang="es-AR" sz="1200" dirty="0" smtClean="0"/>
              <a:t> xxx</a:t>
            </a:r>
            <a:endParaRPr lang="es-AR" sz="1200" dirty="0"/>
          </a:p>
        </p:txBody>
      </p:sp>
      <p:sp>
        <p:nvSpPr>
          <p:cNvPr id="31" name="Rectángulo 30"/>
          <p:cNvSpPr/>
          <p:nvPr/>
        </p:nvSpPr>
        <p:spPr>
          <a:xfrm>
            <a:off x="9428904" y="2434580"/>
            <a:ext cx="2659018" cy="17983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3" name="Rectángulo 32"/>
          <p:cNvSpPr/>
          <p:nvPr/>
        </p:nvSpPr>
        <p:spPr>
          <a:xfrm>
            <a:off x="5640521" y="2130325"/>
            <a:ext cx="1427030" cy="3747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4" name="Rectángulo redondeado 33"/>
          <p:cNvSpPr/>
          <p:nvPr/>
        </p:nvSpPr>
        <p:spPr>
          <a:xfrm>
            <a:off x="9850323" y="3384795"/>
            <a:ext cx="1705783" cy="51429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Ingresar al proyecto</a:t>
            </a:r>
            <a:endParaRPr lang="es-AR" dirty="0"/>
          </a:p>
        </p:txBody>
      </p:sp>
      <p:sp>
        <p:nvSpPr>
          <p:cNvPr id="35" name="Rectángulo redondeado 34"/>
          <p:cNvSpPr/>
          <p:nvPr/>
        </p:nvSpPr>
        <p:spPr>
          <a:xfrm>
            <a:off x="9850323" y="2984777"/>
            <a:ext cx="1705783" cy="31344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400" dirty="0" smtClean="0"/>
              <a:t>Acciones</a:t>
            </a:r>
            <a:endParaRPr lang="es-AR" dirty="0"/>
          </a:p>
        </p:txBody>
      </p:sp>
      <p:sp>
        <p:nvSpPr>
          <p:cNvPr id="36" name="Flecha abajo 35"/>
          <p:cNvSpPr/>
          <p:nvPr/>
        </p:nvSpPr>
        <p:spPr>
          <a:xfrm>
            <a:off x="11216754" y="3048524"/>
            <a:ext cx="240802" cy="2182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7" name="Rectángulo 36"/>
          <p:cNvSpPr/>
          <p:nvPr/>
        </p:nvSpPr>
        <p:spPr>
          <a:xfrm>
            <a:off x="2142611" y="3917518"/>
            <a:ext cx="9235007" cy="3147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38" name="Imagen 37"/>
          <p:cNvPicPr>
            <a:picLocks noChangeAspect="1"/>
          </p:cNvPicPr>
          <p:nvPr/>
        </p:nvPicPr>
        <p:blipFill rotWithShape="1">
          <a:blip r:embed="rId5"/>
          <a:srcRect l="31678" t="38945" r="2321" b="33055"/>
          <a:stretch/>
        </p:blipFill>
        <p:spPr>
          <a:xfrm>
            <a:off x="2076943" y="4165013"/>
            <a:ext cx="10058400" cy="2400300"/>
          </a:xfrm>
          <a:prstGeom prst="rect">
            <a:avLst/>
          </a:prstGeom>
        </p:spPr>
      </p:pic>
      <p:pic>
        <p:nvPicPr>
          <p:cNvPr id="39" name="Imagen 38"/>
          <p:cNvPicPr>
            <a:picLocks noChangeAspect="1"/>
          </p:cNvPicPr>
          <p:nvPr/>
        </p:nvPicPr>
        <p:blipFill rotWithShape="1">
          <a:blip r:embed="rId6"/>
          <a:srcRect l="15446" t="45610" r="64431" b="41262"/>
          <a:stretch/>
        </p:blipFill>
        <p:spPr>
          <a:xfrm>
            <a:off x="9841422" y="2379936"/>
            <a:ext cx="1433274" cy="525972"/>
          </a:xfrm>
          <a:prstGeom prst="rect">
            <a:avLst/>
          </a:prstGeom>
        </p:spPr>
      </p:pic>
      <p:sp>
        <p:nvSpPr>
          <p:cNvPr id="23" name="CuadroTexto 22"/>
          <p:cNvSpPr txBox="1"/>
          <p:nvPr/>
        </p:nvSpPr>
        <p:spPr>
          <a:xfrm>
            <a:off x="10228917" y="2644299"/>
            <a:ext cx="1592376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AR" sz="1050" dirty="0" smtClean="0"/>
              <a:t>Recursos asignados</a:t>
            </a:r>
          </a:p>
        </p:txBody>
      </p:sp>
      <p:grpSp>
        <p:nvGrpSpPr>
          <p:cNvPr id="40" name="Grupo 39"/>
          <p:cNvGrpSpPr/>
          <p:nvPr/>
        </p:nvGrpSpPr>
        <p:grpSpPr>
          <a:xfrm>
            <a:off x="318639" y="630350"/>
            <a:ext cx="1576307" cy="4936403"/>
            <a:chOff x="318639" y="630350"/>
            <a:chExt cx="1576307" cy="4936403"/>
          </a:xfrm>
        </p:grpSpPr>
        <p:sp>
          <p:nvSpPr>
            <p:cNvPr id="41" name="Rectángulo 40"/>
            <p:cNvSpPr/>
            <p:nvPr/>
          </p:nvSpPr>
          <p:spPr>
            <a:xfrm>
              <a:off x="332260" y="630350"/>
              <a:ext cx="1562686" cy="49364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2" name="CuadroTexto 41"/>
            <p:cNvSpPr txBox="1"/>
            <p:nvPr/>
          </p:nvSpPr>
          <p:spPr>
            <a:xfrm>
              <a:off x="323686" y="646772"/>
              <a:ext cx="1559979" cy="338554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s-AR" sz="1600" dirty="0" smtClean="0">
                  <a:solidFill>
                    <a:schemeClr val="bg1"/>
                  </a:solidFill>
                </a:rPr>
                <a:t>Panel de Control</a:t>
              </a:r>
              <a:endParaRPr lang="es-AR" sz="1600" dirty="0">
                <a:solidFill>
                  <a:schemeClr val="bg1"/>
                </a:solidFill>
              </a:endParaRPr>
            </a:p>
          </p:txBody>
        </p:sp>
        <p:sp>
          <p:nvSpPr>
            <p:cNvPr id="43" name="CuadroTexto 42"/>
            <p:cNvSpPr txBox="1"/>
            <p:nvPr/>
          </p:nvSpPr>
          <p:spPr>
            <a:xfrm>
              <a:off x="318639" y="1069046"/>
              <a:ext cx="1002903" cy="338554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s-AR" sz="1600" dirty="0" smtClean="0">
                  <a:solidFill>
                    <a:schemeClr val="bg1"/>
                  </a:solidFill>
                </a:rPr>
                <a:t>Proyectos</a:t>
              </a:r>
              <a:endParaRPr lang="es-AR" sz="1600" dirty="0">
                <a:solidFill>
                  <a:schemeClr val="bg1"/>
                </a:solidFill>
              </a:endParaRPr>
            </a:p>
          </p:txBody>
        </p:sp>
        <p:sp>
          <p:nvSpPr>
            <p:cNvPr id="44" name="CuadroTexto 43"/>
            <p:cNvSpPr txBox="1"/>
            <p:nvPr/>
          </p:nvSpPr>
          <p:spPr>
            <a:xfrm>
              <a:off x="334990" y="1456970"/>
              <a:ext cx="988476" cy="338554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s-AR" sz="1600" dirty="0" smtClean="0">
                  <a:solidFill>
                    <a:schemeClr val="bg1"/>
                  </a:solidFill>
                </a:rPr>
                <a:t>Consultas</a:t>
              </a:r>
              <a:endParaRPr lang="es-AR" sz="1600" dirty="0">
                <a:solidFill>
                  <a:schemeClr val="bg1"/>
                </a:solidFill>
              </a:endParaRPr>
            </a:p>
          </p:txBody>
        </p:sp>
        <p:sp>
          <p:nvSpPr>
            <p:cNvPr id="45" name="CuadroTexto 44"/>
            <p:cNvSpPr txBox="1"/>
            <p:nvPr/>
          </p:nvSpPr>
          <p:spPr>
            <a:xfrm>
              <a:off x="332261" y="1882735"/>
              <a:ext cx="1436483" cy="338554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s-AR" sz="1600" dirty="0" smtClean="0">
                  <a:solidFill>
                    <a:schemeClr val="bg1"/>
                  </a:solidFill>
                </a:rPr>
                <a:t>Administración</a:t>
              </a:r>
              <a:endParaRPr lang="es-AR" sz="1600" dirty="0">
                <a:solidFill>
                  <a:schemeClr val="bg1"/>
                </a:solidFill>
              </a:endParaRPr>
            </a:p>
          </p:txBody>
        </p:sp>
        <p:sp>
          <p:nvSpPr>
            <p:cNvPr id="46" name="CuadroTexto 45"/>
            <p:cNvSpPr txBox="1"/>
            <p:nvPr/>
          </p:nvSpPr>
          <p:spPr>
            <a:xfrm>
              <a:off x="459007" y="2308500"/>
              <a:ext cx="696344" cy="307777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s-AR" sz="1400" dirty="0" smtClean="0">
                  <a:solidFill>
                    <a:schemeClr val="bg1"/>
                  </a:solidFill>
                </a:rPr>
                <a:t>Rubros</a:t>
              </a:r>
              <a:endParaRPr lang="es-AR" sz="1400" dirty="0">
                <a:solidFill>
                  <a:schemeClr val="bg1"/>
                </a:solidFill>
              </a:endParaRPr>
            </a:p>
          </p:txBody>
        </p:sp>
        <p:sp>
          <p:nvSpPr>
            <p:cNvPr id="47" name="CuadroTexto 46"/>
            <p:cNvSpPr txBox="1"/>
            <p:nvPr/>
          </p:nvSpPr>
          <p:spPr>
            <a:xfrm>
              <a:off x="450807" y="2716444"/>
              <a:ext cx="821059" cy="307777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s-AR" sz="1400" dirty="0" smtClean="0">
                  <a:solidFill>
                    <a:schemeClr val="bg1"/>
                  </a:solidFill>
                </a:rPr>
                <a:t>Usuarios</a:t>
              </a:r>
              <a:endParaRPr lang="es-AR" sz="1400" dirty="0">
                <a:solidFill>
                  <a:schemeClr val="bg1"/>
                </a:solidFill>
              </a:endParaRPr>
            </a:p>
          </p:txBody>
        </p:sp>
        <p:sp>
          <p:nvSpPr>
            <p:cNvPr id="48" name="CuadroTexto 47"/>
            <p:cNvSpPr txBox="1"/>
            <p:nvPr/>
          </p:nvSpPr>
          <p:spPr>
            <a:xfrm>
              <a:off x="432290" y="3122900"/>
              <a:ext cx="766172" cy="307777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s-AR" sz="1400" dirty="0" smtClean="0">
                  <a:solidFill>
                    <a:schemeClr val="bg1"/>
                  </a:solidFill>
                </a:rPr>
                <a:t>Clientes</a:t>
              </a:r>
              <a:endParaRPr lang="es-AR" sz="1400" dirty="0">
                <a:solidFill>
                  <a:schemeClr val="bg1"/>
                </a:solidFill>
              </a:endParaRPr>
            </a:p>
          </p:txBody>
        </p:sp>
        <p:sp>
          <p:nvSpPr>
            <p:cNvPr id="49" name="CuadroTexto 48"/>
            <p:cNvSpPr txBox="1"/>
            <p:nvPr/>
          </p:nvSpPr>
          <p:spPr>
            <a:xfrm>
              <a:off x="432290" y="3534645"/>
              <a:ext cx="1100238" cy="307777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s-AR" sz="1400" dirty="0" smtClean="0">
                  <a:solidFill>
                    <a:schemeClr val="bg1"/>
                  </a:solidFill>
                </a:rPr>
                <a:t>Proveedores</a:t>
              </a:r>
              <a:endParaRPr lang="es-AR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50" name="Rectángulo 49"/>
          <p:cNvSpPr/>
          <p:nvPr/>
        </p:nvSpPr>
        <p:spPr>
          <a:xfrm>
            <a:off x="2017310" y="0"/>
            <a:ext cx="1219410" cy="4898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1" name="CuadroTexto 50"/>
          <p:cNvSpPr txBox="1"/>
          <p:nvPr/>
        </p:nvSpPr>
        <p:spPr>
          <a:xfrm>
            <a:off x="2135819" y="1171462"/>
            <a:ext cx="2753409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AR" dirty="0" smtClean="0"/>
              <a:t>Ordenar por: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638478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-80" t="9573" r="1680" b="9147"/>
          <a:stretch/>
        </p:blipFill>
        <p:spPr>
          <a:xfrm>
            <a:off x="0" y="0"/>
            <a:ext cx="12192000" cy="5664820"/>
          </a:xfrm>
          <a:prstGeom prst="rect">
            <a:avLst/>
          </a:prstGeom>
        </p:spPr>
      </p:pic>
      <p:sp>
        <p:nvSpPr>
          <p:cNvPr id="16" name="Rectángulo 15"/>
          <p:cNvSpPr/>
          <p:nvPr/>
        </p:nvSpPr>
        <p:spPr>
          <a:xfrm>
            <a:off x="1930010" y="1302465"/>
            <a:ext cx="10218287" cy="56509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5" name="Rectángulo 24"/>
          <p:cNvSpPr/>
          <p:nvPr/>
        </p:nvSpPr>
        <p:spPr>
          <a:xfrm>
            <a:off x="4402875" y="2413934"/>
            <a:ext cx="7641345" cy="145720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"/>
            <a:ext cx="1883664" cy="603504"/>
          </a:xfrm>
          <a:solidFill>
            <a:schemeClr val="accent6"/>
          </a:solidFill>
        </p:spPr>
        <p:txBody>
          <a:bodyPr>
            <a:normAutofit fontScale="90000"/>
          </a:bodyPr>
          <a:lstStyle/>
          <a:p>
            <a:r>
              <a:rPr lang="es-AR" b="1" dirty="0" smtClean="0"/>
              <a:t>LAIKA</a:t>
            </a:r>
            <a:endParaRPr lang="es-AR" b="1" dirty="0"/>
          </a:p>
        </p:txBody>
      </p:sp>
      <p:sp>
        <p:nvSpPr>
          <p:cNvPr id="13" name="CuadroTexto 12"/>
          <p:cNvSpPr txBox="1"/>
          <p:nvPr/>
        </p:nvSpPr>
        <p:spPr>
          <a:xfrm>
            <a:off x="2247215" y="659260"/>
            <a:ext cx="482033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AR" dirty="0" smtClean="0"/>
              <a:t>Proyecto: LA CASITA DE MI ABUELO (TITULO)</a:t>
            </a:r>
            <a:endParaRPr lang="es-AR" dirty="0"/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 rotWithShape="1">
          <a:blip r:embed="rId3"/>
          <a:srcRect l="10499" t="34902" r="13301" b="54619"/>
          <a:stretch/>
        </p:blipFill>
        <p:spPr>
          <a:xfrm>
            <a:off x="1976586" y="1041968"/>
            <a:ext cx="10171711" cy="786832"/>
          </a:xfrm>
          <a:prstGeom prst="rect">
            <a:avLst/>
          </a:prstGeom>
        </p:spPr>
      </p:pic>
      <p:sp>
        <p:nvSpPr>
          <p:cNvPr id="21" name="CuadroTexto 20"/>
          <p:cNvSpPr txBox="1"/>
          <p:nvPr/>
        </p:nvSpPr>
        <p:spPr>
          <a:xfrm>
            <a:off x="2130755" y="1233334"/>
            <a:ext cx="4753661" cy="584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AR" sz="1600" dirty="0" err="1" smtClean="0"/>
              <a:t>Descripcion</a:t>
            </a:r>
            <a:r>
              <a:rPr lang="es-AR" sz="1600" dirty="0" smtClean="0"/>
              <a:t> del proyecto - </a:t>
            </a:r>
            <a:r>
              <a:rPr lang="es-AR" sz="1600" dirty="0" err="1"/>
              <a:t>Descripcion</a:t>
            </a:r>
            <a:r>
              <a:rPr lang="es-AR" sz="1600" dirty="0"/>
              <a:t> del proyecto</a:t>
            </a:r>
          </a:p>
          <a:p>
            <a:endParaRPr lang="es-AR" sz="1600" dirty="0"/>
          </a:p>
        </p:txBody>
      </p:sp>
      <p:pic>
        <p:nvPicPr>
          <p:cNvPr id="27" name="Imagen 26"/>
          <p:cNvPicPr>
            <a:picLocks noChangeAspect="1"/>
          </p:cNvPicPr>
          <p:nvPr/>
        </p:nvPicPr>
        <p:blipFill rotWithShape="1">
          <a:blip r:embed="rId4"/>
          <a:srcRect l="16107" t="19905" r="64607" b="57809"/>
          <a:stretch/>
        </p:blipFill>
        <p:spPr>
          <a:xfrm>
            <a:off x="2065737" y="2455136"/>
            <a:ext cx="2178468" cy="1416004"/>
          </a:xfrm>
          <a:prstGeom prst="rect">
            <a:avLst/>
          </a:prstGeom>
        </p:spPr>
      </p:pic>
      <p:sp>
        <p:nvSpPr>
          <p:cNvPr id="28" name="CuadroTexto 27"/>
          <p:cNvSpPr txBox="1"/>
          <p:nvPr/>
        </p:nvSpPr>
        <p:spPr>
          <a:xfrm>
            <a:off x="2158388" y="2525763"/>
            <a:ext cx="201820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AR" sz="1400" dirty="0" smtClean="0"/>
              <a:t>Actual : $565.000</a:t>
            </a:r>
          </a:p>
        </p:txBody>
      </p:sp>
      <p:sp>
        <p:nvSpPr>
          <p:cNvPr id="29" name="CuadroTexto 28"/>
          <p:cNvSpPr txBox="1"/>
          <p:nvPr/>
        </p:nvSpPr>
        <p:spPr>
          <a:xfrm>
            <a:off x="2158388" y="3487562"/>
            <a:ext cx="144288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AR" sz="1400" dirty="0" smtClean="0"/>
              <a:t>$150.000</a:t>
            </a:r>
          </a:p>
        </p:txBody>
      </p:sp>
      <p:sp>
        <p:nvSpPr>
          <p:cNvPr id="30" name="CuadroTexto 29"/>
          <p:cNvSpPr txBox="1"/>
          <p:nvPr/>
        </p:nvSpPr>
        <p:spPr>
          <a:xfrm>
            <a:off x="2130755" y="1632097"/>
            <a:ext cx="4936795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AR" sz="1200" dirty="0" smtClean="0"/>
              <a:t>Cliente: </a:t>
            </a:r>
            <a:r>
              <a:rPr lang="es-AR" sz="1200" dirty="0" err="1" smtClean="0"/>
              <a:t>ihsrihbsirhbshrbishrb</a:t>
            </a:r>
            <a:endParaRPr lang="es-AR" sz="1200" dirty="0" smtClean="0"/>
          </a:p>
          <a:p>
            <a:r>
              <a:rPr lang="es-AR" sz="1200" dirty="0" smtClean="0"/>
              <a:t>Tipo :</a:t>
            </a:r>
            <a:endParaRPr lang="es-AR" sz="1200" dirty="0"/>
          </a:p>
          <a:p>
            <a:r>
              <a:rPr lang="es-AR" sz="1200" dirty="0" smtClean="0"/>
              <a:t>Creado por : pepito el </a:t>
            </a:r>
            <a:r>
              <a:rPr lang="es-AR" sz="1200" dirty="0" err="1" smtClean="0"/>
              <a:t>dia</a:t>
            </a:r>
            <a:r>
              <a:rPr lang="es-AR" sz="1200" dirty="0" smtClean="0"/>
              <a:t> xxx</a:t>
            </a:r>
            <a:endParaRPr lang="es-AR" sz="1200" dirty="0"/>
          </a:p>
        </p:txBody>
      </p:sp>
      <p:sp>
        <p:nvSpPr>
          <p:cNvPr id="35" name="Rectángulo redondeado 34"/>
          <p:cNvSpPr/>
          <p:nvPr/>
        </p:nvSpPr>
        <p:spPr>
          <a:xfrm>
            <a:off x="10338437" y="714274"/>
            <a:ext cx="1705783" cy="31344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400" dirty="0" smtClean="0"/>
              <a:t>Acciones</a:t>
            </a:r>
            <a:endParaRPr lang="es-AR" dirty="0"/>
          </a:p>
        </p:txBody>
      </p:sp>
      <p:sp>
        <p:nvSpPr>
          <p:cNvPr id="36" name="Flecha abajo 35"/>
          <p:cNvSpPr/>
          <p:nvPr/>
        </p:nvSpPr>
        <p:spPr>
          <a:xfrm>
            <a:off x="11704380" y="780301"/>
            <a:ext cx="240802" cy="2182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9" name="CuadroTexto 38"/>
          <p:cNvSpPr txBox="1"/>
          <p:nvPr/>
        </p:nvSpPr>
        <p:spPr>
          <a:xfrm>
            <a:off x="7139437" y="1561161"/>
            <a:ext cx="4936795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AR" sz="1200" dirty="0" smtClean="0"/>
              <a:t>Fecha inicio : -----------</a:t>
            </a:r>
          </a:p>
          <a:p>
            <a:r>
              <a:rPr lang="es-AR" sz="1200" dirty="0" smtClean="0"/>
              <a:t>Fecha fin : ----------------</a:t>
            </a:r>
          </a:p>
          <a:p>
            <a:r>
              <a:rPr lang="es-AR" sz="1200" dirty="0" smtClean="0"/>
              <a:t>Total días : 65</a:t>
            </a:r>
            <a:endParaRPr lang="es-AR" sz="1200" dirty="0"/>
          </a:p>
        </p:txBody>
      </p:sp>
      <p:pic>
        <p:nvPicPr>
          <p:cNvPr id="19" name="Imagen 18"/>
          <p:cNvPicPr>
            <a:picLocks noChangeAspect="1"/>
          </p:cNvPicPr>
          <p:nvPr/>
        </p:nvPicPr>
        <p:blipFill rotWithShape="1">
          <a:blip r:embed="rId5"/>
          <a:srcRect l="78762" t="24059" r="1333" b="63582"/>
          <a:stretch/>
        </p:blipFill>
        <p:spPr>
          <a:xfrm>
            <a:off x="6934207" y="2641600"/>
            <a:ext cx="3033486" cy="1059544"/>
          </a:xfrm>
          <a:prstGeom prst="rect">
            <a:avLst/>
          </a:prstGeom>
        </p:spPr>
      </p:pic>
      <p:pic>
        <p:nvPicPr>
          <p:cNvPr id="41" name="Imagen 40"/>
          <p:cNvPicPr>
            <a:picLocks noChangeAspect="1"/>
          </p:cNvPicPr>
          <p:nvPr/>
        </p:nvPicPr>
        <p:blipFill rotWithShape="1">
          <a:blip r:embed="rId5"/>
          <a:srcRect l="91786" t="24312" r="2119" b="67392"/>
          <a:stretch/>
        </p:blipFill>
        <p:spPr>
          <a:xfrm>
            <a:off x="9844950" y="2656207"/>
            <a:ext cx="928914" cy="711200"/>
          </a:xfrm>
          <a:prstGeom prst="rect">
            <a:avLst/>
          </a:prstGeom>
        </p:spPr>
      </p:pic>
      <p:pic>
        <p:nvPicPr>
          <p:cNvPr id="42" name="Imagen 41"/>
          <p:cNvPicPr>
            <a:picLocks noChangeAspect="1"/>
          </p:cNvPicPr>
          <p:nvPr/>
        </p:nvPicPr>
        <p:blipFill rotWithShape="1">
          <a:blip r:embed="rId5"/>
          <a:srcRect l="79595" t="24821" r="14691" b="65021"/>
          <a:stretch/>
        </p:blipFill>
        <p:spPr>
          <a:xfrm>
            <a:off x="6288068" y="2712560"/>
            <a:ext cx="870859" cy="870858"/>
          </a:xfrm>
          <a:prstGeom prst="rect">
            <a:avLst/>
          </a:prstGeom>
        </p:spPr>
      </p:pic>
      <p:pic>
        <p:nvPicPr>
          <p:cNvPr id="43" name="Imagen 42"/>
          <p:cNvPicPr>
            <a:picLocks noChangeAspect="1"/>
          </p:cNvPicPr>
          <p:nvPr/>
        </p:nvPicPr>
        <p:blipFill rotWithShape="1">
          <a:blip r:embed="rId5"/>
          <a:srcRect l="79595" t="24821" r="14691" b="65021"/>
          <a:stretch/>
        </p:blipFill>
        <p:spPr>
          <a:xfrm>
            <a:off x="5507279" y="2735438"/>
            <a:ext cx="870859" cy="870858"/>
          </a:xfrm>
          <a:prstGeom prst="rect">
            <a:avLst/>
          </a:prstGeom>
        </p:spPr>
      </p:pic>
      <p:pic>
        <p:nvPicPr>
          <p:cNvPr id="44" name="Imagen 43"/>
          <p:cNvPicPr>
            <a:picLocks noChangeAspect="1"/>
          </p:cNvPicPr>
          <p:nvPr/>
        </p:nvPicPr>
        <p:blipFill rotWithShape="1">
          <a:blip r:embed="rId5"/>
          <a:srcRect l="79595" t="24821" r="14691" b="65021"/>
          <a:stretch/>
        </p:blipFill>
        <p:spPr>
          <a:xfrm>
            <a:off x="4703745" y="2728281"/>
            <a:ext cx="870859" cy="870858"/>
          </a:xfrm>
          <a:prstGeom prst="rect">
            <a:avLst/>
          </a:prstGeom>
        </p:spPr>
      </p:pic>
      <p:pic>
        <p:nvPicPr>
          <p:cNvPr id="45" name="Imagen 44"/>
          <p:cNvPicPr>
            <a:picLocks noChangeAspect="1"/>
          </p:cNvPicPr>
          <p:nvPr/>
        </p:nvPicPr>
        <p:blipFill rotWithShape="1">
          <a:blip r:embed="rId5"/>
          <a:srcRect l="91786" t="24312" r="2119" b="67392"/>
          <a:stretch/>
        </p:blipFill>
        <p:spPr>
          <a:xfrm>
            <a:off x="10726871" y="2656207"/>
            <a:ext cx="928914" cy="711200"/>
          </a:xfrm>
          <a:prstGeom prst="rect">
            <a:avLst/>
          </a:prstGeom>
        </p:spPr>
      </p:pic>
      <p:sp>
        <p:nvSpPr>
          <p:cNvPr id="46" name="CuadroTexto 45"/>
          <p:cNvSpPr txBox="1"/>
          <p:nvPr/>
        </p:nvSpPr>
        <p:spPr>
          <a:xfrm>
            <a:off x="6684519" y="2408804"/>
            <a:ext cx="341011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AR" sz="1400" dirty="0" smtClean="0"/>
              <a:t>$150.000 Gastado total 22 Recursos</a:t>
            </a:r>
          </a:p>
        </p:txBody>
      </p:sp>
      <p:grpSp>
        <p:nvGrpSpPr>
          <p:cNvPr id="3" name="Grupo 2"/>
          <p:cNvGrpSpPr/>
          <p:nvPr/>
        </p:nvGrpSpPr>
        <p:grpSpPr>
          <a:xfrm>
            <a:off x="2013480" y="4966238"/>
            <a:ext cx="10211691" cy="4663860"/>
            <a:chOff x="2013480" y="4040952"/>
            <a:chExt cx="10211691" cy="4663860"/>
          </a:xfrm>
        </p:grpSpPr>
        <p:pic>
          <p:nvPicPr>
            <p:cNvPr id="26" name="Imagen 25"/>
            <p:cNvPicPr>
              <a:picLocks noChangeAspect="1"/>
            </p:cNvPicPr>
            <p:nvPr/>
          </p:nvPicPr>
          <p:blipFill rotWithShape="1">
            <a:blip r:embed="rId6"/>
            <a:srcRect l="570" t="24730" r="1238" b="36153"/>
            <a:stretch/>
          </p:blipFill>
          <p:spPr>
            <a:xfrm>
              <a:off x="2065737" y="4040952"/>
              <a:ext cx="9459514" cy="2236023"/>
            </a:xfrm>
            <a:prstGeom prst="rect">
              <a:avLst/>
            </a:prstGeom>
          </p:spPr>
        </p:pic>
        <p:sp>
          <p:nvSpPr>
            <p:cNvPr id="47" name="CuadroTexto 46"/>
            <p:cNvSpPr txBox="1"/>
            <p:nvPr/>
          </p:nvSpPr>
          <p:spPr>
            <a:xfrm>
              <a:off x="2130754" y="4081335"/>
              <a:ext cx="4753661" cy="3385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AR" sz="1600" dirty="0" smtClean="0"/>
                <a:t>Titulo del Rubro – Subtotal : $35.000</a:t>
              </a:r>
              <a:endParaRPr lang="es-AR" sz="1600" dirty="0"/>
            </a:p>
          </p:txBody>
        </p:sp>
        <p:sp>
          <p:nvSpPr>
            <p:cNvPr id="48" name="CuadroTexto 47"/>
            <p:cNvSpPr txBox="1"/>
            <p:nvPr/>
          </p:nvSpPr>
          <p:spPr>
            <a:xfrm>
              <a:off x="2142611" y="4497476"/>
              <a:ext cx="1442885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s-AR" sz="1400" dirty="0" smtClean="0"/>
                <a:t>Rubro</a:t>
              </a:r>
            </a:p>
          </p:txBody>
        </p:sp>
        <p:sp>
          <p:nvSpPr>
            <p:cNvPr id="49" name="CuadroTexto 48"/>
            <p:cNvSpPr txBox="1"/>
            <p:nvPr/>
          </p:nvSpPr>
          <p:spPr>
            <a:xfrm>
              <a:off x="3522762" y="4470804"/>
              <a:ext cx="1442885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s-AR" sz="1400" dirty="0" err="1" smtClean="0"/>
                <a:t>Descripcion</a:t>
              </a:r>
              <a:endParaRPr lang="es-AR" sz="1400" dirty="0" smtClean="0"/>
            </a:p>
          </p:txBody>
        </p:sp>
        <p:sp>
          <p:nvSpPr>
            <p:cNvPr id="50" name="CuadroTexto 49"/>
            <p:cNvSpPr txBox="1"/>
            <p:nvPr/>
          </p:nvSpPr>
          <p:spPr>
            <a:xfrm>
              <a:off x="5124317" y="4470803"/>
              <a:ext cx="1442885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s-AR" sz="1400" dirty="0" smtClean="0"/>
                <a:t>cantidad</a:t>
              </a:r>
            </a:p>
          </p:txBody>
        </p:sp>
        <p:sp>
          <p:nvSpPr>
            <p:cNvPr id="51" name="CuadroTexto 50"/>
            <p:cNvSpPr txBox="1"/>
            <p:nvPr/>
          </p:nvSpPr>
          <p:spPr>
            <a:xfrm>
              <a:off x="6001786" y="4460202"/>
              <a:ext cx="1442885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s-AR" sz="1400" dirty="0" smtClean="0"/>
                <a:t>concepto</a:t>
              </a:r>
            </a:p>
          </p:txBody>
        </p:sp>
        <p:sp>
          <p:nvSpPr>
            <p:cNvPr id="53" name="CuadroTexto 52"/>
            <p:cNvSpPr txBox="1"/>
            <p:nvPr/>
          </p:nvSpPr>
          <p:spPr>
            <a:xfrm>
              <a:off x="7073115" y="4460202"/>
              <a:ext cx="1442885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s-AR" sz="1400" dirty="0" smtClean="0"/>
                <a:t>Costo/unidad</a:t>
              </a:r>
            </a:p>
          </p:txBody>
        </p:sp>
        <p:sp>
          <p:nvSpPr>
            <p:cNvPr id="54" name="CuadroTexto 53"/>
            <p:cNvSpPr txBox="1"/>
            <p:nvPr/>
          </p:nvSpPr>
          <p:spPr>
            <a:xfrm>
              <a:off x="5137807" y="4734577"/>
              <a:ext cx="627269" cy="138499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s-AR" sz="1400" dirty="0" smtClean="0"/>
                <a:t>1</a:t>
              </a:r>
            </a:p>
            <a:p>
              <a:r>
                <a:rPr lang="es-AR" sz="1400" dirty="0" smtClean="0"/>
                <a:t>2</a:t>
              </a:r>
            </a:p>
            <a:p>
              <a:r>
                <a:rPr lang="es-AR" sz="1400" dirty="0" smtClean="0"/>
                <a:t>9</a:t>
              </a:r>
            </a:p>
            <a:p>
              <a:r>
                <a:rPr lang="es-AR" sz="1400" dirty="0" smtClean="0"/>
                <a:t>1</a:t>
              </a:r>
            </a:p>
            <a:p>
              <a:r>
                <a:rPr lang="es-AR" sz="1400" dirty="0" smtClean="0"/>
                <a:t>3</a:t>
              </a:r>
            </a:p>
            <a:p>
              <a:r>
                <a:rPr lang="es-AR" sz="1400" dirty="0"/>
                <a:t>2</a:t>
              </a:r>
              <a:endParaRPr lang="es-AR" sz="1400" dirty="0" smtClean="0"/>
            </a:p>
          </p:txBody>
        </p:sp>
        <p:sp>
          <p:nvSpPr>
            <p:cNvPr id="55" name="CuadroTexto 54"/>
            <p:cNvSpPr txBox="1"/>
            <p:nvPr/>
          </p:nvSpPr>
          <p:spPr>
            <a:xfrm>
              <a:off x="6052877" y="4734577"/>
              <a:ext cx="1060922" cy="138499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s-AR" sz="1400" dirty="0" smtClean="0"/>
                <a:t>Unidad</a:t>
              </a:r>
            </a:p>
            <a:p>
              <a:r>
                <a:rPr lang="es-AR" sz="1400" dirty="0" smtClean="0"/>
                <a:t>mensual</a:t>
              </a:r>
            </a:p>
            <a:p>
              <a:r>
                <a:rPr lang="es-AR" sz="1400" dirty="0" smtClean="0"/>
                <a:t>diario</a:t>
              </a:r>
            </a:p>
            <a:p>
              <a:r>
                <a:rPr lang="es-AR" sz="1400" dirty="0"/>
                <a:t>g</a:t>
              </a:r>
              <a:r>
                <a:rPr lang="es-AR" sz="1400" dirty="0" smtClean="0"/>
                <a:t>lobal</a:t>
              </a:r>
            </a:p>
            <a:p>
              <a:r>
                <a:rPr lang="es-AR" sz="1400" dirty="0" smtClean="0"/>
                <a:t>Programas</a:t>
              </a:r>
            </a:p>
            <a:p>
              <a:r>
                <a:rPr lang="es-AR" sz="1400" dirty="0" smtClean="0"/>
                <a:t>meses</a:t>
              </a:r>
            </a:p>
          </p:txBody>
        </p:sp>
        <p:grpSp>
          <p:nvGrpSpPr>
            <p:cNvPr id="32" name="Grupo 31"/>
            <p:cNvGrpSpPr/>
            <p:nvPr/>
          </p:nvGrpSpPr>
          <p:grpSpPr>
            <a:xfrm>
              <a:off x="11491778" y="4786881"/>
              <a:ext cx="733393" cy="198411"/>
              <a:chOff x="11491778" y="4786881"/>
              <a:chExt cx="733393" cy="198411"/>
            </a:xfrm>
          </p:grpSpPr>
          <p:sp>
            <p:nvSpPr>
              <p:cNvPr id="56" name="Rectángulo redondeado 55"/>
              <p:cNvSpPr/>
              <p:nvPr/>
            </p:nvSpPr>
            <p:spPr>
              <a:xfrm>
                <a:off x="11491778" y="4786881"/>
                <a:ext cx="733393" cy="198411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s-AR" sz="800" dirty="0" smtClean="0"/>
                  <a:t>Acciones</a:t>
                </a:r>
                <a:endParaRPr lang="es-AR" sz="1000" dirty="0"/>
              </a:p>
            </p:txBody>
          </p:sp>
          <p:sp>
            <p:nvSpPr>
              <p:cNvPr id="57" name="Flecha abajo 56"/>
              <p:cNvSpPr/>
              <p:nvPr/>
            </p:nvSpPr>
            <p:spPr>
              <a:xfrm>
                <a:off x="11993575" y="4805253"/>
                <a:ext cx="205813" cy="147584"/>
              </a:xfrm>
              <a:prstGeom prst="downArrow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</p:grpSp>
        <p:grpSp>
          <p:nvGrpSpPr>
            <p:cNvPr id="58" name="Grupo 57"/>
            <p:cNvGrpSpPr/>
            <p:nvPr/>
          </p:nvGrpSpPr>
          <p:grpSpPr>
            <a:xfrm>
              <a:off x="11470910" y="5061629"/>
              <a:ext cx="733393" cy="198411"/>
              <a:chOff x="11491778" y="4786881"/>
              <a:chExt cx="733393" cy="198411"/>
            </a:xfrm>
          </p:grpSpPr>
          <p:sp>
            <p:nvSpPr>
              <p:cNvPr id="59" name="Rectángulo redondeado 58"/>
              <p:cNvSpPr/>
              <p:nvPr/>
            </p:nvSpPr>
            <p:spPr>
              <a:xfrm>
                <a:off x="11491778" y="4786881"/>
                <a:ext cx="733393" cy="198411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s-AR" sz="800" dirty="0" smtClean="0"/>
                  <a:t>Acciones</a:t>
                </a:r>
                <a:endParaRPr lang="es-AR" sz="1000" dirty="0"/>
              </a:p>
            </p:txBody>
          </p:sp>
          <p:sp>
            <p:nvSpPr>
              <p:cNvPr id="60" name="Flecha abajo 59"/>
              <p:cNvSpPr/>
              <p:nvPr/>
            </p:nvSpPr>
            <p:spPr>
              <a:xfrm>
                <a:off x="11993575" y="4805253"/>
                <a:ext cx="205813" cy="147584"/>
              </a:xfrm>
              <a:prstGeom prst="downArrow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</p:grpSp>
        <p:grpSp>
          <p:nvGrpSpPr>
            <p:cNvPr id="61" name="Grupo 60"/>
            <p:cNvGrpSpPr/>
            <p:nvPr/>
          </p:nvGrpSpPr>
          <p:grpSpPr>
            <a:xfrm>
              <a:off x="11475192" y="5292938"/>
              <a:ext cx="733393" cy="198411"/>
              <a:chOff x="11491778" y="4786881"/>
              <a:chExt cx="733393" cy="198411"/>
            </a:xfrm>
          </p:grpSpPr>
          <p:sp>
            <p:nvSpPr>
              <p:cNvPr id="62" name="Rectángulo redondeado 61"/>
              <p:cNvSpPr/>
              <p:nvPr/>
            </p:nvSpPr>
            <p:spPr>
              <a:xfrm>
                <a:off x="11491778" y="4786881"/>
                <a:ext cx="733393" cy="198411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s-AR" sz="800" dirty="0" smtClean="0"/>
                  <a:t>Acciones</a:t>
                </a:r>
                <a:endParaRPr lang="es-AR" sz="1000" dirty="0"/>
              </a:p>
            </p:txBody>
          </p:sp>
          <p:sp>
            <p:nvSpPr>
              <p:cNvPr id="63" name="Flecha abajo 62"/>
              <p:cNvSpPr/>
              <p:nvPr/>
            </p:nvSpPr>
            <p:spPr>
              <a:xfrm>
                <a:off x="11993575" y="4805253"/>
                <a:ext cx="205813" cy="147584"/>
              </a:xfrm>
              <a:prstGeom prst="downArrow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</p:grpSp>
        <p:grpSp>
          <p:nvGrpSpPr>
            <p:cNvPr id="64" name="Grupo 63"/>
            <p:cNvGrpSpPr/>
            <p:nvPr/>
          </p:nvGrpSpPr>
          <p:grpSpPr>
            <a:xfrm>
              <a:off x="11473718" y="5542746"/>
              <a:ext cx="733393" cy="198411"/>
              <a:chOff x="11491778" y="4786881"/>
              <a:chExt cx="733393" cy="198411"/>
            </a:xfrm>
          </p:grpSpPr>
          <p:sp>
            <p:nvSpPr>
              <p:cNvPr id="65" name="Rectángulo redondeado 64"/>
              <p:cNvSpPr/>
              <p:nvPr/>
            </p:nvSpPr>
            <p:spPr>
              <a:xfrm>
                <a:off x="11491778" y="4786881"/>
                <a:ext cx="733393" cy="198411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s-AR" sz="800" dirty="0" smtClean="0"/>
                  <a:t>Acciones</a:t>
                </a:r>
                <a:endParaRPr lang="es-AR" sz="1000" dirty="0"/>
              </a:p>
            </p:txBody>
          </p:sp>
          <p:sp>
            <p:nvSpPr>
              <p:cNvPr id="66" name="Flecha abajo 65"/>
              <p:cNvSpPr/>
              <p:nvPr/>
            </p:nvSpPr>
            <p:spPr>
              <a:xfrm>
                <a:off x="11993575" y="4805253"/>
                <a:ext cx="205813" cy="147584"/>
              </a:xfrm>
              <a:prstGeom prst="downArrow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</p:grpSp>
        <p:grpSp>
          <p:nvGrpSpPr>
            <p:cNvPr id="67" name="Grupo 66"/>
            <p:cNvGrpSpPr/>
            <p:nvPr/>
          </p:nvGrpSpPr>
          <p:grpSpPr>
            <a:xfrm>
              <a:off x="11465304" y="5772056"/>
              <a:ext cx="733393" cy="198411"/>
              <a:chOff x="11491778" y="4786881"/>
              <a:chExt cx="733393" cy="198411"/>
            </a:xfrm>
          </p:grpSpPr>
          <p:sp>
            <p:nvSpPr>
              <p:cNvPr id="68" name="Rectángulo redondeado 67"/>
              <p:cNvSpPr/>
              <p:nvPr/>
            </p:nvSpPr>
            <p:spPr>
              <a:xfrm>
                <a:off x="11491778" y="4786881"/>
                <a:ext cx="733393" cy="198411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s-AR" sz="800" dirty="0" smtClean="0"/>
                  <a:t>Acciones</a:t>
                </a:r>
                <a:endParaRPr lang="es-AR" sz="1000" dirty="0"/>
              </a:p>
            </p:txBody>
          </p:sp>
          <p:sp>
            <p:nvSpPr>
              <p:cNvPr id="69" name="Flecha abajo 68"/>
              <p:cNvSpPr/>
              <p:nvPr/>
            </p:nvSpPr>
            <p:spPr>
              <a:xfrm>
                <a:off x="11993575" y="4805253"/>
                <a:ext cx="205813" cy="147584"/>
              </a:xfrm>
              <a:prstGeom prst="downArrow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</p:grpSp>
        <p:pic>
          <p:nvPicPr>
            <p:cNvPr id="70" name="Imagen 69"/>
            <p:cNvPicPr>
              <a:picLocks noChangeAspect="1"/>
            </p:cNvPicPr>
            <p:nvPr/>
          </p:nvPicPr>
          <p:blipFill rotWithShape="1">
            <a:blip r:embed="rId6"/>
            <a:srcRect l="53084" t="24730" r="38512" b="36320"/>
            <a:stretch/>
          </p:blipFill>
          <p:spPr>
            <a:xfrm>
              <a:off x="8363541" y="4040952"/>
              <a:ext cx="809625" cy="2226498"/>
            </a:xfrm>
            <a:prstGeom prst="rect">
              <a:avLst/>
            </a:prstGeom>
          </p:spPr>
        </p:pic>
        <p:pic>
          <p:nvPicPr>
            <p:cNvPr id="71" name="Imagen 70"/>
            <p:cNvPicPr>
              <a:picLocks noChangeAspect="1"/>
            </p:cNvPicPr>
            <p:nvPr/>
          </p:nvPicPr>
          <p:blipFill rotWithShape="1">
            <a:blip r:embed="rId6"/>
            <a:srcRect l="69199" t="24730" r="25165" b="36685"/>
            <a:stretch/>
          </p:blipFill>
          <p:spPr>
            <a:xfrm>
              <a:off x="9300516" y="4042760"/>
              <a:ext cx="542925" cy="2205640"/>
            </a:xfrm>
            <a:prstGeom prst="rect">
              <a:avLst/>
            </a:prstGeom>
          </p:spPr>
        </p:pic>
        <p:sp>
          <p:nvSpPr>
            <p:cNvPr id="52" name="CuadroTexto 51"/>
            <p:cNvSpPr txBox="1"/>
            <p:nvPr/>
          </p:nvSpPr>
          <p:spPr>
            <a:xfrm>
              <a:off x="8291554" y="4452712"/>
              <a:ext cx="1442885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s-AR" sz="1400" dirty="0" smtClean="0"/>
                <a:t>Subtotal</a:t>
              </a:r>
            </a:p>
          </p:txBody>
        </p:sp>
        <p:sp>
          <p:nvSpPr>
            <p:cNvPr id="72" name="CuadroTexto 71"/>
            <p:cNvSpPr txBox="1"/>
            <p:nvPr/>
          </p:nvSpPr>
          <p:spPr>
            <a:xfrm>
              <a:off x="9148724" y="4462930"/>
              <a:ext cx="81897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s-AR" sz="1400" dirty="0"/>
                <a:t>E</a:t>
              </a:r>
              <a:r>
                <a:rPr lang="es-AR" sz="1400" dirty="0" smtClean="0"/>
                <a:t>stado</a:t>
              </a:r>
            </a:p>
          </p:txBody>
        </p:sp>
        <p:pic>
          <p:nvPicPr>
            <p:cNvPr id="73" name="Imagen 72"/>
            <p:cNvPicPr>
              <a:picLocks noChangeAspect="1"/>
            </p:cNvPicPr>
            <p:nvPr/>
          </p:nvPicPr>
          <p:blipFill rotWithShape="1">
            <a:blip r:embed="rId6"/>
            <a:srcRect l="570" t="24730" r="1238" b="36153"/>
            <a:stretch/>
          </p:blipFill>
          <p:spPr>
            <a:xfrm>
              <a:off x="2013480" y="6410749"/>
              <a:ext cx="9459514" cy="2236023"/>
            </a:xfrm>
            <a:prstGeom prst="rect">
              <a:avLst/>
            </a:prstGeom>
          </p:spPr>
        </p:pic>
        <p:sp>
          <p:nvSpPr>
            <p:cNvPr id="74" name="CuadroTexto 73"/>
            <p:cNvSpPr txBox="1"/>
            <p:nvPr/>
          </p:nvSpPr>
          <p:spPr>
            <a:xfrm>
              <a:off x="2078497" y="6451132"/>
              <a:ext cx="4753661" cy="3385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AR" sz="1600" dirty="0" smtClean="0"/>
                <a:t>Titulo del Rubro – Subtotal : $67.000</a:t>
              </a:r>
              <a:endParaRPr lang="es-AR" sz="1600" dirty="0"/>
            </a:p>
          </p:txBody>
        </p:sp>
        <p:sp>
          <p:nvSpPr>
            <p:cNvPr id="75" name="CuadroTexto 74"/>
            <p:cNvSpPr txBox="1"/>
            <p:nvPr/>
          </p:nvSpPr>
          <p:spPr>
            <a:xfrm>
              <a:off x="2090354" y="6867273"/>
              <a:ext cx="1442885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s-AR" sz="1400" dirty="0" smtClean="0"/>
                <a:t>Rubro</a:t>
              </a:r>
            </a:p>
          </p:txBody>
        </p:sp>
        <p:sp>
          <p:nvSpPr>
            <p:cNvPr id="76" name="CuadroTexto 75"/>
            <p:cNvSpPr txBox="1"/>
            <p:nvPr/>
          </p:nvSpPr>
          <p:spPr>
            <a:xfrm>
              <a:off x="3470505" y="6840601"/>
              <a:ext cx="1442885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s-AR" sz="1400" dirty="0" err="1" smtClean="0"/>
                <a:t>Descripcion</a:t>
              </a:r>
              <a:endParaRPr lang="es-AR" sz="1400" dirty="0" smtClean="0"/>
            </a:p>
          </p:txBody>
        </p:sp>
        <p:sp>
          <p:nvSpPr>
            <p:cNvPr id="77" name="CuadroTexto 76"/>
            <p:cNvSpPr txBox="1"/>
            <p:nvPr/>
          </p:nvSpPr>
          <p:spPr>
            <a:xfrm>
              <a:off x="5072060" y="6840600"/>
              <a:ext cx="1442885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s-AR" sz="1400" dirty="0" smtClean="0"/>
                <a:t>cantidad</a:t>
              </a:r>
            </a:p>
          </p:txBody>
        </p:sp>
        <p:sp>
          <p:nvSpPr>
            <p:cNvPr id="78" name="CuadroTexto 77"/>
            <p:cNvSpPr txBox="1"/>
            <p:nvPr/>
          </p:nvSpPr>
          <p:spPr>
            <a:xfrm>
              <a:off x="5949529" y="6829999"/>
              <a:ext cx="1442885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s-AR" sz="1400" dirty="0" smtClean="0"/>
                <a:t>concepto</a:t>
              </a:r>
            </a:p>
          </p:txBody>
        </p:sp>
        <p:sp>
          <p:nvSpPr>
            <p:cNvPr id="79" name="CuadroTexto 78"/>
            <p:cNvSpPr txBox="1"/>
            <p:nvPr/>
          </p:nvSpPr>
          <p:spPr>
            <a:xfrm>
              <a:off x="7020858" y="6829999"/>
              <a:ext cx="1442885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s-AR" sz="1400" dirty="0" smtClean="0"/>
                <a:t>Costo/unidad</a:t>
              </a:r>
            </a:p>
          </p:txBody>
        </p:sp>
        <p:sp>
          <p:nvSpPr>
            <p:cNvPr id="80" name="CuadroTexto 79"/>
            <p:cNvSpPr txBox="1"/>
            <p:nvPr/>
          </p:nvSpPr>
          <p:spPr>
            <a:xfrm>
              <a:off x="5085550" y="7104374"/>
              <a:ext cx="627269" cy="160043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s-AR" sz="1400" dirty="0" smtClean="0"/>
                <a:t>1</a:t>
              </a:r>
            </a:p>
            <a:p>
              <a:r>
                <a:rPr lang="es-AR" sz="1400" dirty="0" smtClean="0"/>
                <a:t>2</a:t>
              </a:r>
            </a:p>
            <a:p>
              <a:r>
                <a:rPr lang="es-AR" sz="1400" dirty="0" smtClean="0"/>
                <a:t>9</a:t>
              </a:r>
            </a:p>
            <a:p>
              <a:r>
                <a:rPr lang="es-AR" sz="1400" dirty="0" smtClean="0"/>
                <a:t>14</a:t>
              </a:r>
            </a:p>
            <a:p>
              <a:r>
                <a:rPr lang="es-AR" sz="1400" dirty="0" smtClean="0"/>
                <a:t>5</a:t>
              </a:r>
            </a:p>
            <a:p>
              <a:r>
                <a:rPr lang="es-AR" sz="1400" dirty="0" smtClean="0"/>
                <a:t>3</a:t>
              </a:r>
            </a:p>
            <a:p>
              <a:r>
                <a:rPr lang="es-AR" sz="1400" dirty="0"/>
                <a:t>2</a:t>
              </a:r>
              <a:endParaRPr lang="es-AR" sz="1400" dirty="0" smtClean="0"/>
            </a:p>
          </p:txBody>
        </p:sp>
        <p:sp>
          <p:nvSpPr>
            <p:cNvPr id="81" name="CuadroTexto 80"/>
            <p:cNvSpPr txBox="1"/>
            <p:nvPr/>
          </p:nvSpPr>
          <p:spPr>
            <a:xfrm>
              <a:off x="6000620" y="7104374"/>
              <a:ext cx="1060922" cy="138499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s-AR" sz="1400" dirty="0" smtClean="0"/>
                <a:t>Unidad</a:t>
              </a:r>
            </a:p>
            <a:p>
              <a:r>
                <a:rPr lang="es-AR" sz="1400" dirty="0" smtClean="0"/>
                <a:t>mensual</a:t>
              </a:r>
            </a:p>
            <a:p>
              <a:r>
                <a:rPr lang="es-AR" sz="1400" dirty="0" smtClean="0"/>
                <a:t>diario</a:t>
              </a:r>
            </a:p>
            <a:p>
              <a:r>
                <a:rPr lang="es-AR" sz="1400" dirty="0"/>
                <a:t>g</a:t>
              </a:r>
              <a:r>
                <a:rPr lang="es-AR" sz="1400" dirty="0" smtClean="0"/>
                <a:t>lobal</a:t>
              </a:r>
            </a:p>
            <a:p>
              <a:r>
                <a:rPr lang="es-AR" sz="1400" dirty="0" smtClean="0"/>
                <a:t>Programas</a:t>
              </a:r>
            </a:p>
            <a:p>
              <a:r>
                <a:rPr lang="es-AR" sz="1400" dirty="0" smtClean="0"/>
                <a:t>meses</a:t>
              </a:r>
            </a:p>
          </p:txBody>
        </p:sp>
        <p:grpSp>
          <p:nvGrpSpPr>
            <p:cNvPr id="82" name="Grupo 81"/>
            <p:cNvGrpSpPr/>
            <p:nvPr/>
          </p:nvGrpSpPr>
          <p:grpSpPr>
            <a:xfrm>
              <a:off x="11439521" y="7156678"/>
              <a:ext cx="733393" cy="198411"/>
              <a:chOff x="11491778" y="4786881"/>
              <a:chExt cx="733393" cy="198411"/>
            </a:xfrm>
          </p:grpSpPr>
          <p:sp>
            <p:nvSpPr>
              <p:cNvPr id="83" name="Rectángulo redondeado 82"/>
              <p:cNvSpPr/>
              <p:nvPr/>
            </p:nvSpPr>
            <p:spPr>
              <a:xfrm>
                <a:off x="11491778" y="4786881"/>
                <a:ext cx="733393" cy="198411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s-AR" sz="800" dirty="0" smtClean="0"/>
                  <a:t>Acciones</a:t>
                </a:r>
                <a:endParaRPr lang="es-AR" sz="1000" dirty="0"/>
              </a:p>
            </p:txBody>
          </p:sp>
          <p:sp>
            <p:nvSpPr>
              <p:cNvPr id="84" name="Flecha abajo 83"/>
              <p:cNvSpPr/>
              <p:nvPr/>
            </p:nvSpPr>
            <p:spPr>
              <a:xfrm>
                <a:off x="11993575" y="4805253"/>
                <a:ext cx="205813" cy="147584"/>
              </a:xfrm>
              <a:prstGeom prst="downArrow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</p:grpSp>
        <p:grpSp>
          <p:nvGrpSpPr>
            <p:cNvPr id="85" name="Grupo 84"/>
            <p:cNvGrpSpPr/>
            <p:nvPr/>
          </p:nvGrpSpPr>
          <p:grpSpPr>
            <a:xfrm>
              <a:off x="11418653" y="7431426"/>
              <a:ext cx="733393" cy="198411"/>
              <a:chOff x="11491778" y="4786881"/>
              <a:chExt cx="733393" cy="198411"/>
            </a:xfrm>
          </p:grpSpPr>
          <p:sp>
            <p:nvSpPr>
              <p:cNvPr id="86" name="Rectángulo redondeado 85"/>
              <p:cNvSpPr/>
              <p:nvPr/>
            </p:nvSpPr>
            <p:spPr>
              <a:xfrm>
                <a:off x="11491778" y="4786881"/>
                <a:ext cx="733393" cy="198411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s-AR" sz="800" dirty="0" smtClean="0"/>
                  <a:t>Acciones</a:t>
                </a:r>
                <a:endParaRPr lang="es-AR" sz="1000" dirty="0"/>
              </a:p>
            </p:txBody>
          </p:sp>
          <p:sp>
            <p:nvSpPr>
              <p:cNvPr id="87" name="Flecha abajo 86"/>
              <p:cNvSpPr/>
              <p:nvPr/>
            </p:nvSpPr>
            <p:spPr>
              <a:xfrm>
                <a:off x="11993575" y="4805253"/>
                <a:ext cx="205813" cy="147584"/>
              </a:xfrm>
              <a:prstGeom prst="downArrow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</p:grpSp>
        <p:grpSp>
          <p:nvGrpSpPr>
            <p:cNvPr id="88" name="Grupo 87"/>
            <p:cNvGrpSpPr/>
            <p:nvPr/>
          </p:nvGrpSpPr>
          <p:grpSpPr>
            <a:xfrm>
              <a:off x="11422935" y="7662735"/>
              <a:ext cx="733393" cy="198411"/>
              <a:chOff x="11491778" y="4786881"/>
              <a:chExt cx="733393" cy="198411"/>
            </a:xfrm>
          </p:grpSpPr>
          <p:sp>
            <p:nvSpPr>
              <p:cNvPr id="89" name="Rectángulo redondeado 88"/>
              <p:cNvSpPr/>
              <p:nvPr/>
            </p:nvSpPr>
            <p:spPr>
              <a:xfrm>
                <a:off x="11491778" y="4786881"/>
                <a:ext cx="733393" cy="198411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s-AR" sz="800" dirty="0" smtClean="0"/>
                  <a:t>Acciones</a:t>
                </a:r>
                <a:endParaRPr lang="es-AR" sz="1000" dirty="0"/>
              </a:p>
            </p:txBody>
          </p:sp>
          <p:sp>
            <p:nvSpPr>
              <p:cNvPr id="90" name="Flecha abajo 89"/>
              <p:cNvSpPr/>
              <p:nvPr/>
            </p:nvSpPr>
            <p:spPr>
              <a:xfrm>
                <a:off x="11993575" y="4805253"/>
                <a:ext cx="205813" cy="147584"/>
              </a:xfrm>
              <a:prstGeom prst="downArrow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</p:grpSp>
        <p:grpSp>
          <p:nvGrpSpPr>
            <p:cNvPr id="91" name="Grupo 90"/>
            <p:cNvGrpSpPr/>
            <p:nvPr/>
          </p:nvGrpSpPr>
          <p:grpSpPr>
            <a:xfrm>
              <a:off x="11421461" y="7912543"/>
              <a:ext cx="733393" cy="198411"/>
              <a:chOff x="11491778" y="4786881"/>
              <a:chExt cx="733393" cy="198411"/>
            </a:xfrm>
          </p:grpSpPr>
          <p:sp>
            <p:nvSpPr>
              <p:cNvPr id="92" name="Rectángulo redondeado 91"/>
              <p:cNvSpPr/>
              <p:nvPr/>
            </p:nvSpPr>
            <p:spPr>
              <a:xfrm>
                <a:off x="11491778" y="4786881"/>
                <a:ext cx="733393" cy="198411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s-AR" sz="800" dirty="0" smtClean="0"/>
                  <a:t>Acciones</a:t>
                </a:r>
                <a:endParaRPr lang="es-AR" sz="1000" dirty="0"/>
              </a:p>
            </p:txBody>
          </p:sp>
          <p:sp>
            <p:nvSpPr>
              <p:cNvPr id="93" name="Flecha abajo 92"/>
              <p:cNvSpPr/>
              <p:nvPr/>
            </p:nvSpPr>
            <p:spPr>
              <a:xfrm>
                <a:off x="11993575" y="4805253"/>
                <a:ext cx="205813" cy="147584"/>
              </a:xfrm>
              <a:prstGeom prst="downArrow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</p:grpSp>
        <p:grpSp>
          <p:nvGrpSpPr>
            <p:cNvPr id="94" name="Grupo 93"/>
            <p:cNvGrpSpPr/>
            <p:nvPr/>
          </p:nvGrpSpPr>
          <p:grpSpPr>
            <a:xfrm>
              <a:off x="11413047" y="8141853"/>
              <a:ext cx="733393" cy="198411"/>
              <a:chOff x="11491778" y="4786881"/>
              <a:chExt cx="733393" cy="198411"/>
            </a:xfrm>
          </p:grpSpPr>
          <p:sp>
            <p:nvSpPr>
              <p:cNvPr id="95" name="Rectángulo redondeado 94"/>
              <p:cNvSpPr/>
              <p:nvPr/>
            </p:nvSpPr>
            <p:spPr>
              <a:xfrm>
                <a:off x="11491778" y="4786881"/>
                <a:ext cx="733393" cy="198411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s-AR" sz="800" dirty="0" smtClean="0"/>
                  <a:t>Acciones</a:t>
                </a:r>
                <a:endParaRPr lang="es-AR" sz="1000" dirty="0"/>
              </a:p>
            </p:txBody>
          </p:sp>
          <p:sp>
            <p:nvSpPr>
              <p:cNvPr id="96" name="Flecha abajo 95"/>
              <p:cNvSpPr/>
              <p:nvPr/>
            </p:nvSpPr>
            <p:spPr>
              <a:xfrm>
                <a:off x="11993575" y="4805253"/>
                <a:ext cx="205813" cy="147584"/>
              </a:xfrm>
              <a:prstGeom prst="downArrow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</p:grpSp>
        <p:pic>
          <p:nvPicPr>
            <p:cNvPr id="97" name="Imagen 96"/>
            <p:cNvPicPr>
              <a:picLocks noChangeAspect="1"/>
            </p:cNvPicPr>
            <p:nvPr/>
          </p:nvPicPr>
          <p:blipFill rotWithShape="1">
            <a:blip r:embed="rId6"/>
            <a:srcRect l="53084" t="24730" r="38512" b="36320"/>
            <a:stretch/>
          </p:blipFill>
          <p:spPr>
            <a:xfrm>
              <a:off x="8311284" y="6410749"/>
              <a:ext cx="809625" cy="2226498"/>
            </a:xfrm>
            <a:prstGeom prst="rect">
              <a:avLst/>
            </a:prstGeom>
          </p:spPr>
        </p:pic>
        <p:pic>
          <p:nvPicPr>
            <p:cNvPr id="98" name="Imagen 97"/>
            <p:cNvPicPr>
              <a:picLocks noChangeAspect="1"/>
            </p:cNvPicPr>
            <p:nvPr/>
          </p:nvPicPr>
          <p:blipFill rotWithShape="1">
            <a:blip r:embed="rId6"/>
            <a:srcRect l="69199" t="24730" r="25165" b="36685"/>
            <a:stretch/>
          </p:blipFill>
          <p:spPr>
            <a:xfrm>
              <a:off x="9248259" y="6412557"/>
              <a:ext cx="542925" cy="2205640"/>
            </a:xfrm>
            <a:prstGeom prst="rect">
              <a:avLst/>
            </a:prstGeom>
          </p:spPr>
        </p:pic>
        <p:sp>
          <p:nvSpPr>
            <p:cNvPr id="99" name="CuadroTexto 98"/>
            <p:cNvSpPr txBox="1"/>
            <p:nvPr/>
          </p:nvSpPr>
          <p:spPr>
            <a:xfrm>
              <a:off x="8239297" y="6822509"/>
              <a:ext cx="1442885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s-AR" sz="1400" dirty="0" smtClean="0"/>
                <a:t>Subtotal</a:t>
              </a:r>
            </a:p>
          </p:txBody>
        </p:sp>
        <p:sp>
          <p:nvSpPr>
            <p:cNvPr id="100" name="CuadroTexto 99"/>
            <p:cNvSpPr txBox="1"/>
            <p:nvPr/>
          </p:nvSpPr>
          <p:spPr>
            <a:xfrm>
              <a:off x="9096467" y="6832727"/>
              <a:ext cx="81897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s-AR" sz="1400" dirty="0"/>
                <a:t>E</a:t>
              </a:r>
              <a:r>
                <a:rPr lang="es-AR" sz="1400" dirty="0" smtClean="0"/>
                <a:t>stado</a:t>
              </a:r>
            </a:p>
          </p:txBody>
        </p:sp>
      </p:grpSp>
      <p:pic>
        <p:nvPicPr>
          <p:cNvPr id="101" name="Imagen 10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66064" y="3899346"/>
            <a:ext cx="10128007" cy="962047"/>
          </a:xfrm>
          <a:prstGeom prst="rect">
            <a:avLst/>
          </a:prstGeom>
        </p:spPr>
      </p:pic>
      <p:sp>
        <p:nvSpPr>
          <p:cNvPr id="106" name="CuadroTexto 105"/>
          <p:cNvSpPr txBox="1"/>
          <p:nvPr/>
        </p:nvSpPr>
        <p:spPr>
          <a:xfrm>
            <a:off x="7799190" y="4398487"/>
            <a:ext cx="157460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AR" sz="1200" dirty="0" smtClean="0"/>
              <a:t>Partidas</a:t>
            </a:r>
          </a:p>
        </p:txBody>
      </p:sp>
      <p:sp>
        <p:nvSpPr>
          <p:cNvPr id="107" name="CuadroTexto 106"/>
          <p:cNvSpPr txBox="1"/>
          <p:nvPr/>
        </p:nvSpPr>
        <p:spPr>
          <a:xfrm>
            <a:off x="7787726" y="4130719"/>
            <a:ext cx="1238965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AR" sz="1600" b="1" dirty="0" smtClean="0"/>
              <a:t>$50.000</a:t>
            </a:r>
          </a:p>
        </p:txBody>
      </p:sp>
      <p:sp>
        <p:nvSpPr>
          <p:cNvPr id="108" name="CuadroTexto 107"/>
          <p:cNvSpPr txBox="1"/>
          <p:nvPr/>
        </p:nvSpPr>
        <p:spPr>
          <a:xfrm>
            <a:off x="10326555" y="4389604"/>
            <a:ext cx="1740333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AR" sz="1200" dirty="0" smtClean="0"/>
              <a:t>Partidas</a:t>
            </a:r>
          </a:p>
        </p:txBody>
      </p:sp>
      <p:sp>
        <p:nvSpPr>
          <p:cNvPr id="109" name="CuadroTexto 108"/>
          <p:cNvSpPr txBox="1"/>
          <p:nvPr/>
        </p:nvSpPr>
        <p:spPr>
          <a:xfrm>
            <a:off x="10315092" y="4121836"/>
            <a:ext cx="1238965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AR" sz="1600" b="1" dirty="0" smtClean="0"/>
              <a:t>5</a:t>
            </a:r>
          </a:p>
        </p:txBody>
      </p:sp>
      <p:sp>
        <p:nvSpPr>
          <p:cNvPr id="110" name="CuadroTexto 109"/>
          <p:cNvSpPr txBox="1"/>
          <p:nvPr/>
        </p:nvSpPr>
        <p:spPr>
          <a:xfrm>
            <a:off x="2690346" y="4409418"/>
            <a:ext cx="1520277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AR" sz="1200" dirty="0" smtClean="0"/>
              <a:t>Facturas a Pagar</a:t>
            </a:r>
          </a:p>
        </p:txBody>
      </p:sp>
      <p:sp>
        <p:nvSpPr>
          <p:cNvPr id="111" name="CuadroTexto 110"/>
          <p:cNvSpPr txBox="1"/>
          <p:nvPr/>
        </p:nvSpPr>
        <p:spPr>
          <a:xfrm>
            <a:off x="2678882" y="4141650"/>
            <a:ext cx="1238965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AR" sz="1600" b="1" dirty="0" smtClean="0"/>
              <a:t>$145.000</a:t>
            </a:r>
          </a:p>
        </p:txBody>
      </p:sp>
      <p:sp>
        <p:nvSpPr>
          <p:cNvPr id="112" name="CuadroTexto 111"/>
          <p:cNvSpPr txBox="1"/>
          <p:nvPr/>
        </p:nvSpPr>
        <p:spPr>
          <a:xfrm>
            <a:off x="5170756" y="4378117"/>
            <a:ext cx="1396446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AR" sz="1200" dirty="0" smtClean="0"/>
              <a:t>Facturas impagas</a:t>
            </a:r>
          </a:p>
        </p:txBody>
      </p:sp>
      <p:sp>
        <p:nvSpPr>
          <p:cNvPr id="113" name="CuadroTexto 112"/>
          <p:cNvSpPr txBox="1"/>
          <p:nvPr/>
        </p:nvSpPr>
        <p:spPr>
          <a:xfrm>
            <a:off x="5159292" y="4110349"/>
            <a:ext cx="1238965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AR" sz="1600" b="1" dirty="0" smtClean="0"/>
              <a:t>15</a:t>
            </a:r>
          </a:p>
        </p:txBody>
      </p:sp>
      <p:grpSp>
        <p:nvGrpSpPr>
          <p:cNvPr id="102" name="Grupo 101"/>
          <p:cNvGrpSpPr/>
          <p:nvPr/>
        </p:nvGrpSpPr>
        <p:grpSpPr>
          <a:xfrm>
            <a:off x="318639" y="630350"/>
            <a:ext cx="1576307" cy="4936403"/>
            <a:chOff x="318639" y="630350"/>
            <a:chExt cx="1576307" cy="4936403"/>
          </a:xfrm>
        </p:grpSpPr>
        <p:sp>
          <p:nvSpPr>
            <p:cNvPr id="103" name="Rectángulo 102"/>
            <p:cNvSpPr/>
            <p:nvPr/>
          </p:nvSpPr>
          <p:spPr>
            <a:xfrm>
              <a:off x="332260" y="630350"/>
              <a:ext cx="1562686" cy="49364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04" name="CuadroTexto 103"/>
            <p:cNvSpPr txBox="1"/>
            <p:nvPr/>
          </p:nvSpPr>
          <p:spPr>
            <a:xfrm>
              <a:off x="323686" y="646772"/>
              <a:ext cx="1559979" cy="338554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s-AR" sz="1600" dirty="0" smtClean="0">
                  <a:solidFill>
                    <a:schemeClr val="bg1"/>
                  </a:solidFill>
                </a:rPr>
                <a:t>Panel de Control</a:t>
              </a:r>
              <a:endParaRPr lang="es-AR" sz="1600" dirty="0">
                <a:solidFill>
                  <a:schemeClr val="bg1"/>
                </a:solidFill>
              </a:endParaRPr>
            </a:p>
          </p:txBody>
        </p:sp>
        <p:sp>
          <p:nvSpPr>
            <p:cNvPr id="105" name="CuadroTexto 104"/>
            <p:cNvSpPr txBox="1"/>
            <p:nvPr/>
          </p:nvSpPr>
          <p:spPr>
            <a:xfrm>
              <a:off x="318639" y="1069046"/>
              <a:ext cx="1002903" cy="338554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s-AR" sz="1600" dirty="0" smtClean="0">
                  <a:solidFill>
                    <a:schemeClr val="bg1"/>
                  </a:solidFill>
                </a:rPr>
                <a:t>Proyectos</a:t>
              </a:r>
              <a:endParaRPr lang="es-AR" sz="1600" dirty="0">
                <a:solidFill>
                  <a:schemeClr val="bg1"/>
                </a:solidFill>
              </a:endParaRPr>
            </a:p>
          </p:txBody>
        </p:sp>
        <p:sp>
          <p:nvSpPr>
            <p:cNvPr id="114" name="CuadroTexto 113"/>
            <p:cNvSpPr txBox="1"/>
            <p:nvPr/>
          </p:nvSpPr>
          <p:spPr>
            <a:xfrm>
              <a:off x="334990" y="1456970"/>
              <a:ext cx="988476" cy="338554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s-AR" sz="1600" dirty="0" smtClean="0">
                  <a:solidFill>
                    <a:schemeClr val="bg1"/>
                  </a:solidFill>
                </a:rPr>
                <a:t>Consultas</a:t>
              </a:r>
              <a:endParaRPr lang="es-AR" sz="1600" dirty="0">
                <a:solidFill>
                  <a:schemeClr val="bg1"/>
                </a:solidFill>
              </a:endParaRPr>
            </a:p>
          </p:txBody>
        </p:sp>
        <p:sp>
          <p:nvSpPr>
            <p:cNvPr id="115" name="CuadroTexto 114"/>
            <p:cNvSpPr txBox="1"/>
            <p:nvPr/>
          </p:nvSpPr>
          <p:spPr>
            <a:xfrm>
              <a:off x="332261" y="1882735"/>
              <a:ext cx="1436483" cy="338554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s-AR" sz="1600" dirty="0" smtClean="0">
                  <a:solidFill>
                    <a:schemeClr val="bg1"/>
                  </a:solidFill>
                </a:rPr>
                <a:t>Administración</a:t>
              </a:r>
              <a:endParaRPr lang="es-AR" sz="1600" dirty="0">
                <a:solidFill>
                  <a:schemeClr val="bg1"/>
                </a:solidFill>
              </a:endParaRPr>
            </a:p>
          </p:txBody>
        </p:sp>
        <p:sp>
          <p:nvSpPr>
            <p:cNvPr id="116" name="CuadroTexto 115"/>
            <p:cNvSpPr txBox="1"/>
            <p:nvPr/>
          </p:nvSpPr>
          <p:spPr>
            <a:xfrm>
              <a:off x="459007" y="2308500"/>
              <a:ext cx="696344" cy="307777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s-AR" sz="1400" dirty="0" smtClean="0">
                  <a:solidFill>
                    <a:schemeClr val="bg1"/>
                  </a:solidFill>
                </a:rPr>
                <a:t>Rubros</a:t>
              </a:r>
              <a:endParaRPr lang="es-AR" sz="1400" dirty="0">
                <a:solidFill>
                  <a:schemeClr val="bg1"/>
                </a:solidFill>
              </a:endParaRPr>
            </a:p>
          </p:txBody>
        </p:sp>
        <p:sp>
          <p:nvSpPr>
            <p:cNvPr id="117" name="CuadroTexto 116"/>
            <p:cNvSpPr txBox="1"/>
            <p:nvPr/>
          </p:nvSpPr>
          <p:spPr>
            <a:xfrm>
              <a:off x="450807" y="2716444"/>
              <a:ext cx="821059" cy="307777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s-AR" sz="1400" dirty="0" smtClean="0">
                  <a:solidFill>
                    <a:schemeClr val="bg1"/>
                  </a:solidFill>
                </a:rPr>
                <a:t>Usuarios</a:t>
              </a:r>
              <a:endParaRPr lang="es-AR" sz="1400" dirty="0">
                <a:solidFill>
                  <a:schemeClr val="bg1"/>
                </a:solidFill>
              </a:endParaRPr>
            </a:p>
          </p:txBody>
        </p:sp>
        <p:sp>
          <p:nvSpPr>
            <p:cNvPr id="118" name="CuadroTexto 117"/>
            <p:cNvSpPr txBox="1"/>
            <p:nvPr/>
          </p:nvSpPr>
          <p:spPr>
            <a:xfrm>
              <a:off x="432290" y="3122900"/>
              <a:ext cx="766172" cy="307777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s-AR" sz="1400" dirty="0" smtClean="0">
                  <a:solidFill>
                    <a:schemeClr val="bg1"/>
                  </a:solidFill>
                </a:rPr>
                <a:t>Clientes</a:t>
              </a:r>
              <a:endParaRPr lang="es-AR" sz="1400" dirty="0">
                <a:solidFill>
                  <a:schemeClr val="bg1"/>
                </a:solidFill>
              </a:endParaRPr>
            </a:p>
          </p:txBody>
        </p:sp>
        <p:sp>
          <p:nvSpPr>
            <p:cNvPr id="119" name="CuadroTexto 118"/>
            <p:cNvSpPr txBox="1"/>
            <p:nvPr/>
          </p:nvSpPr>
          <p:spPr>
            <a:xfrm>
              <a:off x="432290" y="3534645"/>
              <a:ext cx="1100238" cy="307777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s-AR" sz="1400" dirty="0" smtClean="0">
                  <a:solidFill>
                    <a:schemeClr val="bg1"/>
                  </a:solidFill>
                </a:rPr>
                <a:t>Proveedores</a:t>
              </a:r>
              <a:endParaRPr lang="es-AR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20" name="Rectángulo 119"/>
          <p:cNvSpPr/>
          <p:nvPr/>
        </p:nvSpPr>
        <p:spPr>
          <a:xfrm>
            <a:off x="2017310" y="0"/>
            <a:ext cx="1219410" cy="4898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1" name="CuadroTexto 120"/>
          <p:cNvSpPr txBox="1"/>
          <p:nvPr/>
        </p:nvSpPr>
        <p:spPr>
          <a:xfrm>
            <a:off x="2158389" y="2320790"/>
            <a:ext cx="207602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AR" sz="1400" dirty="0" smtClean="0"/>
              <a:t>Presupuesto 1: $500.000</a:t>
            </a:r>
          </a:p>
        </p:txBody>
      </p:sp>
    </p:spTree>
    <p:extLst>
      <p:ext uri="{BB962C8B-B14F-4D97-AF65-F5344CB8AC3E}">
        <p14:creationId xmlns:p14="http://schemas.microsoft.com/office/powerpoint/2010/main" val="2724358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-80" t="9573" r="1680" b="9147"/>
          <a:stretch/>
        </p:blipFill>
        <p:spPr>
          <a:xfrm>
            <a:off x="0" y="0"/>
            <a:ext cx="12192000" cy="5664820"/>
          </a:xfrm>
          <a:prstGeom prst="rect">
            <a:avLst/>
          </a:prstGeom>
        </p:spPr>
      </p:pic>
      <p:sp>
        <p:nvSpPr>
          <p:cNvPr id="16" name="Rectángulo 15"/>
          <p:cNvSpPr/>
          <p:nvPr/>
        </p:nvSpPr>
        <p:spPr>
          <a:xfrm>
            <a:off x="1930010" y="1302465"/>
            <a:ext cx="10218287" cy="56509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"/>
            <a:ext cx="1883664" cy="603504"/>
          </a:xfrm>
          <a:solidFill>
            <a:schemeClr val="accent6"/>
          </a:solidFill>
        </p:spPr>
        <p:txBody>
          <a:bodyPr>
            <a:normAutofit fontScale="90000"/>
          </a:bodyPr>
          <a:lstStyle/>
          <a:p>
            <a:r>
              <a:rPr lang="es-AR" b="1" dirty="0" smtClean="0"/>
              <a:t>LAIKA</a:t>
            </a:r>
            <a:endParaRPr lang="es-AR" b="1" dirty="0"/>
          </a:p>
        </p:txBody>
      </p:sp>
      <p:sp>
        <p:nvSpPr>
          <p:cNvPr id="13" name="CuadroTexto 12"/>
          <p:cNvSpPr txBox="1"/>
          <p:nvPr/>
        </p:nvSpPr>
        <p:spPr>
          <a:xfrm>
            <a:off x="2247215" y="659260"/>
            <a:ext cx="482033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AR" dirty="0" smtClean="0"/>
              <a:t>Proyecto: LA CASITA DE MI ABUELO (TITULO)</a:t>
            </a:r>
            <a:endParaRPr lang="es-AR" dirty="0"/>
          </a:p>
        </p:txBody>
      </p:sp>
      <p:sp>
        <p:nvSpPr>
          <p:cNvPr id="35" name="Rectángulo redondeado 34"/>
          <p:cNvSpPr/>
          <p:nvPr/>
        </p:nvSpPr>
        <p:spPr>
          <a:xfrm>
            <a:off x="10338437" y="714274"/>
            <a:ext cx="1705783" cy="31344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400" dirty="0" smtClean="0"/>
              <a:t>Acciones</a:t>
            </a:r>
            <a:endParaRPr lang="es-AR" dirty="0"/>
          </a:p>
        </p:txBody>
      </p:sp>
      <p:sp>
        <p:nvSpPr>
          <p:cNvPr id="36" name="Flecha abajo 35"/>
          <p:cNvSpPr/>
          <p:nvPr/>
        </p:nvSpPr>
        <p:spPr>
          <a:xfrm>
            <a:off x="11704380" y="780301"/>
            <a:ext cx="240802" cy="2182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pSp>
        <p:nvGrpSpPr>
          <p:cNvPr id="3" name="Grupo 2"/>
          <p:cNvGrpSpPr/>
          <p:nvPr/>
        </p:nvGrpSpPr>
        <p:grpSpPr>
          <a:xfrm>
            <a:off x="2013480" y="4966238"/>
            <a:ext cx="10211691" cy="4663860"/>
            <a:chOff x="2013480" y="4040952"/>
            <a:chExt cx="10211691" cy="4663860"/>
          </a:xfrm>
        </p:grpSpPr>
        <p:pic>
          <p:nvPicPr>
            <p:cNvPr id="26" name="Imagen 25"/>
            <p:cNvPicPr>
              <a:picLocks noChangeAspect="1"/>
            </p:cNvPicPr>
            <p:nvPr/>
          </p:nvPicPr>
          <p:blipFill rotWithShape="1">
            <a:blip r:embed="rId3"/>
            <a:srcRect l="570" t="24730" r="1238" b="36153"/>
            <a:stretch/>
          </p:blipFill>
          <p:spPr>
            <a:xfrm>
              <a:off x="2065737" y="4040952"/>
              <a:ext cx="9459514" cy="2236023"/>
            </a:xfrm>
            <a:prstGeom prst="rect">
              <a:avLst/>
            </a:prstGeom>
          </p:spPr>
        </p:pic>
        <p:sp>
          <p:nvSpPr>
            <p:cNvPr id="47" name="CuadroTexto 46"/>
            <p:cNvSpPr txBox="1"/>
            <p:nvPr/>
          </p:nvSpPr>
          <p:spPr>
            <a:xfrm>
              <a:off x="2130754" y="4081335"/>
              <a:ext cx="4753661" cy="3385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AR" sz="1600" dirty="0" smtClean="0"/>
                <a:t>Titulo del Rubro – Subtotal : $35.000</a:t>
              </a:r>
              <a:endParaRPr lang="es-AR" sz="1600" dirty="0"/>
            </a:p>
          </p:txBody>
        </p:sp>
        <p:sp>
          <p:nvSpPr>
            <p:cNvPr id="48" name="CuadroTexto 47"/>
            <p:cNvSpPr txBox="1"/>
            <p:nvPr/>
          </p:nvSpPr>
          <p:spPr>
            <a:xfrm>
              <a:off x="2142611" y="4497476"/>
              <a:ext cx="1442885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s-AR" sz="1400" dirty="0" smtClean="0"/>
                <a:t>Recursos</a:t>
              </a:r>
            </a:p>
          </p:txBody>
        </p:sp>
        <p:sp>
          <p:nvSpPr>
            <p:cNvPr id="49" name="CuadroTexto 48"/>
            <p:cNvSpPr txBox="1"/>
            <p:nvPr/>
          </p:nvSpPr>
          <p:spPr>
            <a:xfrm>
              <a:off x="3522762" y="4470804"/>
              <a:ext cx="1442885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s-AR" sz="1400" dirty="0" err="1" smtClean="0"/>
                <a:t>Descripcion</a:t>
              </a:r>
              <a:endParaRPr lang="es-AR" sz="1400" dirty="0" smtClean="0"/>
            </a:p>
          </p:txBody>
        </p:sp>
        <p:sp>
          <p:nvSpPr>
            <p:cNvPr id="50" name="CuadroTexto 49"/>
            <p:cNvSpPr txBox="1"/>
            <p:nvPr/>
          </p:nvSpPr>
          <p:spPr>
            <a:xfrm>
              <a:off x="5124317" y="4470803"/>
              <a:ext cx="1442885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s-AR" sz="1400" dirty="0" smtClean="0"/>
                <a:t>cantidad</a:t>
              </a:r>
            </a:p>
          </p:txBody>
        </p:sp>
        <p:sp>
          <p:nvSpPr>
            <p:cNvPr id="51" name="CuadroTexto 50"/>
            <p:cNvSpPr txBox="1"/>
            <p:nvPr/>
          </p:nvSpPr>
          <p:spPr>
            <a:xfrm>
              <a:off x="6001786" y="4460202"/>
              <a:ext cx="1442885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s-AR" sz="1400" dirty="0" smtClean="0"/>
                <a:t>concepto</a:t>
              </a:r>
            </a:p>
          </p:txBody>
        </p:sp>
        <p:sp>
          <p:nvSpPr>
            <p:cNvPr id="53" name="CuadroTexto 52"/>
            <p:cNvSpPr txBox="1"/>
            <p:nvPr/>
          </p:nvSpPr>
          <p:spPr>
            <a:xfrm>
              <a:off x="7073115" y="4460202"/>
              <a:ext cx="1442885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s-AR" sz="1400" dirty="0" smtClean="0"/>
                <a:t>Costo/unidad</a:t>
              </a:r>
            </a:p>
          </p:txBody>
        </p:sp>
        <p:sp>
          <p:nvSpPr>
            <p:cNvPr id="54" name="CuadroTexto 53"/>
            <p:cNvSpPr txBox="1"/>
            <p:nvPr/>
          </p:nvSpPr>
          <p:spPr>
            <a:xfrm>
              <a:off x="5137807" y="4734577"/>
              <a:ext cx="627269" cy="138499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s-AR" sz="1400" dirty="0" smtClean="0"/>
                <a:t>1</a:t>
              </a:r>
            </a:p>
            <a:p>
              <a:r>
                <a:rPr lang="es-AR" sz="1400" dirty="0" smtClean="0"/>
                <a:t>2</a:t>
              </a:r>
            </a:p>
            <a:p>
              <a:r>
                <a:rPr lang="es-AR" sz="1400" dirty="0" smtClean="0"/>
                <a:t>9</a:t>
              </a:r>
            </a:p>
            <a:p>
              <a:r>
                <a:rPr lang="es-AR" sz="1400" dirty="0" smtClean="0"/>
                <a:t>1</a:t>
              </a:r>
            </a:p>
            <a:p>
              <a:r>
                <a:rPr lang="es-AR" sz="1400" dirty="0" smtClean="0"/>
                <a:t>3</a:t>
              </a:r>
            </a:p>
            <a:p>
              <a:r>
                <a:rPr lang="es-AR" sz="1400" dirty="0"/>
                <a:t>2</a:t>
              </a:r>
              <a:endParaRPr lang="es-AR" sz="1400" dirty="0" smtClean="0"/>
            </a:p>
          </p:txBody>
        </p:sp>
        <p:sp>
          <p:nvSpPr>
            <p:cNvPr id="55" name="CuadroTexto 54"/>
            <p:cNvSpPr txBox="1"/>
            <p:nvPr/>
          </p:nvSpPr>
          <p:spPr>
            <a:xfrm>
              <a:off x="6052877" y="4734577"/>
              <a:ext cx="1060922" cy="138499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s-AR" sz="1400" dirty="0" smtClean="0"/>
                <a:t>Unidad</a:t>
              </a:r>
            </a:p>
            <a:p>
              <a:r>
                <a:rPr lang="es-AR" sz="1400" dirty="0" smtClean="0"/>
                <a:t>mensual</a:t>
              </a:r>
            </a:p>
            <a:p>
              <a:r>
                <a:rPr lang="es-AR" sz="1400" dirty="0" smtClean="0"/>
                <a:t>diario</a:t>
              </a:r>
            </a:p>
            <a:p>
              <a:r>
                <a:rPr lang="es-AR" sz="1400" dirty="0"/>
                <a:t>g</a:t>
              </a:r>
              <a:r>
                <a:rPr lang="es-AR" sz="1400" dirty="0" smtClean="0"/>
                <a:t>lobal</a:t>
              </a:r>
            </a:p>
            <a:p>
              <a:r>
                <a:rPr lang="es-AR" sz="1400" dirty="0" smtClean="0"/>
                <a:t>Programas</a:t>
              </a:r>
            </a:p>
            <a:p>
              <a:r>
                <a:rPr lang="es-AR" sz="1400" dirty="0" smtClean="0"/>
                <a:t>meses</a:t>
              </a:r>
            </a:p>
          </p:txBody>
        </p:sp>
        <p:grpSp>
          <p:nvGrpSpPr>
            <p:cNvPr id="32" name="Grupo 31"/>
            <p:cNvGrpSpPr/>
            <p:nvPr/>
          </p:nvGrpSpPr>
          <p:grpSpPr>
            <a:xfrm>
              <a:off x="11491778" y="4786881"/>
              <a:ext cx="733393" cy="198411"/>
              <a:chOff x="11491778" y="4786881"/>
              <a:chExt cx="733393" cy="198411"/>
            </a:xfrm>
          </p:grpSpPr>
          <p:sp>
            <p:nvSpPr>
              <p:cNvPr id="56" name="Rectángulo redondeado 55"/>
              <p:cNvSpPr/>
              <p:nvPr/>
            </p:nvSpPr>
            <p:spPr>
              <a:xfrm>
                <a:off x="11491778" y="4786881"/>
                <a:ext cx="733393" cy="198411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s-AR" sz="800" dirty="0" smtClean="0"/>
                  <a:t>Acciones</a:t>
                </a:r>
                <a:endParaRPr lang="es-AR" sz="1000" dirty="0"/>
              </a:p>
            </p:txBody>
          </p:sp>
          <p:sp>
            <p:nvSpPr>
              <p:cNvPr id="57" name="Flecha abajo 56"/>
              <p:cNvSpPr/>
              <p:nvPr/>
            </p:nvSpPr>
            <p:spPr>
              <a:xfrm>
                <a:off x="11993575" y="4805253"/>
                <a:ext cx="205813" cy="147584"/>
              </a:xfrm>
              <a:prstGeom prst="downArrow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</p:grpSp>
        <p:grpSp>
          <p:nvGrpSpPr>
            <p:cNvPr id="58" name="Grupo 57"/>
            <p:cNvGrpSpPr/>
            <p:nvPr/>
          </p:nvGrpSpPr>
          <p:grpSpPr>
            <a:xfrm>
              <a:off x="11470910" y="5061629"/>
              <a:ext cx="733393" cy="198411"/>
              <a:chOff x="11491778" y="4786881"/>
              <a:chExt cx="733393" cy="198411"/>
            </a:xfrm>
          </p:grpSpPr>
          <p:sp>
            <p:nvSpPr>
              <p:cNvPr id="59" name="Rectángulo redondeado 58"/>
              <p:cNvSpPr/>
              <p:nvPr/>
            </p:nvSpPr>
            <p:spPr>
              <a:xfrm>
                <a:off x="11491778" y="4786881"/>
                <a:ext cx="733393" cy="198411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s-AR" sz="800" dirty="0" smtClean="0"/>
                  <a:t>Acciones</a:t>
                </a:r>
                <a:endParaRPr lang="es-AR" sz="1000" dirty="0"/>
              </a:p>
            </p:txBody>
          </p:sp>
          <p:sp>
            <p:nvSpPr>
              <p:cNvPr id="60" name="Flecha abajo 59"/>
              <p:cNvSpPr/>
              <p:nvPr/>
            </p:nvSpPr>
            <p:spPr>
              <a:xfrm>
                <a:off x="11993575" y="4805253"/>
                <a:ext cx="205813" cy="147584"/>
              </a:xfrm>
              <a:prstGeom prst="downArrow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</p:grpSp>
        <p:grpSp>
          <p:nvGrpSpPr>
            <p:cNvPr id="61" name="Grupo 60"/>
            <p:cNvGrpSpPr/>
            <p:nvPr/>
          </p:nvGrpSpPr>
          <p:grpSpPr>
            <a:xfrm>
              <a:off x="11475192" y="5292938"/>
              <a:ext cx="733393" cy="198411"/>
              <a:chOff x="11491778" y="4786881"/>
              <a:chExt cx="733393" cy="198411"/>
            </a:xfrm>
          </p:grpSpPr>
          <p:sp>
            <p:nvSpPr>
              <p:cNvPr id="62" name="Rectángulo redondeado 61"/>
              <p:cNvSpPr/>
              <p:nvPr/>
            </p:nvSpPr>
            <p:spPr>
              <a:xfrm>
                <a:off x="11491778" y="4786881"/>
                <a:ext cx="733393" cy="198411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s-AR" sz="800" dirty="0" smtClean="0"/>
                  <a:t>Acciones</a:t>
                </a:r>
                <a:endParaRPr lang="es-AR" sz="1000" dirty="0"/>
              </a:p>
            </p:txBody>
          </p:sp>
          <p:sp>
            <p:nvSpPr>
              <p:cNvPr id="63" name="Flecha abajo 62"/>
              <p:cNvSpPr/>
              <p:nvPr/>
            </p:nvSpPr>
            <p:spPr>
              <a:xfrm>
                <a:off x="11993575" y="4805253"/>
                <a:ext cx="205813" cy="147584"/>
              </a:xfrm>
              <a:prstGeom prst="downArrow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</p:grpSp>
        <p:grpSp>
          <p:nvGrpSpPr>
            <p:cNvPr id="64" name="Grupo 63"/>
            <p:cNvGrpSpPr/>
            <p:nvPr/>
          </p:nvGrpSpPr>
          <p:grpSpPr>
            <a:xfrm>
              <a:off x="11473718" y="5542746"/>
              <a:ext cx="733393" cy="198411"/>
              <a:chOff x="11491778" y="4786881"/>
              <a:chExt cx="733393" cy="198411"/>
            </a:xfrm>
          </p:grpSpPr>
          <p:sp>
            <p:nvSpPr>
              <p:cNvPr id="65" name="Rectángulo redondeado 64"/>
              <p:cNvSpPr/>
              <p:nvPr/>
            </p:nvSpPr>
            <p:spPr>
              <a:xfrm>
                <a:off x="11491778" y="4786881"/>
                <a:ext cx="733393" cy="198411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s-AR" sz="800" dirty="0" smtClean="0"/>
                  <a:t>Acciones</a:t>
                </a:r>
                <a:endParaRPr lang="es-AR" sz="1000" dirty="0"/>
              </a:p>
            </p:txBody>
          </p:sp>
          <p:sp>
            <p:nvSpPr>
              <p:cNvPr id="66" name="Flecha abajo 65"/>
              <p:cNvSpPr/>
              <p:nvPr/>
            </p:nvSpPr>
            <p:spPr>
              <a:xfrm>
                <a:off x="11993575" y="4805253"/>
                <a:ext cx="205813" cy="147584"/>
              </a:xfrm>
              <a:prstGeom prst="downArrow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</p:grpSp>
        <p:grpSp>
          <p:nvGrpSpPr>
            <p:cNvPr id="67" name="Grupo 66"/>
            <p:cNvGrpSpPr/>
            <p:nvPr/>
          </p:nvGrpSpPr>
          <p:grpSpPr>
            <a:xfrm>
              <a:off x="11465304" y="5772056"/>
              <a:ext cx="733393" cy="198411"/>
              <a:chOff x="11491778" y="4786881"/>
              <a:chExt cx="733393" cy="198411"/>
            </a:xfrm>
          </p:grpSpPr>
          <p:sp>
            <p:nvSpPr>
              <p:cNvPr id="68" name="Rectángulo redondeado 67"/>
              <p:cNvSpPr/>
              <p:nvPr/>
            </p:nvSpPr>
            <p:spPr>
              <a:xfrm>
                <a:off x="11491778" y="4786881"/>
                <a:ext cx="733393" cy="198411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s-AR" sz="800" dirty="0" smtClean="0"/>
                  <a:t>Acciones</a:t>
                </a:r>
                <a:endParaRPr lang="es-AR" sz="1000" dirty="0"/>
              </a:p>
            </p:txBody>
          </p:sp>
          <p:sp>
            <p:nvSpPr>
              <p:cNvPr id="69" name="Flecha abajo 68"/>
              <p:cNvSpPr/>
              <p:nvPr/>
            </p:nvSpPr>
            <p:spPr>
              <a:xfrm>
                <a:off x="11993575" y="4805253"/>
                <a:ext cx="205813" cy="147584"/>
              </a:xfrm>
              <a:prstGeom prst="downArrow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</p:grpSp>
        <p:pic>
          <p:nvPicPr>
            <p:cNvPr id="70" name="Imagen 69"/>
            <p:cNvPicPr>
              <a:picLocks noChangeAspect="1"/>
            </p:cNvPicPr>
            <p:nvPr/>
          </p:nvPicPr>
          <p:blipFill rotWithShape="1">
            <a:blip r:embed="rId3"/>
            <a:srcRect l="53084" t="24730" r="38512" b="36320"/>
            <a:stretch/>
          </p:blipFill>
          <p:spPr>
            <a:xfrm>
              <a:off x="8363541" y="4040952"/>
              <a:ext cx="809625" cy="2226498"/>
            </a:xfrm>
            <a:prstGeom prst="rect">
              <a:avLst/>
            </a:prstGeom>
          </p:spPr>
        </p:pic>
        <p:pic>
          <p:nvPicPr>
            <p:cNvPr id="71" name="Imagen 70"/>
            <p:cNvPicPr>
              <a:picLocks noChangeAspect="1"/>
            </p:cNvPicPr>
            <p:nvPr/>
          </p:nvPicPr>
          <p:blipFill rotWithShape="1">
            <a:blip r:embed="rId3"/>
            <a:srcRect l="69199" t="24730" r="25165" b="36685"/>
            <a:stretch/>
          </p:blipFill>
          <p:spPr>
            <a:xfrm>
              <a:off x="9300516" y="4042760"/>
              <a:ext cx="542925" cy="2205640"/>
            </a:xfrm>
            <a:prstGeom prst="rect">
              <a:avLst/>
            </a:prstGeom>
          </p:spPr>
        </p:pic>
        <p:sp>
          <p:nvSpPr>
            <p:cNvPr id="52" name="CuadroTexto 51"/>
            <p:cNvSpPr txBox="1"/>
            <p:nvPr/>
          </p:nvSpPr>
          <p:spPr>
            <a:xfrm>
              <a:off x="8291554" y="4452712"/>
              <a:ext cx="1442885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s-AR" sz="1400" dirty="0" smtClean="0"/>
                <a:t>Subtotal</a:t>
              </a:r>
            </a:p>
          </p:txBody>
        </p:sp>
        <p:sp>
          <p:nvSpPr>
            <p:cNvPr id="72" name="CuadroTexto 71"/>
            <p:cNvSpPr txBox="1"/>
            <p:nvPr/>
          </p:nvSpPr>
          <p:spPr>
            <a:xfrm>
              <a:off x="9148724" y="4462930"/>
              <a:ext cx="81897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s-AR" sz="1400" dirty="0"/>
                <a:t>E</a:t>
              </a:r>
              <a:r>
                <a:rPr lang="es-AR" sz="1400" dirty="0" smtClean="0"/>
                <a:t>stado</a:t>
              </a:r>
            </a:p>
          </p:txBody>
        </p:sp>
        <p:pic>
          <p:nvPicPr>
            <p:cNvPr id="73" name="Imagen 72"/>
            <p:cNvPicPr>
              <a:picLocks noChangeAspect="1"/>
            </p:cNvPicPr>
            <p:nvPr/>
          </p:nvPicPr>
          <p:blipFill rotWithShape="1">
            <a:blip r:embed="rId3"/>
            <a:srcRect l="570" t="24730" r="1238" b="36153"/>
            <a:stretch/>
          </p:blipFill>
          <p:spPr>
            <a:xfrm>
              <a:off x="2013480" y="6410749"/>
              <a:ext cx="9459514" cy="2236023"/>
            </a:xfrm>
            <a:prstGeom prst="rect">
              <a:avLst/>
            </a:prstGeom>
          </p:spPr>
        </p:pic>
        <p:sp>
          <p:nvSpPr>
            <p:cNvPr id="74" name="CuadroTexto 73"/>
            <p:cNvSpPr txBox="1"/>
            <p:nvPr/>
          </p:nvSpPr>
          <p:spPr>
            <a:xfrm>
              <a:off x="2078497" y="6451132"/>
              <a:ext cx="4753661" cy="3385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AR" sz="1600" dirty="0" smtClean="0"/>
                <a:t>Titulo del Rubro – Subtotal : $67.000</a:t>
              </a:r>
              <a:endParaRPr lang="es-AR" sz="1600" dirty="0"/>
            </a:p>
          </p:txBody>
        </p:sp>
        <p:sp>
          <p:nvSpPr>
            <p:cNvPr id="75" name="CuadroTexto 74"/>
            <p:cNvSpPr txBox="1"/>
            <p:nvPr/>
          </p:nvSpPr>
          <p:spPr>
            <a:xfrm>
              <a:off x="2090354" y="6867273"/>
              <a:ext cx="1442885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s-AR" sz="1400" dirty="0" smtClean="0"/>
                <a:t>Rubro</a:t>
              </a:r>
            </a:p>
          </p:txBody>
        </p:sp>
        <p:sp>
          <p:nvSpPr>
            <p:cNvPr id="76" name="CuadroTexto 75"/>
            <p:cNvSpPr txBox="1"/>
            <p:nvPr/>
          </p:nvSpPr>
          <p:spPr>
            <a:xfrm>
              <a:off x="3470505" y="6840601"/>
              <a:ext cx="1442885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s-AR" sz="1400" dirty="0" err="1" smtClean="0"/>
                <a:t>Descripcion</a:t>
              </a:r>
              <a:endParaRPr lang="es-AR" sz="1400" dirty="0" smtClean="0"/>
            </a:p>
          </p:txBody>
        </p:sp>
        <p:sp>
          <p:nvSpPr>
            <p:cNvPr id="77" name="CuadroTexto 76"/>
            <p:cNvSpPr txBox="1"/>
            <p:nvPr/>
          </p:nvSpPr>
          <p:spPr>
            <a:xfrm>
              <a:off x="5072060" y="6840600"/>
              <a:ext cx="1442885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s-AR" sz="1400" dirty="0" smtClean="0"/>
                <a:t>cantidad</a:t>
              </a:r>
            </a:p>
          </p:txBody>
        </p:sp>
        <p:sp>
          <p:nvSpPr>
            <p:cNvPr id="78" name="CuadroTexto 77"/>
            <p:cNvSpPr txBox="1"/>
            <p:nvPr/>
          </p:nvSpPr>
          <p:spPr>
            <a:xfrm>
              <a:off x="5949529" y="6829999"/>
              <a:ext cx="1442885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s-AR" sz="1400" dirty="0" smtClean="0"/>
                <a:t>concepto</a:t>
              </a:r>
            </a:p>
          </p:txBody>
        </p:sp>
        <p:sp>
          <p:nvSpPr>
            <p:cNvPr id="79" name="CuadroTexto 78"/>
            <p:cNvSpPr txBox="1"/>
            <p:nvPr/>
          </p:nvSpPr>
          <p:spPr>
            <a:xfrm>
              <a:off x="7020858" y="6829999"/>
              <a:ext cx="1442885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s-AR" sz="1400" dirty="0" smtClean="0"/>
                <a:t>Costo/unidad</a:t>
              </a:r>
            </a:p>
          </p:txBody>
        </p:sp>
        <p:sp>
          <p:nvSpPr>
            <p:cNvPr id="80" name="CuadroTexto 79"/>
            <p:cNvSpPr txBox="1"/>
            <p:nvPr/>
          </p:nvSpPr>
          <p:spPr>
            <a:xfrm>
              <a:off x="5085550" y="7104374"/>
              <a:ext cx="627269" cy="160043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s-AR" sz="1400" dirty="0" smtClean="0"/>
                <a:t>1</a:t>
              </a:r>
            </a:p>
            <a:p>
              <a:r>
                <a:rPr lang="es-AR" sz="1400" dirty="0" smtClean="0"/>
                <a:t>2</a:t>
              </a:r>
            </a:p>
            <a:p>
              <a:r>
                <a:rPr lang="es-AR" sz="1400" dirty="0" smtClean="0"/>
                <a:t>9</a:t>
              </a:r>
            </a:p>
            <a:p>
              <a:r>
                <a:rPr lang="es-AR" sz="1400" dirty="0" smtClean="0"/>
                <a:t>14</a:t>
              </a:r>
            </a:p>
            <a:p>
              <a:r>
                <a:rPr lang="es-AR" sz="1400" dirty="0" smtClean="0"/>
                <a:t>5</a:t>
              </a:r>
            </a:p>
            <a:p>
              <a:r>
                <a:rPr lang="es-AR" sz="1400" dirty="0" smtClean="0"/>
                <a:t>3</a:t>
              </a:r>
            </a:p>
            <a:p>
              <a:r>
                <a:rPr lang="es-AR" sz="1400" dirty="0"/>
                <a:t>2</a:t>
              </a:r>
              <a:endParaRPr lang="es-AR" sz="1400" dirty="0" smtClean="0"/>
            </a:p>
          </p:txBody>
        </p:sp>
        <p:sp>
          <p:nvSpPr>
            <p:cNvPr id="81" name="CuadroTexto 80"/>
            <p:cNvSpPr txBox="1"/>
            <p:nvPr/>
          </p:nvSpPr>
          <p:spPr>
            <a:xfrm>
              <a:off x="6000620" y="7104374"/>
              <a:ext cx="1060922" cy="138499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s-AR" sz="1400" dirty="0" smtClean="0"/>
                <a:t>Unidad</a:t>
              </a:r>
            </a:p>
            <a:p>
              <a:r>
                <a:rPr lang="es-AR" sz="1400" dirty="0" smtClean="0"/>
                <a:t>mensual</a:t>
              </a:r>
            </a:p>
            <a:p>
              <a:r>
                <a:rPr lang="es-AR" sz="1400" dirty="0" smtClean="0"/>
                <a:t>diario</a:t>
              </a:r>
            </a:p>
            <a:p>
              <a:r>
                <a:rPr lang="es-AR" sz="1400" dirty="0"/>
                <a:t>g</a:t>
              </a:r>
              <a:r>
                <a:rPr lang="es-AR" sz="1400" dirty="0" smtClean="0"/>
                <a:t>lobal</a:t>
              </a:r>
            </a:p>
            <a:p>
              <a:r>
                <a:rPr lang="es-AR" sz="1400" dirty="0" smtClean="0"/>
                <a:t>Programas</a:t>
              </a:r>
            </a:p>
            <a:p>
              <a:r>
                <a:rPr lang="es-AR" sz="1400" dirty="0" smtClean="0"/>
                <a:t>meses</a:t>
              </a:r>
            </a:p>
          </p:txBody>
        </p:sp>
        <p:grpSp>
          <p:nvGrpSpPr>
            <p:cNvPr id="82" name="Grupo 81"/>
            <p:cNvGrpSpPr/>
            <p:nvPr/>
          </p:nvGrpSpPr>
          <p:grpSpPr>
            <a:xfrm>
              <a:off x="11439521" y="7156678"/>
              <a:ext cx="733393" cy="198411"/>
              <a:chOff x="11491778" y="4786881"/>
              <a:chExt cx="733393" cy="198411"/>
            </a:xfrm>
          </p:grpSpPr>
          <p:sp>
            <p:nvSpPr>
              <p:cNvPr id="83" name="Rectángulo redondeado 82"/>
              <p:cNvSpPr/>
              <p:nvPr/>
            </p:nvSpPr>
            <p:spPr>
              <a:xfrm>
                <a:off x="11491778" y="4786881"/>
                <a:ext cx="733393" cy="198411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s-AR" sz="800" dirty="0" smtClean="0"/>
                  <a:t>Acciones</a:t>
                </a:r>
                <a:endParaRPr lang="es-AR" sz="1000" dirty="0"/>
              </a:p>
            </p:txBody>
          </p:sp>
          <p:sp>
            <p:nvSpPr>
              <p:cNvPr id="84" name="Flecha abajo 83"/>
              <p:cNvSpPr/>
              <p:nvPr/>
            </p:nvSpPr>
            <p:spPr>
              <a:xfrm>
                <a:off x="11993575" y="4805253"/>
                <a:ext cx="205813" cy="147584"/>
              </a:xfrm>
              <a:prstGeom prst="downArrow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</p:grpSp>
        <p:grpSp>
          <p:nvGrpSpPr>
            <p:cNvPr id="85" name="Grupo 84"/>
            <p:cNvGrpSpPr/>
            <p:nvPr/>
          </p:nvGrpSpPr>
          <p:grpSpPr>
            <a:xfrm>
              <a:off x="11418653" y="7431426"/>
              <a:ext cx="733393" cy="198411"/>
              <a:chOff x="11491778" y="4786881"/>
              <a:chExt cx="733393" cy="198411"/>
            </a:xfrm>
          </p:grpSpPr>
          <p:sp>
            <p:nvSpPr>
              <p:cNvPr id="86" name="Rectángulo redondeado 85"/>
              <p:cNvSpPr/>
              <p:nvPr/>
            </p:nvSpPr>
            <p:spPr>
              <a:xfrm>
                <a:off x="11491778" y="4786881"/>
                <a:ext cx="733393" cy="198411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s-AR" sz="800" dirty="0" smtClean="0"/>
                  <a:t>Acciones</a:t>
                </a:r>
                <a:endParaRPr lang="es-AR" sz="1000" dirty="0"/>
              </a:p>
            </p:txBody>
          </p:sp>
          <p:sp>
            <p:nvSpPr>
              <p:cNvPr id="87" name="Flecha abajo 86"/>
              <p:cNvSpPr/>
              <p:nvPr/>
            </p:nvSpPr>
            <p:spPr>
              <a:xfrm>
                <a:off x="11993575" y="4805253"/>
                <a:ext cx="205813" cy="147584"/>
              </a:xfrm>
              <a:prstGeom prst="downArrow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</p:grpSp>
        <p:grpSp>
          <p:nvGrpSpPr>
            <p:cNvPr id="88" name="Grupo 87"/>
            <p:cNvGrpSpPr/>
            <p:nvPr/>
          </p:nvGrpSpPr>
          <p:grpSpPr>
            <a:xfrm>
              <a:off x="11422935" y="7662735"/>
              <a:ext cx="733393" cy="198411"/>
              <a:chOff x="11491778" y="4786881"/>
              <a:chExt cx="733393" cy="198411"/>
            </a:xfrm>
          </p:grpSpPr>
          <p:sp>
            <p:nvSpPr>
              <p:cNvPr id="89" name="Rectángulo redondeado 88"/>
              <p:cNvSpPr/>
              <p:nvPr/>
            </p:nvSpPr>
            <p:spPr>
              <a:xfrm>
                <a:off x="11491778" y="4786881"/>
                <a:ext cx="733393" cy="198411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s-AR" sz="800" dirty="0" smtClean="0"/>
                  <a:t>Acciones</a:t>
                </a:r>
                <a:endParaRPr lang="es-AR" sz="1000" dirty="0"/>
              </a:p>
            </p:txBody>
          </p:sp>
          <p:sp>
            <p:nvSpPr>
              <p:cNvPr id="90" name="Flecha abajo 89"/>
              <p:cNvSpPr/>
              <p:nvPr/>
            </p:nvSpPr>
            <p:spPr>
              <a:xfrm>
                <a:off x="11993575" y="4805253"/>
                <a:ext cx="205813" cy="147584"/>
              </a:xfrm>
              <a:prstGeom prst="downArrow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</p:grpSp>
        <p:grpSp>
          <p:nvGrpSpPr>
            <p:cNvPr id="91" name="Grupo 90"/>
            <p:cNvGrpSpPr/>
            <p:nvPr/>
          </p:nvGrpSpPr>
          <p:grpSpPr>
            <a:xfrm>
              <a:off x="11421461" y="7912543"/>
              <a:ext cx="733393" cy="198411"/>
              <a:chOff x="11491778" y="4786881"/>
              <a:chExt cx="733393" cy="198411"/>
            </a:xfrm>
          </p:grpSpPr>
          <p:sp>
            <p:nvSpPr>
              <p:cNvPr id="92" name="Rectángulo redondeado 91"/>
              <p:cNvSpPr/>
              <p:nvPr/>
            </p:nvSpPr>
            <p:spPr>
              <a:xfrm>
                <a:off x="11491778" y="4786881"/>
                <a:ext cx="733393" cy="198411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s-AR" sz="800" dirty="0" smtClean="0"/>
                  <a:t>Acciones</a:t>
                </a:r>
                <a:endParaRPr lang="es-AR" sz="1000" dirty="0"/>
              </a:p>
            </p:txBody>
          </p:sp>
          <p:sp>
            <p:nvSpPr>
              <p:cNvPr id="93" name="Flecha abajo 92"/>
              <p:cNvSpPr/>
              <p:nvPr/>
            </p:nvSpPr>
            <p:spPr>
              <a:xfrm>
                <a:off x="11993575" y="4805253"/>
                <a:ext cx="205813" cy="147584"/>
              </a:xfrm>
              <a:prstGeom prst="downArrow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</p:grpSp>
        <p:grpSp>
          <p:nvGrpSpPr>
            <p:cNvPr id="94" name="Grupo 93"/>
            <p:cNvGrpSpPr/>
            <p:nvPr/>
          </p:nvGrpSpPr>
          <p:grpSpPr>
            <a:xfrm>
              <a:off x="11413047" y="8141853"/>
              <a:ext cx="733393" cy="198411"/>
              <a:chOff x="11491778" y="4786881"/>
              <a:chExt cx="733393" cy="198411"/>
            </a:xfrm>
          </p:grpSpPr>
          <p:sp>
            <p:nvSpPr>
              <p:cNvPr id="95" name="Rectángulo redondeado 94"/>
              <p:cNvSpPr/>
              <p:nvPr/>
            </p:nvSpPr>
            <p:spPr>
              <a:xfrm>
                <a:off x="11491778" y="4786881"/>
                <a:ext cx="733393" cy="198411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s-AR" sz="800" dirty="0" smtClean="0"/>
                  <a:t>Acciones</a:t>
                </a:r>
                <a:endParaRPr lang="es-AR" sz="1000" dirty="0"/>
              </a:p>
            </p:txBody>
          </p:sp>
          <p:sp>
            <p:nvSpPr>
              <p:cNvPr id="96" name="Flecha abajo 95"/>
              <p:cNvSpPr/>
              <p:nvPr/>
            </p:nvSpPr>
            <p:spPr>
              <a:xfrm>
                <a:off x="11993575" y="4805253"/>
                <a:ext cx="205813" cy="147584"/>
              </a:xfrm>
              <a:prstGeom prst="downArrow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</p:grpSp>
        <p:pic>
          <p:nvPicPr>
            <p:cNvPr id="97" name="Imagen 96"/>
            <p:cNvPicPr>
              <a:picLocks noChangeAspect="1"/>
            </p:cNvPicPr>
            <p:nvPr/>
          </p:nvPicPr>
          <p:blipFill rotWithShape="1">
            <a:blip r:embed="rId3"/>
            <a:srcRect l="53084" t="24730" r="38512" b="36320"/>
            <a:stretch/>
          </p:blipFill>
          <p:spPr>
            <a:xfrm>
              <a:off x="8311284" y="6410749"/>
              <a:ext cx="809625" cy="2226498"/>
            </a:xfrm>
            <a:prstGeom prst="rect">
              <a:avLst/>
            </a:prstGeom>
          </p:spPr>
        </p:pic>
        <p:pic>
          <p:nvPicPr>
            <p:cNvPr id="98" name="Imagen 97"/>
            <p:cNvPicPr>
              <a:picLocks noChangeAspect="1"/>
            </p:cNvPicPr>
            <p:nvPr/>
          </p:nvPicPr>
          <p:blipFill rotWithShape="1">
            <a:blip r:embed="rId3"/>
            <a:srcRect l="69199" t="24730" r="25165" b="36685"/>
            <a:stretch/>
          </p:blipFill>
          <p:spPr>
            <a:xfrm>
              <a:off x="9248259" y="6412557"/>
              <a:ext cx="542925" cy="2205640"/>
            </a:xfrm>
            <a:prstGeom prst="rect">
              <a:avLst/>
            </a:prstGeom>
          </p:spPr>
        </p:pic>
        <p:sp>
          <p:nvSpPr>
            <p:cNvPr id="99" name="CuadroTexto 98"/>
            <p:cNvSpPr txBox="1"/>
            <p:nvPr/>
          </p:nvSpPr>
          <p:spPr>
            <a:xfrm>
              <a:off x="8239297" y="6822509"/>
              <a:ext cx="1442885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s-AR" sz="1400" dirty="0" smtClean="0"/>
                <a:t>Subtotal</a:t>
              </a:r>
            </a:p>
          </p:txBody>
        </p:sp>
        <p:sp>
          <p:nvSpPr>
            <p:cNvPr id="100" name="CuadroTexto 99"/>
            <p:cNvSpPr txBox="1"/>
            <p:nvPr/>
          </p:nvSpPr>
          <p:spPr>
            <a:xfrm>
              <a:off x="9096467" y="6832727"/>
              <a:ext cx="81897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s-AR" sz="1400" dirty="0"/>
                <a:t>E</a:t>
              </a:r>
              <a:r>
                <a:rPr lang="es-AR" sz="1400" dirty="0" smtClean="0"/>
                <a:t>stado</a:t>
              </a:r>
            </a:p>
          </p:txBody>
        </p:sp>
      </p:grpSp>
      <p:grpSp>
        <p:nvGrpSpPr>
          <p:cNvPr id="102" name="Grupo 101"/>
          <p:cNvGrpSpPr/>
          <p:nvPr/>
        </p:nvGrpSpPr>
        <p:grpSpPr>
          <a:xfrm>
            <a:off x="318639" y="630350"/>
            <a:ext cx="1576307" cy="4936403"/>
            <a:chOff x="318639" y="630350"/>
            <a:chExt cx="1576307" cy="4936403"/>
          </a:xfrm>
        </p:grpSpPr>
        <p:sp>
          <p:nvSpPr>
            <p:cNvPr id="103" name="Rectángulo 102"/>
            <p:cNvSpPr/>
            <p:nvPr/>
          </p:nvSpPr>
          <p:spPr>
            <a:xfrm>
              <a:off x="332260" y="630350"/>
              <a:ext cx="1562686" cy="49364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04" name="CuadroTexto 103"/>
            <p:cNvSpPr txBox="1"/>
            <p:nvPr/>
          </p:nvSpPr>
          <p:spPr>
            <a:xfrm>
              <a:off x="323686" y="646772"/>
              <a:ext cx="1559979" cy="338554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s-AR" sz="1600" dirty="0" smtClean="0">
                  <a:solidFill>
                    <a:schemeClr val="bg1"/>
                  </a:solidFill>
                </a:rPr>
                <a:t>Panel de Control</a:t>
              </a:r>
              <a:endParaRPr lang="es-AR" sz="1600" dirty="0">
                <a:solidFill>
                  <a:schemeClr val="bg1"/>
                </a:solidFill>
              </a:endParaRPr>
            </a:p>
          </p:txBody>
        </p:sp>
        <p:sp>
          <p:nvSpPr>
            <p:cNvPr id="105" name="CuadroTexto 104"/>
            <p:cNvSpPr txBox="1"/>
            <p:nvPr/>
          </p:nvSpPr>
          <p:spPr>
            <a:xfrm>
              <a:off x="318639" y="1069046"/>
              <a:ext cx="1002903" cy="338554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s-AR" sz="1600" dirty="0" smtClean="0">
                  <a:solidFill>
                    <a:schemeClr val="bg1"/>
                  </a:solidFill>
                </a:rPr>
                <a:t>Proyectos</a:t>
              </a:r>
              <a:endParaRPr lang="es-AR" sz="1600" dirty="0">
                <a:solidFill>
                  <a:schemeClr val="bg1"/>
                </a:solidFill>
              </a:endParaRPr>
            </a:p>
          </p:txBody>
        </p:sp>
        <p:sp>
          <p:nvSpPr>
            <p:cNvPr id="114" name="CuadroTexto 113"/>
            <p:cNvSpPr txBox="1"/>
            <p:nvPr/>
          </p:nvSpPr>
          <p:spPr>
            <a:xfrm>
              <a:off x="334990" y="1456970"/>
              <a:ext cx="988476" cy="338554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s-AR" sz="1600" dirty="0" smtClean="0">
                  <a:solidFill>
                    <a:schemeClr val="bg1"/>
                  </a:solidFill>
                </a:rPr>
                <a:t>Consultas</a:t>
              </a:r>
              <a:endParaRPr lang="es-AR" sz="1600" dirty="0">
                <a:solidFill>
                  <a:schemeClr val="bg1"/>
                </a:solidFill>
              </a:endParaRPr>
            </a:p>
          </p:txBody>
        </p:sp>
        <p:sp>
          <p:nvSpPr>
            <p:cNvPr id="115" name="CuadroTexto 114"/>
            <p:cNvSpPr txBox="1"/>
            <p:nvPr/>
          </p:nvSpPr>
          <p:spPr>
            <a:xfrm>
              <a:off x="332261" y="1882735"/>
              <a:ext cx="1436483" cy="338554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s-AR" sz="1600" dirty="0" smtClean="0">
                  <a:solidFill>
                    <a:schemeClr val="bg1"/>
                  </a:solidFill>
                </a:rPr>
                <a:t>Administración</a:t>
              </a:r>
              <a:endParaRPr lang="es-AR" sz="1600" dirty="0">
                <a:solidFill>
                  <a:schemeClr val="bg1"/>
                </a:solidFill>
              </a:endParaRPr>
            </a:p>
          </p:txBody>
        </p:sp>
        <p:sp>
          <p:nvSpPr>
            <p:cNvPr id="116" name="CuadroTexto 115"/>
            <p:cNvSpPr txBox="1"/>
            <p:nvPr/>
          </p:nvSpPr>
          <p:spPr>
            <a:xfrm>
              <a:off x="459007" y="2308500"/>
              <a:ext cx="696344" cy="307777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s-AR" sz="1400" dirty="0" smtClean="0">
                  <a:solidFill>
                    <a:schemeClr val="bg1"/>
                  </a:solidFill>
                </a:rPr>
                <a:t>Rubros</a:t>
              </a:r>
              <a:endParaRPr lang="es-AR" sz="1400" dirty="0">
                <a:solidFill>
                  <a:schemeClr val="bg1"/>
                </a:solidFill>
              </a:endParaRPr>
            </a:p>
          </p:txBody>
        </p:sp>
        <p:sp>
          <p:nvSpPr>
            <p:cNvPr id="117" name="CuadroTexto 116"/>
            <p:cNvSpPr txBox="1"/>
            <p:nvPr/>
          </p:nvSpPr>
          <p:spPr>
            <a:xfrm>
              <a:off x="450807" y="2716444"/>
              <a:ext cx="821059" cy="307777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s-AR" sz="1400" dirty="0" smtClean="0">
                  <a:solidFill>
                    <a:schemeClr val="bg1"/>
                  </a:solidFill>
                </a:rPr>
                <a:t>Usuarios</a:t>
              </a:r>
              <a:endParaRPr lang="es-AR" sz="1400" dirty="0">
                <a:solidFill>
                  <a:schemeClr val="bg1"/>
                </a:solidFill>
              </a:endParaRPr>
            </a:p>
          </p:txBody>
        </p:sp>
        <p:sp>
          <p:nvSpPr>
            <p:cNvPr id="118" name="CuadroTexto 117"/>
            <p:cNvSpPr txBox="1"/>
            <p:nvPr/>
          </p:nvSpPr>
          <p:spPr>
            <a:xfrm>
              <a:off x="432290" y="3122900"/>
              <a:ext cx="766172" cy="307777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s-AR" sz="1400" dirty="0" smtClean="0">
                  <a:solidFill>
                    <a:schemeClr val="bg1"/>
                  </a:solidFill>
                </a:rPr>
                <a:t>Clientes</a:t>
              </a:r>
              <a:endParaRPr lang="es-AR" sz="1400" dirty="0">
                <a:solidFill>
                  <a:schemeClr val="bg1"/>
                </a:solidFill>
              </a:endParaRPr>
            </a:p>
          </p:txBody>
        </p:sp>
        <p:sp>
          <p:nvSpPr>
            <p:cNvPr id="119" name="CuadroTexto 118"/>
            <p:cNvSpPr txBox="1"/>
            <p:nvPr/>
          </p:nvSpPr>
          <p:spPr>
            <a:xfrm>
              <a:off x="432290" y="3534645"/>
              <a:ext cx="1100238" cy="307777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s-AR" sz="1400" dirty="0" smtClean="0">
                  <a:solidFill>
                    <a:schemeClr val="bg1"/>
                  </a:solidFill>
                </a:rPr>
                <a:t>Proveedores</a:t>
              </a:r>
              <a:endParaRPr lang="es-AR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20" name="Rectángulo 119"/>
          <p:cNvSpPr/>
          <p:nvPr/>
        </p:nvSpPr>
        <p:spPr>
          <a:xfrm>
            <a:off x="2017310" y="0"/>
            <a:ext cx="1219410" cy="4898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" name="Rectángulo redondeado 5"/>
          <p:cNvSpPr/>
          <p:nvPr/>
        </p:nvSpPr>
        <p:spPr>
          <a:xfrm>
            <a:off x="9338314" y="1133583"/>
            <a:ext cx="2723826" cy="282348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" name="CuadroTexto 4"/>
          <p:cNvSpPr txBox="1"/>
          <p:nvPr/>
        </p:nvSpPr>
        <p:spPr>
          <a:xfrm>
            <a:off x="9682182" y="1314982"/>
            <a:ext cx="194194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Editar Proyecto</a:t>
            </a:r>
          </a:p>
          <a:p>
            <a:r>
              <a:rPr lang="es-AR" dirty="0" smtClean="0"/>
              <a:t>Clonar Proyecto</a:t>
            </a:r>
          </a:p>
          <a:p>
            <a:r>
              <a:rPr lang="es-AR" dirty="0" smtClean="0"/>
              <a:t>Crear Foto</a:t>
            </a:r>
          </a:p>
          <a:p>
            <a:r>
              <a:rPr lang="es-AR" dirty="0" smtClean="0"/>
              <a:t>Agregar Recursos</a:t>
            </a:r>
          </a:p>
          <a:p>
            <a:r>
              <a:rPr lang="es-AR" dirty="0" smtClean="0"/>
              <a:t>Agregar Facturas</a:t>
            </a:r>
          </a:p>
          <a:p>
            <a:r>
              <a:rPr lang="es-AR" dirty="0" smtClean="0"/>
              <a:t>Agregar Partida</a:t>
            </a:r>
          </a:p>
          <a:p>
            <a:r>
              <a:rPr lang="es-AR" dirty="0" smtClean="0"/>
              <a:t>Exportar CSV – XLS</a:t>
            </a:r>
          </a:p>
          <a:p>
            <a:r>
              <a:rPr lang="es-AR" dirty="0" smtClean="0"/>
              <a:t>Exportar PDF</a:t>
            </a:r>
          </a:p>
          <a:p>
            <a:r>
              <a:rPr lang="es-AR" dirty="0" smtClean="0"/>
              <a:t>Eliminar Proyecto</a:t>
            </a:r>
            <a:endParaRPr lang="es-AR" dirty="0"/>
          </a:p>
        </p:txBody>
      </p:sp>
      <p:sp>
        <p:nvSpPr>
          <p:cNvPr id="123" name="Rectángulo redondeado 122"/>
          <p:cNvSpPr/>
          <p:nvPr/>
        </p:nvSpPr>
        <p:spPr>
          <a:xfrm>
            <a:off x="9453878" y="4460580"/>
            <a:ext cx="2723826" cy="142742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4" name="CuadroTexto 123"/>
          <p:cNvSpPr txBox="1"/>
          <p:nvPr/>
        </p:nvSpPr>
        <p:spPr>
          <a:xfrm>
            <a:off x="9808647" y="4806373"/>
            <a:ext cx="17491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Editar Recurso</a:t>
            </a:r>
          </a:p>
          <a:p>
            <a:r>
              <a:rPr lang="es-AR" dirty="0" smtClean="0"/>
              <a:t>Eliminar Recurso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162153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-80" t="9573" r="1680" b="9147"/>
          <a:stretch/>
        </p:blipFill>
        <p:spPr>
          <a:xfrm>
            <a:off x="0" y="0"/>
            <a:ext cx="12192000" cy="566482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"/>
            <a:ext cx="1883664" cy="603504"/>
          </a:xfrm>
          <a:solidFill>
            <a:schemeClr val="accent6"/>
          </a:solidFill>
        </p:spPr>
        <p:txBody>
          <a:bodyPr>
            <a:normAutofit fontScale="90000"/>
          </a:bodyPr>
          <a:lstStyle/>
          <a:p>
            <a:r>
              <a:rPr lang="es-AR" b="1" dirty="0" smtClean="0"/>
              <a:t>LAIKA</a:t>
            </a:r>
            <a:endParaRPr lang="es-AR" b="1" dirty="0"/>
          </a:p>
        </p:txBody>
      </p:sp>
      <p:sp>
        <p:nvSpPr>
          <p:cNvPr id="13" name="CuadroTexto 12"/>
          <p:cNvSpPr txBox="1"/>
          <p:nvPr/>
        </p:nvSpPr>
        <p:spPr>
          <a:xfrm>
            <a:off x="2247216" y="659260"/>
            <a:ext cx="1101199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s-AR" dirty="0" smtClean="0"/>
              <a:t>Proyectos</a:t>
            </a:r>
            <a:endParaRPr lang="es-AR" dirty="0"/>
          </a:p>
        </p:txBody>
      </p:sp>
      <p:sp>
        <p:nvSpPr>
          <p:cNvPr id="16" name="Rectángulo 15"/>
          <p:cNvSpPr/>
          <p:nvPr/>
        </p:nvSpPr>
        <p:spPr>
          <a:xfrm>
            <a:off x="1930010" y="1302465"/>
            <a:ext cx="10218287" cy="56509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17" name="Imagen 16"/>
          <p:cNvPicPr>
            <a:picLocks noChangeAspect="1"/>
          </p:cNvPicPr>
          <p:nvPr/>
        </p:nvPicPr>
        <p:blipFill rotWithShape="1">
          <a:blip r:embed="rId3"/>
          <a:srcRect l="11156" t="24791" r="13845" b="65323"/>
          <a:stretch/>
        </p:blipFill>
        <p:spPr>
          <a:xfrm>
            <a:off x="2070817" y="4240184"/>
            <a:ext cx="9945311" cy="737410"/>
          </a:xfrm>
          <a:prstGeom prst="rect">
            <a:avLst/>
          </a:prstGeom>
        </p:spPr>
      </p:pic>
      <p:sp>
        <p:nvSpPr>
          <p:cNvPr id="42" name="CuadroTexto 41"/>
          <p:cNvSpPr txBox="1"/>
          <p:nvPr/>
        </p:nvSpPr>
        <p:spPr>
          <a:xfrm>
            <a:off x="2106678" y="5307222"/>
            <a:ext cx="4936795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AR" sz="1200" dirty="0" smtClean="0"/>
              <a:t>Cliente: </a:t>
            </a:r>
            <a:r>
              <a:rPr lang="es-AR" sz="1200" dirty="0" err="1" smtClean="0"/>
              <a:t>ihsrihbsirhbshrbishrb</a:t>
            </a:r>
            <a:endParaRPr lang="es-AR" sz="1200" dirty="0" smtClean="0"/>
          </a:p>
          <a:p>
            <a:r>
              <a:rPr lang="es-AR" sz="1200" dirty="0" smtClean="0"/>
              <a:t>Creado por : pepito el </a:t>
            </a:r>
            <a:r>
              <a:rPr lang="es-AR" sz="1200" dirty="0" err="1" smtClean="0"/>
              <a:t>dia</a:t>
            </a:r>
            <a:r>
              <a:rPr lang="es-AR" sz="1200" dirty="0" smtClean="0"/>
              <a:t> xxx</a:t>
            </a:r>
            <a:endParaRPr lang="es-AR" sz="1200" dirty="0"/>
          </a:p>
        </p:txBody>
      </p:sp>
      <p:sp>
        <p:nvSpPr>
          <p:cNvPr id="43" name="CuadroTexto 42"/>
          <p:cNvSpPr txBox="1"/>
          <p:nvPr/>
        </p:nvSpPr>
        <p:spPr>
          <a:xfrm>
            <a:off x="6950726" y="4984055"/>
            <a:ext cx="3607580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AR" sz="1200" dirty="0" smtClean="0"/>
              <a:t>Fecha inicio : -----------</a:t>
            </a:r>
          </a:p>
          <a:p>
            <a:r>
              <a:rPr lang="es-AR" sz="1200" dirty="0" smtClean="0"/>
              <a:t>Fecha fin : ----------------</a:t>
            </a:r>
          </a:p>
        </p:txBody>
      </p:sp>
      <p:sp>
        <p:nvSpPr>
          <p:cNvPr id="40" name="CuadroTexto 39"/>
          <p:cNvSpPr txBox="1"/>
          <p:nvPr/>
        </p:nvSpPr>
        <p:spPr>
          <a:xfrm>
            <a:off x="2118534" y="4965582"/>
            <a:ext cx="482033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AR" dirty="0" smtClean="0"/>
              <a:t>Proyecto: LA CASITA DE MI ABUELO (TITULO)</a:t>
            </a:r>
            <a:endParaRPr lang="es-AR" dirty="0"/>
          </a:p>
        </p:txBody>
      </p:sp>
      <p:pic>
        <p:nvPicPr>
          <p:cNvPr id="44" name="Imagen 4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665" t="58350" r="5579" b="38833"/>
          <a:stretch/>
        </p:blipFill>
        <p:spPr>
          <a:xfrm>
            <a:off x="3358666" y="3325056"/>
            <a:ext cx="1771311" cy="298687"/>
          </a:xfrm>
          <a:prstGeom prst="rect">
            <a:avLst/>
          </a:prstGeom>
        </p:spPr>
      </p:pic>
      <p:sp>
        <p:nvSpPr>
          <p:cNvPr id="45" name="Rectángulo 44"/>
          <p:cNvSpPr/>
          <p:nvPr/>
        </p:nvSpPr>
        <p:spPr>
          <a:xfrm>
            <a:off x="3722378" y="1524791"/>
            <a:ext cx="737400" cy="3143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6" name="CuadroTexto 45"/>
          <p:cNvSpPr txBox="1"/>
          <p:nvPr/>
        </p:nvSpPr>
        <p:spPr>
          <a:xfrm>
            <a:off x="2247214" y="1202876"/>
            <a:ext cx="4020022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AR" sz="1600" dirty="0" smtClean="0"/>
              <a:t>Alta de nuevo proyecto o </a:t>
            </a:r>
            <a:r>
              <a:rPr lang="es-AR" sz="1600" dirty="0" err="1" smtClean="0"/>
              <a:t>Modificacion</a:t>
            </a:r>
            <a:endParaRPr lang="es-AR" sz="1600" dirty="0" smtClean="0"/>
          </a:p>
        </p:txBody>
      </p:sp>
      <p:sp>
        <p:nvSpPr>
          <p:cNvPr id="47" name="CuadroTexto 46"/>
          <p:cNvSpPr txBox="1"/>
          <p:nvPr/>
        </p:nvSpPr>
        <p:spPr>
          <a:xfrm>
            <a:off x="2222380" y="1494380"/>
            <a:ext cx="1826371" cy="175432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AR" sz="1200" dirty="0" smtClean="0"/>
              <a:t>Titulo</a:t>
            </a:r>
          </a:p>
          <a:p>
            <a:r>
              <a:rPr lang="es-AR" sz="1200" dirty="0" err="1" smtClean="0"/>
              <a:t>Descripcion</a:t>
            </a:r>
            <a:endParaRPr lang="es-AR" sz="1200" dirty="0" smtClean="0"/>
          </a:p>
          <a:p>
            <a:endParaRPr lang="es-AR" sz="1200" dirty="0" smtClean="0"/>
          </a:p>
          <a:p>
            <a:r>
              <a:rPr lang="es-AR" sz="1200" dirty="0" smtClean="0"/>
              <a:t>Cliente:</a:t>
            </a:r>
            <a:endParaRPr lang="es-AR" sz="1200" dirty="0"/>
          </a:p>
          <a:p>
            <a:r>
              <a:rPr lang="es-AR" sz="1200" dirty="0" smtClean="0"/>
              <a:t>Tipo:</a:t>
            </a:r>
          </a:p>
          <a:p>
            <a:endParaRPr lang="es-AR" sz="1200" dirty="0" smtClean="0"/>
          </a:p>
          <a:p>
            <a:r>
              <a:rPr lang="es-AR" sz="1200" dirty="0" smtClean="0"/>
              <a:t>Contenido variable según tipo de proyecto</a:t>
            </a:r>
          </a:p>
          <a:p>
            <a:endParaRPr lang="es-AR" sz="1200" dirty="0" smtClean="0"/>
          </a:p>
        </p:txBody>
      </p:sp>
      <p:sp>
        <p:nvSpPr>
          <p:cNvPr id="48" name="Rectángulo 47"/>
          <p:cNvSpPr/>
          <p:nvPr/>
        </p:nvSpPr>
        <p:spPr>
          <a:xfrm>
            <a:off x="3265109" y="1576341"/>
            <a:ext cx="1893257" cy="1698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9" name="Rectángulo 48"/>
          <p:cNvSpPr/>
          <p:nvPr/>
        </p:nvSpPr>
        <p:spPr>
          <a:xfrm>
            <a:off x="3252858" y="1768256"/>
            <a:ext cx="1893257" cy="1698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2" name="Rectángulo 51"/>
          <p:cNvSpPr/>
          <p:nvPr/>
        </p:nvSpPr>
        <p:spPr>
          <a:xfrm>
            <a:off x="3236720" y="2261048"/>
            <a:ext cx="1893257" cy="1698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4" name="Flecha abajo 53"/>
          <p:cNvSpPr/>
          <p:nvPr/>
        </p:nvSpPr>
        <p:spPr>
          <a:xfrm>
            <a:off x="4898115" y="2264643"/>
            <a:ext cx="209550" cy="19191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pSp>
        <p:nvGrpSpPr>
          <p:cNvPr id="56" name="Grupo 55"/>
          <p:cNvGrpSpPr/>
          <p:nvPr/>
        </p:nvGrpSpPr>
        <p:grpSpPr>
          <a:xfrm>
            <a:off x="10653172" y="5077183"/>
            <a:ext cx="733393" cy="198411"/>
            <a:chOff x="11491778" y="4786881"/>
            <a:chExt cx="733393" cy="198411"/>
          </a:xfrm>
        </p:grpSpPr>
        <p:sp>
          <p:nvSpPr>
            <p:cNvPr id="57" name="Rectángulo redondeado 56"/>
            <p:cNvSpPr/>
            <p:nvPr/>
          </p:nvSpPr>
          <p:spPr>
            <a:xfrm>
              <a:off x="11491778" y="4786881"/>
              <a:ext cx="733393" cy="198411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AR" sz="800" dirty="0" smtClean="0"/>
                <a:t>Acciones</a:t>
              </a:r>
              <a:endParaRPr lang="es-AR" sz="1000" dirty="0"/>
            </a:p>
          </p:txBody>
        </p:sp>
        <p:sp>
          <p:nvSpPr>
            <p:cNvPr id="58" name="Flecha abajo 57"/>
            <p:cNvSpPr/>
            <p:nvPr/>
          </p:nvSpPr>
          <p:spPr>
            <a:xfrm>
              <a:off x="11993575" y="4805253"/>
              <a:ext cx="205813" cy="147584"/>
            </a:xfrm>
            <a:prstGeom prst="down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60" name="Rectángulo redondeado 59"/>
          <p:cNvSpPr/>
          <p:nvPr/>
        </p:nvSpPr>
        <p:spPr>
          <a:xfrm>
            <a:off x="5243165" y="2308372"/>
            <a:ext cx="901152" cy="17339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AR" sz="800" dirty="0" smtClean="0"/>
              <a:t>Nuevo tipo</a:t>
            </a:r>
            <a:endParaRPr lang="es-AR" sz="1000" dirty="0"/>
          </a:p>
        </p:txBody>
      </p:sp>
      <p:sp>
        <p:nvSpPr>
          <p:cNvPr id="62" name="Rectángulo 61"/>
          <p:cNvSpPr/>
          <p:nvPr/>
        </p:nvSpPr>
        <p:spPr>
          <a:xfrm>
            <a:off x="7963696" y="1949959"/>
            <a:ext cx="1834064" cy="149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3" name="Flecha abajo 62"/>
          <p:cNvSpPr/>
          <p:nvPr/>
        </p:nvSpPr>
        <p:spPr>
          <a:xfrm>
            <a:off x="9565898" y="1953554"/>
            <a:ext cx="209550" cy="19191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6" name="CuadroTexto 65"/>
          <p:cNvSpPr txBox="1"/>
          <p:nvPr/>
        </p:nvSpPr>
        <p:spPr>
          <a:xfrm>
            <a:off x="2070817" y="6261808"/>
            <a:ext cx="4936795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AR" sz="1200" dirty="0" smtClean="0"/>
              <a:t>Cliente: </a:t>
            </a:r>
            <a:r>
              <a:rPr lang="es-AR" sz="1200" dirty="0" err="1" smtClean="0"/>
              <a:t>ihsrihbsirhbshrbishrb</a:t>
            </a:r>
            <a:endParaRPr lang="es-AR" sz="1200" dirty="0" smtClean="0"/>
          </a:p>
          <a:p>
            <a:r>
              <a:rPr lang="es-AR" sz="1200" dirty="0" smtClean="0"/>
              <a:t>Creado por : pepito el </a:t>
            </a:r>
            <a:r>
              <a:rPr lang="es-AR" sz="1200" dirty="0" err="1" smtClean="0"/>
              <a:t>dia</a:t>
            </a:r>
            <a:r>
              <a:rPr lang="es-AR" sz="1200" dirty="0" smtClean="0"/>
              <a:t> xxx</a:t>
            </a:r>
            <a:endParaRPr lang="es-AR" sz="1200" dirty="0"/>
          </a:p>
        </p:txBody>
      </p:sp>
      <p:sp>
        <p:nvSpPr>
          <p:cNvPr id="67" name="CuadroTexto 66"/>
          <p:cNvSpPr txBox="1"/>
          <p:nvPr/>
        </p:nvSpPr>
        <p:spPr>
          <a:xfrm>
            <a:off x="6914865" y="5938641"/>
            <a:ext cx="3607580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AR" sz="1200" dirty="0" smtClean="0"/>
              <a:t>Fecha inicio : -----------</a:t>
            </a:r>
          </a:p>
          <a:p>
            <a:r>
              <a:rPr lang="es-AR" sz="1200" dirty="0" smtClean="0"/>
              <a:t>Fecha fin : ----------------</a:t>
            </a:r>
          </a:p>
        </p:txBody>
      </p:sp>
      <p:sp>
        <p:nvSpPr>
          <p:cNvPr id="68" name="CuadroTexto 67"/>
          <p:cNvSpPr txBox="1"/>
          <p:nvPr/>
        </p:nvSpPr>
        <p:spPr>
          <a:xfrm>
            <a:off x="2082673" y="5920168"/>
            <a:ext cx="482033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AR" dirty="0" smtClean="0"/>
              <a:t>Proyecto: LA CASITA DE MI ABUELO (TITULO)</a:t>
            </a:r>
            <a:endParaRPr lang="es-AR" dirty="0"/>
          </a:p>
        </p:txBody>
      </p:sp>
      <p:grpSp>
        <p:nvGrpSpPr>
          <p:cNvPr id="69" name="Grupo 68"/>
          <p:cNvGrpSpPr/>
          <p:nvPr/>
        </p:nvGrpSpPr>
        <p:grpSpPr>
          <a:xfrm>
            <a:off x="10617311" y="6031769"/>
            <a:ext cx="733393" cy="198411"/>
            <a:chOff x="11491778" y="4786881"/>
            <a:chExt cx="733393" cy="198411"/>
          </a:xfrm>
        </p:grpSpPr>
        <p:sp>
          <p:nvSpPr>
            <p:cNvPr id="70" name="Rectángulo redondeado 69"/>
            <p:cNvSpPr/>
            <p:nvPr/>
          </p:nvSpPr>
          <p:spPr>
            <a:xfrm>
              <a:off x="11491778" y="4786881"/>
              <a:ext cx="733393" cy="198411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AR" sz="800" dirty="0" smtClean="0"/>
                <a:t>Acciones</a:t>
              </a:r>
              <a:endParaRPr lang="es-AR" sz="1000" dirty="0"/>
            </a:p>
          </p:txBody>
        </p:sp>
        <p:sp>
          <p:nvSpPr>
            <p:cNvPr id="71" name="Flecha abajo 70"/>
            <p:cNvSpPr/>
            <p:nvPr/>
          </p:nvSpPr>
          <p:spPr>
            <a:xfrm>
              <a:off x="11993575" y="4805253"/>
              <a:ext cx="205813" cy="147584"/>
            </a:xfrm>
            <a:prstGeom prst="down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72" name="CuadroTexto 71"/>
          <p:cNvSpPr txBox="1"/>
          <p:nvPr/>
        </p:nvSpPr>
        <p:spPr>
          <a:xfrm>
            <a:off x="2094822" y="7228326"/>
            <a:ext cx="4936795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AR" sz="1200" dirty="0" smtClean="0"/>
              <a:t>Cliente: </a:t>
            </a:r>
            <a:r>
              <a:rPr lang="es-AR" sz="1200" dirty="0" err="1" smtClean="0"/>
              <a:t>ihsrihbsirhbshrbishrb</a:t>
            </a:r>
            <a:endParaRPr lang="es-AR" sz="1200" dirty="0" smtClean="0"/>
          </a:p>
          <a:p>
            <a:r>
              <a:rPr lang="es-AR" sz="1200" dirty="0" smtClean="0"/>
              <a:t>Creado por : pepito el </a:t>
            </a:r>
            <a:r>
              <a:rPr lang="es-AR" sz="1200" dirty="0" err="1" smtClean="0"/>
              <a:t>dia</a:t>
            </a:r>
            <a:r>
              <a:rPr lang="es-AR" sz="1200" dirty="0" smtClean="0"/>
              <a:t> xxx</a:t>
            </a:r>
            <a:endParaRPr lang="es-AR" sz="1200" dirty="0"/>
          </a:p>
        </p:txBody>
      </p:sp>
      <p:sp>
        <p:nvSpPr>
          <p:cNvPr id="73" name="CuadroTexto 72"/>
          <p:cNvSpPr txBox="1"/>
          <p:nvPr/>
        </p:nvSpPr>
        <p:spPr>
          <a:xfrm>
            <a:off x="6938870" y="6905159"/>
            <a:ext cx="3607580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AR" sz="1200" dirty="0" smtClean="0"/>
              <a:t>Fecha inicio : -----------</a:t>
            </a:r>
          </a:p>
          <a:p>
            <a:r>
              <a:rPr lang="es-AR" sz="1200" dirty="0" smtClean="0"/>
              <a:t>Fecha fin : ----------------</a:t>
            </a:r>
          </a:p>
        </p:txBody>
      </p:sp>
      <p:sp>
        <p:nvSpPr>
          <p:cNvPr id="74" name="CuadroTexto 73"/>
          <p:cNvSpPr txBox="1"/>
          <p:nvPr/>
        </p:nvSpPr>
        <p:spPr>
          <a:xfrm>
            <a:off x="2106678" y="6886686"/>
            <a:ext cx="482033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AR" dirty="0" smtClean="0"/>
              <a:t>Proyecto: LA CASITA DE MI ABUELO (TITULO)</a:t>
            </a:r>
            <a:endParaRPr lang="es-AR" dirty="0"/>
          </a:p>
        </p:txBody>
      </p:sp>
      <p:grpSp>
        <p:nvGrpSpPr>
          <p:cNvPr id="75" name="Grupo 74"/>
          <p:cNvGrpSpPr/>
          <p:nvPr/>
        </p:nvGrpSpPr>
        <p:grpSpPr>
          <a:xfrm>
            <a:off x="10641316" y="6998287"/>
            <a:ext cx="733393" cy="198411"/>
            <a:chOff x="11491778" y="4786881"/>
            <a:chExt cx="733393" cy="198411"/>
          </a:xfrm>
        </p:grpSpPr>
        <p:sp>
          <p:nvSpPr>
            <p:cNvPr id="76" name="Rectángulo redondeado 75"/>
            <p:cNvSpPr/>
            <p:nvPr/>
          </p:nvSpPr>
          <p:spPr>
            <a:xfrm>
              <a:off x="11491778" y="4786881"/>
              <a:ext cx="733393" cy="198411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AR" sz="800" dirty="0" smtClean="0"/>
                <a:t>Acciones</a:t>
              </a:r>
              <a:endParaRPr lang="es-AR" sz="1000" dirty="0"/>
            </a:p>
          </p:txBody>
        </p:sp>
        <p:sp>
          <p:nvSpPr>
            <p:cNvPr id="77" name="Flecha abajo 76"/>
            <p:cNvSpPr/>
            <p:nvPr/>
          </p:nvSpPr>
          <p:spPr>
            <a:xfrm>
              <a:off x="11993575" y="4805253"/>
              <a:ext cx="205813" cy="147584"/>
            </a:xfrm>
            <a:prstGeom prst="down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50" name="Grupo 49"/>
          <p:cNvGrpSpPr/>
          <p:nvPr/>
        </p:nvGrpSpPr>
        <p:grpSpPr>
          <a:xfrm>
            <a:off x="318639" y="630350"/>
            <a:ext cx="1576307" cy="4936403"/>
            <a:chOff x="318639" y="630350"/>
            <a:chExt cx="1576307" cy="4936403"/>
          </a:xfrm>
        </p:grpSpPr>
        <p:sp>
          <p:nvSpPr>
            <p:cNvPr id="51" name="Rectángulo 50"/>
            <p:cNvSpPr/>
            <p:nvPr/>
          </p:nvSpPr>
          <p:spPr>
            <a:xfrm>
              <a:off x="332260" y="630350"/>
              <a:ext cx="1562686" cy="49364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53" name="CuadroTexto 52"/>
            <p:cNvSpPr txBox="1"/>
            <p:nvPr/>
          </p:nvSpPr>
          <p:spPr>
            <a:xfrm>
              <a:off x="323686" y="646772"/>
              <a:ext cx="1559979" cy="338554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s-AR" sz="1600" dirty="0" smtClean="0">
                  <a:solidFill>
                    <a:schemeClr val="bg1"/>
                  </a:solidFill>
                </a:rPr>
                <a:t>Panel de Control</a:t>
              </a:r>
              <a:endParaRPr lang="es-AR" sz="1600" dirty="0">
                <a:solidFill>
                  <a:schemeClr val="bg1"/>
                </a:solidFill>
              </a:endParaRPr>
            </a:p>
          </p:txBody>
        </p:sp>
        <p:sp>
          <p:nvSpPr>
            <p:cNvPr id="55" name="CuadroTexto 54"/>
            <p:cNvSpPr txBox="1"/>
            <p:nvPr/>
          </p:nvSpPr>
          <p:spPr>
            <a:xfrm>
              <a:off x="318639" y="1069046"/>
              <a:ext cx="1002903" cy="338554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s-AR" sz="1600" dirty="0" smtClean="0">
                  <a:solidFill>
                    <a:schemeClr val="bg1"/>
                  </a:solidFill>
                </a:rPr>
                <a:t>Proyectos</a:t>
              </a:r>
              <a:endParaRPr lang="es-AR" sz="1600" dirty="0">
                <a:solidFill>
                  <a:schemeClr val="bg1"/>
                </a:solidFill>
              </a:endParaRPr>
            </a:p>
          </p:txBody>
        </p:sp>
        <p:sp>
          <p:nvSpPr>
            <p:cNvPr id="59" name="CuadroTexto 58"/>
            <p:cNvSpPr txBox="1"/>
            <p:nvPr/>
          </p:nvSpPr>
          <p:spPr>
            <a:xfrm>
              <a:off x="334990" y="1456970"/>
              <a:ext cx="988476" cy="338554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s-AR" sz="1600" dirty="0" smtClean="0">
                  <a:solidFill>
                    <a:schemeClr val="bg1"/>
                  </a:solidFill>
                </a:rPr>
                <a:t>Consultas</a:t>
              </a:r>
              <a:endParaRPr lang="es-AR" sz="1600" dirty="0">
                <a:solidFill>
                  <a:schemeClr val="bg1"/>
                </a:solidFill>
              </a:endParaRPr>
            </a:p>
          </p:txBody>
        </p:sp>
        <p:sp>
          <p:nvSpPr>
            <p:cNvPr id="61" name="CuadroTexto 60"/>
            <p:cNvSpPr txBox="1"/>
            <p:nvPr/>
          </p:nvSpPr>
          <p:spPr>
            <a:xfrm>
              <a:off x="332261" y="1882735"/>
              <a:ext cx="1436483" cy="338554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s-AR" sz="1600" dirty="0" smtClean="0">
                  <a:solidFill>
                    <a:schemeClr val="bg1"/>
                  </a:solidFill>
                </a:rPr>
                <a:t>Administración</a:t>
              </a:r>
              <a:endParaRPr lang="es-AR" sz="1600" dirty="0">
                <a:solidFill>
                  <a:schemeClr val="bg1"/>
                </a:solidFill>
              </a:endParaRPr>
            </a:p>
          </p:txBody>
        </p:sp>
        <p:sp>
          <p:nvSpPr>
            <p:cNvPr id="64" name="CuadroTexto 63"/>
            <p:cNvSpPr txBox="1"/>
            <p:nvPr/>
          </p:nvSpPr>
          <p:spPr>
            <a:xfrm>
              <a:off x="459007" y="2308500"/>
              <a:ext cx="696344" cy="307777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s-AR" sz="1400" dirty="0" smtClean="0">
                  <a:solidFill>
                    <a:schemeClr val="bg1"/>
                  </a:solidFill>
                </a:rPr>
                <a:t>Rubros</a:t>
              </a:r>
              <a:endParaRPr lang="es-AR" sz="1400" dirty="0">
                <a:solidFill>
                  <a:schemeClr val="bg1"/>
                </a:solidFill>
              </a:endParaRPr>
            </a:p>
          </p:txBody>
        </p:sp>
        <p:sp>
          <p:nvSpPr>
            <p:cNvPr id="65" name="CuadroTexto 64"/>
            <p:cNvSpPr txBox="1"/>
            <p:nvPr/>
          </p:nvSpPr>
          <p:spPr>
            <a:xfrm>
              <a:off x="450807" y="2716444"/>
              <a:ext cx="821059" cy="307777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s-AR" sz="1400" dirty="0" smtClean="0">
                  <a:solidFill>
                    <a:schemeClr val="bg1"/>
                  </a:solidFill>
                </a:rPr>
                <a:t>Usuarios</a:t>
              </a:r>
              <a:endParaRPr lang="es-AR" sz="1400" dirty="0">
                <a:solidFill>
                  <a:schemeClr val="bg1"/>
                </a:solidFill>
              </a:endParaRPr>
            </a:p>
          </p:txBody>
        </p:sp>
        <p:sp>
          <p:nvSpPr>
            <p:cNvPr id="78" name="CuadroTexto 77"/>
            <p:cNvSpPr txBox="1"/>
            <p:nvPr/>
          </p:nvSpPr>
          <p:spPr>
            <a:xfrm>
              <a:off x="432290" y="3122900"/>
              <a:ext cx="766172" cy="307777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s-AR" sz="1400" dirty="0" smtClean="0">
                  <a:solidFill>
                    <a:schemeClr val="bg1"/>
                  </a:solidFill>
                </a:rPr>
                <a:t>Clientes</a:t>
              </a:r>
              <a:endParaRPr lang="es-AR" sz="1400" dirty="0">
                <a:solidFill>
                  <a:schemeClr val="bg1"/>
                </a:solidFill>
              </a:endParaRPr>
            </a:p>
          </p:txBody>
        </p:sp>
        <p:sp>
          <p:nvSpPr>
            <p:cNvPr id="79" name="CuadroTexto 78"/>
            <p:cNvSpPr txBox="1"/>
            <p:nvPr/>
          </p:nvSpPr>
          <p:spPr>
            <a:xfrm>
              <a:off x="432290" y="3534645"/>
              <a:ext cx="1100238" cy="307777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s-AR" sz="1400" dirty="0" smtClean="0">
                  <a:solidFill>
                    <a:schemeClr val="bg1"/>
                  </a:solidFill>
                </a:rPr>
                <a:t>Proveedores</a:t>
              </a:r>
              <a:endParaRPr lang="es-AR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80" name="CuadroTexto 79"/>
          <p:cNvSpPr txBox="1"/>
          <p:nvPr/>
        </p:nvSpPr>
        <p:spPr>
          <a:xfrm>
            <a:off x="6724506" y="1453605"/>
            <a:ext cx="1204126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AR" sz="1200" dirty="0" smtClean="0"/>
              <a:t>Fecha de inicio :</a:t>
            </a:r>
          </a:p>
          <a:p>
            <a:r>
              <a:rPr lang="es-AR" sz="1200" dirty="0" smtClean="0"/>
              <a:t>Fecha de fin :</a:t>
            </a:r>
          </a:p>
          <a:p>
            <a:r>
              <a:rPr lang="es-AR" sz="1200" dirty="0" smtClean="0"/>
              <a:t>Estado :</a:t>
            </a:r>
          </a:p>
          <a:p>
            <a:endParaRPr lang="es-AR" sz="1200" dirty="0" smtClean="0"/>
          </a:p>
          <a:p>
            <a:endParaRPr lang="es-AR" sz="1200" dirty="0" smtClean="0"/>
          </a:p>
        </p:txBody>
      </p:sp>
      <p:sp>
        <p:nvSpPr>
          <p:cNvPr id="81" name="Rectángulo 80"/>
          <p:cNvSpPr/>
          <p:nvPr/>
        </p:nvSpPr>
        <p:spPr>
          <a:xfrm>
            <a:off x="7963696" y="1491421"/>
            <a:ext cx="1819116" cy="2067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2" name="Rectángulo 81"/>
          <p:cNvSpPr/>
          <p:nvPr/>
        </p:nvSpPr>
        <p:spPr>
          <a:xfrm>
            <a:off x="7963696" y="1717054"/>
            <a:ext cx="1796824" cy="1607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3" name="Rectángulo 82"/>
          <p:cNvSpPr/>
          <p:nvPr/>
        </p:nvSpPr>
        <p:spPr>
          <a:xfrm>
            <a:off x="2017310" y="0"/>
            <a:ext cx="1219410" cy="4898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4" name="Rectángulo 83"/>
          <p:cNvSpPr/>
          <p:nvPr/>
        </p:nvSpPr>
        <p:spPr>
          <a:xfrm>
            <a:off x="3236720" y="2041939"/>
            <a:ext cx="1893257" cy="1698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5" name="Flecha abajo 84"/>
          <p:cNvSpPr/>
          <p:nvPr/>
        </p:nvSpPr>
        <p:spPr>
          <a:xfrm>
            <a:off x="4898115" y="2045534"/>
            <a:ext cx="209550" cy="19191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6" name="CuadroTexto 85"/>
          <p:cNvSpPr txBox="1"/>
          <p:nvPr/>
        </p:nvSpPr>
        <p:spPr>
          <a:xfrm>
            <a:off x="6724504" y="2501119"/>
            <a:ext cx="3551610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s-AR" sz="1200" dirty="0" smtClean="0"/>
          </a:p>
          <a:p>
            <a:r>
              <a:rPr lang="es-AR" sz="1200" dirty="0" smtClean="0"/>
              <a:t>Imprevistos:                                                        %</a:t>
            </a:r>
          </a:p>
          <a:p>
            <a:r>
              <a:rPr lang="es-AR" sz="1200" dirty="0" smtClean="0"/>
              <a:t>Ganancia Productora :                                      %</a:t>
            </a:r>
          </a:p>
          <a:p>
            <a:r>
              <a:rPr lang="es-AR" sz="1200" dirty="0" smtClean="0"/>
              <a:t>Impuestos </a:t>
            </a:r>
            <a:r>
              <a:rPr lang="es-AR" sz="1200" dirty="0" err="1" smtClean="0"/>
              <a:t>Debidto</a:t>
            </a:r>
            <a:r>
              <a:rPr lang="es-AR" sz="1200" dirty="0" smtClean="0"/>
              <a:t> y Crédito:                          %</a:t>
            </a:r>
          </a:p>
          <a:p>
            <a:endParaRPr lang="es-AR" sz="1200" dirty="0" smtClean="0"/>
          </a:p>
          <a:p>
            <a:endParaRPr lang="es-AR" sz="1200" dirty="0" smtClean="0"/>
          </a:p>
        </p:txBody>
      </p:sp>
      <p:sp>
        <p:nvSpPr>
          <p:cNvPr id="87" name="Rectángulo 86"/>
          <p:cNvSpPr/>
          <p:nvPr/>
        </p:nvSpPr>
        <p:spPr>
          <a:xfrm>
            <a:off x="8790648" y="2721603"/>
            <a:ext cx="671144" cy="163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8" name="Rectángulo 87"/>
          <p:cNvSpPr/>
          <p:nvPr/>
        </p:nvSpPr>
        <p:spPr>
          <a:xfrm>
            <a:off x="8790648" y="2930248"/>
            <a:ext cx="671144" cy="163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9" name="Rectángulo 88"/>
          <p:cNvSpPr/>
          <p:nvPr/>
        </p:nvSpPr>
        <p:spPr>
          <a:xfrm>
            <a:off x="8790648" y="3136280"/>
            <a:ext cx="671144" cy="163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0" name="Rectángulo redondeado 89"/>
          <p:cNvSpPr/>
          <p:nvPr/>
        </p:nvSpPr>
        <p:spPr>
          <a:xfrm>
            <a:off x="5243165" y="2062707"/>
            <a:ext cx="901152" cy="17339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AR" sz="800" dirty="0" smtClean="0"/>
              <a:t>Nuevo cliente</a:t>
            </a:r>
            <a:endParaRPr lang="es-AR" sz="1000" dirty="0"/>
          </a:p>
        </p:txBody>
      </p:sp>
      <p:sp>
        <p:nvSpPr>
          <p:cNvPr id="3" name="Rectángulo redondeado 2"/>
          <p:cNvSpPr/>
          <p:nvPr/>
        </p:nvSpPr>
        <p:spPr>
          <a:xfrm>
            <a:off x="2247214" y="2501119"/>
            <a:ext cx="2995951" cy="74758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1852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"/>
            <a:ext cx="1883664" cy="603504"/>
          </a:xfrm>
          <a:solidFill>
            <a:schemeClr val="accent6"/>
          </a:solidFill>
        </p:spPr>
        <p:txBody>
          <a:bodyPr>
            <a:normAutofit fontScale="90000"/>
          </a:bodyPr>
          <a:lstStyle/>
          <a:p>
            <a:r>
              <a:rPr lang="es-AR" b="1" dirty="0" smtClean="0"/>
              <a:t>LAIKA</a:t>
            </a:r>
            <a:endParaRPr lang="es-AR" b="1" dirty="0"/>
          </a:p>
        </p:txBody>
      </p:sp>
      <p:sp>
        <p:nvSpPr>
          <p:cNvPr id="72" name="CuadroTexto 71"/>
          <p:cNvSpPr txBox="1"/>
          <p:nvPr/>
        </p:nvSpPr>
        <p:spPr>
          <a:xfrm>
            <a:off x="2094822" y="7228326"/>
            <a:ext cx="4936795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AR" sz="1200" dirty="0" smtClean="0"/>
              <a:t>Cliente: </a:t>
            </a:r>
            <a:r>
              <a:rPr lang="es-AR" sz="1200" dirty="0" err="1" smtClean="0"/>
              <a:t>ihsrihbsirhbshrbishrb</a:t>
            </a:r>
            <a:endParaRPr lang="es-AR" sz="1200" dirty="0" smtClean="0"/>
          </a:p>
          <a:p>
            <a:r>
              <a:rPr lang="es-AR" sz="1200" dirty="0" smtClean="0"/>
              <a:t>Creado por : pepito el </a:t>
            </a:r>
            <a:r>
              <a:rPr lang="es-AR" sz="1200" dirty="0" err="1" smtClean="0"/>
              <a:t>dia</a:t>
            </a:r>
            <a:r>
              <a:rPr lang="es-AR" sz="1200" dirty="0" smtClean="0"/>
              <a:t> xxx</a:t>
            </a:r>
            <a:endParaRPr lang="es-AR" sz="1200" dirty="0"/>
          </a:p>
        </p:txBody>
      </p:sp>
      <p:sp>
        <p:nvSpPr>
          <p:cNvPr id="83" name="Rectángulo 82"/>
          <p:cNvSpPr/>
          <p:nvPr/>
        </p:nvSpPr>
        <p:spPr>
          <a:xfrm>
            <a:off x="2017310" y="0"/>
            <a:ext cx="1219410" cy="4898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" name="CuadroTexto 4"/>
          <p:cNvSpPr txBox="1"/>
          <p:nvPr/>
        </p:nvSpPr>
        <p:spPr>
          <a:xfrm>
            <a:off x="852966" y="1338943"/>
            <a:ext cx="2566280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Tipos de proyectos :</a:t>
            </a:r>
          </a:p>
          <a:p>
            <a:endParaRPr lang="es-AR" dirty="0"/>
          </a:p>
          <a:p>
            <a:r>
              <a:rPr lang="es-AR" b="1" dirty="0" smtClean="0"/>
              <a:t>TV :  </a:t>
            </a:r>
          </a:p>
          <a:p>
            <a:r>
              <a:rPr lang="es-AR" dirty="0" smtClean="0"/>
              <a:t>Cantidad de programas:</a:t>
            </a:r>
          </a:p>
          <a:p>
            <a:r>
              <a:rPr lang="es-AR" dirty="0" err="1" smtClean="0"/>
              <a:t>Segundaje</a:t>
            </a:r>
            <a:r>
              <a:rPr lang="es-AR" dirty="0" smtClean="0"/>
              <a:t> de programas:</a:t>
            </a:r>
          </a:p>
          <a:p>
            <a:endParaRPr lang="es-AR" b="1" dirty="0" smtClean="0"/>
          </a:p>
          <a:p>
            <a:r>
              <a:rPr lang="es-AR" b="1" dirty="0" smtClean="0"/>
              <a:t>Publicidad</a:t>
            </a:r>
          </a:p>
          <a:p>
            <a:r>
              <a:rPr lang="es-AR" dirty="0" smtClean="0"/>
              <a:t>Producto :</a:t>
            </a:r>
          </a:p>
          <a:p>
            <a:r>
              <a:rPr lang="es-AR" dirty="0" smtClean="0"/>
              <a:t>Duración:</a:t>
            </a:r>
          </a:p>
          <a:p>
            <a:r>
              <a:rPr lang="es-AR" dirty="0" smtClean="0"/>
              <a:t>Medio :</a:t>
            </a:r>
          </a:p>
          <a:p>
            <a:endParaRPr lang="es-AR" b="1" dirty="0" smtClean="0"/>
          </a:p>
          <a:p>
            <a:r>
              <a:rPr lang="es-AR" b="1" dirty="0" smtClean="0"/>
              <a:t>Servicios </a:t>
            </a:r>
            <a:r>
              <a:rPr lang="es-AR" b="1" dirty="0"/>
              <a:t>de </a:t>
            </a:r>
            <a:r>
              <a:rPr lang="es-AR" b="1" dirty="0" smtClean="0"/>
              <a:t>producción:</a:t>
            </a:r>
          </a:p>
          <a:p>
            <a:r>
              <a:rPr lang="es-AR" dirty="0" smtClean="0"/>
              <a:t>Tipo de Servicio : </a:t>
            </a:r>
            <a:endParaRPr lang="es-AR" dirty="0"/>
          </a:p>
          <a:p>
            <a:r>
              <a:rPr lang="es-AR" dirty="0"/>
              <a:t/>
            </a:r>
            <a:br>
              <a:rPr lang="es-AR" dirty="0"/>
            </a:br>
            <a:endParaRPr lang="es-AR" dirty="0"/>
          </a:p>
        </p:txBody>
      </p:sp>
      <p:sp>
        <p:nvSpPr>
          <p:cNvPr id="91" name="Rectángulo 90"/>
          <p:cNvSpPr/>
          <p:nvPr/>
        </p:nvSpPr>
        <p:spPr>
          <a:xfrm>
            <a:off x="3458603" y="2227401"/>
            <a:ext cx="1819116" cy="2067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2" name="Rectángulo 91"/>
          <p:cNvSpPr/>
          <p:nvPr/>
        </p:nvSpPr>
        <p:spPr>
          <a:xfrm>
            <a:off x="3458603" y="2561938"/>
            <a:ext cx="1819116" cy="2067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3" name="Rectángulo 92"/>
          <p:cNvSpPr/>
          <p:nvPr/>
        </p:nvSpPr>
        <p:spPr>
          <a:xfrm>
            <a:off x="2187364" y="3322644"/>
            <a:ext cx="1819116" cy="2067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4" name="Rectángulo 93"/>
          <p:cNvSpPr/>
          <p:nvPr/>
        </p:nvSpPr>
        <p:spPr>
          <a:xfrm>
            <a:off x="2187364" y="3626339"/>
            <a:ext cx="1819116" cy="2067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5" name="Rectángulo 94"/>
          <p:cNvSpPr/>
          <p:nvPr/>
        </p:nvSpPr>
        <p:spPr>
          <a:xfrm>
            <a:off x="2187364" y="3951710"/>
            <a:ext cx="1819116" cy="2067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6" name="Rectángulo 95"/>
          <p:cNvSpPr/>
          <p:nvPr/>
        </p:nvSpPr>
        <p:spPr>
          <a:xfrm>
            <a:off x="2744103" y="4705260"/>
            <a:ext cx="1819116" cy="2067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CuadroTexto 6"/>
          <p:cNvSpPr txBox="1"/>
          <p:nvPr/>
        </p:nvSpPr>
        <p:spPr>
          <a:xfrm>
            <a:off x="2175902" y="3885825"/>
            <a:ext cx="11364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600" dirty="0"/>
              <a:t>tv, web, </a:t>
            </a:r>
            <a:r>
              <a:rPr lang="es-AR" sz="1600" dirty="0" err="1"/>
              <a:t>etc</a:t>
            </a:r>
            <a:endParaRPr lang="es-AR" sz="1600" dirty="0"/>
          </a:p>
        </p:txBody>
      </p:sp>
      <p:sp>
        <p:nvSpPr>
          <p:cNvPr id="8" name="CuadroTexto 7"/>
          <p:cNvSpPr txBox="1"/>
          <p:nvPr/>
        </p:nvSpPr>
        <p:spPr>
          <a:xfrm>
            <a:off x="4563219" y="4639375"/>
            <a:ext cx="62188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600" dirty="0"/>
              <a:t>animación, búsqueda de material de archivo, edición, jornada de cámara</a:t>
            </a:r>
          </a:p>
        </p:txBody>
      </p:sp>
      <p:sp>
        <p:nvSpPr>
          <p:cNvPr id="97" name="Rectángulo 96"/>
          <p:cNvSpPr/>
          <p:nvPr/>
        </p:nvSpPr>
        <p:spPr>
          <a:xfrm>
            <a:off x="3236720" y="1447640"/>
            <a:ext cx="1893257" cy="1698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8" name="Flecha abajo 97"/>
          <p:cNvSpPr/>
          <p:nvPr/>
        </p:nvSpPr>
        <p:spPr>
          <a:xfrm>
            <a:off x="4898115" y="1451235"/>
            <a:ext cx="209550" cy="19191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" name="CuadroTexto 8"/>
          <p:cNvSpPr txBox="1"/>
          <p:nvPr/>
        </p:nvSpPr>
        <p:spPr>
          <a:xfrm>
            <a:off x="5277719" y="1347893"/>
            <a:ext cx="2786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>
                <a:solidFill>
                  <a:srgbClr val="FF0000"/>
                </a:solidFill>
              </a:rPr>
              <a:t>Desplegable con 3 opciones</a:t>
            </a:r>
            <a:endParaRPr lang="es-AR" dirty="0">
              <a:solidFill>
                <a:srgbClr val="FF0000"/>
              </a:solidFill>
            </a:endParaRPr>
          </a:p>
        </p:txBody>
      </p:sp>
      <p:sp>
        <p:nvSpPr>
          <p:cNvPr id="99" name="CuadroTexto 98"/>
          <p:cNvSpPr txBox="1"/>
          <p:nvPr/>
        </p:nvSpPr>
        <p:spPr>
          <a:xfrm>
            <a:off x="5478441" y="2146127"/>
            <a:ext cx="2857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>
                <a:solidFill>
                  <a:srgbClr val="FF0000"/>
                </a:solidFill>
              </a:rPr>
              <a:t>Espacio para cargar cantidad</a:t>
            </a:r>
            <a:endParaRPr lang="es-AR" dirty="0">
              <a:solidFill>
                <a:srgbClr val="FF0000"/>
              </a:solidFill>
            </a:endParaRPr>
          </a:p>
        </p:txBody>
      </p:sp>
      <p:sp>
        <p:nvSpPr>
          <p:cNvPr id="100" name="CuadroTexto 99"/>
          <p:cNvSpPr txBox="1"/>
          <p:nvPr/>
        </p:nvSpPr>
        <p:spPr>
          <a:xfrm>
            <a:off x="5478441" y="2473091"/>
            <a:ext cx="2720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>
                <a:solidFill>
                  <a:srgbClr val="FF0000"/>
                </a:solidFill>
              </a:rPr>
              <a:t>Espacio para cargar tiempo</a:t>
            </a:r>
            <a:endParaRPr lang="es-AR" dirty="0">
              <a:solidFill>
                <a:srgbClr val="FF0000"/>
              </a:solidFill>
            </a:endParaRPr>
          </a:p>
        </p:txBody>
      </p:sp>
      <p:sp>
        <p:nvSpPr>
          <p:cNvPr id="101" name="CuadroTexto 100"/>
          <p:cNvSpPr txBox="1"/>
          <p:nvPr/>
        </p:nvSpPr>
        <p:spPr>
          <a:xfrm>
            <a:off x="4310679" y="3229765"/>
            <a:ext cx="1717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>
                <a:solidFill>
                  <a:srgbClr val="FF0000"/>
                </a:solidFill>
              </a:rPr>
              <a:t>Espacio de texto</a:t>
            </a:r>
            <a:endParaRPr lang="es-AR" dirty="0">
              <a:solidFill>
                <a:srgbClr val="FF0000"/>
              </a:solidFill>
            </a:endParaRPr>
          </a:p>
        </p:txBody>
      </p:sp>
      <p:sp>
        <p:nvSpPr>
          <p:cNvPr id="102" name="CuadroTexto 101"/>
          <p:cNvSpPr txBox="1"/>
          <p:nvPr/>
        </p:nvSpPr>
        <p:spPr>
          <a:xfrm>
            <a:off x="4310679" y="3556666"/>
            <a:ext cx="2720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>
                <a:solidFill>
                  <a:srgbClr val="FF0000"/>
                </a:solidFill>
              </a:rPr>
              <a:t>Espacio para cargar tiempo</a:t>
            </a:r>
            <a:endParaRPr lang="es-AR" dirty="0">
              <a:solidFill>
                <a:srgbClr val="FF0000"/>
              </a:solidFill>
            </a:endParaRPr>
          </a:p>
        </p:txBody>
      </p:sp>
      <p:sp>
        <p:nvSpPr>
          <p:cNvPr id="103" name="CuadroTexto 102"/>
          <p:cNvSpPr txBox="1"/>
          <p:nvPr/>
        </p:nvSpPr>
        <p:spPr>
          <a:xfrm>
            <a:off x="4310679" y="3866794"/>
            <a:ext cx="4285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>
                <a:solidFill>
                  <a:srgbClr val="FF0000"/>
                </a:solidFill>
              </a:rPr>
              <a:t>Espacio de texto o desplegable precargado?</a:t>
            </a:r>
            <a:endParaRPr lang="es-AR" dirty="0">
              <a:solidFill>
                <a:srgbClr val="FF0000"/>
              </a:solidFill>
            </a:endParaRPr>
          </a:p>
        </p:txBody>
      </p:sp>
      <p:sp>
        <p:nvSpPr>
          <p:cNvPr id="104" name="CuadroTexto 103"/>
          <p:cNvSpPr txBox="1"/>
          <p:nvPr/>
        </p:nvSpPr>
        <p:spPr>
          <a:xfrm>
            <a:off x="2627015" y="5041288"/>
            <a:ext cx="4285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>
                <a:solidFill>
                  <a:srgbClr val="FF0000"/>
                </a:solidFill>
              </a:rPr>
              <a:t>Espacio de texto o desplegable precargado?</a:t>
            </a:r>
            <a:endParaRPr lang="es-A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9036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-80" t="9573" r="1680" b="9147"/>
          <a:stretch/>
        </p:blipFill>
        <p:spPr>
          <a:xfrm>
            <a:off x="0" y="0"/>
            <a:ext cx="12192000" cy="5664820"/>
          </a:xfrm>
          <a:prstGeom prst="rect">
            <a:avLst/>
          </a:prstGeom>
        </p:spPr>
      </p:pic>
      <p:sp>
        <p:nvSpPr>
          <p:cNvPr id="16" name="Rectángulo 15"/>
          <p:cNvSpPr/>
          <p:nvPr/>
        </p:nvSpPr>
        <p:spPr>
          <a:xfrm>
            <a:off x="1930010" y="1302465"/>
            <a:ext cx="10218287" cy="56509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"/>
            <a:ext cx="1883664" cy="603504"/>
          </a:xfrm>
          <a:solidFill>
            <a:schemeClr val="accent6"/>
          </a:solidFill>
        </p:spPr>
        <p:txBody>
          <a:bodyPr>
            <a:normAutofit fontScale="90000"/>
          </a:bodyPr>
          <a:lstStyle/>
          <a:p>
            <a:r>
              <a:rPr lang="es-AR" b="1" dirty="0" smtClean="0"/>
              <a:t>LAIKA</a:t>
            </a:r>
            <a:endParaRPr lang="es-AR" b="1" dirty="0"/>
          </a:p>
        </p:txBody>
      </p:sp>
      <p:sp>
        <p:nvSpPr>
          <p:cNvPr id="13" name="CuadroTexto 12"/>
          <p:cNvSpPr txBox="1"/>
          <p:nvPr/>
        </p:nvSpPr>
        <p:spPr>
          <a:xfrm>
            <a:off x="2247215" y="659260"/>
            <a:ext cx="482033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AR" dirty="0" smtClean="0"/>
              <a:t>Proyecto: LA CASITA DE MI ABUELO (TITULO)</a:t>
            </a:r>
            <a:endParaRPr lang="es-AR" dirty="0"/>
          </a:p>
        </p:txBody>
      </p:sp>
      <p:pic>
        <p:nvPicPr>
          <p:cNvPr id="26" name="Imagen 25"/>
          <p:cNvPicPr>
            <a:picLocks noChangeAspect="1"/>
          </p:cNvPicPr>
          <p:nvPr/>
        </p:nvPicPr>
        <p:blipFill rotWithShape="1">
          <a:blip r:embed="rId3"/>
          <a:srcRect l="570" t="24730" r="1238" b="36153"/>
          <a:stretch/>
        </p:blipFill>
        <p:spPr>
          <a:xfrm>
            <a:off x="2065737" y="4040952"/>
            <a:ext cx="9459514" cy="2236023"/>
          </a:xfrm>
          <a:prstGeom prst="rect">
            <a:avLst/>
          </a:prstGeom>
        </p:spPr>
      </p:pic>
      <p:sp>
        <p:nvSpPr>
          <p:cNvPr id="47" name="CuadroTexto 46"/>
          <p:cNvSpPr txBox="1"/>
          <p:nvPr/>
        </p:nvSpPr>
        <p:spPr>
          <a:xfrm>
            <a:off x="2130754" y="4081335"/>
            <a:ext cx="4753661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AR" sz="1600" dirty="0" smtClean="0"/>
              <a:t>Titulo del Rubro – Subtotal : $35.000</a:t>
            </a:r>
            <a:endParaRPr lang="es-AR" sz="1600" dirty="0"/>
          </a:p>
        </p:txBody>
      </p:sp>
      <p:sp>
        <p:nvSpPr>
          <p:cNvPr id="48" name="CuadroTexto 47"/>
          <p:cNvSpPr txBox="1"/>
          <p:nvPr/>
        </p:nvSpPr>
        <p:spPr>
          <a:xfrm>
            <a:off x="2142611" y="4497476"/>
            <a:ext cx="144288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AR" sz="1400" dirty="0" smtClean="0"/>
              <a:t>Rubro</a:t>
            </a:r>
          </a:p>
        </p:txBody>
      </p:sp>
      <p:sp>
        <p:nvSpPr>
          <p:cNvPr id="49" name="CuadroTexto 48"/>
          <p:cNvSpPr txBox="1"/>
          <p:nvPr/>
        </p:nvSpPr>
        <p:spPr>
          <a:xfrm>
            <a:off x="3522762" y="4470804"/>
            <a:ext cx="144288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AR" sz="1400" dirty="0" err="1" smtClean="0"/>
              <a:t>Descripcion</a:t>
            </a:r>
            <a:endParaRPr lang="es-AR" sz="1400" dirty="0" smtClean="0"/>
          </a:p>
        </p:txBody>
      </p:sp>
      <p:sp>
        <p:nvSpPr>
          <p:cNvPr id="50" name="CuadroTexto 49"/>
          <p:cNvSpPr txBox="1"/>
          <p:nvPr/>
        </p:nvSpPr>
        <p:spPr>
          <a:xfrm>
            <a:off x="5124317" y="4470803"/>
            <a:ext cx="144288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AR" sz="1400" dirty="0" smtClean="0"/>
              <a:t>cantidad</a:t>
            </a:r>
          </a:p>
        </p:txBody>
      </p:sp>
      <p:sp>
        <p:nvSpPr>
          <p:cNvPr id="51" name="CuadroTexto 50"/>
          <p:cNvSpPr txBox="1"/>
          <p:nvPr/>
        </p:nvSpPr>
        <p:spPr>
          <a:xfrm>
            <a:off x="6001786" y="4460202"/>
            <a:ext cx="144288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AR" sz="1400" dirty="0" smtClean="0"/>
              <a:t>concepto</a:t>
            </a:r>
          </a:p>
        </p:txBody>
      </p:sp>
      <p:sp>
        <p:nvSpPr>
          <p:cNvPr id="53" name="CuadroTexto 52"/>
          <p:cNvSpPr txBox="1"/>
          <p:nvPr/>
        </p:nvSpPr>
        <p:spPr>
          <a:xfrm>
            <a:off x="7073115" y="4460202"/>
            <a:ext cx="144288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AR" sz="1400" dirty="0" smtClean="0"/>
              <a:t>Costo/unidad</a:t>
            </a:r>
          </a:p>
        </p:txBody>
      </p:sp>
      <p:sp>
        <p:nvSpPr>
          <p:cNvPr id="54" name="CuadroTexto 53"/>
          <p:cNvSpPr txBox="1"/>
          <p:nvPr/>
        </p:nvSpPr>
        <p:spPr>
          <a:xfrm>
            <a:off x="5137807" y="4734577"/>
            <a:ext cx="627269" cy="160043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AR" sz="1400" dirty="0" smtClean="0"/>
              <a:t>1</a:t>
            </a:r>
          </a:p>
          <a:p>
            <a:r>
              <a:rPr lang="es-AR" sz="1400" dirty="0" smtClean="0"/>
              <a:t>2</a:t>
            </a:r>
          </a:p>
          <a:p>
            <a:r>
              <a:rPr lang="es-AR" sz="1400" dirty="0" smtClean="0"/>
              <a:t>9</a:t>
            </a:r>
          </a:p>
          <a:p>
            <a:r>
              <a:rPr lang="es-AR" sz="1400" dirty="0" smtClean="0"/>
              <a:t>14</a:t>
            </a:r>
          </a:p>
          <a:p>
            <a:r>
              <a:rPr lang="es-AR" sz="1400" dirty="0" smtClean="0"/>
              <a:t>5</a:t>
            </a:r>
          </a:p>
          <a:p>
            <a:r>
              <a:rPr lang="es-AR" sz="1400" dirty="0" smtClean="0"/>
              <a:t>3</a:t>
            </a:r>
          </a:p>
          <a:p>
            <a:r>
              <a:rPr lang="es-AR" sz="1400" dirty="0"/>
              <a:t>2</a:t>
            </a:r>
            <a:endParaRPr lang="es-AR" sz="1400" dirty="0" smtClean="0"/>
          </a:p>
        </p:txBody>
      </p:sp>
      <p:sp>
        <p:nvSpPr>
          <p:cNvPr id="55" name="CuadroTexto 54"/>
          <p:cNvSpPr txBox="1"/>
          <p:nvPr/>
        </p:nvSpPr>
        <p:spPr>
          <a:xfrm>
            <a:off x="6052877" y="4734577"/>
            <a:ext cx="1060922" cy="13849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AR" sz="1400" dirty="0" smtClean="0"/>
              <a:t>Unidad</a:t>
            </a:r>
          </a:p>
          <a:p>
            <a:r>
              <a:rPr lang="es-AR" sz="1400" dirty="0" smtClean="0"/>
              <a:t>mensual</a:t>
            </a:r>
          </a:p>
          <a:p>
            <a:r>
              <a:rPr lang="es-AR" sz="1400" dirty="0" smtClean="0"/>
              <a:t>diario</a:t>
            </a:r>
          </a:p>
          <a:p>
            <a:r>
              <a:rPr lang="es-AR" sz="1400" dirty="0"/>
              <a:t>g</a:t>
            </a:r>
            <a:r>
              <a:rPr lang="es-AR" sz="1400" dirty="0" smtClean="0"/>
              <a:t>lobal</a:t>
            </a:r>
          </a:p>
          <a:p>
            <a:r>
              <a:rPr lang="es-AR" sz="1400" dirty="0" smtClean="0"/>
              <a:t>Programas</a:t>
            </a:r>
          </a:p>
          <a:p>
            <a:r>
              <a:rPr lang="es-AR" sz="1400" dirty="0" smtClean="0"/>
              <a:t>meses</a:t>
            </a:r>
          </a:p>
        </p:txBody>
      </p:sp>
      <p:grpSp>
        <p:nvGrpSpPr>
          <p:cNvPr id="32" name="Grupo 31"/>
          <p:cNvGrpSpPr/>
          <p:nvPr/>
        </p:nvGrpSpPr>
        <p:grpSpPr>
          <a:xfrm>
            <a:off x="11491778" y="4786881"/>
            <a:ext cx="733393" cy="198411"/>
            <a:chOff x="11491778" y="4786881"/>
            <a:chExt cx="733393" cy="198411"/>
          </a:xfrm>
        </p:grpSpPr>
        <p:sp>
          <p:nvSpPr>
            <p:cNvPr id="56" name="Rectángulo redondeado 55"/>
            <p:cNvSpPr/>
            <p:nvPr/>
          </p:nvSpPr>
          <p:spPr>
            <a:xfrm>
              <a:off x="11491778" y="4786881"/>
              <a:ext cx="733393" cy="198411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AR" sz="800" dirty="0" smtClean="0"/>
                <a:t>Acciones</a:t>
              </a:r>
              <a:endParaRPr lang="es-AR" sz="1000" dirty="0"/>
            </a:p>
          </p:txBody>
        </p:sp>
        <p:sp>
          <p:nvSpPr>
            <p:cNvPr id="57" name="Flecha abajo 56"/>
            <p:cNvSpPr/>
            <p:nvPr/>
          </p:nvSpPr>
          <p:spPr>
            <a:xfrm>
              <a:off x="11993575" y="4805253"/>
              <a:ext cx="205813" cy="147584"/>
            </a:xfrm>
            <a:prstGeom prst="down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58" name="Grupo 57"/>
          <p:cNvGrpSpPr/>
          <p:nvPr/>
        </p:nvGrpSpPr>
        <p:grpSpPr>
          <a:xfrm>
            <a:off x="11470910" y="5061629"/>
            <a:ext cx="733393" cy="198411"/>
            <a:chOff x="11491778" y="4786881"/>
            <a:chExt cx="733393" cy="198411"/>
          </a:xfrm>
        </p:grpSpPr>
        <p:sp>
          <p:nvSpPr>
            <p:cNvPr id="59" name="Rectángulo redondeado 58"/>
            <p:cNvSpPr/>
            <p:nvPr/>
          </p:nvSpPr>
          <p:spPr>
            <a:xfrm>
              <a:off x="11491778" y="4786881"/>
              <a:ext cx="733393" cy="198411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AR" sz="800" dirty="0" smtClean="0"/>
                <a:t>Acciones</a:t>
              </a:r>
              <a:endParaRPr lang="es-AR" sz="1000" dirty="0"/>
            </a:p>
          </p:txBody>
        </p:sp>
        <p:sp>
          <p:nvSpPr>
            <p:cNvPr id="60" name="Flecha abajo 59"/>
            <p:cNvSpPr/>
            <p:nvPr/>
          </p:nvSpPr>
          <p:spPr>
            <a:xfrm>
              <a:off x="11993575" y="4805253"/>
              <a:ext cx="205813" cy="147584"/>
            </a:xfrm>
            <a:prstGeom prst="down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61" name="Grupo 60"/>
          <p:cNvGrpSpPr/>
          <p:nvPr/>
        </p:nvGrpSpPr>
        <p:grpSpPr>
          <a:xfrm>
            <a:off x="11475192" y="5292938"/>
            <a:ext cx="733393" cy="198411"/>
            <a:chOff x="11491778" y="4786881"/>
            <a:chExt cx="733393" cy="198411"/>
          </a:xfrm>
        </p:grpSpPr>
        <p:sp>
          <p:nvSpPr>
            <p:cNvPr id="62" name="Rectángulo redondeado 61"/>
            <p:cNvSpPr/>
            <p:nvPr/>
          </p:nvSpPr>
          <p:spPr>
            <a:xfrm>
              <a:off x="11491778" y="4786881"/>
              <a:ext cx="733393" cy="198411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AR" sz="800" dirty="0" smtClean="0"/>
                <a:t>Acciones</a:t>
              </a:r>
              <a:endParaRPr lang="es-AR" sz="1000" dirty="0"/>
            </a:p>
          </p:txBody>
        </p:sp>
        <p:sp>
          <p:nvSpPr>
            <p:cNvPr id="63" name="Flecha abajo 62"/>
            <p:cNvSpPr/>
            <p:nvPr/>
          </p:nvSpPr>
          <p:spPr>
            <a:xfrm>
              <a:off x="11993575" y="4805253"/>
              <a:ext cx="205813" cy="147584"/>
            </a:xfrm>
            <a:prstGeom prst="down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64" name="Grupo 63"/>
          <p:cNvGrpSpPr/>
          <p:nvPr/>
        </p:nvGrpSpPr>
        <p:grpSpPr>
          <a:xfrm>
            <a:off x="11473718" y="5542746"/>
            <a:ext cx="733393" cy="198411"/>
            <a:chOff x="11491778" y="4786881"/>
            <a:chExt cx="733393" cy="198411"/>
          </a:xfrm>
        </p:grpSpPr>
        <p:sp>
          <p:nvSpPr>
            <p:cNvPr id="65" name="Rectángulo redondeado 64"/>
            <p:cNvSpPr/>
            <p:nvPr/>
          </p:nvSpPr>
          <p:spPr>
            <a:xfrm>
              <a:off x="11491778" y="4786881"/>
              <a:ext cx="733393" cy="198411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AR" sz="800" dirty="0" smtClean="0"/>
                <a:t>Acciones</a:t>
              </a:r>
              <a:endParaRPr lang="es-AR" sz="1000" dirty="0"/>
            </a:p>
          </p:txBody>
        </p:sp>
        <p:sp>
          <p:nvSpPr>
            <p:cNvPr id="66" name="Flecha abajo 65"/>
            <p:cNvSpPr/>
            <p:nvPr/>
          </p:nvSpPr>
          <p:spPr>
            <a:xfrm>
              <a:off x="11993575" y="4805253"/>
              <a:ext cx="205813" cy="147584"/>
            </a:xfrm>
            <a:prstGeom prst="down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67" name="Grupo 66"/>
          <p:cNvGrpSpPr/>
          <p:nvPr/>
        </p:nvGrpSpPr>
        <p:grpSpPr>
          <a:xfrm>
            <a:off x="11465304" y="5772056"/>
            <a:ext cx="733393" cy="198411"/>
            <a:chOff x="11491778" y="4786881"/>
            <a:chExt cx="733393" cy="198411"/>
          </a:xfrm>
        </p:grpSpPr>
        <p:sp>
          <p:nvSpPr>
            <p:cNvPr id="68" name="Rectángulo redondeado 67"/>
            <p:cNvSpPr/>
            <p:nvPr/>
          </p:nvSpPr>
          <p:spPr>
            <a:xfrm>
              <a:off x="11491778" y="4786881"/>
              <a:ext cx="733393" cy="198411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AR" sz="800" dirty="0" smtClean="0"/>
                <a:t>Acciones</a:t>
              </a:r>
              <a:endParaRPr lang="es-AR" sz="1000" dirty="0"/>
            </a:p>
          </p:txBody>
        </p:sp>
        <p:sp>
          <p:nvSpPr>
            <p:cNvPr id="69" name="Flecha abajo 68"/>
            <p:cNvSpPr/>
            <p:nvPr/>
          </p:nvSpPr>
          <p:spPr>
            <a:xfrm>
              <a:off x="11993575" y="4805253"/>
              <a:ext cx="205813" cy="147584"/>
            </a:xfrm>
            <a:prstGeom prst="down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70" name="Imagen 69"/>
          <p:cNvPicPr>
            <a:picLocks noChangeAspect="1"/>
          </p:cNvPicPr>
          <p:nvPr/>
        </p:nvPicPr>
        <p:blipFill rotWithShape="1">
          <a:blip r:embed="rId3"/>
          <a:srcRect l="53084" t="24730" r="38512" b="36320"/>
          <a:stretch/>
        </p:blipFill>
        <p:spPr>
          <a:xfrm>
            <a:off x="8363541" y="4040952"/>
            <a:ext cx="809625" cy="2226498"/>
          </a:xfrm>
          <a:prstGeom prst="rect">
            <a:avLst/>
          </a:prstGeom>
        </p:spPr>
      </p:pic>
      <p:pic>
        <p:nvPicPr>
          <p:cNvPr id="71" name="Imagen 70"/>
          <p:cNvPicPr>
            <a:picLocks noChangeAspect="1"/>
          </p:cNvPicPr>
          <p:nvPr/>
        </p:nvPicPr>
        <p:blipFill rotWithShape="1">
          <a:blip r:embed="rId3"/>
          <a:srcRect l="69199" t="24730" r="25165" b="36685"/>
          <a:stretch/>
        </p:blipFill>
        <p:spPr>
          <a:xfrm>
            <a:off x="9300516" y="4042760"/>
            <a:ext cx="542925" cy="2205640"/>
          </a:xfrm>
          <a:prstGeom prst="rect">
            <a:avLst/>
          </a:prstGeom>
        </p:spPr>
      </p:pic>
      <p:sp>
        <p:nvSpPr>
          <p:cNvPr id="52" name="CuadroTexto 51"/>
          <p:cNvSpPr txBox="1"/>
          <p:nvPr/>
        </p:nvSpPr>
        <p:spPr>
          <a:xfrm>
            <a:off x="8291554" y="4452712"/>
            <a:ext cx="144288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AR" sz="1400" dirty="0" smtClean="0"/>
              <a:t>Subtotal</a:t>
            </a:r>
          </a:p>
        </p:txBody>
      </p:sp>
      <p:sp>
        <p:nvSpPr>
          <p:cNvPr id="72" name="CuadroTexto 71"/>
          <p:cNvSpPr txBox="1"/>
          <p:nvPr/>
        </p:nvSpPr>
        <p:spPr>
          <a:xfrm>
            <a:off x="9148724" y="4462930"/>
            <a:ext cx="81897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AR" sz="1400" dirty="0"/>
              <a:t>E</a:t>
            </a:r>
            <a:r>
              <a:rPr lang="es-AR" sz="1400" dirty="0" smtClean="0"/>
              <a:t>stado</a:t>
            </a:r>
          </a:p>
        </p:txBody>
      </p:sp>
      <p:pic>
        <p:nvPicPr>
          <p:cNvPr id="73" name="Imagen 72"/>
          <p:cNvPicPr>
            <a:picLocks noChangeAspect="1"/>
          </p:cNvPicPr>
          <p:nvPr/>
        </p:nvPicPr>
        <p:blipFill rotWithShape="1">
          <a:blip r:embed="rId3"/>
          <a:srcRect l="570" t="24730" r="1238" b="36153"/>
          <a:stretch/>
        </p:blipFill>
        <p:spPr>
          <a:xfrm>
            <a:off x="2013480" y="6410749"/>
            <a:ext cx="9459514" cy="2236023"/>
          </a:xfrm>
          <a:prstGeom prst="rect">
            <a:avLst/>
          </a:prstGeom>
        </p:spPr>
      </p:pic>
      <p:sp>
        <p:nvSpPr>
          <p:cNvPr id="74" name="CuadroTexto 73"/>
          <p:cNvSpPr txBox="1"/>
          <p:nvPr/>
        </p:nvSpPr>
        <p:spPr>
          <a:xfrm>
            <a:off x="2078497" y="6451132"/>
            <a:ext cx="4753661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AR" sz="1600" dirty="0" smtClean="0"/>
              <a:t>Titulo del Rubro – Subtotal : $67.000</a:t>
            </a:r>
            <a:endParaRPr lang="es-AR" sz="1600" dirty="0"/>
          </a:p>
        </p:txBody>
      </p:sp>
      <p:sp>
        <p:nvSpPr>
          <p:cNvPr id="75" name="CuadroTexto 74"/>
          <p:cNvSpPr txBox="1"/>
          <p:nvPr/>
        </p:nvSpPr>
        <p:spPr>
          <a:xfrm>
            <a:off x="2090354" y="6867273"/>
            <a:ext cx="144288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AR" sz="1400" dirty="0" smtClean="0"/>
              <a:t>Rubro</a:t>
            </a:r>
          </a:p>
        </p:txBody>
      </p:sp>
      <p:sp>
        <p:nvSpPr>
          <p:cNvPr id="76" name="CuadroTexto 75"/>
          <p:cNvSpPr txBox="1"/>
          <p:nvPr/>
        </p:nvSpPr>
        <p:spPr>
          <a:xfrm>
            <a:off x="3470505" y="6840601"/>
            <a:ext cx="144288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AR" sz="1400" dirty="0" err="1" smtClean="0"/>
              <a:t>Descripcion</a:t>
            </a:r>
            <a:endParaRPr lang="es-AR" sz="1400" dirty="0" smtClean="0"/>
          </a:p>
        </p:txBody>
      </p:sp>
      <p:sp>
        <p:nvSpPr>
          <p:cNvPr id="77" name="CuadroTexto 76"/>
          <p:cNvSpPr txBox="1"/>
          <p:nvPr/>
        </p:nvSpPr>
        <p:spPr>
          <a:xfrm>
            <a:off x="5072060" y="6840600"/>
            <a:ext cx="144288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AR" sz="1400" dirty="0" smtClean="0"/>
              <a:t>cantidad</a:t>
            </a:r>
          </a:p>
        </p:txBody>
      </p:sp>
      <p:sp>
        <p:nvSpPr>
          <p:cNvPr id="78" name="CuadroTexto 77"/>
          <p:cNvSpPr txBox="1"/>
          <p:nvPr/>
        </p:nvSpPr>
        <p:spPr>
          <a:xfrm>
            <a:off x="5949529" y="6829999"/>
            <a:ext cx="144288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AR" sz="1400" dirty="0" smtClean="0"/>
              <a:t>concepto</a:t>
            </a:r>
          </a:p>
        </p:txBody>
      </p:sp>
      <p:sp>
        <p:nvSpPr>
          <p:cNvPr id="79" name="CuadroTexto 78"/>
          <p:cNvSpPr txBox="1"/>
          <p:nvPr/>
        </p:nvSpPr>
        <p:spPr>
          <a:xfrm>
            <a:off x="7020858" y="6829999"/>
            <a:ext cx="144288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AR" sz="1400" dirty="0" smtClean="0"/>
              <a:t>Costo/unidad</a:t>
            </a:r>
          </a:p>
        </p:txBody>
      </p:sp>
      <p:sp>
        <p:nvSpPr>
          <p:cNvPr id="80" name="CuadroTexto 79"/>
          <p:cNvSpPr txBox="1"/>
          <p:nvPr/>
        </p:nvSpPr>
        <p:spPr>
          <a:xfrm>
            <a:off x="5085550" y="7104374"/>
            <a:ext cx="627269" cy="160043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AR" sz="1400" dirty="0" smtClean="0"/>
              <a:t>1</a:t>
            </a:r>
          </a:p>
          <a:p>
            <a:r>
              <a:rPr lang="es-AR" sz="1400" dirty="0" smtClean="0"/>
              <a:t>2</a:t>
            </a:r>
          </a:p>
          <a:p>
            <a:r>
              <a:rPr lang="es-AR" sz="1400" dirty="0" smtClean="0"/>
              <a:t>9</a:t>
            </a:r>
          </a:p>
          <a:p>
            <a:r>
              <a:rPr lang="es-AR" sz="1400" dirty="0" smtClean="0"/>
              <a:t>14</a:t>
            </a:r>
          </a:p>
          <a:p>
            <a:r>
              <a:rPr lang="es-AR" sz="1400" dirty="0" smtClean="0"/>
              <a:t>5</a:t>
            </a:r>
          </a:p>
          <a:p>
            <a:r>
              <a:rPr lang="es-AR" sz="1400" dirty="0" smtClean="0"/>
              <a:t>3</a:t>
            </a:r>
          </a:p>
          <a:p>
            <a:r>
              <a:rPr lang="es-AR" sz="1400" dirty="0"/>
              <a:t>2</a:t>
            </a:r>
            <a:endParaRPr lang="es-AR" sz="1400" dirty="0" smtClean="0"/>
          </a:p>
        </p:txBody>
      </p:sp>
      <p:sp>
        <p:nvSpPr>
          <p:cNvPr id="81" name="CuadroTexto 80"/>
          <p:cNvSpPr txBox="1"/>
          <p:nvPr/>
        </p:nvSpPr>
        <p:spPr>
          <a:xfrm>
            <a:off x="6000620" y="7104374"/>
            <a:ext cx="1060922" cy="13849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AR" sz="1400" dirty="0" smtClean="0"/>
              <a:t>Unidad</a:t>
            </a:r>
          </a:p>
          <a:p>
            <a:r>
              <a:rPr lang="es-AR" sz="1400" dirty="0" smtClean="0"/>
              <a:t>mensual</a:t>
            </a:r>
          </a:p>
          <a:p>
            <a:r>
              <a:rPr lang="es-AR" sz="1400" dirty="0" smtClean="0"/>
              <a:t>diario</a:t>
            </a:r>
          </a:p>
          <a:p>
            <a:r>
              <a:rPr lang="es-AR" sz="1400" dirty="0"/>
              <a:t>g</a:t>
            </a:r>
            <a:r>
              <a:rPr lang="es-AR" sz="1400" dirty="0" smtClean="0"/>
              <a:t>lobal</a:t>
            </a:r>
          </a:p>
          <a:p>
            <a:r>
              <a:rPr lang="es-AR" sz="1400" dirty="0" smtClean="0"/>
              <a:t>Programas</a:t>
            </a:r>
          </a:p>
          <a:p>
            <a:r>
              <a:rPr lang="es-AR" sz="1400" dirty="0" smtClean="0"/>
              <a:t>meses</a:t>
            </a:r>
          </a:p>
        </p:txBody>
      </p:sp>
      <p:grpSp>
        <p:nvGrpSpPr>
          <p:cNvPr id="82" name="Grupo 81"/>
          <p:cNvGrpSpPr/>
          <p:nvPr/>
        </p:nvGrpSpPr>
        <p:grpSpPr>
          <a:xfrm>
            <a:off x="11439521" y="7156678"/>
            <a:ext cx="733393" cy="198411"/>
            <a:chOff x="11491778" y="4786881"/>
            <a:chExt cx="733393" cy="198411"/>
          </a:xfrm>
        </p:grpSpPr>
        <p:sp>
          <p:nvSpPr>
            <p:cNvPr id="83" name="Rectángulo redondeado 82"/>
            <p:cNvSpPr/>
            <p:nvPr/>
          </p:nvSpPr>
          <p:spPr>
            <a:xfrm>
              <a:off x="11491778" y="4786881"/>
              <a:ext cx="733393" cy="198411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AR" sz="800" dirty="0" smtClean="0"/>
                <a:t>Acciones</a:t>
              </a:r>
              <a:endParaRPr lang="es-AR" sz="1000" dirty="0"/>
            </a:p>
          </p:txBody>
        </p:sp>
        <p:sp>
          <p:nvSpPr>
            <p:cNvPr id="84" name="Flecha abajo 83"/>
            <p:cNvSpPr/>
            <p:nvPr/>
          </p:nvSpPr>
          <p:spPr>
            <a:xfrm>
              <a:off x="11993575" y="4805253"/>
              <a:ext cx="205813" cy="147584"/>
            </a:xfrm>
            <a:prstGeom prst="down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85" name="Grupo 84"/>
          <p:cNvGrpSpPr/>
          <p:nvPr/>
        </p:nvGrpSpPr>
        <p:grpSpPr>
          <a:xfrm>
            <a:off x="11418653" y="7431426"/>
            <a:ext cx="733393" cy="198411"/>
            <a:chOff x="11491778" y="4786881"/>
            <a:chExt cx="733393" cy="198411"/>
          </a:xfrm>
        </p:grpSpPr>
        <p:sp>
          <p:nvSpPr>
            <p:cNvPr id="86" name="Rectángulo redondeado 85"/>
            <p:cNvSpPr/>
            <p:nvPr/>
          </p:nvSpPr>
          <p:spPr>
            <a:xfrm>
              <a:off x="11491778" y="4786881"/>
              <a:ext cx="733393" cy="198411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AR" sz="800" dirty="0" smtClean="0"/>
                <a:t>Acciones</a:t>
              </a:r>
              <a:endParaRPr lang="es-AR" sz="1000" dirty="0"/>
            </a:p>
          </p:txBody>
        </p:sp>
        <p:sp>
          <p:nvSpPr>
            <p:cNvPr id="87" name="Flecha abajo 86"/>
            <p:cNvSpPr/>
            <p:nvPr/>
          </p:nvSpPr>
          <p:spPr>
            <a:xfrm>
              <a:off x="11993575" y="4805253"/>
              <a:ext cx="205813" cy="147584"/>
            </a:xfrm>
            <a:prstGeom prst="down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88" name="Grupo 87"/>
          <p:cNvGrpSpPr/>
          <p:nvPr/>
        </p:nvGrpSpPr>
        <p:grpSpPr>
          <a:xfrm>
            <a:off x="11422935" y="7662735"/>
            <a:ext cx="733393" cy="198411"/>
            <a:chOff x="11491778" y="4786881"/>
            <a:chExt cx="733393" cy="198411"/>
          </a:xfrm>
        </p:grpSpPr>
        <p:sp>
          <p:nvSpPr>
            <p:cNvPr id="89" name="Rectángulo redondeado 88"/>
            <p:cNvSpPr/>
            <p:nvPr/>
          </p:nvSpPr>
          <p:spPr>
            <a:xfrm>
              <a:off x="11491778" y="4786881"/>
              <a:ext cx="733393" cy="198411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AR" sz="800" dirty="0" smtClean="0"/>
                <a:t>Acciones</a:t>
              </a:r>
              <a:endParaRPr lang="es-AR" sz="1000" dirty="0"/>
            </a:p>
          </p:txBody>
        </p:sp>
        <p:sp>
          <p:nvSpPr>
            <p:cNvPr id="90" name="Flecha abajo 89"/>
            <p:cNvSpPr/>
            <p:nvPr/>
          </p:nvSpPr>
          <p:spPr>
            <a:xfrm>
              <a:off x="11993575" y="4805253"/>
              <a:ext cx="205813" cy="147584"/>
            </a:xfrm>
            <a:prstGeom prst="down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91" name="Grupo 90"/>
          <p:cNvGrpSpPr/>
          <p:nvPr/>
        </p:nvGrpSpPr>
        <p:grpSpPr>
          <a:xfrm>
            <a:off x="11421461" y="7912543"/>
            <a:ext cx="733393" cy="198411"/>
            <a:chOff x="11491778" y="4786881"/>
            <a:chExt cx="733393" cy="198411"/>
          </a:xfrm>
        </p:grpSpPr>
        <p:sp>
          <p:nvSpPr>
            <p:cNvPr id="92" name="Rectángulo redondeado 91"/>
            <p:cNvSpPr/>
            <p:nvPr/>
          </p:nvSpPr>
          <p:spPr>
            <a:xfrm>
              <a:off x="11491778" y="4786881"/>
              <a:ext cx="733393" cy="198411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AR" sz="800" dirty="0" smtClean="0"/>
                <a:t>Acciones</a:t>
              </a:r>
              <a:endParaRPr lang="es-AR" sz="1000" dirty="0"/>
            </a:p>
          </p:txBody>
        </p:sp>
        <p:sp>
          <p:nvSpPr>
            <p:cNvPr id="93" name="Flecha abajo 92"/>
            <p:cNvSpPr/>
            <p:nvPr/>
          </p:nvSpPr>
          <p:spPr>
            <a:xfrm>
              <a:off x="11993575" y="4805253"/>
              <a:ext cx="205813" cy="147584"/>
            </a:xfrm>
            <a:prstGeom prst="down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94" name="Grupo 93"/>
          <p:cNvGrpSpPr/>
          <p:nvPr/>
        </p:nvGrpSpPr>
        <p:grpSpPr>
          <a:xfrm>
            <a:off x="11413047" y="8141853"/>
            <a:ext cx="733393" cy="198411"/>
            <a:chOff x="11491778" y="4786881"/>
            <a:chExt cx="733393" cy="198411"/>
          </a:xfrm>
        </p:grpSpPr>
        <p:sp>
          <p:nvSpPr>
            <p:cNvPr id="95" name="Rectángulo redondeado 94"/>
            <p:cNvSpPr/>
            <p:nvPr/>
          </p:nvSpPr>
          <p:spPr>
            <a:xfrm>
              <a:off x="11491778" y="4786881"/>
              <a:ext cx="733393" cy="198411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AR" sz="800" dirty="0" smtClean="0"/>
                <a:t>Acciones</a:t>
              </a:r>
              <a:endParaRPr lang="es-AR" sz="1000" dirty="0"/>
            </a:p>
          </p:txBody>
        </p:sp>
        <p:sp>
          <p:nvSpPr>
            <p:cNvPr id="96" name="Flecha abajo 95"/>
            <p:cNvSpPr/>
            <p:nvPr/>
          </p:nvSpPr>
          <p:spPr>
            <a:xfrm>
              <a:off x="11993575" y="4805253"/>
              <a:ext cx="205813" cy="147584"/>
            </a:xfrm>
            <a:prstGeom prst="down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97" name="Imagen 96"/>
          <p:cNvPicPr>
            <a:picLocks noChangeAspect="1"/>
          </p:cNvPicPr>
          <p:nvPr/>
        </p:nvPicPr>
        <p:blipFill rotWithShape="1">
          <a:blip r:embed="rId3"/>
          <a:srcRect l="53084" t="24730" r="38512" b="36320"/>
          <a:stretch/>
        </p:blipFill>
        <p:spPr>
          <a:xfrm>
            <a:off x="8311284" y="6410749"/>
            <a:ext cx="809625" cy="2226498"/>
          </a:xfrm>
          <a:prstGeom prst="rect">
            <a:avLst/>
          </a:prstGeom>
        </p:spPr>
      </p:pic>
      <p:pic>
        <p:nvPicPr>
          <p:cNvPr id="98" name="Imagen 97"/>
          <p:cNvPicPr>
            <a:picLocks noChangeAspect="1"/>
          </p:cNvPicPr>
          <p:nvPr/>
        </p:nvPicPr>
        <p:blipFill rotWithShape="1">
          <a:blip r:embed="rId3"/>
          <a:srcRect l="69199" t="24730" r="25165" b="36685"/>
          <a:stretch/>
        </p:blipFill>
        <p:spPr>
          <a:xfrm>
            <a:off x="9248259" y="6412557"/>
            <a:ext cx="542925" cy="2205640"/>
          </a:xfrm>
          <a:prstGeom prst="rect">
            <a:avLst/>
          </a:prstGeom>
        </p:spPr>
      </p:pic>
      <p:sp>
        <p:nvSpPr>
          <p:cNvPr id="99" name="CuadroTexto 98"/>
          <p:cNvSpPr txBox="1"/>
          <p:nvPr/>
        </p:nvSpPr>
        <p:spPr>
          <a:xfrm>
            <a:off x="8239297" y="6822509"/>
            <a:ext cx="144288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AR" sz="1400" dirty="0" smtClean="0"/>
              <a:t>Subtotal</a:t>
            </a:r>
          </a:p>
        </p:txBody>
      </p:sp>
      <p:sp>
        <p:nvSpPr>
          <p:cNvPr id="100" name="CuadroTexto 99"/>
          <p:cNvSpPr txBox="1"/>
          <p:nvPr/>
        </p:nvSpPr>
        <p:spPr>
          <a:xfrm>
            <a:off x="9096467" y="6832727"/>
            <a:ext cx="81897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AR" sz="1400" dirty="0"/>
              <a:t>E</a:t>
            </a:r>
            <a:r>
              <a:rPr lang="es-AR" sz="1400" dirty="0" smtClean="0"/>
              <a:t>stado</a:t>
            </a:r>
          </a:p>
        </p:txBody>
      </p:sp>
      <p:pic>
        <p:nvPicPr>
          <p:cNvPr id="101" name="Imagen 10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665" t="58350" r="5579" b="38833"/>
          <a:stretch/>
        </p:blipFill>
        <p:spPr>
          <a:xfrm>
            <a:off x="3387055" y="3134126"/>
            <a:ext cx="1771311" cy="298687"/>
          </a:xfrm>
          <a:prstGeom prst="rect">
            <a:avLst/>
          </a:prstGeom>
        </p:spPr>
      </p:pic>
      <p:sp>
        <p:nvSpPr>
          <p:cNvPr id="102" name="CuadroTexto 101"/>
          <p:cNvSpPr txBox="1"/>
          <p:nvPr/>
        </p:nvSpPr>
        <p:spPr>
          <a:xfrm>
            <a:off x="2247214" y="1202876"/>
            <a:ext cx="4584944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AR" sz="1600" dirty="0" smtClean="0"/>
              <a:t>Alta de nuevo recurso </a:t>
            </a:r>
            <a:r>
              <a:rPr lang="es-AR" sz="1600" dirty="0"/>
              <a:t>o Modificación</a:t>
            </a:r>
            <a:endParaRPr lang="es-AR" sz="1600" dirty="0" smtClean="0"/>
          </a:p>
        </p:txBody>
      </p:sp>
      <p:sp>
        <p:nvSpPr>
          <p:cNvPr id="103" name="CuadroTexto 102"/>
          <p:cNvSpPr txBox="1"/>
          <p:nvPr/>
        </p:nvSpPr>
        <p:spPr>
          <a:xfrm>
            <a:off x="2222380" y="1494380"/>
            <a:ext cx="1826371" cy="15696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AR" sz="1200" dirty="0" smtClean="0"/>
              <a:t>Rubro</a:t>
            </a:r>
          </a:p>
          <a:p>
            <a:endParaRPr lang="es-AR" sz="1200" dirty="0" smtClean="0"/>
          </a:p>
          <a:p>
            <a:r>
              <a:rPr lang="es-AR" sz="1200" dirty="0" err="1" smtClean="0"/>
              <a:t>descripcion</a:t>
            </a:r>
            <a:endParaRPr lang="es-AR" sz="1200" dirty="0" smtClean="0"/>
          </a:p>
          <a:p>
            <a:r>
              <a:rPr lang="es-AR" sz="1200" dirty="0" smtClean="0"/>
              <a:t>Cantidad</a:t>
            </a:r>
          </a:p>
          <a:p>
            <a:endParaRPr lang="es-AR" sz="1200" dirty="0"/>
          </a:p>
          <a:p>
            <a:r>
              <a:rPr lang="es-AR" sz="1200" dirty="0" smtClean="0"/>
              <a:t>Concepto</a:t>
            </a:r>
          </a:p>
          <a:p>
            <a:r>
              <a:rPr lang="es-AR" sz="1200" dirty="0" smtClean="0"/>
              <a:t>costo</a:t>
            </a:r>
          </a:p>
          <a:p>
            <a:endParaRPr lang="es-AR" sz="1200" dirty="0" smtClean="0"/>
          </a:p>
        </p:txBody>
      </p:sp>
      <p:sp>
        <p:nvSpPr>
          <p:cNvPr id="104" name="Rectángulo 103"/>
          <p:cNvSpPr/>
          <p:nvPr/>
        </p:nvSpPr>
        <p:spPr>
          <a:xfrm>
            <a:off x="3265109" y="1576341"/>
            <a:ext cx="1893257" cy="1698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6" name="Rectángulo 105"/>
          <p:cNvSpPr/>
          <p:nvPr/>
        </p:nvSpPr>
        <p:spPr>
          <a:xfrm>
            <a:off x="3265109" y="1812771"/>
            <a:ext cx="1893257" cy="2804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8" name="Rectángulo redondeado 107"/>
          <p:cNvSpPr/>
          <p:nvPr/>
        </p:nvSpPr>
        <p:spPr>
          <a:xfrm>
            <a:off x="5342926" y="1572189"/>
            <a:ext cx="523618" cy="17399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AR" sz="800" dirty="0" smtClean="0"/>
              <a:t>Nuevo</a:t>
            </a:r>
            <a:endParaRPr lang="es-AR" sz="1000" dirty="0"/>
          </a:p>
        </p:txBody>
      </p:sp>
      <p:sp>
        <p:nvSpPr>
          <p:cNvPr id="109" name="Rectángulo 108"/>
          <p:cNvSpPr/>
          <p:nvPr/>
        </p:nvSpPr>
        <p:spPr>
          <a:xfrm>
            <a:off x="3255911" y="2145567"/>
            <a:ext cx="1893257" cy="1698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1" name="Flecha abajo 110"/>
          <p:cNvSpPr/>
          <p:nvPr/>
        </p:nvSpPr>
        <p:spPr>
          <a:xfrm>
            <a:off x="4893715" y="1573331"/>
            <a:ext cx="209550" cy="19191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4" name="Rectángulo 113"/>
          <p:cNvSpPr/>
          <p:nvPr/>
        </p:nvSpPr>
        <p:spPr>
          <a:xfrm>
            <a:off x="3267335" y="2415101"/>
            <a:ext cx="1893257" cy="1698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5" name="Rectángulo 114"/>
          <p:cNvSpPr/>
          <p:nvPr/>
        </p:nvSpPr>
        <p:spPr>
          <a:xfrm>
            <a:off x="3251942" y="2672898"/>
            <a:ext cx="1893257" cy="1698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6" name="Flecha abajo 115"/>
          <p:cNvSpPr/>
          <p:nvPr/>
        </p:nvSpPr>
        <p:spPr>
          <a:xfrm>
            <a:off x="4928730" y="2408166"/>
            <a:ext cx="209550" cy="19191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pSp>
        <p:nvGrpSpPr>
          <p:cNvPr id="105" name="Grupo 104"/>
          <p:cNvGrpSpPr/>
          <p:nvPr/>
        </p:nvGrpSpPr>
        <p:grpSpPr>
          <a:xfrm>
            <a:off x="318639" y="630350"/>
            <a:ext cx="1576307" cy="4936403"/>
            <a:chOff x="318639" y="630350"/>
            <a:chExt cx="1576307" cy="4936403"/>
          </a:xfrm>
        </p:grpSpPr>
        <p:sp>
          <p:nvSpPr>
            <p:cNvPr id="107" name="Rectángulo 106"/>
            <p:cNvSpPr/>
            <p:nvPr/>
          </p:nvSpPr>
          <p:spPr>
            <a:xfrm>
              <a:off x="332260" y="630350"/>
              <a:ext cx="1562686" cy="49364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10" name="CuadroTexto 109"/>
            <p:cNvSpPr txBox="1"/>
            <p:nvPr/>
          </p:nvSpPr>
          <p:spPr>
            <a:xfrm>
              <a:off x="323686" y="646772"/>
              <a:ext cx="1559979" cy="338554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s-AR" sz="1600" dirty="0" smtClean="0">
                  <a:solidFill>
                    <a:schemeClr val="bg1"/>
                  </a:solidFill>
                </a:rPr>
                <a:t>Panel de Control</a:t>
              </a:r>
              <a:endParaRPr lang="es-AR" sz="1600" dirty="0">
                <a:solidFill>
                  <a:schemeClr val="bg1"/>
                </a:solidFill>
              </a:endParaRPr>
            </a:p>
          </p:txBody>
        </p:sp>
        <p:sp>
          <p:nvSpPr>
            <p:cNvPr id="112" name="CuadroTexto 111"/>
            <p:cNvSpPr txBox="1"/>
            <p:nvPr/>
          </p:nvSpPr>
          <p:spPr>
            <a:xfrm>
              <a:off x="318639" y="1069046"/>
              <a:ext cx="1002903" cy="338554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s-AR" sz="1600" dirty="0" smtClean="0">
                  <a:solidFill>
                    <a:schemeClr val="bg1"/>
                  </a:solidFill>
                </a:rPr>
                <a:t>Proyectos</a:t>
              </a:r>
              <a:endParaRPr lang="es-AR" sz="1600" dirty="0">
                <a:solidFill>
                  <a:schemeClr val="bg1"/>
                </a:solidFill>
              </a:endParaRPr>
            </a:p>
          </p:txBody>
        </p:sp>
        <p:sp>
          <p:nvSpPr>
            <p:cNvPr id="113" name="CuadroTexto 112"/>
            <p:cNvSpPr txBox="1"/>
            <p:nvPr/>
          </p:nvSpPr>
          <p:spPr>
            <a:xfrm>
              <a:off x="334990" y="1456970"/>
              <a:ext cx="988476" cy="338554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s-AR" sz="1600" dirty="0" smtClean="0">
                  <a:solidFill>
                    <a:schemeClr val="bg1"/>
                  </a:solidFill>
                </a:rPr>
                <a:t>Consultas</a:t>
              </a:r>
              <a:endParaRPr lang="es-AR" sz="1600" dirty="0">
                <a:solidFill>
                  <a:schemeClr val="bg1"/>
                </a:solidFill>
              </a:endParaRPr>
            </a:p>
          </p:txBody>
        </p:sp>
        <p:sp>
          <p:nvSpPr>
            <p:cNvPr id="117" name="CuadroTexto 116"/>
            <p:cNvSpPr txBox="1"/>
            <p:nvPr/>
          </p:nvSpPr>
          <p:spPr>
            <a:xfrm>
              <a:off x="332261" y="1882735"/>
              <a:ext cx="1436483" cy="338554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s-AR" sz="1600" dirty="0" smtClean="0">
                  <a:solidFill>
                    <a:schemeClr val="bg1"/>
                  </a:solidFill>
                </a:rPr>
                <a:t>Administración</a:t>
              </a:r>
              <a:endParaRPr lang="es-AR" sz="1600" dirty="0">
                <a:solidFill>
                  <a:schemeClr val="bg1"/>
                </a:solidFill>
              </a:endParaRPr>
            </a:p>
          </p:txBody>
        </p:sp>
        <p:sp>
          <p:nvSpPr>
            <p:cNvPr id="121" name="CuadroTexto 120"/>
            <p:cNvSpPr txBox="1"/>
            <p:nvPr/>
          </p:nvSpPr>
          <p:spPr>
            <a:xfrm>
              <a:off x="459007" y="2308500"/>
              <a:ext cx="696344" cy="307777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s-AR" sz="1400" dirty="0" smtClean="0">
                  <a:solidFill>
                    <a:schemeClr val="bg1"/>
                  </a:solidFill>
                </a:rPr>
                <a:t>Rubros</a:t>
              </a:r>
              <a:endParaRPr lang="es-AR" sz="1400" dirty="0">
                <a:solidFill>
                  <a:schemeClr val="bg1"/>
                </a:solidFill>
              </a:endParaRPr>
            </a:p>
          </p:txBody>
        </p:sp>
        <p:sp>
          <p:nvSpPr>
            <p:cNvPr id="122" name="CuadroTexto 121"/>
            <p:cNvSpPr txBox="1"/>
            <p:nvPr/>
          </p:nvSpPr>
          <p:spPr>
            <a:xfrm>
              <a:off x="450807" y="2716444"/>
              <a:ext cx="821059" cy="307777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s-AR" sz="1400" dirty="0" smtClean="0">
                  <a:solidFill>
                    <a:schemeClr val="bg1"/>
                  </a:solidFill>
                </a:rPr>
                <a:t>Usuarios</a:t>
              </a:r>
              <a:endParaRPr lang="es-AR" sz="1400" dirty="0">
                <a:solidFill>
                  <a:schemeClr val="bg1"/>
                </a:solidFill>
              </a:endParaRPr>
            </a:p>
          </p:txBody>
        </p:sp>
        <p:sp>
          <p:nvSpPr>
            <p:cNvPr id="123" name="CuadroTexto 122"/>
            <p:cNvSpPr txBox="1"/>
            <p:nvPr/>
          </p:nvSpPr>
          <p:spPr>
            <a:xfrm>
              <a:off x="432290" y="3122900"/>
              <a:ext cx="766172" cy="307777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s-AR" sz="1400" dirty="0" smtClean="0">
                  <a:solidFill>
                    <a:schemeClr val="bg1"/>
                  </a:solidFill>
                </a:rPr>
                <a:t>Clientes</a:t>
              </a:r>
              <a:endParaRPr lang="es-AR" sz="1400" dirty="0">
                <a:solidFill>
                  <a:schemeClr val="bg1"/>
                </a:solidFill>
              </a:endParaRPr>
            </a:p>
          </p:txBody>
        </p:sp>
        <p:sp>
          <p:nvSpPr>
            <p:cNvPr id="124" name="CuadroTexto 123"/>
            <p:cNvSpPr txBox="1"/>
            <p:nvPr/>
          </p:nvSpPr>
          <p:spPr>
            <a:xfrm>
              <a:off x="432290" y="3534645"/>
              <a:ext cx="1100238" cy="307777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s-AR" sz="1400" dirty="0" smtClean="0">
                  <a:solidFill>
                    <a:schemeClr val="bg1"/>
                  </a:solidFill>
                </a:rPr>
                <a:t>Proveedores</a:t>
              </a:r>
              <a:endParaRPr lang="es-AR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25" name="Rectángulo 124"/>
          <p:cNvSpPr/>
          <p:nvPr/>
        </p:nvSpPr>
        <p:spPr>
          <a:xfrm>
            <a:off x="2017310" y="0"/>
            <a:ext cx="1219410" cy="4898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8" name="CuadroTexto 117"/>
          <p:cNvSpPr txBox="1"/>
          <p:nvPr/>
        </p:nvSpPr>
        <p:spPr>
          <a:xfrm>
            <a:off x="6724505" y="1453605"/>
            <a:ext cx="1826371" cy="13849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AR" sz="1200" dirty="0" smtClean="0"/>
              <a:t>Fecha de inicio :</a:t>
            </a:r>
          </a:p>
          <a:p>
            <a:r>
              <a:rPr lang="es-AR" sz="1200" dirty="0" smtClean="0"/>
              <a:t>Fecha de fin :</a:t>
            </a:r>
          </a:p>
          <a:p>
            <a:endParaRPr lang="es-AR" sz="1200" dirty="0"/>
          </a:p>
          <a:p>
            <a:endParaRPr lang="es-AR" sz="1200" dirty="0" smtClean="0"/>
          </a:p>
          <a:p>
            <a:r>
              <a:rPr lang="es-AR" sz="1200" dirty="0" smtClean="0"/>
              <a:t>Cantidad Pagos:</a:t>
            </a:r>
          </a:p>
          <a:p>
            <a:endParaRPr lang="es-AR" sz="1200" dirty="0" smtClean="0"/>
          </a:p>
          <a:p>
            <a:endParaRPr lang="es-AR" sz="1200" dirty="0" smtClean="0"/>
          </a:p>
        </p:txBody>
      </p:sp>
      <p:sp>
        <p:nvSpPr>
          <p:cNvPr id="119" name="Rectángulo 118"/>
          <p:cNvSpPr/>
          <p:nvPr/>
        </p:nvSpPr>
        <p:spPr>
          <a:xfrm>
            <a:off x="7889555" y="1491421"/>
            <a:ext cx="1893257" cy="1698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0" name="Rectángulo 119"/>
          <p:cNvSpPr/>
          <p:nvPr/>
        </p:nvSpPr>
        <p:spPr>
          <a:xfrm>
            <a:off x="7867263" y="1717053"/>
            <a:ext cx="1893257" cy="1698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0336" y="2523809"/>
            <a:ext cx="4445320" cy="781050"/>
          </a:xfrm>
          <a:prstGeom prst="rect">
            <a:avLst/>
          </a:prstGeom>
        </p:spPr>
      </p:pic>
      <p:sp>
        <p:nvSpPr>
          <p:cNvPr id="129" name="Rectángulo 128"/>
          <p:cNvSpPr/>
          <p:nvPr/>
        </p:nvSpPr>
        <p:spPr>
          <a:xfrm>
            <a:off x="7879687" y="2253757"/>
            <a:ext cx="671144" cy="147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200" dirty="0" smtClean="0"/>
              <a:t>2</a:t>
            </a:r>
            <a:endParaRPr lang="es-AR" sz="1200" dirty="0"/>
          </a:p>
        </p:txBody>
      </p:sp>
      <p:pic>
        <p:nvPicPr>
          <p:cNvPr id="130" name="Imagen 1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0336" y="2523809"/>
            <a:ext cx="4445320" cy="781050"/>
          </a:xfrm>
          <a:prstGeom prst="rect">
            <a:avLst/>
          </a:prstGeom>
        </p:spPr>
      </p:pic>
      <p:sp>
        <p:nvSpPr>
          <p:cNvPr id="131" name="CuadroTexto 130"/>
          <p:cNvSpPr txBox="1"/>
          <p:nvPr/>
        </p:nvSpPr>
        <p:spPr>
          <a:xfrm>
            <a:off x="8790861" y="2187761"/>
            <a:ext cx="272622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AR" sz="1200" dirty="0" smtClean="0"/>
              <a:t>Iguales:            diferentes:</a:t>
            </a:r>
          </a:p>
          <a:p>
            <a:endParaRPr lang="es-AR" sz="1200" dirty="0" smtClean="0"/>
          </a:p>
        </p:txBody>
      </p:sp>
      <p:grpSp>
        <p:nvGrpSpPr>
          <p:cNvPr id="132" name="Grupo 131"/>
          <p:cNvGrpSpPr/>
          <p:nvPr/>
        </p:nvGrpSpPr>
        <p:grpSpPr>
          <a:xfrm>
            <a:off x="10480886" y="2227097"/>
            <a:ext cx="183485" cy="174172"/>
            <a:chOff x="7609114" y="97971"/>
            <a:chExt cx="183485" cy="174172"/>
          </a:xfrm>
        </p:grpSpPr>
        <p:sp>
          <p:nvSpPr>
            <p:cNvPr id="133" name="Elipse 132"/>
            <p:cNvSpPr/>
            <p:nvPr/>
          </p:nvSpPr>
          <p:spPr>
            <a:xfrm>
              <a:off x="7609114" y="97971"/>
              <a:ext cx="183485" cy="17417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34" name="Elipse 133"/>
            <p:cNvSpPr/>
            <p:nvPr/>
          </p:nvSpPr>
          <p:spPr>
            <a:xfrm>
              <a:off x="7632036" y="119743"/>
              <a:ext cx="130628" cy="13062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135" name="Elipse 134"/>
          <p:cNvSpPr/>
          <p:nvPr/>
        </p:nvSpPr>
        <p:spPr>
          <a:xfrm>
            <a:off x="9435485" y="2248429"/>
            <a:ext cx="183485" cy="17417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84090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-80" t="9573" r="1680" b="9147"/>
          <a:stretch/>
        </p:blipFill>
        <p:spPr>
          <a:xfrm>
            <a:off x="0" y="0"/>
            <a:ext cx="12192000" cy="5664820"/>
          </a:xfrm>
          <a:prstGeom prst="rect">
            <a:avLst/>
          </a:prstGeom>
        </p:spPr>
      </p:pic>
      <p:sp>
        <p:nvSpPr>
          <p:cNvPr id="16" name="Rectángulo 15"/>
          <p:cNvSpPr/>
          <p:nvPr/>
        </p:nvSpPr>
        <p:spPr>
          <a:xfrm>
            <a:off x="1930010" y="1302465"/>
            <a:ext cx="10218287" cy="56509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"/>
            <a:ext cx="1883664" cy="603504"/>
          </a:xfrm>
          <a:solidFill>
            <a:schemeClr val="accent6"/>
          </a:solidFill>
        </p:spPr>
        <p:txBody>
          <a:bodyPr>
            <a:normAutofit fontScale="90000"/>
          </a:bodyPr>
          <a:lstStyle/>
          <a:p>
            <a:r>
              <a:rPr lang="es-AR" b="1" dirty="0" smtClean="0"/>
              <a:t>LAIKA</a:t>
            </a:r>
            <a:endParaRPr lang="es-AR" b="1" dirty="0"/>
          </a:p>
        </p:txBody>
      </p:sp>
      <p:sp>
        <p:nvSpPr>
          <p:cNvPr id="13" name="CuadroTexto 12"/>
          <p:cNvSpPr txBox="1"/>
          <p:nvPr/>
        </p:nvSpPr>
        <p:spPr>
          <a:xfrm>
            <a:off x="2247215" y="659260"/>
            <a:ext cx="482033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AR" dirty="0" smtClean="0"/>
              <a:t>Proyecto: LA CASITA DE MI ABUELO (TITULO)</a:t>
            </a:r>
            <a:endParaRPr lang="es-AR" dirty="0"/>
          </a:p>
        </p:txBody>
      </p:sp>
      <p:sp>
        <p:nvSpPr>
          <p:cNvPr id="102" name="CuadroTexto 101"/>
          <p:cNvSpPr txBox="1"/>
          <p:nvPr/>
        </p:nvSpPr>
        <p:spPr>
          <a:xfrm>
            <a:off x="2247214" y="1202876"/>
            <a:ext cx="4584944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AR" sz="1600" dirty="0" smtClean="0"/>
              <a:t>Alta de nuevo recurso </a:t>
            </a:r>
            <a:r>
              <a:rPr lang="es-AR" sz="1600" dirty="0"/>
              <a:t>o Modificación</a:t>
            </a:r>
            <a:endParaRPr lang="es-AR" sz="1600" dirty="0" smtClean="0"/>
          </a:p>
        </p:txBody>
      </p:sp>
      <p:grpSp>
        <p:nvGrpSpPr>
          <p:cNvPr id="105" name="Grupo 104"/>
          <p:cNvGrpSpPr/>
          <p:nvPr/>
        </p:nvGrpSpPr>
        <p:grpSpPr>
          <a:xfrm>
            <a:off x="318639" y="630350"/>
            <a:ext cx="1576307" cy="4936403"/>
            <a:chOff x="318639" y="630350"/>
            <a:chExt cx="1576307" cy="4936403"/>
          </a:xfrm>
        </p:grpSpPr>
        <p:sp>
          <p:nvSpPr>
            <p:cNvPr id="107" name="Rectángulo 106"/>
            <p:cNvSpPr/>
            <p:nvPr/>
          </p:nvSpPr>
          <p:spPr>
            <a:xfrm>
              <a:off x="332260" y="630350"/>
              <a:ext cx="1562686" cy="49364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10" name="CuadroTexto 109"/>
            <p:cNvSpPr txBox="1"/>
            <p:nvPr/>
          </p:nvSpPr>
          <p:spPr>
            <a:xfrm>
              <a:off x="323686" y="646772"/>
              <a:ext cx="1559979" cy="338554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s-AR" sz="1600" dirty="0" smtClean="0">
                  <a:solidFill>
                    <a:schemeClr val="bg1"/>
                  </a:solidFill>
                </a:rPr>
                <a:t>Panel de Control</a:t>
              </a:r>
              <a:endParaRPr lang="es-AR" sz="1600" dirty="0">
                <a:solidFill>
                  <a:schemeClr val="bg1"/>
                </a:solidFill>
              </a:endParaRPr>
            </a:p>
          </p:txBody>
        </p:sp>
        <p:sp>
          <p:nvSpPr>
            <p:cNvPr id="112" name="CuadroTexto 111"/>
            <p:cNvSpPr txBox="1"/>
            <p:nvPr/>
          </p:nvSpPr>
          <p:spPr>
            <a:xfrm>
              <a:off x="318639" y="1069046"/>
              <a:ext cx="1002903" cy="338554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s-AR" sz="1600" dirty="0" smtClean="0">
                  <a:solidFill>
                    <a:schemeClr val="bg1"/>
                  </a:solidFill>
                </a:rPr>
                <a:t>Proyectos</a:t>
              </a:r>
              <a:endParaRPr lang="es-AR" sz="1600" dirty="0">
                <a:solidFill>
                  <a:schemeClr val="bg1"/>
                </a:solidFill>
              </a:endParaRPr>
            </a:p>
          </p:txBody>
        </p:sp>
        <p:sp>
          <p:nvSpPr>
            <p:cNvPr id="113" name="CuadroTexto 112"/>
            <p:cNvSpPr txBox="1"/>
            <p:nvPr/>
          </p:nvSpPr>
          <p:spPr>
            <a:xfrm>
              <a:off x="334990" y="1456970"/>
              <a:ext cx="988476" cy="338554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s-AR" sz="1600" dirty="0" smtClean="0">
                  <a:solidFill>
                    <a:schemeClr val="bg1"/>
                  </a:solidFill>
                </a:rPr>
                <a:t>Consultas</a:t>
              </a:r>
              <a:endParaRPr lang="es-AR" sz="1600" dirty="0">
                <a:solidFill>
                  <a:schemeClr val="bg1"/>
                </a:solidFill>
              </a:endParaRPr>
            </a:p>
          </p:txBody>
        </p:sp>
        <p:sp>
          <p:nvSpPr>
            <p:cNvPr id="117" name="CuadroTexto 116"/>
            <p:cNvSpPr txBox="1"/>
            <p:nvPr/>
          </p:nvSpPr>
          <p:spPr>
            <a:xfrm>
              <a:off x="332261" y="1882735"/>
              <a:ext cx="1436483" cy="338554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s-AR" sz="1600" dirty="0" smtClean="0">
                  <a:solidFill>
                    <a:schemeClr val="bg1"/>
                  </a:solidFill>
                </a:rPr>
                <a:t>Administración</a:t>
              </a:r>
              <a:endParaRPr lang="es-AR" sz="1600" dirty="0">
                <a:solidFill>
                  <a:schemeClr val="bg1"/>
                </a:solidFill>
              </a:endParaRPr>
            </a:p>
          </p:txBody>
        </p:sp>
        <p:sp>
          <p:nvSpPr>
            <p:cNvPr id="121" name="CuadroTexto 120"/>
            <p:cNvSpPr txBox="1"/>
            <p:nvPr/>
          </p:nvSpPr>
          <p:spPr>
            <a:xfrm>
              <a:off x="459007" y="2308500"/>
              <a:ext cx="696344" cy="307777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s-AR" sz="1400" dirty="0" smtClean="0">
                  <a:solidFill>
                    <a:schemeClr val="bg1"/>
                  </a:solidFill>
                </a:rPr>
                <a:t>Rubros</a:t>
              </a:r>
              <a:endParaRPr lang="es-AR" sz="1400" dirty="0">
                <a:solidFill>
                  <a:schemeClr val="bg1"/>
                </a:solidFill>
              </a:endParaRPr>
            </a:p>
          </p:txBody>
        </p:sp>
        <p:sp>
          <p:nvSpPr>
            <p:cNvPr id="122" name="CuadroTexto 121"/>
            <p:cNvSpPr txBox="1"/>
            <p:nvPr/>
          </p:nvSpPr>
          <p:spPr>
            <a:xfrm>
              <a:off x="450807" y="2716444"/>
              <a:ext cx="821059" cy="307777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s-AR" sz="1400" dirty="0" smtClean="0">
                  <a:solidFill>
                    <a:schemeClr val="bg1"/>
                  </a:solidFill>
                </a:rPr>
                <a:t>Usuarios</a:t>
              </a:r>
              <a:endParaRPr lang="es-AR" sz="1400" dirty="0">
                <a:solidFill>
                  <a:schemeClr val="bg1"/>
                </a:solidFill>
              </a:endParaRPr>
            </a:p>
          </p:txBody>
        </p:sp>
        <p:sp>
          <p:nvSpPr>
            <p:cNvPr id="123" name="CuadroTexto 122"/>
            <p:cNvSpPr txBox="1"/>
            <p:nvPr/>
          </p:nvSpPr>
          <p:spPr>
            <a:xfrm>
              <a:off x="432290" y="3122900"/>
              <a:ext cx="766172" cy="307777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s-AR" sz="1400" dirty="0" smtClean="0">
                  <a:solidFill>
                    <a:schemeClr val="bg1"/>
                  </a:solidFill>
                </a:rPr>
                <a:t>Clientes</a:t>
              </a:r>
              <a:endParaRPr lang="es-AR" sz="1400" dirty="0">
                <a:solidFill>
                  <a:schemeClr val="bg1"/>
                </a:solidFill>
              </a:endParaRPr>
            </a:p>
          </p:txBody>
        </p:sp>
        <p:sp>
          <p:nvSpPr>
            <p:cNvPr id="124" name="CuadroTexto 123"/>
            <p:cNvSpPr txBox="1"/>
            <p:nvPr/>
          </p:nvSpPr>
          <p:spPr>
            <a:xfrm>
              <a:off x="432290" y="3534645"/>
              <a:ext cx="1100238" cy="307777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s-AR" sz="1400" dirty="0" smtClean="0">
                  <a:solidFill>
                    <a:schemeClr val="bg1"/>
                  </a:solidFill>
                </a:rPr>
                <a:t>Proveedores</a:t>
              </a:r>
              <a:endParaRPr lang="es-AR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25" name="Rectángulo 124"/>
          <p:cNvSpPr/>
          <p:nvPr/>
        </p:nvSpPr>
        <p:spPr>
          <a:xfrm>
            <a:off x="2017310" y="0"/>
            <a:ext cx="1219410" cy="4898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8" name="CuadroTexto 117"/>
          <p:cNvSpPr txBox="1"/>
          <p:nvPr/>
        </p:nvSpPr>
        <p:spPr>
          <a:xfrm>
            <a:off x="6724505" y="1453605"/>
            <a:ext cx="1826371" cy="13849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AR" sz="1200" dirty="0" smtClean="0"/>
              <a:t>Fecha de inicio :</a:t>
            </a:r>
          </a:p>
          <a:p>
            <a:r>
              <a:rPr lang="es-AR" sz="1200" dirty="0" smtClean="0"/>
              <a:t>Fecha de fin :</a:t>
            </a:r>
          </a:p>
          <a:p>
            <a:endParaRPr lang="es-AR" sz="1200" dirty="0"/>
          </a:p>
          <a:p>
            <a:endParaRPr lang="es-AR" sz="1200" dirty="0" smtClean="0"/>
          </a:p>
          <a:p>
            <a:r>
              <a:rPr lang="es-AR" sz="1200" dirty="0" smtClean="0"/>
              <a:t>Cantidad Pagos:</a:t>
            </a:r>
          </a:p>
          <a:p>
            <a:endParaRPr lang="es-AR" sz="1200" dirty="0" smtClean="0"/>
          </a:p>
          <a:p>
            <a:endParaRPr lang="es-AR" sz="1200" dirty="0" smtClean="0"/>
          </a:p>
        </p:txBody>
      </p:sp>
      <p:sp>
        <p:nvSpPr>
          <p:cNvPr id="119" name="Rectángulo 118"/>
          <p:cNvSpPr/>
          <p:nvPr/>
        </p:nvSpPr>
        <p:spPr>
          <a:xfrm>
            <a:off x="7889555" y="1491421"/>
            <a:ext cx="1893257" cy="1698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0" name="Rectángulo 119"/>
          <p:cNvSpPr/>
          <p:nvPr/>
        </p:nvSpPr>
        <p:spPr>
          <a:xfrm>
            <a:off x="7867263" y="1717053"/>
            <a:ext cx="1893257" cy="1698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6" name="Rectángulo 125"/>
          <p:cNvSpPr/>
          <p:nvPr/>
        </p:nvSpPr>
        <p:spPr>
          <a:xfrm>
            <a:off x="7879687" y="2253757"/>
            <a:ext cx="671144" cy="147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200" dirty="0" smtClean="0"/>
              <a:t>2</a:t>
            </a:r>
            <a:endParaRPr lang="es-AR" sz="12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0336" y="2523809"/>
            <a:ext cx="4445320" cy="781050"/>
          </a:xfrm>
          <a:prstGeom prst="rect">
            <a:avLst/>
          </a:prstGeom>
        </p:spPr>
      </p:pic>
      <p:sp>
        <p:nvSpPr>
          <p:cNvPr id="127" name="CuadroTexto 126"/>
          <p:cNvSpPr txBox="1"/>
          <p:nvPr/>
        </p:nvSpPr>
        <p:spPr>
          <a:xfrm>
            <a:off x="5716227" y="3578732"/>
            <a:ext cx="148195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AR" sz="1200" dirty="0" smtClean="0"/>
              <a:t>Fecha de inicio</a:t>
            </a:r>
          </a:p>
          <a:p>
            <a:endParaRPr lang="es-AR" sz="1200" dirty="0" smtClean="0"/>
          </a:p>
        </p:txBody>
      </p:sp>
      <p:sp>
        <p:nvSpPr>
          <p:cNvPr id="128" name="CuadroTexto 127"/>
          <p:cNvSpPr txBox="1"/>
          <p:nvPr/>
        </p:nvSpPr>
        <p:spPr>
          <a:xfrm>
            <a:off x="10610859" y="3640907"/>
            <a:ext cx="1065782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AR" sz="1200" dirty="0" smtClean="0"/>
              <a:t>Fecha de fin</a:t>
            </a:r>
          </a:p>
          <a:p>
            <a:endParaRPr lang="es-AR" sz="1200" dirty="0" smtClean="0"/>
          </a:p>
          <a:p>
            <a:endParaRPr lang="es-AR" sz="1200" dirty="0" smtClean="0"/>
          </a:p>
        </p:txBody>
      </p:sp>
      <p:cxnSp>
        <p:nvCxnSpPr>
          <p:cNvPr id="6" name="Conector recto de flecha 5"/>
          <p:cNvCxnSpPr/>
          <p:nvPr/>
        </p:nvCxnSpPr>
        <p:spPr>
          <a:xfrm flipV="1">
            <a:off x="6096000" y="2914334"/>
            <a:ext cx="628505" cy="516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de flecha 7"/>
          <p:cNvCxnSpPr/>
          <p:nvPr/>
        </p:nvCxnSpPr>
        <p:spPr>
          <a:xfrm flipV="1">
            <a:off x="10921404" y="3024221"/>
            <a:ext cx="127596" cy="554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CuadroTexto 128"/>
          <p:cNvSpPr txBox="1"/>
          <p:nvPr/>
        </p:nvSpPr>
        <p:spPr>
          <a:xfrm>
            <a:off x="8790861" y="2187761"/>
            <a:ext cx="272622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AR" sz="1200" dirty="0" smtClean="0"/>
              <a:t>Iguales:            diferentes:</a:t>
            </a:r>
          </a:p>
          <a:p>
            <a:endParaRPr lang="es-AR" sz="1200" dirty="0" smtClean="0"/>
          </a:p>
        </p:txBody>
      </p:sp>
      <p:grpSp>
        <p:nvGrpSpPr>
          <p:cNvPr id="11" name="Grupo 10"/>
          <p:cNvGrpSpPr/>
          <p:nvPr/>
        </p:nvGrpSpPr>
        <p:grpSpPr>
          <a:xfrm>
            <a:off x="10480886" y="2227097"/>
            <a:ext cx="183485" cy="174172"/>
            <a:chOff x="7609114" y="97971"/>
            <a:chExt cx="183485" cy="174172"/>
          </a:xfrm>
        </p:grpSpPr>
        <p:sp>
          <p:nvSpPr>
            <p:cNvPr id="9" name="Elipse 8"/>
            <p:cNvSpPr/>
            <p:nvPr/>
          </p:nvSpPr>
          <p:spPr>
            <a:xfrm>
              <a:off x="7609114" y="97971"/>
              <a:ext cx="183485" cy="17417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0" name="Elipse 9"/>
            <p:cNvSpPr/>
            <p:nvPr/>
          </p:nvSpPr>
          <p:spPr>
            <a:xfrm>
              <a:off x="7632036" y="119743"/>
              <a:ext cx="130628" cy="13062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131" name="Elipse 130"/>
          <p:cNvSpPr/>
          <p:nvPr/>
        </p:nvSpPr>
        <p:spPr>
          <a:xfrm>
            <a:off x="9435485" y="2248429"/>
            <a:ext cx="183485" cy="17417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5" name="CuadroTexto 144"/>
          <p:cNvSpPr txBox="1"/>
          <p:nvPr/>
        </p:nvSpPr>
        <p:spPr>
          <a:xfrm>
            <a:off x="6832158" y="4139457"/>
            <a:ext cx="4844483" cy="15696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AR" sz="1200" dirty="0" smtClean="0"/>
              <a:t>En caso que los pagos sean diferentes, se habilitarán n cantidad de espacios para completar los pagos y distribuirlos en el tiempo </a:t>
            </a:r>
          </a:p>
          <a:p>
            <a:endParaRPr lang="es-AR" sz="1200" dirty="0"/>
          </a:p>
          <a:p>
            <a:r>
              <a:rPr lang="es-AR" sz="1200" dirty="0" smtClean="0"/>
              <a:t>Cantidad Pagos:</a:t>
            </a:r>
          </a:p>
          <a:p>
            <a:r>
              <a:rPr lang="es-AR" sz="1200" dirty="0" smtClean="0"/>
              <a:t>Pago 1:</a:t>
            </a:r>
          </a:p>
          <a:p>
            <a:r>
              <a:rPr lang="es-AR" sz="1200" dirty="0" smtClean="0"/>
              <a:t>Pago 2:</a:t>
            </a:r>
          </a:p>
          <a:p>
            <a:endParaRPr lang="es-AR" sz="1200" dirty="0" smtClean="0"/>
          </a:p>
          <a:p>
            <a:endParaRPr lang="es-AR" sz="1200" dirty="0" smtClean="0"/>
          </a:p>
        </p:txBody>
      </p:sp>
      <p:sp>
        <p:nvSpPr>
          <p:cNvPr id="146" name="Rectángulo 145"/>
          <p:cNvSpPr/>
          <p:nvPr/>
        </p:nvSpPr>
        <p:spPr>
          <a:xfrm>
            <a:off x="7976455" y="4746279"/>
            <a:ext cx="671144" cy="147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200" dirty="0" smtClean="0"/>
              <a:t>2</a:t>
            </a:r>
            <a:endParaRPr lang="es-AR" sz="1200" dirty="0"/>
          </a:p>
        </p:txBody>
      </p:sp>
      <p:pic>
        <p:nvPicPr>
          <p:cNvPr id="147" name="Imagen 14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7989" y="5481805"/>
            <a:ext cx="4445320" cy="781050"/>
          </a:xfrm>
          <a:prstGeom prst="rect">
            <a:avLst/>
          </a:prstGeom>
        </p:spPr>
      </p:pic>
      <p:sp>
        <p:nvSpPr>
          <p:cNvPr id="148" name="CuadroTexto 147"/>
          <p:cNvSpPr txBox="1"/>
          <p:nvPr/>
        </p:nvSpPr>
        <p:spPr>
          <a:xfrm>
            <a:off x="5823880" y="6536728"/>
            <a:ext cx="148195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AR" sz="1200" dirty="0" smtClean="0"/>
              <a:t>Fecha de inicio</a:t>
            </a:r>
          </a:p>
          <a:p>
            <a:endParaRPr lang="es-AR" sz="1200" dirty="0" smtClean="0"/>
          </a:p>
        </p:txBody>
      </p:sp>
      <p:sp>
        <p:nvSpPr>
          <p:cNvPr id="149" name="CuadroTexto 148"/>
          <p:cNvSpPr txBox="1"/>
          <p:nvPr/>
        </p:nvSpPr>
        <p:spPr>
          <a:xfrm>
            <a:off x="10718512" y="6598903"/>
            <a:ext cx="1065782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AR" sz="1200" dirty="0" smtClean="0"/>
              <a:t>Fecha de fin</a:t>
            </a:r>
          </a:p>
          <a:p>
            <a:endParaRPr lang="es-AR" sz="1200" dirty="0" smtClean="0"/>
          </a:p>
          <a:p>
            <a:endParaRPr lang="es-AR" sz="1200" dirty="0" smtClean="0"/>
          </a:p>
        </p:txBody>
      </p:sp>
      <p:cxnSp>
        <p:nvCxnSpPr>
          <p:cNvPr id="150" name="Conector recto de flecha 149"/>
          <p:cNvCxnSpPr/>
          <p:nvPr/>
        </p:nvCxnSpPr>
        <p:spPr>
          <a:xfrm flipV="1">
            <a:off x="6203653" y="5872330"/>
            <a:ext cx="628505" cy="516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ector recto de flecha 150"/>
          <p:cNvCxnSpPr/>
          <p:nvPr/>
        </p:nvCxnSpPr>
        <p:spPr>
          <a:xfrm flipV="1">
            <a:off x="11029057" y="5982217"/>
            <a:ext cx="127596" cy="554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CuadroTexto 151"/>
          <p:cNvSpPr txBox="1"/>
          <p:nvPr/>
        </p:nvSpPr>
        <p:spPr>
          <a:xfrm>
            <a:off x="8887662" y="4678377"/>
            <a:ext cx="272622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AR" sz="1200" dirty="0" smtClean="0"/>
              <a:t>Iguales:            diferentes:</a:t>
            </a:r>
          </a:p>
          <a:p>
            <a:endParaRPr lang="es-AR" sz="1200" dirty="0" smtClean="0"/>
          </a:p>
        </p:txBody>
      </p:sp>
      <p:grpSp>
        <p:nvGrpSpPr>
          <p:cNvPr id="153" name="Grupo 152"/>
          <p:cNvGrpSpPr/>
          <p:nvPr/>
        </p:nvGrpSpPr>
        <p:grpSpPr>
          <a:xfrm>
            <a:off x="9528703" y="4728520"/>
            <a:ext cx="183485" cy="174172"/>
            <a:chOff x="7609114" y="97971"/>
            <a:chExt cx="183485" cy="174172"/>
          </a:xfrm>
        </p:grpSpPr>
        <p:sp>
          <p:nvSpPr>
            <p:cNvPr id="154" name="Elipse 153"/>
            <p:cNvSpPr/>
            <p:nvPr/>
          </p:nvSpPr>
          <p:spPr>
            <a:xfrm>
              <a:off x="7609114" y="97971"/>
              <a:ext cx="183485" cy="17417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55" name="Elipse 154"/>
            <p:cNvSpPr/>
            <p:nvPr/>
          </p:nvSpPr>
          <p:spPr>
            <a:xfrm>
              <a:off x="7632036" y="119743"/>
              <a:ext cx="130628" cy="13062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156" name="Elipse 155"/>
          <p:cNvSpPr/>
          <p:nvPr/>
        </p:nvSpPr>
        <p:spPr>
          <a:xfrm>
            <a:off x="10593941" y="4728412"/>
            <a:ext cx="183485" cy="17417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57" name="Rectángulo 156"/>
          <p:cNvSpPr/>
          <p:nvPr/>
        </p:nvSpPr>
        <p:spPr>
          <a:xfrm>
            <a:off x="7976455" y="4940809"/>
            <a:ext cx="671144" cy="147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200" dirty="0" smtClean="0"/>
              <a:t>1200</a:t>
            </a:r>
            <a:endParaRPr lang="es-AR" sz="1200" dirty="0"/>
          </a:p>
        </p:txBody>
      </p:sp>
      <p:sp>
        <p:nvSpPr>
          <p:cNvPr id="158" name="Rectángulo 157"/>
          <p:cNvSpPr/>
          <p:nvPr/>
        </p:nvSpPr>
        <p:spPr>
          <a:xfrm>
            <a:off x="7976455" y="5123117"/>
            <a:ext cx="671144" cy="147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200" dirty="0" smtClean="0"/>
              <a:t>2500</a:t>
            </a:r>
            <a:endParaRPr lang="es-AR" sz="1200" dirty="0"/>
          </a:p>
        </p:txBody>
      </p:sp>
      <p:sp>
        <p:nvSpPr>
          <p:cNvPr id="159" name="CuadroTexto 158"/>
          <p:cNvSpPr txBox="1"/>
          <p:nvPr/>
        </p:nvSpPr>
        <p:spPr>
          <a:xfrm>
            <a:off x="7448656" y="6327524"/>
            <a:ext cx="148195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AR" sz="1200" dirty="0" smtClean="0"/>
              <a:t>Fecha de Pago 1</a:t>
            </a:r>
          </a:p>
          <a:p>
            <a:endParaRPr lang="es-AR" sz="1200" dirty="0" smtClean="0"/>
          </a:p>
        </p:txBody>
      </p:sp>
      <p:cxnSp>
        <p:nvCxnSpPr>
          <p:cNvPr id="160" name="Conector recto de flecha 159"/>
          <p:cNvCxnSpPr/>
          <p:nvPr/>
        </p:nvCxnSpPr>
        <p:spPr>
          <a:xfrm flipH="1" flipV="1">
            <a:off x="7762908" y="5923411"/>
            <a:ext cx="65831" cy="404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CuadroTexto 160"/>
          <p:cNvSpPr txBox="1"/>
          <p:nvPr/>
        </p:nvSpPr>
        <p:spPr>
          <a:xfrm>
            <a:off x="9547106" y="6362496"/>
            <a:ext cx="148195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AR" sz="1200" dirty="0" smtClean="0"/>
              <a:t>Fecha de Pago 2</a:t>
            </a:r>
          </a:p>
        </p:txBody>
      </p:sp>
      <p:cxnSp>
        <p:nvCxnSpPr>
          <p:cNvPr id="162" name="Conector recto de flecha 161"/>
          <p:cNvCxnSpPr/>
          <p:nvPr/>
        </p:nvCxnSpPr>
        <p:spPr>
          <a:xfrm flipH="1" flipV="1">
            <a:off x="9861358" y="5958383"/>
            <a:ext cx="65831" cy="404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CuadroTexto 162"/>
          <p:cNvSpPr txBox="1"/>
          <p:nvPr/>
        </p:nvSpPr>
        <p:spPr>
          <a:xfrm>
            <a:off x="7341002" y="3399627"/>
            <a:ext cx="148195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AR" sz="1200" dirty="0" smtClean="0"/>
              <a:t>Fecha de Pago 1</a:t>
            </a:r>
          </a:p>
          <a:p>
            <a:endParaRPr lang="es-AR" sz="1200" dirty="0" smtClean="0"/>
          </a:p>
        </p:txBody>
      </p:sp>
      <p:cxnSp>
        <p:nvCxnSpPr>
          <p:cNvPr id="164" name="Conector recto de flecha 163"/>
          <p:cNvCxnSpPr/>
          <p:nvPr/>
        </p:nvCxnSpPr>
        <p:spPr>
          <a:xfrm flipH="1" flipV="1">
            <a:off x="7655254" y="2995514"/>
            <a:ext cx="65831" cy="404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CuadroTexto 164"/>
          <p:cNvSpPr txBox="1"/>
          <p:nvPr/>
        </p:nvSpPr>
        <p:spPr>
          <a:xfrm>
            <a:off x="9439452" y="3434599"/>
            <a:ext cx="148195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AR" sz="1200" dirty="0" smtClean="0"/>
              <a:t>Fecha de Pago 2</a:t>
            </a:r>
          </a:p>
        </p:txBody>
      </p:sp>
      <p:cxnSp>
        <p:nvCxnSpPr>
          <p:cNvPr id="166" name="Conector recto de flecha 165"/>
          <p:cNvCxnSpPr/>
          <p:nvPr/>
        </p:nvCxnSpPr>
        <p:spPr>
          <a:xfrm flipH="1" flipV="1">
            <a:off x="9753704" y="3030486"/>
            <a:ext cx="65831" cy="404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639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11905</TotalTime>
  <Words>2143</Words>
  <Application>Microsoft Office PowerPoint</Application>
  <PresentationFormat>Panorámica</PresentationFormat>
  <Paragraphs>1000</Paragraphs>
  <Slides>29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Tema de Office</vt:lpstr>
      <vt:lpstr>LAIKA </vt:lpstr>
      <vt:lpstr>LAIKA</vt:lpstr>
      <vt:lpstr>LAIKA</vt:lpstr>
      <vt:lpstr>LAIKA</vt:lpstr>
      <vt:lpstr>LAIKA</vt:lpstr>
      <vt:lpstr>LAIKA</vt:lpstr>
      <vt:lpstr>LAIKA</vt:lpstr>
      <vt:lpstr>LAIKA</vt:lpstr>
      <vt:lpstr>LAIKA</vt:lpstr>
      <vt:lpstr>LAIKA</vt:lpstr>
      <vt:lpstr>LAIKA</vt:lpstr>
      <vt:lpstr>LAIKA</vt:lpstr>
      <vt:lpstr>LAIKA</vt:lpstr>
      <vt:lpstr>LAIKA</vt:lpstr>
      <vt:lpstr>LAIKA</vt:lpstr>
      <vt:lpstr>LAIKA</vt:lpstr>
      <vt:lpstr>LAIKA</vt:lpstr>
      <vt:lpstr>LAIKA</vt:lpstr>
      <vt:lpstr>LAIKA</vt:lpstr>
      <vt:lpstr>LAIKA</vt:lpstr>
      <vt:lpstr>LAIKA</vt:lpstr>
      <vt:lpstr>LAIKA</vt:lpstr>
      <vt:lpstr>LAIKA</vt:lpstr>
      <vt:lpstr>Dashboard gral</vt:lpstr>
      <vt:lpstr>Dashboard gral</vt:lpstr>
      <vt:lpstr>Presentación de PowerPoint</vt:lpstr>
      <vt:lpstr>Cuadro gastos previstos en el tiempo total y x proyecto</vt:lpstr>
      <vt:lpstr>pedidos</vt:lpstr>
      <vt:lpstr>roles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cappa</dc:title>
  <dc:creator>Adrian Martin</dc:creator>
  <cp:lastModifiedBy>Adrian Martin</cp:lastModifiedBy>
  <cp:revision>100</cp:revision>
  <dcterms:created xsi:type="dcterms:W3CDTF">2014-03-31T19:43:55Z</dcterms:created>
  <dcterms:modified xsi:type="dcterms:W3CDTF">2014-08-05T04:45:45Z</dcterms:modified>
</cp:coreProperties>
</file>