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0" r:id="rId12"/>
    <p:sldId id="261" r:id="rId13"/>
    <p:sldId id="271" r:id="rId14"/>
    <p:sldId id="272" r:id="rId15"/>
    <p:sldId id="26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6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83344"/>
    <a:srgbClr val="2DDBC7"/>
    <a:srgbClr val="5B9BD5"/>
    <a:srgbClr val="146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38557-2924-4106-9662-C714B23D13C4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D5322AB-CAB8-430C-A0E3-FE350E7E520F}">
      <dgm:prSet phldrT="[Text]"/>
      <dgm:spPr/>
      <dgm:t>
        <a:bodyPr/>
        <a:lstStyle/>
        <a:p>
          <a:r>
            <a:rPr lang="en-US" dirty="0" smtClean="0"/>
            <a:t>Normalization</a:t>
          </a:r>
          <a:endParaRPr lang="en-US" dirty="0"/>
        </a:p>
      </dgm:t>
    </dgm:pt>
    <dgm:pt modelId="{9D2D7127-0B17-46E8-9BCE-D9FE203D8811}" type="parTrans" cxnId="{0BFFF19F-EB54-4186-BD1C-5EB0816D0457}">
      <dgm:prSet/>
      <dgm:spPr/>
      <dgm:t>
        <a:bodyPr/>
        <a:lstStyle/>
        <a:p>
          <a:endParaRPr lang="en-US"/>
        </a:p>
      </dgm:t>
    </dgm:pt>
    <dgm:pt modelId="{E01883E7-F79C-41C5-85A2-A2B5E9309403}" type="sibTrans" cxnId="{0BFFF19F-EB54-4186-BD1C-5EB0816D0457}">
      <dgm:prSet/>
      <dgm:spPr/>
      <dgm:t>
        <a:bodyPr/>
        <a:lstStyle/>
        <a:p>
          <a:endParaRPr lang="en-US"/>
        </a:p>
      </dgm:t>
    </dgm:pt>
    <dgm:pt modelId="{86F0ACBC-40C7-4CF0-A2C4-F3E82199C3B8}">
      <dgm:prSet phldrT="[Text]"/>
      <dgm:spPr/>
      <dgm:t>
        <a:bodyPr/>
        <a:lstStyle/>
        <a:p>
          <a:r>
            <a:rPr lang="en-US" dirty="0" smtClean="0"/>
            <a:t>Normalized the numerical data using </a:t>
          </a:r>
          <a:r>
            <a:rPr lang="en-US" dirty="0" err="1" smtClean="0"/>
            <a:t>MinMaxScaler</a:t>
          </a:r>
          <a:r>
            <a:rPr lang="en-US" dirty="0" smtClean="0"/>
            <a:t> to prevent range to put on more weight on some variable.</a:t>
          </a:r>
          <a:endParaRPr lang="en-US" dirty="0"/>
        </a:p>
      </dgm:t>
    </dgm:pt>
    <dgm:pt modelId="{FE0B87B1-4769-4CEF-B306-98F1C4BF846E}" type="parTrans" cxnId="{3196DE9B-98A9-4615-BF55-B4AA9C603033}">
      <dgm:prSet/>
      <dgm:spPr/>
      <dgm:t>
        <a:bodyPr/>
        <a:lstStyle/>
        <a:p>
          <a:endParaRPr lang="en-US"/>
        </a:p>
      </dgm:t>
    </dgm:pt>
    <dgm:pt modelId="{1BC21B37-703A-4FAD-8C2D-44E66CE829B8}" type="sibTrans" cxnId="{3196DE9B-98A9-4615-BF55-B4AA9C603033}">
      <dgm:prSet/>
      <dgm:spPr/>
      <dgm:t>
        <a:bodyPr/>
        <a:lstStyle/>
        <a:p>
          <a:endParaRPr lang="en-US"/>
        </a:p>
      </dgm:t>
    </dgm:pt>
    <dgm:pt modelId="{00955B30-9926-4162-A150-191A067E13C6}">
      <dgm:prSet phldrT="[Text]"/>
      <dgm:spPr/>
      <dgm:t>
        <a:bodyPr/>
        <a:lstStyle/>
        <a:p>
          <a:r>
            <a:rPr lang="en-US" dirty="0" smtClean="0"/>
            <a:t> Standardization is considered but cannot reduce the range better than normalization</a:t>
          </a:r>
          <a:endParaRPr lang="en-US" dirty="0"/>
        </a:p>
      </dgm:t>
    </dgm:pt>
    <dgm:pt modelId="{DF86327C-2F35-4492-8BBB-3319D8EB845B}" type="parTrans" cxnId="{A383E902-E8DD-492E-AFC8-73A3571FD696}">
      <dgm:prSet/>
      <dgm:spPr/>
      <dgm:t>
        <a:bodyPr/>
        <a:lstStyle/>
        <a:p>
          <a:endParaRPr lang="en-US"/>
        </a:p>
      </dgm:t>
    </dgm:pt>
    <dgm:pt modelId="{BCF40DB1-EEB9-46B2-883B-8EF6F0772BE7}" type="sibTrans" cxnId="{A383E902-E8DD-492E-AFC8-73A3571FD696}">
      <dgm:prSet/>
      <dgm:spPr/>
      <dgm:t>
        <a:bodyPr/>
        <a:lstStyle/>
        <a:p>
          <a:endParaRPr lang="en-US"/>
        </a:p>
      </dgm:t>
    </dgm:pt>
    <dgm:pt modelId="{2257CC07-9C3A-4F9E-9065-168F1C07D8F0}">
      <dgm:prSet phldrT="[Text]"/>
      <dgm:spPr/>
      <dgm:t>
        <a:bodyPr/>
        <a:lstStyle/>
        <a:p>
          <a:r>
            <a:rPr lang="en-US" dirty="0" smtClean="0"/>
            <a:t>Singular Value Decomposition</a:t>
          </a:r>
          <a:endParaRPr lang="en-US" dirty="0"/>
        </a:p>
      </dgm:t>
    </dgm:pt>
    <dgm:pt modelId="{6B335475-BDAB-40A2-8557-87DB97F63677}" type="parTrans" cxnId="{F87EC23B-1D4F-4CAE-BCEC-BD995C5CA4DB}">
      <dgm:prSet/>
      <dgm:spPr/>
      <dgm:t>
        <a:bodyPr/>
        <a:lstStyle/>
        <a:p>
          <a:endParaRPr lang="en-US"/>
        </a:p>
      </dgm:t>
    </dgm:pt>
    <dgm:pt modelId="{9B5C4A61-F14F-416A-88A8-3681C1DD5210}" type="sibTrans" cxnId="{F87EC23B-1D4F-4CAE-BCEC-BD995C5CA4DB}">
      <dgm:prSet/>
      <dgm:spPr/>
      <dgm:t>
        <a:bodyPr/>
        <a:lstStyle/>
        <a:p>
          <a:endParaRPr lang="en-US"/>
        </a:p>
      </dgm:t>
    </dgm:pt>
    <dgm:pt modelId="{0FB1D988-8724-453E-AC33-CF651CED25B8}">
      <dgm:prSet phldrT="[Text]"/>
      <dgm:spPr/>
      <dgm:t>
        <a:bodyPr/>
        <a:lstStyle/>
        <a:p>
          <a:r>
            <a:rPr lang="en-US" dirty="0" smtClean="0"/>
            <a:t>Reduced columns into 2 (two) component to avoid multicollinearity and nicer scatterplot</a:t>
          </a:r>
          <a:endParaRPr lang="en-US" dirty="0"/>
        </a:p>
      </dgm:t>
    </dgm:pt>
    <dgm:pt modelId="{BF3270A1-AFF9-4D85-873F-7B8F59836B17}" type="parTrans" cxnId="{2E2B54FF-273D-433F-AEEC-C9E01A34F032}">
      <dgm:prSet/>
      <dgm:spPr/>
      <dgm:t>
        <a:bodyPr/>
        <a:lstStyle/>
        <a:p>
          <a:endParaRPr lang="en-US"/>
        </a:p>
      </dgm:t>
    </dgm:pt>
    <dgm:pt modelId="{B2201708-19C7-4DB7-B454-879677B5A6BF}" type="sibTrans" cxnId="{2E2B54FF-273D-433F-AEEC-C9E01A34F032}">
      <dgm:prSet/>
      <dgm:spPr/>
      <dgm:t>
        <a:bodyPr/>
        <a:lstStyle/>
        <a:p>
          <a:endParaRPr lang="en-US"/>
        </a:p>
      </dgm:t>
    </dgm:pt>
    <dgm:pt modelId="{EB218D6A-DDD0-4C92-8A8F-C154FF72FBBF}">
      <dgm:prSet phldrT="[Text]"/>
      <dgm:spPr/>
      <dgm:t>
        <a:bodyPr/>
        <a:lstStyle/>
        <a:p>
          <a:r>
            <a:rPr lang="en-US" dirty="0" smtClean="0"/>
            <a:t>Clustering</a:t>
          </a:r>
          <a:endParaRPr lang="en-US" dirty="0"/>
        </a:p>
      </dgm:t>
    </dgm:pt>
    <dgm:pt modelId="{E1DFE9E9-FAF8-43EF-AAA9-47CDDD9AA62E}" type="parTrans" cxnId="{1036F389-6836-45F3-8D93-C0B33298305C}">
      <dgm:prSet/>
      <dgm:spPr/>
      <dgm:t>
        <a:bodyPr/>
        <a:lstStyle/>
        <a:p>
          <a:endParaRPr lang="en-US"/>
        </a:p>
      </dgm:t>
    </dgm:pt>
    <dgm:pt modelId="{8D478B0F-BAE0-4715-9195-CD3B414A5449}" type="sibTrans" cxnId="{1036F389-6836-45F3-8D93-C0B33298305C}">
      <dgm:prSet/>
      <dgm:spPr/>
      <dgm:t>
        <a:bodyPr/>
        <a:lstStyle/>
        <a:p>
          <a:endParaRPr lang="en-US"/>
        </a:p>
      </dgm:t>
    </dgm:pt>
    <dgm:pt modelId="{0F98DBDB-D52E-4EF6-8FCA-3562B54F967E}">
      <dgm:prSet phldrT="[Text]"/>
      <dgm:spPr/>
      <dgm:t>
        <a:bodyPr/>
        <a:lstStyle/>
        <a:p>
          <a:r>
            <a:rPr lang="en-US" dirty="0" smtClean="0"/>
            <a:t>Clustering is done using </a:t>
          </a:r>
          <a:r>
            <a:rPr lang="en-US" dirty="0" err="1" smtClean="0"/>
            <a:t>Kmeans</a:t>
          </a:r>
          <a:endParaRPr lang="en-US" dirty="0"/>
        </a:p>
      </dgm:t>
    </dgm:pt>
    <dgm:pt modelId="{15E88C6E-26A9-4A26-A2B3-318636E9F5D2}" type="parTrans" cxnId="{F11EF6ED-938F-4524-B79B-0D42EC8C3CE8}">
      <dgm:prSet/>
      <dgm:spPr/>
      <dgm:t>
        <a:bodyPr/>
        <a:lstStyle/>
        <a:p>
          <a:endParaRPr lang="en-US"/>
        </a:p>
      </dgm:t>
    </dgm:pt>
    <dgm:pt modelId="{65E335E8-0AE5-42EF-9A0F-72F1980BB8EC}" type="sibTrans" cxnId="{F11EF6ED-938F-4524-B79B-0D42EC8C3CE8}">
      <dgm:prSet/>
      <dgm:spPr/>
      <dgm:t>
        <a:bodyPr/>
        <a:lstStyle/>
        <a:p>
          <a:endParaRPr lang="en-US"/>
        </a:p>
      </dgm:t>
    </dgm:pt>
    <dgm:pt modelId="{76C93C96-E8C2-435C-8395-EB4D4D61DD49}">
      <dgm:prSet phldrT="[Text]"/>
      <dgm:spPr/>
      <dgm:t>
        <a:bodyPr/>
        <a:lstStyle/>
        <a:p>
          <a:r>
            <a:rPr lang="en-US" dirty="0" smtClean="0"/>
            <a:t>Checking the elbow, standard deviation of each number of cluster, and its improvement over the previous number of cluster used.</a:t>
          </a:r>
          <a:endParaRPr lang="en-US" dirty="0"/>
        </a:p>
      </dgm:t>
    </dgm:pt>
    <dgm:pt modelId="{2C6CD4BF-104F-499B-8D2F-1804FE07D545}" type="parTrans" cxnId="{9157C060-CF84-4398-A9C0-253E3B1F354B}">
      <dgm:prSet/>
      <dgm:spPr/>
      <dgm:t>
        <a:bodyPr/>
        <a:lstStyle/>
        <a:p>
          <a:endParaRPr lang="en-US"/>
        </a:p>
      </dgm:t>
    </dgm:pt>
    <dgm:pt modelId="{C0BB93D7-0E87-4AC1-8021-964BB8AB01D3}" type="sibTrans" cxnId="{9157C060-CF84-4398-A9C0-253E3B1F354B}">
      <dgm:prSet/>
      <dgm:spPr/>
      <dgm:t>
        <a:bodyPr/>
        <a:lstStyle/>
        <a:p>
          <a:endParaRPr lang="en-US"/>
        </a:p>
      </dgm:t>
    </dgm:pt>
    <dgm:pt modelId="{8477BC31-4371-4679-82B2-8CCEE6C2B7CC}">
      <dgm:prSet phldrT="[Text]"/>
      <dgm:spPr/>
      <dgm:t>
        <a:bodyPr/>
        <a:lstStyle/>
        <a:p>
          <a:r>
            <a:rPr lang="en-US" dirty="0" smtClean="0"/>
            <a:t>Scatterplot is used to see the clustering has good outcome or not</a:t>
          </a:r>
          <a:endParaRPr lang="en-US" dirty="0"/>
        </a:p>
      </dgm:t>
    </dgm:pt>
    <dgm:pt modelId="{CE7C4C40-CE54-467D-9CEF-C138AFF2110A}" type="parTrans" cxnId="{05036A1A-FBCE-48E4-9507-BB32BD9BC612}">
      <dgm:prSet/>
      <dgm:spPr/>
      <dgm:t>
        <a:bodyPr/>
        <a:lstStyle/>
        <a:p>
          <a:endParaRPr lang="en-US"/>
        </a:p>
      </dgm:t>
    </dgm:pt>
    <dgm:pt modelId="{8EE26705-AC11-4EB1-8A8F-8E89463F7607}" type="sibTrans" cxnId="{05036A1A-FBCE-48E4-9507-BB32BD9BC612}">
      <dgm:prSet/>
      <dgm:spPr/>
      <dgm:t>
        <a:bodyPr/>
        <a:lstStyle/>
        <a:p>
          <a:endParaRPr lang="en-US"/>
        </a:p>
      </dgm:t>
    </dgm:pt>
    <dgm:pt modelId="{244FD63B-3615-4E25-8D21-1109A30DA648}" type="pres">
      <dgm:prSet presAssocID="{94A38557-2924-4106-9662-C714B23D13C4}" presName="linearFlow" presStyleCnt="0">
        <dgm:presLayoutVars>
          <dgm:dir/>
          <dgm:animLvl val="lvl"/>
          <dgm:resizeHandles val="exact"/>
        </dgm:presLayoutVars>
      </dgm:prSet>
      <dgm:spPr/>
    </dgm:pt>
    <dgm:pt modelId="{F402DFBA-F61F-47C0-B7D9-E0BEC98430F2}" type="pres">
      <dgm:prSet presAssocID="{8D5322AB-CAB8-430C-A0E3-FE350E7E520F}" presName="composite" presStyleCnt="0"/>
      <dgm:spPr/>
    </dgm:pt>
    <dgm:pt modelId="{A26ABF2C-5BE1-413B-A31B-1D6D19051E8F}" type="pres">
      <dgm:prSet presAssocID="{8D5322AB-CAB8-430C-A0E3-FE350E7E520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95D9E-10CE-4EB3-9561-3F206757EC8A}" type="pres">
      <dgm:prSet presAssocID="{8D5322AB-CAB8-430C-A0E3-FE350E7E520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550EE-F5A1-4422-8E09-64351D33E5A1}" type="pres">
      <dgm:prSet presAssocID="{E01883E7-F79C-41C5-85A2-A2B5E9309403}" presName="sp" presStyleCnt="0"/>
      <dgm:spPr/>
    </dgm:pt>
    <dgm:pt modelId="{ADAAD736-505A-4580-B486-70A642704559}" type="pres">
      <dgm:prSet presAssocID="{2257CC07-9C3A-4F9E-9065-168F1C07D8F0}" presName="composite" presStyleCnt="0"/>
      <dgm:spPr/>
    </dgm:pt>
    <dgm:pt modelId="{749F02A7-B414-4413-A4FF-730D32D902DB}" type="pres">
      <dgm:prSet presAssocID="{2257CC07-9C3A-4F9E-9065-168F1C07D8F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979CE-2A4C-4788-A836-27CA8C6F6681}" type="pres">
      <dgm:prSet presAssocID="{2257CC07-9C3A-4F9E-9065-168F1C07D8F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BF1C3-5B98-494F-BE82-B8A77253851D}" type="pres">
      <dgm:prSet presAssocID="{9B5C4A61-F14F-416A-88A8-3681C1DD5210}" presName="sp" presStyleCnt="0"/>
      <dgm:spPr/>
    </dgm:pt>
    <dgm:pt modelId="{16B8D789-F777-429B-9D67-50CDC87D4A63}" type="pres">
      <dgm:prSet presAssocID="{EB218D6A-DDD0-4C92-8A8F-C154FF72FBBF}" presName="composite" presStyleCnt="0"/>
      <dgm:spPr/>
    </dgm:pt>
    <dgm:pt modelId="{84481401-5F85-435A-BE61-B20F03783DDC}" type="pres">
      <dgm:prSet presAssocID="{EB218D6A-DDD0-4C92-8A8F-C154FF72FBB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B4FA0C5-A2F3-49FF-AE49-151BCEF186E4}" type="pres">
      <dgm:prSet presAssocID="{EB218D6A-DDD0-4C92-8A8F-C154FF72FBB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036A1A-FBCE-48E4-9507-BB32BD9BC612}" srcId="{2257CC07-9C3A-4F9E-9065-168F1C07D8F0}" destId="{8477BC31-4371-4679-82B2-8CCEE6C2B7CC}" srcOrd="1" destOrd="0" parTransId="{CE7C4C40-CE54-467D-9CEF-C138AFF2110A}" sibTransId="{8EE26705-AC11-4EB1-8A8F-8E89463F7607}"/>
    <dgm:cxn modelId="{F11EF6ED-938F-4524-B79B-0D42EC8C3CE8}" srcId="{EB218D6A-DDD0-4C92-8A8F-C154FF72FBBF}" destId="{0F98DBDB-D52E-4EF6-8FCA-3562B54F967E}" srcOrd="0" destOrd="0" parTransId="{15E88C6E-26A9-4A26-A2B3-318636E9F5D2}" sibTransId="{65E335E8-0AE5-42EF-9A0F-72F1980BB8EC}"/>
    <dgm:cxn modelId="{A383E902-E8DD-492E-AFC8-73A3571FD696}" srcId="{8D5322AB-CAB8-430C-A0E3-FE350E7E520F}" destId="{00955B30-9926-4162-A150-191A067E13C6}" srcOrd="1" destOrd="0" parTransId="{DF86327C-2F35-4492-8BBB-3319D8EB845B}" sibTransId="{BCF40DB1-EEB9-46B2-883B-8EF6F0772BE7}"/>
    <dgm:cxn modelId="{3196DE9B-98A9-4615-BF55-B4AA9C603033}" srcId="{8D5322AB-CAB8-430C-A0E3-FE350E7E520F}" destId="{86F0ACBC-40C7-4CF0-A2C4-F3E82199C3B8}" srcOrd="0" destOrd="0" parTransId="{FE0B87B1-4769-4CEF-B306-98F1C4BF846E}" sibTransId="{1BC21B37-703A-4FAD-8C2D-44E66CE829B8}"/>
    <dgm:cxn modelId="{0BFFF19F-EB54-4186-BD1C-5EB0816D0457}" srcId="{94A38557-2924-4106-9662-C714B23D13C4}" destId="{8D5322AB-CAB8-430C-A0E3-FE350E7E520F}" srcOrd="0" destOrd="0" parTransId="{9D2D7127-0B17-46E8-9BCE-D9FE203D8811}" sibTransId="{E01883E7-F79C-41C5-85A2-A2B5E9309403}"/>
    <dgm:cxn modelId="{389EC4DB-4C5F-455D-BD7D-50E3AFB22633}" type="presOf" srcId="{86F0ACBC-40C7-4CF0-A2C4-F3E82199C3B8}" destId="{1F395D9E-10CE-4EB3-9561-3F206757EC8A}" srcOrd="0" destOrd="0" presId="urn:microsoft.com/office/officeart/2005/8/layout/chevron2"/>
    <dgm:cxn modelId="{8FC6E708-15FD-4A29-A536-E559099F117B}" type="presOf" srcId="{8477BC31-4371-4679-82B2-8CCEE6C2B7CC}" destId="{FF6979CE-2A4C-4788-A836-27CA8C6F6681}" srcOrd="0" destOrd="1" presId="urn:microsoft.com/office/officeart/2005/8/layout/chevron2"/>
    <dgm:cxn modelId="{0ED513AB-7417-40CD-B967-4D3926115027}" type="presOf" srcId="{2257CC07-9C3A-4F9E-9065-168F1C07D8F0}" destId="{749F02A7-B414-4413-A4FF-730D32D902DB}" srcOrd="0" destOrd="0" presId="urn:microsoft.com/office/officeart/2005/8/layout/chevron2"/>
    <dgm:cxn modelId="{F8751923-57FD-4A22-95F9-2CCE31935EC9}" type="presOf" srcId="{8D5322AB-CAB8-430C-A0E3-FE350E7E520F}" destId="{A26ABF2C-5BE1-413B-A31B-1D6D19051E8F}" srcOrd="0" destOrd="0" presId="urn:microsoft.com/office/officeart/2005/8/layout/chevron2"/>
    <dgm:cxn modelId="{9157C060-CF84-4398-A9C0-253E3B1F354B}" srcId="{EB218D6A-DDD0-4C92-8A8F-C154FF72FBBF}" destId="{76C93C96-E8C2-435C-8395-EB4D4D61DD49}" srcOrd="1" destOrd="0" parTransId="{2C6CD4BF-104F-499B-8D2F-1804FE07D545}" sibTransId="{C0BB93D7-0E87-4AC1-8021-964BB8AB01D3}"/>
    <dgm:cxn modelId="{AC210AA5-8DAB-479B-9EFA-B85116BC0A76}" type="presOf" srcId="{0FB1D988-8724-453E-AC33-CF651CED25B8}" destId="{FF6979CE-2A4C-4788-A836-27CA8C6F6681}" srcOrd="0" destOrd="0" presId="urn:microsoft.com/office/officeart/2005/8/layout/chevron2"/>
    <dgm:cxn modelId="{2E2B54FF-273D-433F-AEEC-C9E01A34F032}" srcId="{2257CC07-9C3A-4F9E-9065-168F1C07D8F0}" destId="{0FB1D988-8724-453E-AC33-CF651CED25B8}" srcOrd="0" destOrd="0" parTransId="{BF3270A1-AFF9-4D85-873F-7B8F59836B17}" sibTransId="{B2201708-19C7-4DB7-B454-879677B5A6BF}"/>
    <dgm:cxn modelId="{216AA949-BAE9-44E8-8C18-FDFC0252EAEC}" type="presOf" srcId="{94A38557-2924-4106-9662-C714B23D13C4}" destId="{244FD63B-3615-4E25-8D21-1109A30DA648}" srcOrd="0" destOrd="0" presId="urn:microsoft.com/office/officeart/2005/8/layout/chevron2"/>
    <dgm:cxn modelId="{490C1BE9-4F5A-498A-AA61-D42E38EFD9C3}" type="presOf" srcId="{00955B30-9926-4162-A150-191A067E13C6}" destId="{1F395D9E-10CE-4EB3-9561-3F206757EC8A}" srcOrd="0" destOrd="1" presId="urn:microsoft.com/office/officeart/2005/8/layout/chevron2"/>
    <dgm:cxn modelId="{7FCD583A-B90F-4E67-AC67-0BDC9A85B622}" type="presOf" srcId="{0F98DBDB-D52E-4EF6-8FCA-3562B54F967E}" destId="{9B4FA0C5-A2F3-49FF-AE49-151BCEF186E4}" srcOrd="0" destOrd="0" presId="urn:microsoft.com/office/officeart/2005/8/layout/chevron2"/>
    <dgm:cxn modelId="{2F2DDDF1-7206-4417-B01A-BB7FBE1FD47A}" type="presOf" srcId="{EB218D6A-DDD0-4C92-8A8F-C154FF72FBBF}" destId="{84481401-5F85-435A-BE61-B20F03783DDC}" srcOrd="0" destOrd="0" presId="urn:microsoft.com/office/officeart/2005/8/layout/chevron2"/>
    <dgm:cxn modelId="{F87EC23B-1D4F-4CAE-BCEC-BD995C5CA4DB}" srcId="{94A38557-2924-4106-9662-C714B23D13C4}" destId="{2257CC07-9C3A-4F9E-9065-168F1C07D8F0}" srcOrd="1" destOrd="0" parTransId="{6B335475-BDAB-40A2-8557-87DB97F63677}" sibTransId="{9B5C4A61-F14F-416A-88A8-3681C1DD5210}"/>
    <dgm:cxn modelId="{1036F389-6836-45F3-8D93-C0B33298305C}" srcId="{94A38557-2924-4106-9662-C714B23D13C4}" destId="{EB218D6A-DDD0-4C92-8A8F-C154FF72FBBF}" srcOrd="2" destOrd="0" parTransId="{E1DFE9E9-FAF8-43EF-AAA9-47CDDD9AA62E}" sibTransId="{8D478B0F-BAE0-4715-9195-CD3B414A5449}"/>
    <dgm:cxn modelId="{15386769-F49A-442A-A7A8-4E922D6CF50D}" type="presOf" srcId="{76C93C96-E8C2-435C-8395-EB4D4D61DD49}" destId="{9B4FA0C5-A2F3-49FF-AE49-151BCEF186E4}" srcOrd="0" destOrd="1" presId="urn:microsoft.com/office/officeart/2005/8/layout/chevron2"/>
    <dgm:cxn modelId="{BBF2F221-4E03-4473-B3B7-BA57E86F0A4E}" type="presParOf" srcId="{244FD63B-3615-4E25-8D21-1109A30DA648}" destId="{F402DFBA-F61F-47C0-B7D9-E0BEC98430F2}" srcOrd="0" destOrd="0" presId="urn:microsoft.com/office/officeart/2005/8/layout/chevron2"/>
    <dgm:cxn modelId="{4A428E61-5F54-476E-9045-5DA837FF7B18}" type="presParOf" srcId="{F402DFBA-F61F-47C0-B7D9-E0BEC98430F2}" destId="{A26ABF2C-5BE1-413B-A31B-1D6D19051E8F}" srcOrd="0" destOrd="0" presId="urn:microsoft.com/office/officeart/2005/8/layout/chevron2"/>
    <dgm:cxn modelId="{9659577D-5EB4-47AF-B2A5-CB1B6D03981C}" type="presParOf" srcId="{F402DFBA-F61F-47C0-B7D9-E0BEC98430F2}" destId="{1F395D9E-10CE-4EB3-9561-3F206757EC8A}" srcOrd="1" destOrd="0" presId="urn:microsoft.com/office/officeart/2005/8/layout/chevron2"/>
    <dgm:cxn modelId="{2EF921B9-DD06-447D-8232-0D96AA5D1B34}" type="presParOf" srcId="{244FD63B-3615-4E25-8D21-1109A30DA648}" destId="{93E550EE-F5A1-4422-8E09-64351D33E5A1}" srcOrd="1" destOrd="0" presId="urn:microsoft.com/office/officeart/2005/8/layout/chevron2"/>
    <dgm:cxn modelId="{F88E99E1-5495-42A1-A3D5-442BE7D9D151}" type="presParOf" srcId="{244FD63B-3615-4E25-8D21-1109A30DA648}" destId="{ADAAD736-505A-4580-B486-70A642704559}" srcOrd="2" destOrd="0" presId="urn:microsoft.com/office/officeart/2005/8/layout/chevron2"/>
    <dgm:cxn modelId="{76F1C83F-B740-4E2D-B966-611302B493CE}" type="presParOf" srcId="{ADAAD736-505A-4580-B486-70A642704559}" destId="{749F02A7-B414-4413-A4FF-730D32D902DB}" srcOrd="0" destOrd="0" presId="urn:microsoft.com/office/officeart/2005/8/layout/chevron2"/>
    <dgm:cxn modelId="{F815F438-0915-4366-BC3C-B54556E3BEF8}" type="presParOf" srcId="{ADAAD736-505A-4580-B486-70A642704559}" destId="{FF6979CE-2A4C-4788-A836-27CA8C6F6681}" srcOrd="1" destOrd="0" presId="urn:microsoft.com/office/officeart/2005/8/layout/chevron2"/>
    <dgm:cxn modelId="{93B41FA2-3391-4292-8AC9-69ED3E565CED}" type="presParOf" srcId="{244FD63B-3615-4E25-8D21-1109A30DA648}" destId="{E44BF1C3-5B98-494F-BE82-B8A77253851D}" srcOrd="3" destOrd="0" presId="urn:microsoft.com/office/officeart/2005/8/layout/chevron2"/>
    <dgm:cxn modelId="{3740F9C1-2FFB-46AD-A6F6-DEE441FF20A7}" type="presParOf" srcId="{244FD63B-3615-4E25-8D21-1109A30DA648}" destId="{16B8D789-F777-429B-9D67-50CDC87D4A63}" srcOrd="4" destOrd="0" presId="urn:microsoft.com/office/officeart/2005/8/layout/chevron2"/>
    <dgm:cxn modelId="{59A1700B-90AD-4CBD-942A-1E2EBAF6C373}" type="presParOf" srcId="{16B8D789-F777-429B-9D67-50CDC87D4A63}" destId="{84481401-5F85-435A-BE61-B20F03783DDC}" srcOrd="0" destOrd="0" presId="urn:microsoft.com/office/officeart/2005/8/layout/chevron2"/>
    <dgm:cxn modelId="{35D1DB1C-E1C7-4120-AD52-7E8FC758F640}" type="presParOf" srcId="{16B8D789-F777-429B-9D67-50CDC87D4A63}" destId="{9B4FA0C5-A2F3-49FF-AE49-151BCEF186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ABF2C-5BE1-413B-A31B-1D6D19051E8F}">
      <dsp:nvSpPr>
        <dsp:cNvPr id="0" name=""/>
        <dsp:cNvSpPr/>
      </dsp:nvSpPr>
      <dsp:spPr>
        <a:xfrm rot="5400000">
          <a:off x="-211610" y="213203"/>
          <a:ext cx="1410734" cy="98751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Normalization</a:t>
          </a:r>
          <a:endParaRPr lang="en-US" sz="1200" kern="1200" dirty="0"/>
        </a:p>
      </dsp:txBody>
      <dsp:txXfrm rot="-5400000">
        <a:off x="1" y="495350"/>
        <a:ext cx="987513" cy="423221"/>
      </dsp:txXfrm>
    </dsp:sp>
    <dsp:sp modelId="{1F395D9E-10CE-4EB3-9561-3F206757EC8A}">
      <dsp:nvSpPr>
        <dsp:cNvPr id="0" name=""/>
        <dsp:cNvSpPr/>
      </dsp:nvSpPr>
      <dsp:spPr>
        <a:xfrm rot="5400000">
          <a:off x="3907185" y="-2918078"/>
          <a:ext cx="916977" cy="67563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Normalized the numerical data using </a:t>
          </a:r>
          <a:r>
            <a:rPr lang="en-US" sz="1400" kern="1200" dirty="0" err="1" smtClean="0"/>
            <a:t>MinMaxScaler</a:t>
          </a:r>
          <a:r>
            <a:rPr lang="en-US" sz="1400" kern="1200" dirty="0" smtClean="0"/>
            <a:t> to prevent range to put on more weight on some variable.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Standardization is considered but cannot reduce the range better than normalization</a:t>
          </a:r>
          <a:endParaRPr lang="en-US" sz="1400" kern="1200" dirty="0"/>
        </a:p>
      </dsp:txBody>
      <dsp:txXfrm rot="-5400000">
        <a:off x="987514" y="46356"/>
        <a:ext cx="6711558" cy="827451"/>
      </dsp:txXfrm>
    </dsp:sp>
    <dsp:sp modelId="{749F02A7-B414-4413-A4FF-730D32D902DB}">
      <dsp:nvSpPr>
        <dsp:cNvPr id="0" name=""/>
        <dsp:cNvSpPr/>
      </dsp:nvSpPr>
      <dsp:spPr>
        <a:xfrm rot="5400000">
          <a:off x="-211610" y="1427242"/>
          <a:ext cx="1410734" cy="987513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Singular Value Decomposition</a:t>
          </a:r>
          <a:endParaRPr lang="en-US" sz="1200" kern="1200" dirty="0"/>
        </a:p>
      </dsp:txBody>
      <dsp:txXfrm rot="-5400000">
        <a:off x="1" y="1709389"/>
        <a:ext cx="987513" cy="423221"/>
      </dsp:txXfrm>
    </dsp:sp>
    <dsp:sp modelId="{FF6979CE-2A4C-4788-A836-27CA8C6F6681}">
      <dsp:nvSpPr>
        <dsp:cNvPr id="0" name=""/>
        <dsp:cNvSpPr/>
      </dsp:nvSpPr>
      <dsp:spPr>
        <a:xfrm rot="5400000">
          <a:off x="3907185" y="-1704039"/>
          <a:ext cx="916977" cy="67563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Reduced columns into 2 (two) component to avoid multicollinearity and nicer scatterplot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Scatterplot is used to see the clustering has good outcome or not</a:t>
          </a:r>
          <a:endParaRPr lang="en-US" sz="1400" kern="1200" dirty="0"/>
        </a:p>
      </dsp:txBody>
      <dsp:txXfrm rot="-5400000">
        <a:off x="987514" y="1260395"/>
        <a:ext cx="6711558" cy="827451"/>
      </dsp:txXfrm>
    </dsp:sp>
    <dsp:sp modelId="{84481401-5F85-435A-BE61-B20F03783DDC}">
      <dsp:nvSpPr>
        <dsp:cNvPr id="0" name=""/>
        <dsp:cNvSpPr/>
      </dsp:nvSpPr>
      <dsp:spPr>
        <a:xfrm rot="5400000">
          <a:off x="-211610" y="2641281"/>
          <a:ext cx="1410734" cy="987513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Clustering</a:t>
          </a:r>
          <a:endParaRPr lang="en-US" sz="1200" kern="1200" dirty="0"/>
        </a:p>
      </dsp:txBody>
      <dsp:txXfrm rot="-5400000">
        <a:off x="1" y="2923428"/>
        <a:ext cx="987513" cy="423221"/>
      </dsp:txXfrm>
    </dsp:sp>
    <dsp:sp modelId="{9B4FA0C5-A2F3-49FF-AE49-151BCEF186E4}">
      <dsp:nvSpPr>
        <dsp:cNvPr id="0" name=""/>
        <dsp:cNvSpPr/>
      </dsp:nvSpPr>
      <dsp:spPr>
        <a:xfrm rot="5400000">
          <a:off x="3907185" y="-490000"/>
          <a:ext cx="916977" cy="67563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Clustering is done using </a:t>
          </a:r>
          <a:r>
            <a:rPr lang="en-US" sz="1400" kern="1200" dirty="0" err="1" smtClean="0"/>
            <a:t>Kmeans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Checking the elbow, standard deviation of each number of cluster, and its improvement over the previous number of cluster used.</a:t>
          </a:r>
          <a:endParaRPr lang="en-US" sz="1400" kern="1200" dirty="0"/>
        </a:p>
      </dsp:txBody>
      <dsp:txXfrm rot="-5400000">
        <a:off x="987514" y="2474434"/>
        <a:ext cx="6711558" cy="827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B3F33-91B4-4E8C-B922-3E979F09B5AD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4A7AA-F136-4654-B822-354306EAA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22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4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15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7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97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82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67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35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2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39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3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82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24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75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45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24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63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6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63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1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63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2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18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17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9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57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8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4A7AA-F136-4654-B822-354306EAAD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2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0"/>
            </a:lvl2pPr>
            <a:lvl3pPr marL="914398" indent="0" algn="ctr">
              <a:buNone/>
              <a:defRPr sz="1800"/>
            </a:lvl3pPr>
            <a:lvl4pPr marL="1371598" indent="0" algn="ctr">
              <a:buNone/>
              <a:defRPr sz="1600"/>
            </a:lvl4pPr>
            <a:lvl5pPr marL="1828797" indent="0" algn="ctr">
              <a:buNone/>
              <a:defRPr sz="1600"/>
            </a:lvl5pPr>
            <a:lvl6pPr marL="2285996" indent="0" algn="ctr">
              <a:buNone/>
              <a:defRPr sz="1600"/>
            </a:lvl6pPr>
            <a:lvl7pPr marL="2743195" indent="0" algn="ctr">
              <a:buNone/>
              <a:defRPr sz="1600"/>
            </a:lvl7pPr>
            <a:lvl8pPr marL="3200395" indent="0" algn="ctr">
              <a:buNone/>
              <a:defRPr sz="1600"/>
            </a:lvl8pPr>
            <a:lvl9pPr marL="3657594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EFEC-AFFE-44A5-9652-2C45026F5DA2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A89-CC9A-4239-B98F-9235A68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749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ECDD-865F-40E1-A4EC-BA277FA50585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A89-CC9A-4239-B98F-9235A68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6962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D578-748B-4353-B1B6-45D5B7C19EB6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A89-CC9A-4239-B98F-9235A68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7286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2F7F-8062-46B7-ABA0-A3AD16C94F08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A89-CC9A-4239-B98F-9235A68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5381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FACE-3738-4C8D-806C-F490AB7266A1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A89-CC9A-4239-B98F-9235A68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1145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8D1F-B53B-4B84-B423-685C9D44BEBE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A89-CC9A-4239-B98F-9235A68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7037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7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5" indent="0">
              <a:buNone/>
              <a:defRPr sz="1600" b="1"/>
            </a:lvl7pPr>
            <a:lvl8pPr marL="3200395" indent="0">
              <a:buNone/>
              <a:defRPr sz="1600" b="1"/>
            </a:lvl8pPr>
            <a:lvl9pPr marL="36575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7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5" indent="0">
              <a:buNone/>
              <a:defRPr sz="1600" b="1"/>
            </a:lvl7pPr>
            <a:lvl8pPr marL="3200395" indent="0">
              <a:buNone/>
              <a:defRPr sz="1600" b="1"/>
            </a:lvl8pPr>
            <a:lvl9pPr marL="36575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9E76-8A30-4EF9-8F0F-A0E6BC98240A}" type="datetime1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A89-CC9A-4239-B98F-9235A68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0382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1B31-0681-4FC5-BB5F-24DF3A892EAD}" type="datetime1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A89-CC9A-4239-B98F-9235A68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6152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1D60-6E2A-4E8A-A571-E0DEE9812634}" type="datetime1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A89-CC9A-4239-B98F-9235A68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52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8" indent="0">
              <a:buNone/>
              <a:defRPr sz="1000"/>
            </a:lvl4pPr>
            <a:lvl5pPr marL="1828797" indent="0">
              <a:buNone/>
              <a:defRPr sz="1000"/>
            </a:lvl5pPr>
            <a:lvl6pPr marL="2285996" indent="0">
              <a:buNone/>
              <a:defRPr sz="1000"/>
            </a:lvl6pPr>
            <a:lvl7pPr marL="2743195" indent="0">
              <a:buNone/>
              <a:defRPr sz="1000"/>
            </a:lvl7pPr>
            <a:lvl8pPr marL="3200395" indent="0">
              <a:buNone/>
              <a:defRPr sz="1000"/>
            </a:lvl8pPr>
            <a:lvl9pPr marL="365759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3F7-1C43-4F65-9F04-824523777623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A89-CC9A-4239-B98F-9235A68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7882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199" indent="0">
              <a:buNone/>
              <a:defRPr sz="2800"/>
            </a:lvl2pPr>
            <a:lvl3pPr marL="914398" indent="0">
              <a:buNone/>
              <a:defRPr sz="2400"/>
            </a:lvl3pPr>
            <a:lvl4pPr marL="1371598" indent="0">
              <a:buNone/>
              <a:defRPr sz="2000"/>
            </a:lvl4pPr>
            <a:lvl5pPr marL="1828797" indent="0">
              <a:buNone/>
              <a:defRPr sz="2000"/>
            </a:lvl5pPr>
            <a:lvl6pPr marL="2285996" indent="0">
              <a:buNone/>
              <a:defRPr sz="2000"/>
            </a:lvl6pPr>
            <a:lvl7pPr marL="2743195" indent="0">
              <a:buNone/>
              <a:defRPr sz="2000"/>
            </a:lvl7pPr>
            <a:lvl8pPr marL="3200395" indent="0">
              <a:buNone/>
              <a:defRPr sz="2000"/>
            </a:lvl8pPr>
            <a:lvl9pPr marL="365759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8" indent="0">
              <a:buNone/>
              <a:defRPr sz="1000"/>
            </a:lvl4pPr>
            <a:lvl5pPr marL="1828797" indent="0">
              <a:buNone/>
              <a:defRPr sz="1000"/>
            </a:lvl5pPr>
            <a:lvl6pPr marL="2285996" indent="0">
              <a:buNone/>
              <a:defRPr sz="1000"/>
            </a:lvl6pPr>
            <a:lvl7pPr marL="2743195" indent="0">
              <a:buNone/>
              <a:defRPr sz="1000"/>
            </a:lvl7pPr>
            <a:lvl8pPr marL="3200395" indent="0">
              <a:buNone/>
              <a:defRPr sz="1000"/>
            </a:lvl8pPr>
            <a:lvl9pPr marL="365759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B796-FA91-44E5-A406-772094C3B8A9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A89-CC9A-4239-B98F-9235A68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5262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E7A6-72B1-4F69-94B8-64830D7564C9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A89-CC9A-4239-B98F-9235A68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l" defTabSz="91439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8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7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7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6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5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4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5" indent="-228600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7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5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5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JPG"/><Relationship Id="rId9" Type="http://schemas.microsoft.com/office/2007/relationships/diagramDrawing" Target="../diagrams/drawin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3.JP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4.JPG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4.JP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4" y="519285"/>
            <a:ext cx="12192000" cy="581729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23816" y="1"/>
            <a:ext cx="11072315" cy="28776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8904808">
            <a:off x="6095126" y="2528164"/>
            <a:ext cx="924226" cy="614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996287" y="641446"/>
            <a:ext cx="10413241" cy="1148684"/>
          </a:xfrm>
        </p:spPr>
        <p:txBody>
          <a:bodyPr anchor="ctr">
            <a:normAutofit/>
          </a:bodyPr>
          <a:lstStyle/>
          <a:p>
            <a:r>
              <a:rPr lang="en-US" sz="7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Startup Clustering</a:t>
            </a:r>
            <a:endParaRPr lang="en-US" sz="7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 flipV="1">
            <a:off x="1142053" y="1762105"/>
            <a:ext cx="1012170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81" y="1944119"/>
            <a:ext cx="21717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35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346924" y="1218981"/>
            <a:ext cx="10436369" cy="483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Process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148" y="2657448"/>
            <a:ext cx="9791920" cy="236527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1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346924" y="1218981"/>
            <a:ext cx="10436369" cy="483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Clustering</a:t>
            </a:r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Model Used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10170760"/>
              </p:ext>
            </p:extLst>
          </p:nvPr>
        </p:nvGraphicFramePr>
        <p:xfrm>
          <a:off x="3625066" y="2075997"/>
          <a:ext cx="7743835" cy="384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27742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346924" y="1218981"/>
            <a:ext cx="10436369" cy="483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Kmeans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54" y="1726537"/>
            <a:ext cx="5716860" cy="28758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33" y="4704922"/>
            <a:ext cx="39433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95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346924" y="1218981"/>
            <a:ext cx="10436369" cy="483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Kmeans</a:t>
            </a:r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6 Cluster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65" y="2417970"/>
            <a:ext cx="2362200" cy="271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869" y="1824074"/>
            <a:ext cx="4270868" cy="390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06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346924" y="1218981"/>
            <a:ext cx="10436369" cy="483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Kmeans</a:t>
            </a:r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6 Cluster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87" y="1830730"/>
            <a:ext cx="3109736" cy="16858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80" y="3821401"/>
            <a:ext cx="4987807" cy="1030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26" y="1921137"/>
            <a:ext cx="4860659" cy="163758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31267" y="4980182"/>
            <a:ext cx="9039195" cy="813269"/>
          </a:xfrm>
          <a:prstGeom prst="rect">
            <a:avLst/>
          </a:prstGeom>
          <a:solidFill>
            <a:srgbClr val="183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these Cluster specific characteristic we try to categorized and named each cluster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547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282733" y="1218981"/>
            <a:ext cx="10436369" cy="483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 Description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43123" y="1669869"/>
            <a:ext cx="3834063" cy="1157663"/>
          </a:xfrm>
          <a:prstGeom prst="rect">
            <a:avLst/>
          </a:prstGeom>
          <a:solidFill>
            <a:srgbClr val="1833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Took several funding mostly on Angel and some venture funding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Second lowest fund count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The lowest in term of average and maximum fund</a:t>
            </a:r>
          </a:p>
          <a:p>
            <a:pPr algn="ctr"/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Named </a:t>
            </a:r>
            <a:r>
              <a:rPr lang="en-US" sz="10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Angel Startup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43122" y="3221888"/>
            <a:ext cx="3834063" cy="1157663"/>
          </a:xfrm>
          <a:prstGeom prst="rect">
            <a:avLst/>
          </a:prstGeom>
          <a:solidFill>
            <a:srgbClr val="1833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Mostly took series A and Venture funding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A minimum of 2 times funding and the highest average fund count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The highest in term of minimum funding and average funding</a:t>
            </a:r>
          </a:p>
          <a:p>
            <a:pPr algn="ctr"/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Named </a:t>
            </a:r>
            <a:r>
              <a:rPr lang="en-US" sz="10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Big Startup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43122" y="4773907"/>
            <a:ext cx="3834063" cy="1157663"/>
          </a:xfrm>
          <a:prstGeom prst="rect">
            <a:avLst/>
          </a:prstGeom>
          <a:solidFill>
            <a:srgbClr val="1833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Mostly took funding in form of Venture funding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Below average fund count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Above average in term of average total fund and has the highest maximum total fund</a:t>
            </a:r>
          </a:p>
          <a:p>
            <a:pPr algn="ctr"/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Named </a:t>
            </a:r>
            <a:r>
              <a:rPr lang="en-US" sz="10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Venture Startup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35167" y="1672379"/>
            <a:ext cx="3834063" cy="1157663"/>
          </a:xfrm>
          <a:prstGeom prst="rect">
            <a:avLst/>
          </a:prstGeom>
          <a:solidFill>
            <a:srgbClr val="1833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Majority took Series A and Series B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Above average fund count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Below average in average total fund</a:t>
            </a:r>
          </a:p>
          <a:p>
            <a:pPr algn="ctr"/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Named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Early to Mid Startup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35166" y="3224398"/>
            <a:ext cx="3834063" cy="1157663"/>
          </a:xfrm>
          <a:prstGeom prst="rect">
            <a:avLst/>
          </a:prstGeom>
          <a:solidFill>
            <a:srgbClr val="1833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Took funding mostly on Series B, Series C, or other funding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Has the lowest average of fund count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Has the second highest average total fund</a:t>
            </a:r>
          </a:p>
          <a:p>
            <a:pPr algn="ctr"/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Named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Late Fund Startup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35166" y="4776417"/>
            <a:ext cx="3834063" cy="1157663"/>
          </a:xfrm>
          <a:prstGeom prst="rect">
            <a:avLst/>
          </a:prstGeom>
          <a:solidFill>
            <a:srgbClr val="1833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Took funding mostly on Series A or Angel fund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- 2nd highest fund count </a:t>
            </a:r>
          </a:p>
          <a:p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- 2nd lowest average total fund</a:t>
            </a:r>
          </a:p>
          <a:p>
            <a:pPr algn="ctr"/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Named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Small Startup</a:t>
            </a:r>
          </a:p>
        </p:txBody>
      </p:sp>
    </p:spTree>
    <p:extLst>
      <p:ext uri="{BB962C8B-B14F-4D97-AF65-F5344CB8AC3E}">
        <p14:creationId xmlns:p14="http://schemas.microsoft.com/office/powerpoint/2010/main" val="3470907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22" y="1888581"/>
            <a:ext cx="9176084" cy="3910224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44882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85" y="1826050"/>
            <a:ext cx="8877204" cy="4230077"/>
          </a:xfrm>
          <a:prstGeom prst="rect">
            <a:avLst/>
          </a:prstGeom>
          <a:ln w="76200"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7604638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62" y="1856158"/>
            <a:ext cx="9144000" cy="4241288"/>
          </a:xfrm>
          <a:prstGeom prst="rect">
            <a:avLst/>
          </a:prstGeom>
          <a:ln w="76200"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462693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85" y="2164642"/>
            <a:ext cx="9737558" cy="3633417"/>
          </a:xfrm>
          <a:prstGeom prst="rect">
            <a:avLst/>
          </a:prstGeom>
          <a:ln w="76200"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1574693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Goals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12" y="2224963"/>
            <a:ext cx="9615854" cy="3003571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97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1906574"/>
            <a:ext cx="9708013" cy="4133688"/>
          </a:xfrm>
          <a:prstGeom prst="rect">
            <a:avLst/>
          </a:prstGeom>
          <a:ln w="76200"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3497442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85" y="1880661"/>
            <a:ext cx="8379556" cy="4089273"/>
          </a:xfrm>
          <a:prstGeom prst="rect">
            <a:avLst/>
          </a:prstGeom>
          <a:ln w="76200"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3747894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2290704"/>
            <a:ext cx="9371015" cy="3403195"/>
          </a:xfrm>
          <a:prstGeom prst="rect">
            <a:avLst/>
          </a:prstGeom>
          <a:ln w="76200"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436493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30" y="2265053"/>
            <a:ext cx="9562735" cy="3432594"/>
          </a:xfrm>
          <a:prstGeom prst="rect">
            <a:avLst/>
          </a:prstGeom>
          <a:ln w="76200"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4054823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Visualization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1"/>
          <a:stretch/>
        </p:blipFill>
        <p:spPr>
          <a:xfrm>
            <a:off x="2880869" y="2147742"/>
            <a:ext cx="8454189" cy="3584155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11155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44322" y="3735505"/>
            <a:ext cx="11038972" cy="2320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Visualization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46" y="2086231"/>
            <a:ext cx="6689558" cy="1385085"/>
          </a:xfrm>
          <a:prstGeom prst="rect">
            <a:avLst/>
          </a:prstGeom>
          <a:ln w="76200">
            <a:solidFill>
              <a:schemeClr val="bg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13" y="3933499"/>
            <a:ext cx="3321666" cy="1796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31" y="3933499"/>
            <a:ext cx="3301245" cy="1796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95" y="3933499"/>
            <a:ext cx="3257003" cy="179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38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Visualization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87" y="1987657"/>
            <a:ext cx="6524992" cy="1384238"/>
          </a:xfrm>
          <a:prstGeom prst="rect">
            <a:avLst/>
          </a:prstGeom>
          <a:ln w="76200">
            <a:solidFill>
              <a:srgbClr val="FFFFFF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21" y="3654421"/>
            <a:ext cx="8669523" cy="23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73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Visualization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87" y="1987657"/>
            <a:ext cx="6524992" cy="1384238"/>
          </a:xfrm>
          <a:prstGeom prst="rect">
            <a:avLst/>
          </a:prstGeom>
          <a:ln w="76200">
            <a:solidFill>
              <a:srgbClr val="FFFFFF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42" y="3652137"/>
            <a:ext cx="8092681" cy="240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0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Visualization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87" y="1987657"/>
            <a:ext cx="6524992" cy="1384238"/>
          </a:xfrm>
          <a:prstGeom prst="rect">
            <a:avLst/>
          </a:prstGeom>
          <a:ln w="76200">
            <a:solidFill>
              <a:srgbClr val="FFFFFF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31" y="3654421"/>
            <a:ext cx="8032504" cy="23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97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346924" y="1218981"/>
            <a:ext cx="10436369" cy="483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96" y="1750153"/>
            <a:ext cx="6790176" cy="42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38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346924" y="1218981"/>
            <a:ext cx="10436369" cy="483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Datasets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49" y="1942095"/>
            <a:ext cx="8741774" cy="39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59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78" y="1906574"/>
            <a:ext cx="9218193" cy="40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467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94" y="2268525"/>
            <a:ext cx="9126868" cy="34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91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4" y="519285"/>
            <a:ext cx="12192000" cy="581729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23816" y="1"/>
            <a:ext cx="11072315" cy="28776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8904808">
            <a:off x="6095126" y="2528164"/>
            <a:ext cx="924226" cy="6141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996287" y="641446"/>
            <a:ext cx="10413241" cy="1148684"/>
          </a:xfrm>
        </p:spPr>
        <p:txBody>
          <a:bodyPr anchor="ctr">
            <a:normAutofit/>
          </a:bodyPr>
          <a:lstStyle/>
          <a:p>
            <a:r>
              <a:rPr lang="en-US" sz="7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Startup Clustering</a:t>
            </a:r>
            <a:endParaRPr lang="en-US" sz="7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 flipV="1">
            <a:off x="1142053" y="1762105"/>
            <a:ext cx="1012170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481" y="1944119"/>
            <a:ext cx="21717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44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346924" y="1218981"/>
            <a:ext cx="10436369" cy="483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Raw Data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46" y="1957850"/>
            <a:ext cx="7190275" cy="376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61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346924" y="1218981"/>
            <a:ext cx="10436369" cy="483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Funding Rounds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825"/>
          <a:stretch/>
        </p:blipFill>
        <p:spPr>
          <a:xfrm>
            <a:off x="2665604" y="2149400"/>
            <a:ext cx="6724650" cy="34768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01200" y="2149400"/>
            <a:ext cx="2259874" cy="3381375"/>
          </a:xfrm>
          <a:prstGeom prst="rect">
            <a:avLst/>
          </a:prstGeom>
          <a:solidFill>
            <a:srgbClr val="183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Object_id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Startup can recur more than once because funding can be done multiple time in a series of runway as we can see in the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funding_round_type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07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346924" y="1218981"/>
            <a:ext cx="10436369" cy="483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Funding Rounds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70"/>
          <a:stretch/>
        </p:blipFill>
        <p:spPr>
          <a:xfrm>
            <a:off x="2690675" y="1963841"/>
            <a:ext cx="6724650" cy="17694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01200" y="2149400"/>
            <a:ext cx="2259874" cy="3381375"/>
          </a:xfrm>
          <a:prstGeom prst="rect">
            <a:avLst/>
          </a:prstGeom>
          <a:solidFill>
            <a:srgbClr val="183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Sorted by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funded_at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remove rows with zero value in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raised_amount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raise_amount_usd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columns 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0" y="3887533"/>
            <a:ext cx="5524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18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346924" y="1218981"/>
            <a:ext cx="10436369" cy="483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Funding Rounds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1879" y="3591713"/>
            <a:ext cx="9039195" cy="1939062"/>
          </a:xfrm>
          <a:prstGeom prst="rect">
            <a:avLst/>
          </a:prstGeom>
          <a:solidFill>
            <a:srgbClr val="183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Grouped by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Startup_id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every occurrence of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fund_type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currency, raised,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raised_usd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collected in a list.</a:t>
            </a:r>
          </a:p>
          <a:p>
            <a:pPr algn="ctr"/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Drop row with outlier using IQR to determine the outlier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01458" y="1843225"/>
            <a:ext cx="9335134" cy="1544679"/>
            <a:chOff x="-1644372" y="2381315"/>
            <a:chExt cx="14678697" cy="24288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44372" y="2381315"/>
              <a:ext cx="8334375" cy="24288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150" y="2388282"/>
              <a:ext cx="6353175" cy="2390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0191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346924" y="1218981"/>
            <a:ext cx="10436369" cy="483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Offices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88" y="1888581"/>
            <a:ext cx="9363075" cy="28289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831267" y="4980182"/>
            <a:ext cx="9039195" cy="813269"/>
          </a:xfrm>
          <a:prstGeom prst="rect">
            <a:avLst/>
          </a:prstGeom>
          <a:solidFill>
            <a:srgbClr val="183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Mergin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offices columns: Latitude, Longitude, and Country code by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Startup_id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then labeling the country to the appropriate label using its unique and an array of 123 number starting from 0 to 122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19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346924" y="1218981"/>
            <a:ext cx="10436369" cy="483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263709" y="785847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5"/>
          <a:stretch/>
        </p:blipFill>
        <p:spPr>
          <a:xfrm>
            <a:off x="-172364" y="842582"/>
            <a:ext cx="1533201" cy="1448122"/>
          </a:xfrm>
        </p:spPr>
      </p:pic>
      <p:sp>
        <p:nvSpPr>
          <p:cNvPr id="7" name="Rounded Rectangle 6"/>
          <p:cNvSpPr/>
          <p:nvPr/>
        </p:nvSpPr>
        <p:spPr>
          <a:xfrm rot="10800000" flipH="1" flipV="1">
            <a:off x="2024801" y="785847"/>
            <a:ext cx="10944367" cy="838200"/>
          </a:xfrm>
          <a:prstGeom prst="roundRect">
            <a:avLst/>
          </a:prstGeom>
          <a:solidFill>
            <a:srgbClr val="18334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Offices Scatterplot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52" y="985872"/>
            <a:ext cx="2171700" cy="43815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263262" y="2615565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1" r="51603"/>
          <a:stretch/>
        </p:blipFill>
        <p:spPr>
          <a:xfrm>
            <a:off x="-263709" y="2633168"/>
            <a:ext cx="1625582" cy="1448122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-258568" y="4444496"/>
            <a:ext cx="1805855" cy="1611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rgbClr val="183344"/>
                </a:solidFill>
              </a:rPr>
              <a:t>test</a:t>
            </a: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2" r="26981"/>
          <a:stretch/>
        </p:blipFill>
        <p:spPr>
          <a:xfrm>
            <a:off x="-263709" y="4469874"/>
            <a:ext cx="1614135" cy="144812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191126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1542548" y="-8076"/>
            <a:ext cx="1556084" cy="6874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" y="-8076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Kamis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</a:t>
            </a:r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2020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" y="6338653"/>
            <a:ext cx="12192000" cy="529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Muhamad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Ariyanda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Putra – </a:t>
            </a:r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Purwadhika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Bekasi: Data Science After Hours Job Connector</a:t>
            </a:r>
            <a:endParaRPr lang="en-US" sz="1000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12" y="1965925"/>
            <a:ext cx="5167903" cy="37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04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1142</Words>
  <Application>Microsoft Office PowerPoint</Application>
  <PresentationFormat>Widescreen</PresentationFormat>
  <Paragraphs>263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Verdana</vt:lpstr>
      <vt:lpstr>Office Theme</vt:lpstr>
      <vt:lpstr>Startup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Startup Clustering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</dc:creator>
  <cp:lastModifiedBy>Farhan</cp:lastModifiedBy>
  <cp:revision>17</cp:revision>
  <dcterms:created xsi:type="dcterms:W3CDTF">2020-09-30T13:55:00Z</dcterms:created>
  <dcterms:modified xsi:type="dcterms:W3CDTF">2020-10-01T04:29:48Z</dcterms:modified>
</cp:coreProperties>
</file>