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tapeout.com/runs/tt06/tt_um_wokwi_39483006968103424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53d793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53d793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https://www.sharetechnote.com/html/Handbook_Communication_CRC.html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53d7937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53d7937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53d7937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53d7937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https://tinytapeout.com/runs/tt06/tt_um_wokwi_394830069681034241</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53d7937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53d7937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https://wokwi.com/projects/394830069681034241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53d7937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53d7937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53d7937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53d7937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168f569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168f569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168f56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168f56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sSX3u6XFOdw" TargetMode="External"/><Relationship Id="rId4" Type="http://schemas.openxmlformats.org/officeDocument/2006/relationships/image" Target="../media/image1.jpg"/><Relationship Id="rId5" Type="http://schemas.openxmlformats.org/officeDocument/2006/relationships/hyperlink" Target="http://www.youtube.com/watch?v=mBCMC11SJ00" TargetMode="External"/><Relationship Id="rId6"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4580"/>
              <a:t>Tiny Tapeout 6 (</a:t>
            </a:r>
            <a:r>
              <a:rPr lang="en" sz="4580"/>
              <a:t>423)</a:t>
            </a:r>
            <a:endParaRPr sz="4580"/>
          </a:p>
          <a:p>
            <a:pPr indent="0" lvl="0" marL="0" rtl="0" algn="ctr">
              <a:spcBef>
                <a:spcPts val="0"/>
              </a:spcBef>
              <a:spcAft>
                <a:spcPts val="0"/>
              </a:spcAft>
              <a:buSzPts val="990"/>
              <a:buNone/>
            </a:pPr>
            <a:r>
              <a:rPr lang="en" sz="4580"/>
              <a:t>Cyclic Redundancy Check</a:t>
            </a:r>
            <a:endParaRPr sz="45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Justin Xu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does a CRC work?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Cyclic </a:t>
            </a:r>
            <a:r>
              <a:rPr lang="en"/>
              <a:t>Redundancy</a:t>
            </a:r>
            <a:r>
              <a:rPr lang="en"/>
              <a:t> Check is an error detecting code </a:t>
            </a:r>
            <a:r>
              <a:rPr lang="en"/>
              <a:t>which</a:t>
            </a:r>
            <a:r>
              <a:rPr lang="en"/>
              <a:t> is used to check for bit flips in a data package. </a:t>
            </a:r>
            <a:endParaRPr/>
          </a:p>
          <a:p>
            <a:pPr indent="-342900" lvl="0" marL="457200" rtl="0" algn="l">
              <a:spcBef>
                <a:spcPts val="0"/>
              </a:spcBef>
              <a:spcAft>
                <a:spcPts val="0"/>
              </a:spcAft>
              <a:buSzPts val="1800"/>
              <a:buChar char="●"/>
            </a:pPr>
            <a:r>
              <a:rPr lang="en"/>
              <a:t>A checksum is </a:t>
            </a:r>
            <a:r>
              <a:rPr lang="en"/>
              <a:t>calculated</a:t>
            </a:r>
            <a:r>
              <a:rPr lang="en"/>
              <a:t> and appended onto the sent data which is </a:t>
            </a:r>
            <a:r>
              <a:rPr lang="en"/>
              <a:t>recalculated</a:t>
            </a:r>
            <a:r>
              <a:rPr lang="en"/>
              <a:t> on the </a:t>
            </a:r>
            <a:r>
              <a:rPr lang="en"/>
              <a:t>receiver</a:t>
            </a:r>
            <a:r>
              <a:rPr lang="en"/>
              <a:t> end to check if there is an error. </a:t>
            </a:r>
            <a:endParaRPr/>
          </a:p>
          <a:p>
            <a:pPr indent="-317500" lvl="1" marL="914400" rtl="0" algn="l">
              <a:spcBef>
                <a:spcPts val="0"/>
              </a:spcBef>
              <a:spcAft>
                <a:spcPts val="0"/>
              </a:spcAft>
              <a:buSzPts val="1400"/>
              <a:buChar char="○"/>
            </a:pPr>
            <a:r>
              <a:rPr lang="en"/>
              <a:t>A</a:t>
            </a:r>
            <a:r>
              <a:rPr lang="en"/>
              <a:t> 128 bit message might have 8 bits appended onto the end of it as a checksum.</a:t>
            </a:r>
            <a:endParaRPr/>
          </a:p>
          <a:p>
            <a:pPr indent="-342900" lvl="0" marL="457200" rtl="0" algn="l">
              <a:spcBef>
                <a:spcPts val="0"/>
              </a:spcBef>
              <a:spcAft>
                <a:spcPts val="0"/>
              </a:spcAft>
              <a:buSzPts val="1800"/>
              <a:buChar char="●"/>
            </a:pPr>
            <a:r>
              <a:rPr lang="en"/>
              <a:t>Difference CRCs have different polynomial representations </a:t>
            </a:r>
            <a:r>
              <a:rPr lang="en"/>
              <a:t>which</a:t>
            </a:r>
            <a:r>
              <a:rPr lang="en"/>
              <a:t> change how the checksum is computed.</a:t>
            </a:r>
            <a:endParaRPr/>
          </a:p>
          <a:p>
            <a:pPr indent="0" lvl="0" marL="45720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135675" y="3416488"/>
            <a:ext cx="4533900" cy="159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Dallas Maxim CRC</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Dallas Maxim CRC uses a polynomial of x</a:t>
            </a:r>
            <a:r>
              <a:rPr baseline="30000" lang="en"/>
              <a:t>8</a:t>
            </a:r>
            <a:r>
              <a:rPr lang="en"/>
              <a:t> + x</a:t>
            </a:r>
            <a:r>
              <a:rPr baseline="30000" lang="en"/>
              <a:t>5 </a:t>
            </a:r>
            <a:r>
              <a:rPr lang="en"/>
              <a:t>+ x</a:t>
            </a:r>
            <a:r>
              <a:rPr baseline="30000" lang="en"/>
              <a:t>4 </a:t>
            </a:r>
            <a:r>
              <a:rPr lang="en"/>
              <a:t>+ 1.</a:t>
            </a:r>
            <a:endParaRPr/>
          </a:p>
          <a:p>
            <a:pPr indent="-342900" lvl="0" marL="457200" rtl="0" algn="l">
              <a:spcBef>
                <a:spcPts val="0"/>
              </a:spcBef>
              <a:spcAft>
                <a:spcPts val="0"/>
              </a:spcAft>
              <a:buSzPts val="1800"/>
              <a:buChar char="●"/>
            </a:pPr>
            <a:r>
              <a:rPr lang="en"/>
              <a:t>The</a:t>
            </a:r>
            <a:r>
              <a:rPr lang="en"/>
              <a:t> design has an XOR at the output between </a:t>
            </a:r>
            <a:r>
              <a:rPr lang="en"/>
              <a:t>x</a:t>
            </a:r>
            <a:r>
              <a:rPr baseline="30000" lang="en"/>
              <a:t>0</a:t>
            </a:r>
            <a:r>
              <a:rPr lang="en"/>
              <a:t>, x</a:t>
            </a:r>
            <a:r>
              <a:rPr baseline="30000" lang="en"/>
              <a:t>4</a:t>
            </a:r>
            <a:r>
              <a:rPr lang="en"/>
              <a:t>,x</a:t>
            </a:r>
            <a:r>
              <a:rPr baseline="30000" lang="en"/>
              <a:t>5</a:t>
            </a:r>
            <a:r>
              <a:rPr lang="en"/>
              <a:t> and x</a:t>
            </a:r>
            <a:r>
              <a:rPr baseline="30000" lang="en"/>
              <a:t>8</a:t>
            </a:r>
            <a:r>
              <a:rPr lang="en"/>
              <a:t>. </a:t>
            </a:r>
            <a:endParaRPr/>
          </a:p>
          <a:p>
            <a:pPr indent="-342900" lvl="0" marL="457200" rtl="0" algn="l">
              <a:spcBef>
                <a:spcPts val="0"/>
              </a:spcBef>
              <a:spcAft>
                <a:spcPts val="0"/>
              </a:spcAft>
              <a:buSzPts val="1800"/>
              <a:buChar char="●"/>
            </a:pPr>
            <a:r>
              <a:rPr lang="en"/>
              <a:t>The placement of the XORs determine what the polynomial is.</a:t>
            </a:r>
            <a:endParaRPr/>
          </a:p>
        </p:txBody>
      </p:sp>
      <p:pic>
        <p:nvPicPr>
          <p:cNvPr id="69" name="Google Shape;69;p15"/>
          <p:cNvPicPr preferRelativeResize="0"/>
          <p:nvPr/>
        </p:nvPicPr>
        <p:blipFill>
          <a:blip r:embed="rId3">
            <a:alphaModFix/>
          </a:blip>
          <a:stretch>
            <a:fillRect/>
          </a:stretch>
        </p:blipFill>
        <p:spPr>
          <a:xfrm>
            <a:off x="1820838" y="2767375"/>
            <a:ext cx="5191125" cy="163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Tiny Tapout Chip</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Tiny Tapeout chip takes single bit inputs with a clock and outputs an 8 bit checksum for each value clocked.</a:t>
            </a:r>
            <a:endParaRPr/>
          </a:p>
          <a:p>
            <a:pPr indent="-342900" lvl="0" marL="457200" rtl="0" algn="l">
              <a:spcBef>
                <a:spcPts val="0"/>
              </a:spcBef>
              <a:spcAft>
                <a:spcPts val="0"/>
              </a:spcAft>
              <a:buSzPts val="1800"/>
              <a:buChar char="●"/>
            </a:pPr>
            <a:r>
              <a:rPr lang="en"/>
              <a:t>The final value is the final checksum after all the data is </a:t>
            </a:r>
            <a:r>
              <a:rPr lang="en"/>
              <a:t>submitted</a:t>
            </a:r>
            <a:r>
              <a:rPr lang="en"/>
              <a:t> to the CRC.</a:t>
            </a:r>
            <a:endParaRPr/>
          </a:p>
          <a:p>
            <a:pPr indent="-342900" lvl="0" marL="457200" rtl="0" algn="l">
              <a:spcBef>
                <a:spcPts val="0"/>
              </a:spcBef>
              <a:spcAft>
                <a:spcPts val="0"/>
              </a:spcAft>
              <a:buSzPts val="1800"/>
              <a:buChar char="●"/>
            </a:pPr>
            <a:r>
              <a:rPr lang="en"/>
              <a:t>There is the data input, the clock and 8 bits of data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Wokwi Comparison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Wokwi design simulation was compared to the chip manually through manually clocking the input switch on the chip and copying the operations on the Wokwi. </a:t>
            </a:r>
            <a:endParaRPr/>
          </a:p>
          <a:p>
            <a:pPr indent="-342900" lvl="0" marL="457200" rtl="0" algn="l">
              <a:spcBef>
                <a:spcPts val="0"/>
              </a:spcBef>
              <a:spcAft>
                <a:spcPts val="0"/>
              </a:spcAft>
              <a:buSzPts val="1800"/>
              <a:buChar char="●"/>
            </a:pPr>
            <a:r>
              <a:rPr lang="en"/>
              <a:t>The outputs were matched so the design was confirmed to be valid</a:t>
            </a:r>
            <a:endParaRPr/>
          </a:p>
        </p:txBody>
      </p:sp>
      <p:pic>
        <p:nvPicPr>
          <p:cNvPr id="82" name="Google Shape;82;p17"/>
          <p:cNvPicPr preferRelativeResize="0"/>
          <p:nvPr/>
        </p:nvPicPr>
        <p:blipFill rotWithShape="1">
          <a:blip r:embed="rId3">
            <a:alphaModFix/>
          </a:blip>
          <a:srcRect b="7054" l="0" r="0" t="0"/>
          <a:stretch/>
        </p:blipFill>
        <p:spPr>
          <a:xfrm>
            <a:off x="1253400" y="2517825"/>
            <a:ext cx="6022950" cy="247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Arduino as Input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arduino was used to test the chip by sending 128 bits of data into the CRC and calculating the CRC output to see if the two data outputs match.</a:t>
            </a:r>
            <a:endParaRPr/>
          </a:p>
          <a:p>
            <a:pPr indent="-342900" lvl="0" marL="457200" rtl="0" algn="l">
              <a:spcBef>
                <a:spcPts val="0"/>
              </a:spcBef>
              <a:spcAft>
                <a:spcPts val="0"/>
              </a:spcAft>
              <a:buSzPts val="1800"/>
              <a:buChar char="●"/>
            </a:pPr>
            <a:r>
              <a:rPr lang="en"/>
              <a:t>Through the entire calculation the data outputs matched</a:t>
            </a:r>
            <a:endParaRPr/>
          </a:p>
        </p:txBody>
      </p:sp>
      <p:pic>
        <p:nvPicPr>
          <p:cNvPr id="89" name="Google Shape;89;p18"/>
          <p:cNvPicPr preferRelativeResize="0"/>
          <p:nvPr/>
        </p:nvPicPr>
        <p:blipFill>
          <a:blip r:embed="rId3">
            <a:alphaModFix/>
          </a:blip>
          <a:stretch>
            <a:fillRect/>
          </a:stretch>
        </p:blipFill>
        <p:spPr>
          <a:xfrm>
            <a:off x="6267675" y="2236725"/>
            <a:ext cx="2440899" cy="2645000"/>
          </a:xfrm>
          <a:prstGeom prst="rect">
            <a:avLst/>
          </a:prstGeom>
          <a:noFill/>
          <a:ln>
            <a:noFill/>
          </a:ln>
        </p:spPr>
      </p:pic>
      <p:pic>
        <p:nvPicPr>
          <p:cNvPr id="90" name="Google Shape;90;p18"/>
          <p:cNvPicPr preferRelativeResize="0"/>
          <p:nvPr/>
        </p:nvPicPr>
        <p:blipFill>
          <a:blip r:embed="rId4">
            <a:alphaModFix/>
          </a:blip>
          <a:stretch>
            <a:fillRect/>
          </a:stretch>
        </p:blipFill>
        <p:spPr>
          <a:xfrm>
            <a:off x="665750" y="2196350"/>
            <a:ext cx="5183300" cy="2725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a Single Bit (simulating an error)</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single bit change can simulate a bitflip in the message sent</a:t>
            </a:r>
            <a:endParaRPr/>
          </a:p>
          <a:p>
            <a:pPr indent="-342900" lvl="0" marL="457200" rtl="0" algn="l">
              <a:spcBef>
                <a:spcPts val="0"/>
              </a:spcBef>
              <a:spcAft>
                <a:spcPts val="0"/>
              </a:spcAft>
              <a:buSzPts val="1800"/>
              <a:buChar char="●"/>
            </a:pPr>
            <a:r>
              <a:rPr lang="en"/>
              <a:t>The CRC checksum before the bitflip can be compared to determine if the output changes with the message</a:t>
            </a:r>
            <a:endParaRPr/>
          </a:p>
          <a:p>
            <a:pPr indent="-342900" lvl="0" marL="457200" rtl="0" algn="l">
              <a:spcBef>
                <a:spcPts val="0"/>
              </a:spcBef>
              <a:spcAft>
                <a:spcPts val="0"/>
              </a:spcAft>
              <a:buSzPts val="1800"/>
              <a:buChar char="●"/>
            </a:pPr>
            <a:r>
              <a:rPr lang="en"/>
              <a:t>When an error happens in a real message the message will change but the checksum will not, causing a discrepancy in the calculated checksums (the checksum send by messenger and recalculated by receiver)</a:t>
            </a:r>
            <a:endParaRPr/>
          </a:p>
          <a:p>
            <a:pPr indent="-342900" lvl="0" marL="457200" rtl="0" algn="l">
              <a:spcBef>
                <a:spcPts val="0"/>
              </a:spcBef>
              <a:spcAft>
                <a:spcPts val="0"/>
              </a:spcAft>
              <a:buSzPts val="1800"/>
              <a:buChar char="●"/>
            </a:pPr>
            <a:r>
              <a:rPr lang="en"/>
              <a:t>The checksum is a way to add redundancy to the message, therefore if the checksum is different the message has an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Overview</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code generates 8 random longs in an array and cycles </a:t>
            </a:r>
            <a:r>
              <a:rPr lang="en"/>
              <a:t>through</a:t>
            </a:r>
            <a:r>
              <a:rPr lang="en"/>
              <a:t> them</a:t>
            </a:r>
            <a:endParaRPr/>
          </a:p>
          <a:p>
            <a:pPr indent="-342900" lvl="0" marL="457200" rtl="0" algn="l">
              <a:spcBef>
                <a:spcPts val="0"/>
              </a:spcBef>
              <a:spcAft>
                <a:spcPts val="0"/>
              </a:spcAft>
              <a:buSzPts val="1800"/>
              <a:buChar char="●"/>
            </a:pPr>
            <a:r>
              <a:rPr lang="en"/>
              <a:t>The longs are then converted to binary and each </a:t>
            </a:r>
            <a:r>
              <a:rPr lang="en"/>
              <a:t>inputted</a:t>
            </a:r>
            <a:r>
              <a:rPr lang="en"/>
              <a:t> bit by bit from right to left.</a:t>
            </a:r>
            <a:endParaRPr/>
          </a:p>
          <a:p>
            <a:pPr indent="-342900" lvl="0" marL="457200" rtl="0" algn="l">
              <a:spcBef>
                <a:spcPts val="0"/>
              </a:spcBef>
              <a:spcAft>
                <a:spcPts val="0"/>
              </a:spcAft>
              <a:buSzPts val="1800"/>
              <a:buChar char="●"/>
            </a:pPr>
            <a:r>
              <a:rPr lang="en"/>
              <a:t>Then the array is duplicated and a single bit is changed</a:t>
            </a:r>
            <a:endParaRPr/>
          </a:p>
          <a:p>
            <a:pPr indent="-342900" lvl="0" marL="457200" rtl="0" algn="l">
              <a:spcBef>
                <a:spcPts val="0"/>
              </a:spcBef>
              <a:spcAft>
                <a:spcPts val="0"/>
              </a:spcAft>
              <a:buSzPts val="1800"/>
              <a:buChar char="●"/>
            </a:pPr>
            <a:r>
              <a:rPr lang="en"/>
              <a:t>The new array is run through the CRC and the arduino and tested to see if the outputs match again and the checksum is checked for change on the serial terminal in the Arduino IDE</a:t>
            </a:r>
            <a:endParaRPr/>
          </a:p>
        </p:txBody>
      </p:sp>
      <p:pic>
        <p:nvPicPr>
          <p:cNvPr id="103" name="Google Shape;103;p20"/>
          <p:cNvPicPr preferRelativeResize="0"/>
          <p:nvPr/>
        </p:nvPicPr>
        <p:blipFill>
          <a:blip r:embed="rId3">
            <a:alphaModFix/>
          </a:blip>
          <a:stretch>
            <a:fillRect/>
          </a:stretch>
        </p:blipFill>
        <p:spPr>
          <a:xfrm>
            <a:off x="5540825" y="3270775"/>
            <a:ext cx="2286774" cy="175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73225" y="144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of Arduino</a:t>
            </a:r>
            <a:endParaRPr/>
          </a:p>
          <a:p>
            <a:pPr indent="0" lvl="0" marL="0" rtl="0" algn="l">
              <a:spcBef>
                <a:spcPts val="0"/>
              </a:spcBef>
              <a:spcAft>
                <a:spcPts val="0"/>
              </a:spcAft>
              <a:buNone/>
            </a:pPr>
            <a:r>
              <a:rPr lang="en"/>
              <a:t>Comparison</a:t>
            </a:r>
            <a:endParaRPr/>
          </a:p>
        </p:txBody>
      </p:sp>
      <p:pic>
        <p:nvPicPr>
          <p:cNvPr id="109" name="Google Shape;109;p21" title="CRC Arduino Terminal Output">
            <a:hlinkClick r:id="rId3"/>
          </p:cNvPr>
          <p:cNvPicPr preferRelativeResize="0"/>
          <p:nvPr/>
        </p:nvPicPr>
        <p:blipFill>
          <a:blip r:embed="rId4">
            <a:alphaModFix/>
          </a:blip>
          <a:stretch>
            <a:fillRect/>
          </a:stretch>
        </p:blipFill>
        <p:spPr>
          <a:xfrm>
            <a:off x="203925" y="1853200"/>
            <a:ext cx="4254300" cy="2393025"/>
          </a:xfrm>
          <a:prstGeom prst="rect">
            <a:avLst/>
          </a:prstGeom>
          <a:noFill/>
          <a:ln>
            <a:noFill/>
          </a:ln>
        </p:spPr>
      </p:pic>
      <p:pic>
        <p:nvPicPr>
          <p:cNvPr id="110" name="Google Shape;110;p21" title="Arduino and  chip">
            <a:hlinkClick r:id="rId5"/>
          </p:cNvPr>
          <p:cNvPicPr preferRelativeResize="0"/>
          <p:nvPr/>
        </p:nvPicPr>
        <p:blipFill>
          <a:blip r:embed="rId6">
            <a:alphaModFix/>
          </a:blip>
          <a:stretch>
            <a:fillRect/>
          </a:stretch>
        </p:blipFill>
        <p:spPr>
          <a:xfrm>
            <a:off x="4758500" y="1231700"/>
            <a:ext cx="4117600" cy="23161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