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3" r:id="rId9"/>
    <p:sldId id="274" r:id="rId10"/>
    <p:sldId id="275" r:id="rId11"/>
    <p:sldId id="267" r:id="rId12"/>
    <p:sldId id="268" r:id="rId13"/>
    <p:sldId id="272" r:id="rId14"/>
    <p:sldId id="276" r:id="rId15"/>
    <p:sldId id="260" r:id="rId16"/>
    <p:sldId id="262" r:id="rId17"/>
    <p:sldId id="261" r:id="rId18"/>
    <p:sldId id="263" r:id="rId19"/>
    <p:sldId id="264" r:id="rId20"/>
    <p:sldId id="266" r:id="rId21"/>
    <p:sldId id="277" r:id="rId22"/>
    <p:sldId id="265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E916-0C7D-457C-BA12-281B7F015710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CDBA-7068-467B-9B89-D531C82651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E916-0C7D-457C-BA12-281B7F015710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CDBA-7068-467B-9B89-D531C82651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E916-0C7D-457C-BA12-281B7F015710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CDBA-7068-467B-9B89-D531C82651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E916-0C7D-457C-BA12-281B7F015710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CDBA-7068-467B-9B89-D531C82651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E916-0C7D-457C-BA12-281B7F015710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CDBA-7068-467B-9B89-D531C82651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E916-0C7D-457C-BA12-281B7F015710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CDBA-7068-467B-9B89-D531C82651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E916-0C7D-457C-BA12-281B7F015710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CDBA-7068-467B-9B89-D531C82651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E916-0C7D-457C-BA12-281B7F015710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CDBA-7068-467B-9B89-D531C82651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E916-0C7D-457C-BA12-281B7F015710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CDBA-7068-467B-9B89-D531C82651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E916-0C7D-457C-BA12-281B7F015710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CDBA-7068-467B-9B89-D531C82651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E916-0C7D-457C-BA12-281B7F015710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CDBA-7068-467B-9B89-D531C82651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AE916-0C7D-457C-BA12-281B7F015710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7CDBA-7068-467B-9B89-D531C82651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고민중인 분야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NewGA</a:t>
            </a:r>
            <a:r>
              <a:rPr lang="en-US" altLang="ko-KR" dirty="0" smtClean="0"/>
              <a:t> - Power, State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아주 </a:t>
            </a:r>
            <a:r>
              <a:rPr lang="ko-KR" altLang="en-US" dirty="0" err="1" smtClean="0"/>
              <a:t>핵심적인것이며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이것때문에</a:t>
            </a:r>
            <a:r>
              <a:rPr lang="ko-KR" altLang="en-US" dirty="0" smtClean="0"/>
              <a:t> 골머리가 아픔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일단 단백질</a:t>
            </a:r>
            <a:r>
              <a:rPr lang="en-US" altLang="ko-KR" dirty="0" smtClean="0"/>
              <a:t>- </a:t>
            </a:r>
            <a:r>
              <a:rPr lang="ko-KR" altLang="en-US" dirty="0" smtClean="0"/>
              <a:t>단백질이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어떨때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결합할런지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이때 힘은</a:t>
            </a:r>
            <a:r>
              <a:rPr lang="en-US" altLang="ko-KR" dirty="0" smtClean="0"/>
              <a:t>? </a:t>
            </a:r>
            <a:r>
              <a:rPr lang="ko-KR" altLang="en-US" dirty="0" smtClean="0"/>
              <a:t>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결합의 우선순위는</a:t>
            </a:r>
            <a:r>
              <a:rPr lang="en-US" altLang="ko-KR" dirty="0" smtClean="0"/>
              <a:t>? </a:t>
            </a:r>
            <a:r>
              <a:rPr lang="ko-KR" altLang="en-US" dirty="0" smtClean="0"/>
              <a:t>농도는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결합했을때</a:t>
            </a:r>
            <a:r>
              <a:rPr lang="ko-KR" altLang="en-US" dirty="0" smtClean="0"/>
              <a:t> 상태</a:t>
            </a:r>
            <a:r>
              <a:rPr lang="en-US" altLang="ko-KR" dirty="0" smtClean="0"/>
              <a:t>( +, - </a:t>
            </a:r>
            <a:r>
              <a:rPr lang="ko-KR" altLang="en-US" dirty="0" smtClean="0"/>
              <a:t>상태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 </a:t>
            </a:r>
            <a:r>
              <a:rPr lang="ko-KR" altLang="en-US" dirty="0" smtClean="0"/>
              <a:t>는</a:t>
            </a:r>
            <a:r>
              <a:rPr lang="en-US" altLang="ko-KR" dirty="0" smtClean="0"/>
              <a:t>? </a:t>
            </a:r>
            <a:r>
              <a:rPr lang="ko-KR" altLang="en-US" dirty="0" smtClean="0"/>
              <a:t>등등을 </a:t>
            </a:r>
            <a:r>
              <a:rPr lang="ko-KR" altLang="en-US" dirty="0" err="1" smtClean="0"/>
              <a:t>결정할것임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아이디어만 있음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Ex) 100010101 – 011101010 </a:t>
            </a:r>
            <a:r>
              <a:rPr lang="ko-KR" altLang="en-US" dirty="0" smtClean="0"/>
              <a:t>등 반전부호는 인력을 작용함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같은 부호는 척력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힘에 의해  결합부위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결합상태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결합력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결합속도 등을 결정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New GA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Str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은 맨 처음엔 모두 </a:t>
            </a:r>
            <a:r>
              <a:rPr lang="en-US" altLang="ko-KR" sz="2400" dirty="0" smtClean="0"/>
              <a:t>LOCK </a:t>
            </a:r>
            <a:r>
              <a:rPr lang="ko-KR" altLang="en-US" sz="2400" dirty="0" smtClean="0"/>
              <a:t>상태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Protein </a:t>
            </a:r>
            <a:r>
              <a:rPr lang="ko-KR" altLang="en-US" sz="2400" dirty="0" smtClean="0"/>
              <a:t>이 아래와 같이 결합</a:t>
            </a:r>
            <a:r>
              <a:rPr lang="en-US" altLang="ko-KR" sz="2400" dirty="0" smtClean="0"/>
              <a:t>(protein-protein , </a:t>
            </a:r>
            <a:r>
              <a:rPr lang="en-US" altLang="ko-KR" sz="2400" dirty="0" err="1" smtClean="0"/>
              <a:t>str</a:t>
            </a:r>
            <a:r>
              <a:rPr lang="en-US" altLang="ko-KR" sz="2400" dirty="0" smtClean="0"/>
              <a:t> – protein </a:t>
            </a:r>
            <a:r>
              <a:rPr lang="ko-KR" altLang="en-US" sz="2400" dirty="0" smtClean="0"/>
              <a:t>결합</a:t>
            </a:r>
            <a:r>
              <a:rPr lang="en-US" altLang="ko-KR" sz="2400" dirty="0" smtClean="0"/>
              <a:t>)</a:t>
            </a:r>
            <a:r>
              <a:rPr lang="ko-KR" altLang="en-US" sz="2400" dirty="0" err="1" smtClean="0"/>
              <a:t>할때</a:t>
            </a:r>
            <a:r>
              <a:rPr lang="ko-KR" altLang="en-US" sz="2400" dirty="0" smtClean="0"/>
              <a:t> 중간이 활성화됨</a:t>
            </a:r>
            <a:endParaRPr lang="en-US" altLang="ko-KR" sz="2400" dirty="0" smtClean="0"/>
          </a:p>
          <a:p>
            <a:r>
              <a:rPr lang="ko-KR" altLang="en-US" sz="2400" dirty="0" smtClean="0"/>
              <a:t>활성화 되는 시간도 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이를 어떻게 설계할지 고민</a:t>
            </a:r>
            <a:endParaRPr lang="en-US" altLang="ko-KR" sz="2400" dirty="0" smtClean="0"/>
          </a:p>
          <a:p>
            <a:r>
              <a:rPr lang="en-US" altLang="ko-KR" sz="2400" dirty="0" smtClean="0"/>
              <a:t>Ex) Protein 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“010010” </a:t>
            </a:r>
            <a:r>
              <a:rPr lang="ko-KR" altLang="en-US" sz="2400" dirty="0" smtClean="0"/>
              <a:t>패턴이 </a:t>
            </a:r>
            <a:r>
              <a:rPr lang="ko-KR" altLang="en-US" sz="2400" dirty="0" err="1" smtClean="0"/>
              <a:t>많을때</a:t>
            </a:r>
            <a:r>
              <a:rPr lang="ko-KR" altLang="en-US" sz="2400" dirty="0" smtClean="0"/>
              <a:t> 빨리 활성화</a:t>
            </a:r>
            <a:r>
              <a:rPr lang="ko-KR" altLang="en-US" sz="2400" dirty="0"/>
              <a:t>됨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643042" y="4857760"/>
            <a:ext cx="52149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2928926" y="4357694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072066" y="4357694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143240" y="3929066"/>
            <a:ext cx="2286016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214678" y="5143512"/>
            <a:ext cx="214314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43306" y="535782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Activate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00166" y="521495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Lock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43636" y="514351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Lock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928662" y="5143512"/>
            <a:ext cx="221457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429256" y="5143512"/>
            <a:ext cx="221457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14414" y="464344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Str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57620" y="4000504"/>
            <a:ext cx="120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Protein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NewGA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Activation string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RNA </a:t>
            </a:r>
            <a:r>
              <a:rPr lang="ko-KR" altLang="en-US" dirty="0" err="1" smtClean="0"/>
              <a:t>만들수</a:t>
            </a:r>
            <a:r>
              <a:rPr lang="ko-KR" altLang="en-US" dirty="0" smtClean="0"/>
              <a:t> 있음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개시코돈이</a:t>
            </a:r>
            <a:r>
              <a:rPr lang="ko-KR" altLang="en-US" dirty="0" smtClean="0"/>
              <a:t> 있으면 </a:t>
            </a:r>
            <a:r>
              <a:rPr lang="en-US" altLang="ko-KR" dirty="0" smtClean="0"/>
              <a:t>RNA </a:t>
            </a:r>
            <a:r>
              <a:rPr lang="ko-KR" altLang="en-US" dirty="0" smtClean="0"/>
              <a:t>활성화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핵심은 항상 억제 시스템이 존재해야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이것은 단백질의 발현 에 </a:t>
            </a:r>
            <a:r>
              <a:rPr lang="ko-KR" altLang="en-US" dirty="0" err="1" smtClean="0"/>
              <a:t>의존해야한다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억제 시스템은 아직 확정된 생각은 아니고 아이디어만 있음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500166" y="3143248"/>
            <a:ext cx="678661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3357554" y="3357562"/>
            <a:ext cx="50006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71802" y="342900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Start Code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7190" y="2786058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activation</a:t>
            </a:r>
          </a:p>
          <a:p>
            <a:r>
              <a:rPr lang="en-US" altLang="ko-KR" dirty="0" err="1" smtClean="0"/>
              <a:t>Str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그래서 무엇을 고민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지금까지의 시스템을 보면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핵심은 </a:t>
            </a:r>
            <a:r>
              <a:rPr lang="ko-KR" altLang="en-US" sz="2000" dirty="0" err="1" smtClean="0"/>
              <a:t>세가지이다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1. (</a:t>
            </a:r>
            <a:r>
              <a:rPr lang="ko-KR" altLang="en-US" sz="2000" dirty="0" smtClean="0"/>
              <a:t>매끄러운 </a:t>
            </a:r>
            <a:r>
              <a:rPr lang="ko-KR" altLang="en-US" sz="2000" dirty="0" err="1" smtClean="0"/>
              <a:t>확율적</a:t>
            </a:r>
            <a:r>
              <a:rPr lang="ko-KR" altLang="en-US" sz="2000" dirty="0" smtClean="0"/>
              <a:t> 변화</a:t>
            </a:r>
            <a:r>
              <a:rPr lang="en-US" altLang="ko-KR" sz="2000" dirty="0" smtClean="0"/>
              <a:t>+ </a:t>
            </a:r>
            <a:r>
              <a:rPr lang="ko-KR" altLang="en-US" sz="2000" dirty="0" smtClean="0"/>
              <a:t>완전환 변화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둘다</a:t>
            </a:r>
            <a:r>
              <a:rPr lang="ko-KR" altLang="en-US" sz="2000" dirty="0" smtClean="0"/>
              <a:t> 원한다</a:t>
            </a:r>
            <a:r>
              <a:rPr lang="en-US" altLang="ko-KR" sz="2000" dirty="0" smtClean="0"/>
              <a:t>. </a:t>
            </a:r>
          </a:p>
          <a:p>
            <a:pPr lvl="1"/>
            <a:r>
              <a:rPr lang="ko-KR" altLang="en-US" sz="1800" dirty="0" smtClean="0"/>
              <a:t>의</a:t>
            </a:r>
            <a:r>
              <a:rPr lang="ko-KR" altLang="en-US" sz="1800" dirty="0"/>
              <a:t>미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en-US" altLang="ko-KR" sz="1800" dirty="0" err="1" smtClean="0"/>
              <a:t>str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한 코드가 변했을 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이것이 </a:t>
            </a:r>
            <a:r>
              <a:rPr lang="ko-KR" altLang="en-US" sz="1800" dirty="0" err="1" smtClean="0"/>
              <a:t>개시코돈을건드리면</a:t>
            </a:r>
            <a:r>
              <a:rPr lang="ko-KR" altLang="en-US" sz="1800" dirty="0" smtClean="0"/>
              <a:t> 생성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억제 등 완전환 변화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가 일어나고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다른 </a:t>
            </a:r>
            <a:r>
              <a:rPr lang="ko-KR" altLang="en-US" sz="1800" dirty="0" err="1" smtClean="0"/>
              <a:t>무언가건드리면</a:t>
            </a:r>
            <a:r>
              <a:rPr lang="ko-KR" altLang="en-US" sz="1800" dirty="0" smtClean="0"/>
              <a:t> 발현 가능성이 아주 살짝 변하는 등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작은 변화가 일어난다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 두가지 현상이 공존한다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억제 </a:t>
            </a:r>
            <a:r>
              <a:rPr lang="en-US" altLang="ko-KR" sz="2000" dirty="0" smtClean="0"/>
              <a:t>&amp; </a:t>
            </a:r>
            <a:r>
              <a:rPr lang="ko-KR" altLang="en-US" sz="2000" dirty="0" smtClean="0"/>
              <a:t>실행 등을 할 수 있는 </a:t>
            </a:r>
            <a:r>
              <a:rPr lang="en-US" altLang="ko-KR" sz="2000" dirty="0" smtClean="0"/>
              <a:t>system </a:t>
            </a:r>
            <a:r>
              <a:rPr lang="ko-KR" altLang="en-US" sz="2000" dirty="0" smtClean="0"/>
              <a:t>만 만들며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 구조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기작은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string  </a:t>
            </a:r>
            <a:r>
              <a:rPr lang="ko-KR" altLang="en-US" sz="2000" dirty="0" smtClean="0"/>
              <a:t>에서부터 나온 단백질이 이 직접 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3.  </a:t>
            </a:r>
            <a:r>
              <a:rPr lang="ko-KR" altLang="en-US" sz="2000" dirty="0" smtClean="0"/>
              <a:t>이러한 구조에 대해 있는 상수 에 대해서도 </a:t>
            </a:r>
            <a:r>
              <a:rPr lang="ko-KR" altLang="en-US" sz="2000" dirty="0" err="1" smtClean="0"/>
              <a:t>진화할수</a:t>
            </a:r>
            <a:r>
              <a:rPr lang="ko-KR" altLang="en-US" sz="2000" dirty="0" smtClean="0"/>
              <a:t> 있는 방안이 있는지</a:t>
            </a:r>
            <a:r>
              <a:rPr lang="en-US" altLang="ko-KR" sz="2000" dirty="0" smtClean="0"/>
              <a:t>?</a:t>
            </a:r>
          </a:p>
          <a:p>
            <a:pPr lvl="1"/>
            <a:r>
              <a:rPr lang="ko-KR" altLang="en-US" sz="1600" dirty="0" smtClean="0"/>
              <a:t>의미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예를들어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발현 타이밍 의 </a:t>
            </a:r>
            <a:r>
              <a:rPr lang="ko-KR" altLang="en-US" sz="1600" dirty="0" err="1" smtClean="0"/>
              <a:t>가우시안</a:t>
            </a:r>
            <a:r>
              <a:rPr lang="ko-KR" altLang="en-US" sz="1600" dirty="0" smtClean="0"/>
              <a:t> 분포를 </a:t>
            </a:r>
            <a:r>
              <a:rPr lang="en-US" altLang="ko-KR" sz="1600" dirty="0" smtClean="0"/>
              <a:t>1 </a:t>
            </a:r>
            <a:r>
              <a:rPr lang="ko-KR" altLang="en-US" sz="1600" dirty="0" smtClean="0"/>
              <a:t>로</a:t>
            </a:r>
            <a:r>
              <a:rPr lang="en-US" altLang="ko-KR" sz="1600" dirty="0"/>
              <a:t> </a:t>
            </a:r>
            <a:r>
              <a:rPr lang="ko-KR" altLang="en-US" sz="1600" dirty="0" err="1" smtClean="0"/>
              <a:t>했을때의</a:t>
            </a:r>
            <a:r>
              <a:rPr lang="ko-KR" altLang="en-US" sz="1600" dirty="0" smtClean="0"/>
              <a:t> 유전 알고리즘 수렴속도와</a:t>
            </a:r>
            <a:r>
              <a:rPr lang="en-US" altLang="ko-KR" sz="1600" dirty="0" smtClean="0"/>
              <a:t>, 2 </a:t>
            </a:r>
            <a:r>
              <a:rPr lang="ko-KR" altLang="en-US" sz="1600" dirty="0" smtClean="0"/>
              <a:t>로 </a:t>
            </a:r>
            <a:r>
              <a:rPr lang="ko-KR" altLang="en-US" sz="1600" dirty="0" err="1" smtClean="0"/>
              <a:t>했을때의</a:t>
            </a:r>
            <a:r>
              <a:rPr lang="ko-KR" altLang="en-US" sz="1600" dirty="0" smtClean="0"/>
              <a:t> 유전 알고리즘의 수렴속도 </a:t>
            </a:r>
            <a:r>
              <a:rPr lang="ko-KR" altLang="en-US" sz="1600" dirty="0" err="1" smtClean="0"/>
              <a:t>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비교했을때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2 </a:t>
            </a:r>
            <a:r>
              <a:rPr lang="ko-KR" altLang="en-US" sz="1600" dirty="0" smtClean="0"/>
              <a:t>가 더 크면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이런 </a:t>
            </a:r>
            <a:r>
              <a:rPr lang="en-US" altLang="ko-KR" sz="1600" dirty="0" smtClean="0"/>
              <a:t>Evolution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System </a:t>
            </a:r>
            <a:r>
              <a:rPr lang="ko-KR" altLang="en-US" sz="1600" dirty="0" smtClean="0"/>
              <a:t>을 선택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유전알고리즘을 결정하는 유전알고리즘을 쓴다는 뜻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일단 </a:t>
            </a:r>
            <a:r>
              <a:rPr lang="ko-KR" altLang="en-US" dirty="0" err="1" smtClean="0"/>
              <a:t>고민하느것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지금은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번의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매끄러운 변화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에대한</a:t>
            </a:r>
            <a:r>
              <a:rPr lang="ko-KR" altLang="en-US" dirty="0" smtClean="0"/>
              <a:t> 수학적 고찰을 할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원하는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새로운 목표로 향해 </a:t>
            </a:r>
            <a:r>
              <a:rPr lang="ko-KR" altLang="en-US" dirty="0" err="1" smtClean="0"/>
              <a:t>나갈때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매끄럽게 </a:t>
            </a:r>
            <a:r>
              <a:rPr lang="ko-KR" altLang="en-US" dirty="0" err="1" smtClean="0"/>
              <a:t>나아가는것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 </a:t>
            </a:r>
            <a:r>
              <a:rPr lang="ko-KR" altLang="en-US" dirty="0" smtClean="0"/>
              <a:t>라는 형질에서</a:t>
            </a:r>
            <a:r>
              <a:rPr lang="en-US" altLang="ko-KR" dirty="0" smtClean="0"/>
              <a:t>, A+B </a:t>
            </a:r>
            <a:r>
              <a:rPr lang="ko-KR" altLang="en-US" dirty="0" smtClean="0"/>
              <a:t>라는 형질로 나아갈때 생존에 유리하다면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en-US" altLang="ko-KR" dirty="0" smtClean="0"/>
              <a:t>A+ 0.001B, A+0.002B </a:t>
            </a:r>
            <a:r>
              <a:rPr lang="ko-KR" altLang="en-US" dirty="0" smtClean="0"/>
              <a:t>등등 점진적으로 좋아지는 방향을 통해 </a:t>
            </a:r>
            <a:r>
              <a:rPr lang="en-US" altLang="ko-KR" dirty="0" smtClean="0"/>
              <a:t>A+B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진화하는것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목표를 세분화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F(x) : R -&gt; R </a:t>
            </a:r>
            <a:r>
              <a:rPr lang="ko-KR" altLang="en-US" dirty="0" smtClean="0"/>
              <a:t>도메인에 대해서 </a:t>
            </a:r>
            <a:r>
              <a:rPr lang="ko-KR" altLang="en-US" dirty="0" smtClean="0"/>
              <a:t>먼저 탐구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F(x)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평가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하는 함수를  </a:t>
            </a:r>
            <a:r>
              <a:rPr lang="en-US" altLang="ko-KR" dirty="0" smtClean="0"/>
              <a:t>S(F(x)) </a:t>
            </a:r>
            <a:r>
              <a:rPr lang="ko-KR" altLang="en-US" dirty="0" smtClean="0"/>
              <a:t>라고 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S(X) : f domain -&gt; R</a:t>
            </a:r>
          </a:p>
          <a:p>
            <a:r>
              <a:rPr lang="en-US" altLang="ko-KR" dirty="0" smtClean="0"/>
              <a:t>S(X) </a:t>
            </a:r>
            <a:r>
              <a:rPr lang="ko-KR" altLang="en-US" dirty="0" smtClean="0"/>
              <a:t>가 만족해야할 후보 에 대해서 나열해 봄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목표를 세분화 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 rot="5400000">
            <a:off x="35687" y="2678901"/>
            <a:ext cx="17859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28662" y="3571876"/>
            <a:ext cx="19288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428728" y="3143248"/>
            <a:ext cx="7143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28794" y="2643182"/>
            <a:ext cx="71438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28860" y="2000240"/>
            <a:ext cx="71438" cy="15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rot="5400000">
            <a:off x="2751125" y="2678107"/>
            <a:ext cx="17859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644100" y="3571082"/>
            <a:ext cx="19288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5394331" y="2678107"/>
            <a:ext cx="17859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287306" y="3571082"/>
            <a:ext cx="19288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 25"/>
          <p:cNvSpPr/>
          <p:nvPr/>
        </p:nvSpPr>
        <p:spPr>
          <a:xfrm>
            <a:off x="3648891" y="1981200"/>
            <a:ext cx="1907178" cy="1615439"/>
          </a:xfrm>
          <a:custGeom>
            <a:avLst/>
            <a:gdLst>
              <a:gd name="connsiteX0" fmla="*/ 0 w 1907178"/>
              <a:gd name="connsiteY0" fmla="*/ 1589314 h 1615439"/>
              <a:gd name="connsiteX1" fmla="*/ 400595 w 1907178"/>
              <a:gd name="connsiteY1" fmla="*/ 1545771 h 1615439"/>
              <a:gd name="connsiteX2" fmla="*/ 531223 w 1907178"/>
              <a:gd name="connsiteY2" fmla="*/ 1171303 h 1615439"/>
              <a:gd name="connsiteX3" fmla="*/ 740229 w 1907178"/>
              <a:gd name="connsiteY3" fmla="*/ 1493520 h 1615439"/>
              <a:gd name="connsiteX4" fmla="*/ 1018903 w 1907178"/>
              <a:gd name="connsiteY4" fmla="*/ 657497 h 1615439"/>
              <a:gd name="connsiteX5" fmla="*/ 1245326 w 1907178"/>
              <a:gd name="connsiteY5" fmla="*/ 1458686 h 1615439"/>
              <a:gd name="connsiteX6" fmla="*/ 1541418 w 1907178"/>
              <a:gd name="connsiteY6" fmla="*/ 21771 h 1615439"/>
              <a:gd name="connsiteX7" fmla="*/ 1907178 w 1907178"/>
              <a:gd name="connsiteY7" fmla="*/ 1589314 h 1615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7178" h="1615439">
                <a:moveTo>
                  <a:pt x="0" y="1589314"/>
                </a:moveTo>
                <a:cubicBezTo>
                  <a:pt x="156029" y="1602376"/>
                  <a:pt x="312058" y="1615439"/>
                  <a:pt x="400595" y="1545771"/>
                </a:cubicBezTo>
                <a:cubicBezTo>
                  <a:pt x="489132" y="1476103"/>
                  <a:pt x="474617" y="1180011"/>
                  <a:pt x="531223" y="1171303"/>
                </a:cubicBezTo>
                <a:cubicBezTo>
                  <a:pt x="587829" y="1162595"/>
                  <a:pt x="658949" y="1579154"/>
                  <a:pt x="740229" y="1493520"/>
                </a:cubicBezTo>
                <a:cubicBezTo>
                  <a:pt x="821509" y="1407886"/>
                  <a:pt x="934720" y="663303"/>
                  <a:pt x="1018903" y="657497"/>
                </a:cubicBezTo>
                <a:cubicBezTo>
                  <a:pt x="1103086" y="651691"/>
                  <a:pt x="1158240" y="1564640"/>
                  <a:pt x="1245326" y="1458686"/>
                </a:cubicBezTo>
                <a:cubicBezTo>
                  <a:pt x="1332412" y="1352732"/>
                  <a:pt x="1431110" y="0"/>
                  <a:pt x="1541418" y="21771"/>
                </a:cubicBezTo>
                <a:cubicBezTo>
                  <a:pt x="1651726" y="43542"/>
                  <a:pt x="1779452" y="816428"/>
                  <a:pt x="1907178" y="158931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6286512" y="3142454"/>
            <a:ext cx="536579" cy="429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rot="16200000" flipH="1">
            <a:off x="6804437" y="3161108"/>
            <a:ext cx="286546" cy="249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rot="5400000" flipH="1" flipV="1">
            <a:off x="6804438" y="2910283"/>
            <a:ext cx="786613" cy="250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rot="16200000" flipV="1">
            <a:off x="7054471" y="2911074"/>
            <a:ext cx="786612" cy="249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5400000" flipH="1" flipV="1">
            <a:off x="6983032" y="2588810"/>
            <a:ext cx="1429554" cy="250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rot="16200000" flipV="1">
            <a:off x="7197348" y="2625321"/>
            <a:ext cx="1572430" cy="320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오른쪽 화살표 43"/>
          <p:cNvSpPr/>
          <p:nvPr/>
        </p:nvSpPr>
        <p:spPr>
          <a:xfrm>
            <a:off x="2928926" y="3000372"/>
            <a:ext cx="42862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>
            <a:off x="5715008" y="2928934"/>
            <a:ext cx="42862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내용 개체 틀 2"/>
          <p:cNvSpPr>
            <a:spLocks noGrp="1"/>
          </p:cNvSpPr>
          <p:nvPr>
            <p:ph idx="1"/>
          </p:nvPr>
        </p:nvSpPr>
        <p:spPr>
          <a:xfrm>
            <a:off x="457200" y="4071942"/>
            <a:ext cx="8229600" cy="2054221"/>
          </a:xfrm>
        </p:spPr>
        <p:txBody>
          <a:bodyPr/>
          <a:lstStyle/>
          <a:p>
            <a:r>
              <a:rPr lang="ko-KR" altLang="en-US" dirty="0" smtClean="0"/>
              <a:t>왼쪽은 나쁜 </a:t>
            </a:r>
            <a:r>
              <a:rPr lang="en-US" altLang="ko-KR" dirty="0" smtClean="0"/>
              <a:t>system, </a:t>
            </a:r>
            <a:r>
              <a:rPr lang="ko-KR" altLang="en-US" dirty="0" smtClean="0"/>
              <a:t>오른쪽은 좋은 </a:t>
            </a:r>
            <a:r>
              <a:rPr lang="en-US" altLang="ko-KR" dirty="0" smtClean="0"/>
              <a:t>system </a:t>
            </a:r>
            <a:r>
              <a:rPr lang="ko-KR" altLang="en-US" dirty="0" smtClean="0"/>
              <a:t>이라는 뜻임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화살표 </a:t>
            </a:r>
            <a:r>
              <a:rPr lang="en-US" altLang="ko-KR" dirty="0" smtClean="0"/>
              <a:t>: S(F)</a:t>
            </a:r>
            <a:r>
              <a:rPr lang="ko-KR" altLang="en-US" dirty="0" smtClean="0"/>
              <a:t>가 커진다는 뜻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목표를 세분화 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 rot="5400000">
            <a:off x="2323291" y="3178173"/>
            <a:ext cx="17859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3216266" y="4071148"/>
            <a:ext cx="19288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3214678" y="3642520"/>
            <a:ext cx="537373" cy="430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rot="16200000" flipH="1">
            <a:off x="3696885" y="3697687"/>
            <a:ext cx="215900" cy="105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rot="5400000" flipH="1" flipV="1">
            <a:off x="3696887" y="3303193"/>
            <a:ext cx="715965" cy="394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rot="10800000">
            <a:off x="4252118" y="3142454"/>
            <a:ext cx="248444" cy="215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rot="5400000" flipH="1" flipV="1">
            <a:off x="4196953" y="2803127"/>
            <a:ext cx="858841" cy="251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rot="16200000" flipV="1">
            <a:off x="4554538" y="2697158"/>
            <a:ext cx="1429554" cy="1034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오른쪽 화살표 55"/>
          <p:cNvSpPr/>
          <p:nvPr/>
        </p:nvSpPr>
        <p:spPr>
          <a:xfrm>
            <a:off x="2643968" y="3429000"/>
            <a:ext cx="42862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 rot="5400000">
            <a:off x="-392147" y="3178173"/>
            <a:ext cx="17859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500828" y="4071148"/>
            <a:ext cx="19288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500034" y="3642520"/>
            <a:ext cx="536579" cy="429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rot="16200000" flipH="1">
            <a:off x="1017959" y="3661174"/>
            <a:ext cx="286546" cy="249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rot="5400000" flipH="1" flipV="1">
            <a:off x="1017960" y="3410349"/>
            <a:ext cx="786613" cy="250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rot="16200000" flipV="1">
            <a:off x="1267993" y="3411140"/>
            <a:ext cx="786612" cy="249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rot="5400000" flipH="1" flipV="1">
            <a:off x="1196554" y="3088876"/>
            <a:ext cx="1429554" cy="250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rot="16200000" flipV="1">
            <a:off x="1410870" y="3125387"/>
            <a:ext cx="1572430" cy="320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rot="5400000">
            <a:off x="5466563" y="3178967"/>
            <a:ext cx="17859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6359538" y="4071942"/>
            <a:ext cx="19288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V="1">
            <a:off x="6358744" y="3643314"/>
            <a:ext cx="536579" cy="429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V="1">
            <a:off x="6895322" y="3572672"/>
            <a:ext cx="177010" cy="70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rot="5400000" flipH="1" flipV="1">
            <a:off x="7019149" y="3196431"/>
            <a:ext cx="429420" cy="323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rot="10800000" flipV="1">
            <a:off x="7395390" y="3001166"/>
            <a:ext cx="248446" cy="142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rot="5400000" flipH="1" flipV="1">
            <a:off x="7519216" y="2624928"/>
            <a:ext cx="500858" cy="251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rot="16200000" flipV="1">
            <a:off x="7697810" y="2697952"/>
            <a:ext cx="1429554" cy="1034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오른쪽 화살표 77"/>
          <p:cNvSpPr/>
          <p:nvPr/>
        </p:nvSpPr>
        <p:spPr>
          <a:xfrm>
            <a:off x="5787240" y="3429794"/>
            <a:ext cx="42862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목표를 세분화 </a:t>
            </a:r>
            <a:r>
              <a:rPr lang="en-US" altLang="ko-KR" dirty="0" smtClean="0"/>
              <a:t>-3</a:t>
            </a:r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036613" y="2820189"/>
            <a:ext cx="17859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929588" y="3713164"/>
            <a:ext cx="19288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928794" y="3284536"/>
            <a:ext cx="536579" cy="429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rot="16200000" flipH="1">
            <a:off x="2446719" y="3303190"/>
            <a:ext cx="286546" cy="249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5400000" flipH="1" flipV="1">
            <a:off x="2446720" y="3052365"/>
            <a:ext cx="786613" cy="250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rot="16200000" flipV="1">
            <a:off x="2696753" y="3053156"/>
            <a:ext cx="786612" cy="249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rot="5400000" flipH="1" flipV="1">
            <a:off x="2625314" y="2730892"/>
            <a:ext cx="1429554" cy="250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16200000" flipV="1">
            <a:off x="2839630" y="2767403"/>
            <a:ext cx="1572430" cy="320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/>
          <p:cNvGrpSpPr/>
          <p:nvPr/>
        </p:nvGrpSpPr>
        <p:grpSpPr>
          <a:xfrm>
            <a:off x="4714082" y="3356768"/>
            <a:ext cx="1929620" cy="357190"/>
            <a:chOff x="4714082" y="1427942"/>
            <a:chExt cx="1929620" cy="1786744"/>
          </a:xfrm>
        </p:grpSpPr>
        <p:cxnSp>
          <p:nvCxnSpPr>
            <p:cNvPr id="37" name="직선 연결선 36"/>
            <p:cNvCxnSpPr/>
            <p:nvPr/>
          </p:nvCxnSpPr>
          <p:spPr>
            <a:xfrm rot="5400000">
              <a:off x="3821901" y="2320123"/>
              <a:ext cx="178595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4714876" y="3213098"/>
              <a:ext cx="192882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V="1">
              <a:off x="4714082" y="2784470"/>
              <a:ext cx="536579" cy="4294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16200000" flipH="1">
              <a:off x="5232007" y="2803124"/>
              <a:ext cx="286546" cy="2492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rot="5400000" flipH="1" flipV="1">
              <a:off x="5232008" y="2552299"/>
              <a:ext cx="786613" cy="250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16200000" flipV="1">
              <a:off x="5482041" y="2553090"/>
              <a:ext cx="786612" cy="2492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5400000" flipH="1" flipV="1">
              <a:off x="5410602" y="2230826"/>
              <a:ext cx="1429554" cy="2508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16200000" flipV="1">
              <a:off x="5624918" y="2267337"/>
              <a:ext cx="1572430" cy="320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직선 연결선 82"/>
          <p:cNvCxnSpPr/>
          <p:nvPr/>
        </p:nvCxnSpPr>
        <p:spPr>
          <a:xfrm rot="5400000" flipH="1" flipV="1">
            <a:off x="4000496" y="2642388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4071934" y="328533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4071934" y="3356768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현재 상태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Str</a:t>
            </a:r>
            <a:r>
              <a:rPr lang="en-US" altLang="ko-KR" dirty="0" smtClean="0"/>
              <a:t> -&gt; expression -&gt; graph 3</a:t>
            </a:r>
            <a:r>
              <a:rPr lang="ko-KR" altLang="en-US" dirty="0" smtClean="0"/>
              <a:t>가지 </a:t>
            </a:r>
            <a:r>
              <a:rPr lang="en-US" altLang="ko-KR" dirty="0" smtClean="0"/>
              <a:t>( neuron network, neuron group, neuron model)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Str</a:t>
            </a:r>
            <a:r>
              <a:rPr lang="en-US" altLang="ko-KR" dirty="0" smtClean="0"/>
              <a:t> -&gt; expression  </a:t>
            </a:r>
            <a:r>
              <a:rPr lang="ko-KR" altLang="en-US" dirty="0" smtClean="0"/>
              <a:t>방법을 </a:t>
            </a:r>
            <a:r>
              <a:rPr lang="ko-KR" altLang="en-US" dirty="0" err="1" smtClean="0"/>
              <a:t>고찰중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실제 </a:t>
            </a:r>
            <a:r>
              <a:rPr lang="en-US" altLang="ko-KR" dirty="0" err="1" smtClean="0"/>
              <a:t>dna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쓰이는 방법을 정제하여 </a:t>
            </a:r>
            <a:r>
              <a:rPr lang="en-US" altLang="ko-KR" dirty="0" smtClean="0"/>
              <a:t>new GA </a:t>
            </a:r>
            <a:r>
              <a:rPr lang="ko-KR" altLang="en-US" dirty="0" smtClean="0"/>
              <a:t>를 쓸 예정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여기서</a:t>
            </a:r>
            <a:r>
              <a:rPr lang="en-US" altLang="ko-KR" dirty="0" smtClean="0"/>
              <a:t>, GA </a:t>
            </a:r>
            <a:r>
              <a:rPr lang="ko-KR" altLang="en-US" dirty="0" smtClean="0"/>
              <a:t>가 가장 잘 먹히는 </a:t>
            </a:r>
            <a:r>
              <a:rPr lang="en-US" altLang="ko-KR" dirty="0" smtClean="0"/>
              <a:t>score field </a:t>
            </a:r>
            <a:r>
              <a:rPr lang="ko-KR" altLang="en-US" dirty="0" smtClean="0"/>
              <a:t>는 무엇일까</a:t>
            </a:r>
            <a:r>
              <a:rPr lang="en-US" altLang="ko-KR" dirty="0" smtClean="0"/>
              <a:t>? </a:t>
            </a:r>
            <a:r>
              <a:rPr lang="ko-KR" altLang="en-US" dirty="0" smtClean="0"/>
              <a:t>에 대해서 고민중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평가 함수 후보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분산 </a:t>
            </a:r>
            <a:r>
              <a:rPr lang="en-US" altLang="ko-KR" dirty="0" smtClean="0"/>
              <a:t>: D()</a:t>
            </a:r>
            <a:endParaRPr lang="en-US" altLang="ko-KR" dirty="0"/>
          </a:p>
          <a:p>
            <a:r>
              <a:rPr lang="en-US" altLang="ko-KR" dirty="0" smtClean="0"/>
              <a:t>D(|f`(x)|)</a:t>
            </a:r>
          </a:p>
          <a:p>
            <a:r>
              <a:rPr lang="en-US" altLang="ko-KR" dirty="0" smtClean="0"/>
              <a:t>D(∫(f`(x)) = D(f(a)-f(b))</a:t>
            </a:r>
            <a:endParaRPr lang="en-US" altLang="ko-KR" dirty="0" smtClean="0"/>
          </a:p>
          <a:p>
            <a:r>
              <a:rPr lang="en-US" altLang="ko-KR" dirty="0" smtClean="0"/>
              <a:t>D(∫(|f`(x)|)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미분이란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이것은</a:t>
            </a:r>
            <a:r>
              <a:rPr lang="en-US" altLang="ko-KR" dirty="0" smtClean="0"/>
              <a:t>, A domain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 domain </a:t>
            </a:r>
            <a:r>
              <a:rPr lang="ko-KR" altLang="en-US" dirty="0" smtClean="0"/>
              <a:t>으로 가는 </a:t>
            </a:r>
            <a:r>
              <a:rPr lang="en-US" altLang="ko-KR" dirty="0" smtClean="0"/>
              <a:t>Function ( </a:t>
            </a:r>
            <a:r>
              <a:rPr lang="ko-KR" altLang="en-US" dirty="0" smtClean="0"/>
              <a:t>유전에선 </a:t>
            </a:r>
            <a:r>
              <a:rPr lang="en-US" altLang="ko-KR" dirty="0" smtClean="0"/>
              <a:t>expression) 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B domain </a:t>
            </a:r>
            <a:r>
              <a:rPr lang="ko-KR" altLang="en-US" dirty="0" smtClean="0"/>
              <a:t>의 변화 </a:t>
            </a:r>
            <a:r>
              <a:rPr lang="en-US" altLang="ko-KR" dirty="0" smtClean="0"/>
              <a:t>/ A </a:t>
            </a:r>
            <a:r>
              <a:rPr lang="ko-KR" altLang="en-US" dirty="0" smtClean="0"/>
              <a:t>도메인의 변화 </a:t>
            </a:r>
            <a:r>
              <a:rPr lang="ko-KR" altLang="en-US" dirty="0" err="1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뜻한다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</a:t>
            </a:r>
            <a:r>
              <a:rPr lang="en-US" altLang="ko-KR" dirty="0" smtClean="0"/>
              <a:t>, “</a:t>
            </a:r>
            <a:r>
              <a:rPr lang="ko-KR" altLang="en-US" dirty="0" smtClean="0"/>
              <a:t>변화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, Distance </a:t>
            </a:r>
            <a:r>
              <a:rPr lang="ko-KR" altLang="en-US" dirty="0" smtClean="0"/>
              <a:t>를 뜻하며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예를들어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Graph </a:t>
            </a:r>
            <a:r>
              <a:rPr lang="ko-KR" altLang="en-US" dirty="0" smtClean="0"/>
              <a:t>에서 변화란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Graph </a:t>
            </a:r>
            <a:r>
              <a:rPr lang="ko-KR" altLang="en-US" dirty="0" smtClean="0"/>
              <a:t>두 가지의 차이 </a:t>
            </a:r>
            <a:r>
              <a:rPr lang="en-US" altLang="ko-KR" dirty="0" smtClean="0"/>
              <a:t>(</a:t>
            </a:r>
            <a:r>
              <a:rPr lang="ko-KR" altLang="en-US" dirty="0" smtClean="0"/>
              <a:t>거리</a:t>
            </a:r>
            <a:r>
              <a:rPr lang="en-US" altLang="ko-KR" dirty="0" smtClean="0"/>
              <a:t>)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뜻한다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이또한</a:t>
            </a:r>
            <a:r>
              <a:rPr lang="ko-KR" altLang="en-US" dirty="0" smtClean="0"/>
              <a:t> 연산의 한 종류이며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알고리즘이 존재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(Graph distance algorithm)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이렇게 </a:t>
            </a:r>
            <a:r>
              <a:rPr lang="ko-KR" altLang="en-US" dirty="0" err="1" smtClean="0"/>
              <a:t>쓰고보니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뭔가 </a:t>
            </a:r>
            <a:r>
              <a:rPr lang="en-US" altLang="ko-KR" dirty="0" smtClean="0"/>
              <a:t>Optimization </a:t>
            </a:r>
            <a:r>
              <a:rPr lang="ko-KR" altLang="en-US" dirty="0" smtClean="0"/>
              <a:t>에서 고민하는 것과 비슷하게 느껴짐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New GA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Str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은 일종의 </a:t>
            </a:r>
            <a:r>
              <a:rPr lang="en-US" altLang="ko-KR" dirty="0" smtClean="0"/>
              <a:t>code </a:t>
            </a:r>
            <a:r>
              <a:rPr lang="ko-KR" altLang="en-US" dirty="0" smtClean="0"/>
              <a:t>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불변의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protein(state) </a:t>
            </a:r>
            <a:r>
              <a:rPr lang="ko-KR" altLang="en-US" dirty="0" smtClean="0"/>
              <a:t>로 나뉨</a:t>
            </a:r>
            <a:r>
              <a:rPr lang="en-US" altLang="ko-KR" dirty="0" smtClean="0"/>
              <a:t>. State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protein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group </a:t>
            </a:r>
            <a:r>
              <a:rPr lang="ko-KR" altLang="en-US" dirty="0" smtClean="0"/>
              <a:t>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S_dna</a:t>
            </a:r>
            <a:r>
              <a:rPr lang="en-US" altLang="ko-KR" dirty="0" smtClean="0"/>
              <a:t> , state 1 -&gt;(expression)-&gt; </a:t>
            </a:r>
          </a:p>
          <a:p>
            <a:pPr lvl="1">
              <a:buNone/>
            </a:pPr>
            <a:r>
              <a:rPr lang="en-US" altLang="ko-KR" dirty="0" smtClean="0"/>
              <a:t>state2, protein graph</a:t>
            </a:r>
          </a:p>
          <a:p>
            <a:endParaRPr lang="en-US" altLang="ko-KR" dirty="0"/>
          </a:p>
          <a:p>
            <a:r>
              <a:rPr lang="en-US" altLang="ko-KR" dirty="0" err="1" smtClean="0"/>
              <a:t>S_dna</a:t>
            </a:r>
            <a:r>
              <a:rPr lang="en-US" altLang="ko-KR" dirty="0" smtClean="0"/>
              <a:t>, state 2 -&gt; ,,,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New GA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[0,1] </a:t>
            </a:r>
            <a:r>
              <a:rPr lang="ko-KR" altLang="en-US" dirty="0" smtClean="0"/>
              <a:t>로 이루어져 있는 순열의 집합이며 길이는 자연수 모두 가능함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String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protein </a:t>
            </a:r>
            <a:r>
              <a:rPr lang="ko-KR" altLang="en-US" dirty="0" smtClean="0"/>
              <a:t>과 결합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분리 가능</a:t>
            </a:r>
            <a:endParaRPr lang="en-US" altLang="ko-KR" dirty="0" smtClean="0"/>
          </a:p>
          <a:p>
            <a:r>
              <a:rPr lang="en-US" altLang="ko-KR" dirty="0" smtClean="0"/>
              <a:t>Protein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protein </a:t>
            </a:r>
            <a:r>
              <a:rPr lang="ko-KR" altLang="en-US" dirty="0" smtClean="0"/>
              <a:t>과 결합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분리 가능</a:t>
            </a:r>
            <a:endParaRPr lang="en-US" altLang="ko-KR" dirty="0" smtClean="0"/>
          </a:p>
          <a:p>
            <a:r>
              <a:rPr lang="en-US" altLang="ko-KR" dirty="0" smtClean="0"/>
              <a:t>RNA </a:t>
            </a:r>
            <a:r>
              <a:rPr lang="ko-KR" altLang="en-US" dirty="0" smtClean="0"/>
              <a:t>를 만드는 과정 역시 </a:t>
            </a:r>
            <a:r>
              <a:rPr lang="en-US" altLang="ko-KR" dirty="0" err="1" smtClean="0"/>
              <a:t>dna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흡사</a:t>
            </a:r>
            <a:endParaRPr lang="en-US" altLang="ko-KR" dirty="0" smtClean="0"/>
          </a:p>
          <a:p>
            <a:r>
              <a:rPr lang="ko-KR" altLang="en-US" dirty="0" smtClean="0"/>
              <a:t>어떻게 상호작용할지 </a:t>
            </a:r>
            <a:r>
              <a:rPr lang="en-US" altLang="ko-KR" dirty="0" smtClean="0"/>
              <a:t>(expression) </a:t>
            </a:r>
            <a:r>
              <a:rPr lang="ko-KR" altLang="en-US" dirty="0" smtClean="0"/>
              <a:t>를 결정하려고 이런 고민을 </a:t>
            </a:r>
            <a:r>
              <a:rPr lang="ko-KR" altLang="en-US" dirty="0" err="1" smtClean="0"/>
              <a:t>하는것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NewGA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새로운 </a:t>
            </a:r>
            <a:r>
              <a:rPr lang="en-US" altLang="ko-KR" sz="2000" dirty="0" smtClean="0"/>
              <a:t>GA </a:t>
            </a:r>
            <a:r>
              <a:rPr lang="ko-KR" altLang="en-US" sz="2000" dirty="0" smtClean="0"/>
              <a:t>에는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발현할때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“</a:t>
            </a:r>
            <a:r>
              <a:rPr lang="ko-KR" altLang="en-US" sz="2000" dirty="0" smtClean="0"/>
              <a:t>타이밍</a:t>
            </a:r>
            <a:r>
              <a:rPr lang="en-US" altLang="ko-KR" sz="2000" dirty="0" smtClean="0"/>
              <a:t>” </a:t>
            </a:r>
            <a:r>
              <a:rPr lang="ko-KR" altLang="en-US" sz="2000" dirty="0" smtClean="0"/>
              <a:t>이라는 것이 관여함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타이밍 이라는 것은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논리적인 순서를 숫자화 하는 것을 의미한다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예를들어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실제 생물학에서의 관계를 추상화해서 보면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밑 그림의 </a:t>
            </a:r>
            <a:r>
              <a:rPr lang="en-US" altLang="ko-KR" sz="2000" dirty="0" smtClean="0"/>
              <a:t>input maker </a:t>
            </a:r>
            <a:r>
              <a:rPr lang="ko-KR" altLang="en-US" sz="2000" dirty="0" smtClean="0"/>
              <a:t>가 느리게 작동할때와 빠르게 작동하냐에 따라서 </a:t>
            </a:r>
            <a:r>
              <a:rPr lang="en-US" altLang="ko-KR" sz="2000" dirty="0" smtClean="0"/>
              <a:t>S2 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output </a:t>
            </a:r>
            <a:r>
              <a:rPr lang="ko-KR" altLang="en-US" sz="2000" dirty="0" smtClean="0"/>
              <a:t>으로 나가냐</a:t>
            </a:r>
            <a:r>
              <a:rPr lang="en-US" altLang="ko-KR" sz="2000" dirty="0" smtClean="0"/>
              <a:t>, S3 </a:t>
            </a:r>
            <a:r>
              <a:rPr lang="ko-KR" altLang="en-US" sz="2000" dirty="0" smtClean="0"/>
              <a:t>이 </a:t>
            </a:r>
            <a:r>
              <a:rPr lang="en-US" altLang="ko-KR" sz="2000" dirty="0" smtClean="0"/>
              <a:t>output </a:t>
            </a:r>
            <a:r>
              <a:rPr lang="ko-KR" altLang="en-US" sz="2000" dirty="0" smtClean="0"/>
              <a:t>으로 나가냐 가 달라진다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이에 따라 완전히 다른 </a:t>
            </a:r>
            <a:r>
              <a:rPr lang="ko-KR" altLang="en-US" sz="2000" dirty="0" err="1" smtClean="0"/>
              <a:t>그다음</a:t>
            </a:r>
            <a:r>
              <a:rPr lang="ko-KR" altLang="en-US" sz="2000" dirty="0" smtClean="0"/>
              <a:t> 미래가 </a:t>
            </a:r>
            <a:r>
              <a:rPr lang="ko-KR" altLang="en-US" sz="2000" dirty="0" err="1" smtClean="0"/>
              <a:t>펼처진다</a:t>
            </a:r>
            <a:r>
              <a:rPr lang="en-US" altLang="ko-KR" sz="2000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500166" y="514351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S1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643438" y="5072074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S2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endCxn id="5" idx="2"/>
          </p:cNvCxnSpPr>
          <p:nvPr/>
        </p:nvCxnSpPr>
        <p:spPr>
          <a:xfrm flipV="1">
            <a:off x="2357422" y="5393545"/>
            <a:ext cx="228601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928662" y="6143644"/>
            <a:ext cx="75724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406" y="607220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timeline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143240" y="4071942"/>
            <a:ext cx="1071570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143636" y="4071942"/>
            <a:ext cx="1071570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rot="5400000">
            <a:off x="3357554" y="5072074"/>
            <a:ext cx="71438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3428992" y="5643578"/>
            <a:ext cx="642942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S3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15" idx="6"/>
          </p:cNvCxnSpPr>
          <p:nvPr/>
        </p:nvCxnSpPr>
        <p:spPr>
          <a:xfrm>
            <a:off x="4071934" y="5822173"/>
            <a:ext cx="4286280" cy="357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15" idx="0"/>
          </p:cNvCxnSpPr>
          <p:nvPr/>
        </p:nvCxnSpPr>
        <p:spPr>
          <a:xfrm rot="16200000" flipH="1">
            <a:off x="3625446" y="5518561"/>
            <a:ext cx="214314" cy="357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714348" y="3786190"/>
            <a:ext cx="1500198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 maker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214546" y="4071942"/>
            <a:ext cx="92869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2143108" y="3929066"/>
            <a:ext cx="40719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NewGA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Expression </a:t>
            </a:r>
            <a:r>
              <a:rPr lang="en-US" altLang="ko-KR" dirty="0" err="1" smtClean="0"/>
              <a:t>sampleing</a:t>
            </a:r>
            <a:endParaRPr lang="en-US" altLang="ko-KR" dirty="0" smtClean="0"/>
          </a:p>
          <a:p>
            <a:r>
              <a:rPr lang="ko-KR" altLang="en-US" dirty="0" smtClean="0"/>
              <a:t>내가 </a:t>
            </a:r>
            <a:r>
              <a:rPr lang="ko-KR" altLang="en-US" dirty="0" err="1" smtClean="0"/>
              <a:t>생각해낸것중</a:t>
            </a:r>
            <a:r>
              <a:rPr lang="ko-KR" altLang="en-US" dirty="0" smtClean="0"/>
              <a:t> 가장 특이한 점이다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타이밍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발현될 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고정값이</a:t>
            </a:r>
            <a:r>
              <a:rPr lang="ko-KR" altLang="en-US" dirty="0" smtClean="0"/>
              <a:t> 아니라 가우스 분포를 따른다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같은 초기값에 따라서도 다른 발현이 가능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앞의 모델에서는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같은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발현을 해도</a:t>
            </a:r>
            <a:r>
              <a:rPr lang="en-US" altLang="ko-KR" dirty="0" smtClean="0"/>
              <a:t>, S3 90%, S2 10% </a:t>
            </a:r>
            <a:r>
              <a:rPr lang="ko-KR" altLang="en-US" dirty="0" smtClean="0"/>
              <a:t>발현 등 발현의 </a:t>
            </a:r>
            <a:r>
              <a:rPr lang="ko-KR" altLang="en-US" dirty="0" err="1" smtClean="0"/>
              <a:t>확율값을</a:t>
            </a:r>
            <a:r>
              <a:rPr lang="ko-KR" altLang="en-US" dirty="0" smtClean="0"/>
              <a:t> 가진다는 소리이다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하나의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에서도 여러변 발현시킨다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NewGA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작동원리</a:t>
            </a:r>
            <a:endParaRPr lang="en-US" altLang="ko-KR" dirty="0" smtClean="0"/>
          </a:p>
          <a:p>
            <a:r>
              <a:rPr lang="ko-KR" altLang="en-US" dirty="0" smtClean="0"/>
              <a:t>기존의 </a:t>
            </a:r>
            <a:r>
              <a:rPr lang="en-US" altLang="ko-KR" dirty="0" smtClean="0"/>
              <a:t>GA </a:t>
            </a:r>
            <a:r>
              <a:rPr lang="ko-KR" altLang="en-US" dirty="0" smtClean="0"/>
              <a:t>는 발현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성능평가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과정으로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더욱 좋은 발현을 가진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찾아낸다</a:t>
            </a:r>
            <a:r>
              <a:rPr lang="en-US" altLang="ko-KR" dirty="0" smtClean="0"/>
              <a:t>! </a:t>
            </a:r>
          </a:p>
          <a:p>
            <a:endParaRPr lang="en-US" altLang="ko-KR" dirty="0"/>
          </a:p>
          <a:p>
            <a:r>
              <a:rPr lang="en-US" altLang="ko-KR" dirty="0" err="1" smtClean="0"/>
              <a:t>NewGA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샘플링 발현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성능평가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선택 </a:t>
            </a:r>
            <a:r>
              <a:rPr lang="ko-KR" altLang="en-US" dirty="0" err="1" smtClean="0"/>
              <a:t>으로써</a:t>
            </a:r>
            <a:r>
              <a:rPr lang="en-US" altLang="ko-KR" dirty="0" smtClean="0"/>
              <a:t>, </a:t>
            </a:r>
            <a:r>
              <a:rPr lang="ko-KR" altLang="en-US" dirty="0"/>
              <a:t>의</a:t>
            </a:r>
            <a:r>
              <a:rPr lang="ko-KR" altLang="en-US" dirty="0" smtClean="0"/>
              <a:t>미는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더욱 좋은 발현을 할 확률이 높은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찾아낸다</a:t>
            </a:r>
            <a:r>
              <a:rPr lang="en-US" altLang="ko-KR" dirty="0" smtClean="0"/>
              <a:t>!” 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바뀐다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43604" y="142852"/>
            <a:ext cx="3000396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NewGA</a:t>
            </a:r>
            <a:r>
              <a:rPr lang="en-US" altLang="ko-KR" dirty="0" smtClean="0"/>
              <a:t>  </a:t>
            </a:r>
            <a:br>
              <a:rPr lang="en-US" altLang="ko-KR" dirty="0" smtClean="0"/>
            </a:br>
            <a:r>
              <a:rPr lang="ko-KR" altLang="en-US" dirty="0" smtClean="0"/>
              <a:t>전체 순서도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071802" y="571480"/>
            <a:ext cx="107157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Str</a:t>
            </a:r>
            <a:r>
              <a:rPr lang="en-US" altLang="ko-KR" dirty="0" smtClean="0"/>
              <a:t>(DNA)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71736" y="1428736"/>
            <a:ext cx="134779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Activation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2"/>
            <a:endCxn id="5" idx="0"/>
          </p:cNvCxnSpPr>
          <p:nvPr/>
        </p:nvCxnSpPr>
        <p:spPr>
          <a:xfrm rot="5400000">
            <a:off x="3140859" y="962008"/>
            <a:ext cx="571504" cy="361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143108" y="2143116"/>
            <a:ext cx="134779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RNA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5" idx="2"/>
            <a:endCxn id="8" idx="0"/>
          </p:cNvCxnSpPr>
          <p:nvPr/>
        </p:nvCxnSpPr>
        <p:spPr>
          <a:xfrm rot="5400000">
            <a:off x="2817007" y="1714488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500166" y="2928934"/>
            <a:ext cx="134779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Protein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8" idx="2"/>
            <a:endCxn id="12" idx="0"/>
          </p:cNvCxnSpPr>
          <p:nvPr/>
        </p:nvCxnSpPr>
        <p:spPr>
          <a:xfrm rot="5400000">
            <a:off x="2245503" y="2357430"/>
            <a:ext cx="50006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429256" y="2214554"/>
            <a:ext cx="107157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Inhibit</a:t>
            </a:r>
            <a:endParaRPr lang="ko-KR" altLang="en-US" dirty="0"/>
          </a:p>
        </p:txBody>
      </p:sp>
      <p:cxnSp>
        <p:nvCxnSpPr>
          <p:cNvPr id="32" name="Shape 31"/>
          <p:cNvCxnSpPr>
            <a:stCxn id="12" idx="3"/>
            <a:endCxn id="30" idx="2"/>
          </p:cNvCxnSpPr>
          <p:nvPr/>
        </p:nvCxnSpPr>
        <p:spPr>
          <a:xfrm flipV="1">
            <a:off x="2847964" y="2500306"/>
            <a:ext cx="3117077" cy="5715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30" idx="0"/>
          </p:cNvCxnSpPr>
          <p:nvPr/>
        </p:nvCxnSpPr>
        <p:spPr>
          <a:xfrm rot="16200000" flipV="1">
            <a:off x="4161232" y="410744"/>
            <a:ext cx="1143008" cy="246461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30" idx="1"/>
          </p:cNvCxnSpPr>
          <p:nvPr/>
        </p:nvCxnSpPr>
        <p:spPr>
          <a:xfrm rot="10800000">
            <a:off x="3071802" y="1928802"/>
            <a:ext cx="2357454" cy="4286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30" idx="1"/>
          </p:cNvCxnSpPr>
          <p:nvPr/>
        </p:nvCxnSpPr>
        <p:spPr>
          <a:xfrm rot="10800000" flipV="1">
            <a:off x="2571736" y="2357430"/>
            <a:ext cx="2857520" cy="285752"/>
          </a:xfrm>
          <a:prstGeom prst="bentConnector3">
            <a:avLst>
              <a:gd name="adj1" fmla="val 411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42910" y="428604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Initial Protein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40" idx="3"/>
          </p:cNvCxnSpPr>
          <p:nvPr/>
        </p:nvCxnSpPr>
        <p:spPr>
          <a:xfrm>
            <a:off x="1785918" y="678637"/>
            <a:ext cx="1571636" cy="464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0" y="357187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아래쪽 화살표 44"/>
          <p:cNvSpPr/>
          <p:nvPr/>
        </p:nvSpPr>
        <p:spPr>
          <a:xfrm>
            <a:off x="7929586" y="3357562"/>
            <a:ext cx="357190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00958" y="2714620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Next Expression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214677" y="3929066"/>
            <a:ext cx="107157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Str</a:t>
            </a:r>
            <a:r>
              <a:rPr lang="en-US" altLang="ko-KR" dirty="0" smtClean="0"/>
              <a:t>(DNA)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2714611" y="4786322"/>
            <a:ext cx="134779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Activation</a:t>
            </a:r>
            <a:endParaRPr lang="ko-KR" altLang="en-US" dirty="0"/>
          </a:p>
        </p:txBody>
      </p:sp>
      <p:cxnSp>
        <p:nvCxnSpPr>
          <p:cNvPr id="50" name="직선 화살표 연결선 49"/>
          <p:cNvCxnSpPr>
            <a:stCxn id="48" idx="2"/>
            <a:endCxn id="49" idx="0"/>
          </p:cNvCxnSpPr>
          <p:nvPr/>
        </p:nvCxnSpPr>
        <p:spPr>
          <a:xfrm rot="5400000">
            <a:off x="3283734" y="4319594"/>
            <a:ext cx="571504" cy="361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2285983" y="5500702"/>
            <a:ext cx="134779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RNA</a:t>
            </a:r>
            <a:endParaRPr lang="ko-KR" altLang="en-US" dirty="0"/>
          </a:p>
        </p:txBody>
      </p:sp>
      <p:cxnSp>
        <p:nvCxnSpPr>
          <p:cNvPr id="52" name="직선 화살표 연결선 51"/>
          <p:cNvCxnSpPr>
            <a:stCxn id="49" idx="2"/>
            <a:endCxn id="51" idx="0"/>
          </p:cNvCxnSpPr>
          <p:nvPr/>
        </p:nvCxnSpPr>
        <p:spPr>
          <a:xfrm rot="5400000">
            <a:off x="2959882" y="5072074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643041" y="6286520"/>
            <a:ext cx="134779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Protein</a:t>
            </a:r>
            <a:endParaRPr lang="ko-KR" altLang="en-US" dirty="0"/>
          </a:p>
        </p:txBody>
      </p:sp>
      <p:cxnSp>
        <p:nvCxnSpPr>
          <p:cNvPr id="54" name="직선 화살표 연결선 53"/>
          <p:cNvCxnSpPr>
            <a:stCxn id="51" idx="2"/>
            <a:endCxn id="53" idx="0"/>
          </p:cNvCxnSpPr>
          <p:nvPr/>
        </p:nvCxnSpPr>
        <p:spPr>
          <a:xfrm rot="5400000">
            <a:off x="2388378" y="5715016"/>
            <a:ext cx="50006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5572131" y="5572140"/>
            <a:ext cx="107157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Inhibit</a:t>
            </a:r>
            <a:endParaRPr lang="ko-KR" altLang="en-US" dirty="0"/>
          </a:p>
        </p:txBody>
      </p:sp>
      <p:cxnSp>
        <p:nvCxnSpPr>
          <p:cNvPr id="56" name="Shape 55"/>
          <p:cNvCxnSpPr>
            <a:stCxn id="53" idx="3"/>
            <a:endCxn id="55" idx="2"/>
          </p:cNvCxnSpPr>
          <p:nvPr/>
        </p:nvCxnSpPr>
        <p:spPr>
          <a:xfrm flipV="1">
            <a:off x="2990839" y="5857892"/>
            <a:ext cx="3117077" cy="5715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hape 56"/>
          <p:cNvCxnSpPr>
            <a:stCxn id="55" idx="0"/>
          </p:cNvCxnSpPr>
          <p:nvPr/>
        </p:nvCxnSpPr>
        <p:spPr>
          <a:xfrm rot="16200000" flipV="1">
            <a:off x="4304107" y="3768330"/>
            <a:ext cx="1143008" cy="246461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55" idx="1"/>
          </p:cNvCxnSpPr>
          <p:nvPr/>
        </p:nvCxnSpPr>
        <p:spPr>
          <a:xfrm rot="10800000">
            <a:off x="3214677" y="5286388"/>
            <a:ext cx="2357454" cy="4286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5" idx="1"/>
          </p:cNvCxnSpPr>
          <p:nvPr/>
        </p:nvCxnSpPr>
        <p:spPr>
          <a:xfrm rot="10800000" flipV="1">
            <a:off x="2714611" y="5715016"/>
            <a:ext cx="2857520" cy="285752"/>
          </a:xfrm>
          <a:prstGeom prst="bentConnector3">
            <a:avLst>
              <a:gd name="adj1" fmla="val 411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785785" y="3786190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Initial Protein</a:t>
            </a:r>
            <a:endParaRPr lang="ko-KR" altLang="en-US" dirty="0"/>
          </a:p>
        </p:txBody>
      </p:sp>
      <p:cxnSp>
        <p:nvCxnSpPr>
          <p:cNvPr id="61" name="직선 화살표 연결선 60"/>
          <p:cNvCxnSpPr>
            <a:stCxn id="60" idx="3"/>
          </p:cNvCxnSpPr>
          <p:nvPr/>
        </p:nvCxnSpPr>
        <p:spPr>
          <a:xfrm>
            <a:off x="1928793" y="4036223"/>
            <a:ext cx="1571636" cy="464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12" idx="2"/>
            <a:endCxn id="60" idx="0"/>
          </p:cNvCxnSpPr>
          <p:nvPr/>
        </p:nvCxnSpPr>
        <p:spPr>
          <a:xfrm rot="5400000">
            <a:off x="1479925" y="3092050"/>
            <a:ext cx="571504" cy="816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NewGA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구성요소 </a:t>
            </a:r>
            <a:r>
              <a:rPr lang="en-US" altLang="ko-KR" sz="2000" dirty="0" smtClean="0"/>
              <a:t>:</a:t>
            </a:r>
          </a:p>
          <a:p>
            <a:r>
              <a:rPr lang="en-US" altLang="ko-KR" sz="2000" dirty="0" err="1" smtClean="0"/>
              <a:t>Str</a:t>
            </a:r>
            <a:r>
              <a:rPr lang="en-US" altLang="ko-KR" sz="2000" dirty="0" smtClean="0"/>
              <a:t>(DNA) </a:t>
            </a:r>
            <a:r>
              <a:rPr lang="ko-KR" altLang="en-US" sz="2000" dirty="0" smtClean="0"/>
              <a:t>이것은 프로그래밍 코드 같은 역할을 하게 </a:t>
            </a:r>
            <a:r>
              <a:rPr lang="ko-KR" altLang="en-US" sz="2000" dirty="0" err="1" smtClean="0"/>
              <a:t>될것</a:t>
            </a:r>
            <a:endParaRPr lang="en-US" altLang="ko-KR" sz="2000" dirty="0" smtClean="0"/>
          </a:p>
          <a:p>
            <a:r>
              <a:rPr lang="en-US" altLang="ko-KR" sz="2000" dirty="0" smtClean="0"/>
              <a:t>Protein : </a:t>
            </a:r>
            <a:r>
              <a:rPr lang="ko-KR" altLang="en-US" sz="2000" dirty="0" smtClean="0"/>
              <a:t>이것은 발현의 결과물이자 중간 발현의 방향을 결정하게 </a:t>
            </a:r>
            <a:r>
              <a:rPr lang="ko-KR" altLang="en-US" sz="2000" dirty="0" err="1" smtClean="0"/>
              <a:t>될것</a:t>
            </a:r>
            <a:endParaRPr lang="en-US" altLang="ko-KR" sz="2000" dirty="0" smtClean="0"/>
          </a:p>
          <a:p>
            <a:r>
              <a:rPr lang="en-US" altLang="ko-KR" sz="2000" dirty="0" smtClean="0"/>
              <a:t>Power : Protein – Protein </a:t>
            </a:r>
            <a:r>
              <a:rPr lang="ko-KR" altLang="en-US" sz="2000" dirty="0" smtClean="0"/>
              <a:t>또는 </a:t>
            </a:r>
            <a:r>
              <a:rPr lang="en-US" altLang="ko-KR" sz="2000" dirty="0" err="1" smtClean="0"/>
              <a:t>Str</a:t>
            </a:r>
            <a:r>
              <a:rPr lang="en-US" altLang="ko-KR" sz="2000" dirty="0" smtClean="0"/>
              <a:t> – Protein </a:t>
            </a:r>
            <a:r>
              <a:rPr lang="ko-KR" altLang="en-US" sz="2000" dirty="0" smtClean="0"/>
              <a:t>의 힘을 결정하게 될것</a:t>
            </a:r>
            <a:endParaRPr lang="en-US" altLang="ko-KR" sz="2000" dirty="0" smtClean="0"/>
          </a:p>
          <a:p>
            <a:r>
              <a:rPr lang="en-US" altLang="ko-KR" sz="2000" dirty="0" smtClean="0"/>
              <a:t>State : Protein </a:t>
            </a:r>
            <a:r>
              <a:rPr lang="ko-KR" altLang="en-US" sz="2000" dirty="0" smtClean="0"/>
              <a:t>의 결합상태 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Str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의 결합상태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현재 단백질의 농도 등 현재의 상태</a:t>
            </a:r>
            <a:endParaRPr lang="en-US" altLang="ko-KR" sz="2000" dirty="0" smtClean="0"/>
          </a:p>
          <a:p>
            <a:r>
              <a:rPr lang="en-US" altLang="ko-KR" sz="2000" dirty="0" smtClean="0"/>
              <a:t>Time : </a:t>
            </a:r>
            <a:r>
              <a:rPr lang="ko-KR" altLang="en-US" sz="2000" dirty="0" smtClean="0"/>
              <a:t>발현 시스템 에서는 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모든지 시간 순서대로 사건이 일어남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945</Words>
  <Application>Microsoft Office PowerPoint</Application>
  <PresentationFormat>화면 슬라이드 쇼(4:3)</PresentationFormat>
  <Paragraphs>131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고민중인 분야</vt:lpstr>
      <vt:lpstr>현재 상태</vt:lpstr>
      <vt:lpstr>New GA</vt:lpstr>
      <vt:lpstr>New GA</vt:lpstr>
      <vt:lpstr>NewGA</vt:lpstr>
      <vt:lpstr>NewGA</vt:lpstr>
      <vt:lpstr>NewGA</vt:lpstr>
      <vt:lpstr>NewGA   전체 순서도</vt:lpstr>
      <vt:lpstr>NewGA</vt:lpstr>
      <vt:lpstr>NewGA - Power, State</vt:lpstr>
      <vt:lpstr>New GA</vt:lpstr>
      <vt:lpstr>NewGA</vt:lpstr>
      <vt:lpstr>그래서 무엇을 고민?</vt:lpstr>
      <vt:lpstr>일단 고민하느것</vt:lpstr>
      <vt:lpstr>원하는 목표</vt:lpstr>
      <vt:lpstr>목표를 세분화</vt:lpstr>
      <vt:lpstr>목표를 세분화 -1</vt:lpstr>
      <vt:lpstr>목표를 세분화 -2</vt:lpstr>
      <vt:lpstr>목표를 세분화 -3</vt:lpstr>
      <vt:lpstr>평가 함수 후보?</vt:lpstr>
      <vt:lpstr>미분이란?</vt:lpstr>
      <vt:lpstr>이렇게 쓰고보니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고민중인 분야</dc:title>
  <dc:creator>Windows 사용자</dc:creator>
  <cp:lastModifiedBy>Windows 사용자</cp:lastModifiedBy>
  <cp:revision>14</cp:revision>
  <dcterms:created xsi:type="dcterms:W3CDTF">2020-08-20T05:57:08Z</dcterms:created>
  <dcterms:modified xsi:type="dcterms:W3CDTF">2020-08-20T07:48:12Z</dcterms:modified>
</cp:coreProperties>
</file>