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84" r:id="rId3"/>
    <p:sldId id="486" r:id="rId4"/>
    <p:sldId id="493" r:id="rId5"/>
    <p:sldId id="487" r:id="rId6"/>
    <p:sldId id="490" r:id="rId7"/>
    <p:sldId id="489" r:id="rId8"/>
    <p:sldId id="500" r:id="rId9"/>
    <p:sldId id="491" r:id="rId10"/>
    <p:sldId id="488" r:id="rId11"/>
    <p:sldId id="501" r:id="rId12"/>
    <p:sldId id="496" r:id="rId13"/>
    <p:sldId id="505" r:id="rId14"/>
    <p:sldId id="503" r:id="rId15"/>
    <p:sldId id="502" r:id="rId16"/>
    <p:sldId id="509" r:id="rId17"/>
    <p:sldId id="506" r:id="rId18"/>
    <p:sldId id="511" r:id="rId19"/>
    <p:sldId id="485" r:id="rId20"/>
    <p:sldId id="410" r:id="rId21"/>
    <p:sldId id="411" r:id="rId22"/>
    <p:sldId id="406" r:id="rId23"/>
    <p:sldId id="403" r:id="rId24"/>
    <p:sldId id="414" r:id="rId25"/>
    <p:sldId id="415" r:id="rId26"/>
    <p:sldId id="416" r:id="rId27"/>
    <p:sldId id="512" r:id="rId28"/>
    <p:sldId id="513" r:id="rId29"/>
    <p:sldId id="50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CA7A1-DEC5-4C56-8762-17013548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5815C3-514E-4561-A970-0DEFB7BE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2CA5B-D68F-41BB-AF61-12E830D8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E316C-67D4-4EB7-A97C-9410A9B3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7E54C-EBE6-49BD-AD47-C3C9BFC5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5ADF-D24E-424F-A4DF-276F0AB2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A2DE6-EEB8-4A6D-B9A3-B25EDABB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41221-CB13-4511-97D5-7DAA45E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48AF7-FFCD-4D65-AC71-D21D786D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560A3-FE48-4A2E-AE4E-FAD40249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5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CDD25-358C-410C-AF06-BD09CEFBE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1F9BB-F884-4060-B233-0AF009CE5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7FBF0-29E0-4443-9F43-B46B56F7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A98F5-0515-49B2-95D8-D9FBD626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F9F6E-6A6C-4262-A734-A66EC2CC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6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7E43D-C4E2-4E4E-BC06-551FD47F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46DF8-E618-4D7A-9866-3D63345B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E0C8B-366F-4D86-A995-CD82EAEC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FFBD1-38E5-4167-87B3-C8486EA8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1F531-C5EB-4ADC-B929-8C22EE07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0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AD12-FE3B-4AA4-9533-352C9EF6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02997-1D45-472F-9D6A-DC2CBC76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E1ED5-5D6D-4617-B62E-71D34669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65F0E-F468-4602-A157-9ECBB79E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9C377-8EB7-4CD7-A087-C5D9CE9C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2E7D7-C288-4E8A-8D67-FC51C83D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49A6C-087C-4D79-8227-9B964F3D3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D604D-DAF6-4C5B-B116-A4585CF3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3FF11-36E9-49F8-8292-C01E530B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8D784-EA83-4BD3-8C2D-749AB5B6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13EAF-BE0E-495B-866E-C1173A68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2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60369-EA2E-4BD0-86EE-5D92C1D9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AC6D1-4523-43AF-A42E-9BFA329F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77700-99BD-4FE3-B7DB-FD1C928E1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CF8796-804D-4251-BDC3-19F7E36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0F03A6-1409-4D93-BEC9-AEC9C4C78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6C31C4-B814-443B-8FB8-244A1DFE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C604F0-0737-45A9-9DA9-F5AC9561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C1A1BA-672C-4042-A52E-CD24F79B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1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4A46E-34FC-4332-A59B-EA25D1FF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80BB6-865C-411F-891C-658C7427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0B985-8290-4237-B70F-BABE7A8E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BA478-FA2A-449F-A7CD-FCEAC10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4CD379-A20F-472C-9F82-101C3DB5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E18F0-79A9-43F1-A215-99DE1A6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866D7-6060-4055-A314-14D6F1F6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8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FB051-E08F-4C96-9773-90BBDB80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99DA-A43B-460F-BF6E-10297F8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669B4B-FE36-44E1-AAAD-07A74E24E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58A61-55CC-446A-9E02-1E196135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23C85-9A18-4361-9988-D513FA70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4BAE0-F3FB-42C3-8B01-ECE889A4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0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59C3F-1BE9-4511-83A2-5FFD1860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F60EC9-9315-4919-BDC9-886B0C451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551F85-4DB4-4D63-B944-3A0BB304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0C159-EF12-490E-8EA0-FE107CA2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D3273-2B24-4D56-9C54-07E9F18A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13754E-2F09-49DF-BE61-7FA8DE3D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3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FEA28D-7635-46EA-A661-AC298172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B7460-58F4-4C7B-88F1-63010E81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EDC92-6836-4B52-ABC7-637DB710B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74D1-6C44-47DB-809F-004AA56B661D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01B65-1463-4EB1-9BED-1625E9BC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5F570-754A-49ED-AFF7-EB6E827FC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DE9E-8E33-4A26-8C50-04567E500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0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OS_Memory_Management/index.html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../Content/ItCS/OS_Memory_Management/index.html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%EC%9D%B4%EA%B2%83%EC%9D%B4-%EB%A6%AC%EB%88%85%EC%8A%A4%EB%8B%A4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hyperlink" Target="http://www.kocw.net/home/search/kemView.do?kemId=97850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Content/ItCS/Os_Schedular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6D69-2FD8-4BAC-8198-4BC879B27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국방 사이버 보안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06D64F-A80D-42DF-A64E-1C6C2D366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9937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Process Management 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94507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나의 일상이란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시작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,, 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웹서핑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(chrome.exe) 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 lvl="1"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2. 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시작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,,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 계산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(calc.exe) 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 lvl="1"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3. 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시작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,,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Leage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of Legend.exe) 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 lvl="1"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4. 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시작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,,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(powerpoint.exe) </a:t>
            </a:r>
            <a:r>
              <a:rPr lang="en-US" altLang="ko-KR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</a:p>
          <a:p>
            <a:pPr lvl="1"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기다리는건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싫다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나에게 맞는 최적의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Scheduling Method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무얼까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프로세스들을 실행했을 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스케줄링 방식 중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Average Waiting Time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최소가 되는 스케줄러를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9600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제약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잦은 프로세스 바꿈은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,,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지치게 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Time Quantum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적어도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이상이였으면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좋겠어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운영체제의 프로세스 관리 기능 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scheduling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이해할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67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Kernel </a:t>
            </a:r>
            <a:r>
              <a:rPr lang="ko-KR" altLang="en-US" dirty="0"/>
              <a:t>의 기능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OS #9. 메모리 관리(Memory Management) Part2">
            <a:extLst>
              <a:ext uri="{FF2B5EF4-FFF2-40B4-BE49-F238E27FC236}">
                <a16:creationId xmlns:a16="http://schemas.microsoft.com/office/drawing/2014/main" id="{778C46FE-0E19-414A-A0B8-048166CD6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r="-74"/>
          <a:stretch/>
        </p:blipFill>
        <p:spPr bwMode="auto">
          <a:xfrm>
            <a:off x="1071825" y="2242266"/>
            <a:ext cx="10048350" cy="35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9B799-987B-47DC-96A9-BDB955BF8161}"/>
              </a:ext>
            </a:extLst>
          </p:cNvPr>
          <p:cNvSpPr/>
          <p:nvPr/>
        </p:nvSpPr>
        <p:spPr>
          <a:xfrm>
            <a:off x="2429399" y="4126727"/>
            <a:ext cx="4397071" cy="803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0EBA4-5FAD-4317-A308-4D0308116764}"/>
              </a:ext>
            </a:extLst>
          </p:cNvPr>
          <p:cNvSpPr txBox="1"/>
          <p:nvPr/>
        </p:nvSpPr>
        <p:spPr>
          <a:xfrm>
            <a:off x="1122323" y="5799362"/>
            <a:ext cx="103400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프로그래머가 하드웨어를 몰라도 쉽게 하드웨어 자원을 활용할 수 있게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효율적으로 하드웨어를 </a:t>
            </a:r>
            <a:r>
              <a:rPr lang="ko-KR" altLang="en-US" dirty="0" err="1">
                <a:solidFill>
                  <a:srgbClr val="FF0000"/>
                </a:solidFill>
              </a:rPr>
              <a:t>사용하는것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Memory Management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0C4FA50-B277-4185-A4A2-0DE6850AF59E}"/>
              </a:ext>
            </a:extLst>
          </p:cNvPr>
          <p:cNvGrpSpPr/>
          <p:nvPr/>
        </p:nvGrpSpPr>
        <p:grpSpPr>
          <a:xfrm>
            <a:off x="460842" y="1790640"/>
            <a:ext cx="6343650" cy="4667250"/>
            <a:chOff x="709321" y="1825625"/>
            <a:chExt cx="6343650" cy="4667250"/>
          </a:xfrm>
        </p:grpSpPr>
        <p:pic>
          <p:nvPicPr>
            <p:cNvPr id="5122" name="Picture 2" descr="Memory Management in OS: Contiguous, Swapping, Fragmentation">
              <a:extLst>
                <a:ext uri="{FF2B5EF4-FFF2-40B4-BE49-F238E27FC236}">
                  <a16:creationId xmlns:a16="http://schemas.microsoft.com/office/drawing/2014/main" id="{BD5563F5-9EC5-406E-8321-7E433E5EE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21" y="1825625"/>
              <a:ext cx="6343650" cy="466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10D8D8C-D0C9-467D-A732-C9A854D67DED}"/>
                </a:ext>
              </a:extLst>
            </p:cNvPr>
            <p:cNvSpPr/>
            <p:nvPr/>
          </p:nvSpPr>
          <p:spPr>
            <a:xfrm>
              <a:off x="2713383" y="5426765"/>
              <a:ext cx="1520687" cy="516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499C39-6783-4611-926E-3DB8E5AA29A8}"/>
              </a:ext>
            </a:extLst>
          </p:cNvPr>
          <p:cNvSpPr txBox="1"/>
          <p:nvPr/>
        </p:nvSpPr>
        <p:spPr>
          <a:xfrm>
            <a:off x="6924460" y="2694972"/>
            <a:ext cx="454930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적은 </a:t>
            </a:r>
            <a:r>
              <a:rPr lang="ko-KR" altLang="en-US" dirty="0">
                <a:solidFill>
                  <a:srgbClr val="FF0000"/>
                </a:solidFill>
              </a:rPr>
              <a:t>오버헤드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성능</a:t>
            </a:r>
            <a:r>
              <a:rPr lang="ko-KR" altLang="en-US" dirty="0"/>
              <a:t>을 최대한 이끌어 낼 수 있도록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프로세스들 사이에서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자원을 적절히 </a:t>
            </a:r>
            <a:r>
              <a:rPr lang="ko-KR" altLang="en-US" dirty="0" err="1"/>
              <a:t>할당하는것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0112B-D5FA-4292-BC99-17BAA60F0397}"/>
              </a:ext>
            </a:extLst>
          </p:cNvPr>
          <p:cNvSpPr/>
          <p:nvPr/>
        </p:nvSpPr>
        <p:spPr>
          <a:xfrm>
            <a:off x="1252330" y="3276729"/>
            <a:ext cx="854765" cy="5372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Process</a:t>
            </a:r>
          </a:p>
          <a:p>
            <a:pPr algn="ctr"/>
            <a:r>
              <a:rPr lang="en-US" altLang="ko-KR" sz="1400" b="1" dirty="0"/>
              <a:t>P1</a:t>
            </a:r>
            <a:endParaRPr lang="ko-KR" altLang="en-US" sz="1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0435E0-3304-4A92-BB51-A01EC0DD3E6F}"/>
              </a:ext>
            </a:extLst>
          </p:cNvPr>
          <p:cNvSpPr/>
          <p:nvPr/>
        </p:nvSpPr>
        <p:spPr>
          <a:xfrm>
            <a:off x="1252330" y="4330034"/>
            <a:ext cx="854765" cy="5372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Process</a:t>
            </a:r>
          </a:p>
          <a:p>
            <a:pPr algn="ctr"/>
            <a:r>
              <a:rPr lang="en-US" altLang="ko-KR" sz="1400" b="1" dirty="0"/>
              <a:t>P3</a:t>
            </a:r>
            <a:endParaRPr lang="ko-KR" altLang="en-US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59B32-A37E-4CC2-8502-BDA6FBA59D29}"/>
              </a:ext>
            </a:extLst>
          </p:cNvPr>
          <p:cNvSpPr/>
          <p:nvPr/>
        </p:nvSpPr>
        <p:spPr>
          <a:xfrm>
            <a:off x="1252329" y="5198052"/>
            <a:ext cx="854765" cy="5372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Process</a:t>
            </a:r>
          </a:p>
          <a:p>
            <a:pPr algn="ctr"/>
            <a:r>
              <a:rPr lang="en-US" altLang="ko-KR" sz="1400" b="1" dirty="0"/>
              <a:t>P5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7634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Memory Management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94507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컴퓨터는 매니저까지 있구나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웹 페이지에서 사용하는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management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어떤 종류의 알고리즘인가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9600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후보는 </a:t>
            </a:r>
            <a:r>
              <a:rPr lang="ko-KR" altLang="en-US" sz="10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있음</a:t>
            </a:r>
            <a:endParaRPr lang="en-US" altLang="ko-KR" sz="10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운영체제의 메모리 관리 기능 의 종류에 대해 이해할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실행 단추: 문서 25">
            <a:hlinkClick r:id="rId6" action="ppaction://hlinkfile"/>
            <a:extLst>
              <a:ext uri="{FF2B5EF4-FFF2-40B4-BE49-F238E27FC236}">
                <a16:creationId xmlns:a16="http://schemas.microsoft.com/office/drawing/2014/main" id="{86914DF3-DAF7-4800-80EC-CC0EC6E168F2}"/>
              </a:ext>
            </a:extLst>
          </p:cNvPr>
          <p:cNvSpPr/>
          <p:nvPr/>
        </p:nvSpPr>
        <p:spPr>
          <a:xfrm>
            <a:off x="3452126" y="527560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34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Memory Management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3D76E7-C65C-438C-B942-CD324182FB08}"/>
              </a:ext>
            </a:extLst>
          </p:cNvPr>
          <p:cNvSpPr txBox="1"/>
          <p:nvPr/>
        </p:nvSpPr>
        <p:spPr>
          <a:xfrm>
            <a:off x="2339831" y="2272819"/>
            <a:ext cx="1958327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연속 할당 방식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ABF26D-356B-4E0E-8CC9-C8D88F6C157B}"/>
              </a:ext>
            </a:extLst>
          </p:cNvPr>
          <p:cNvSpPr txBox="1"/>
          <p:nvPr/>
        </p:nvSpPr>
        <p:spPr>
          <a:xfrm>
            <a:off x="4402068" y="2272819"/>
            <a:ext cx="5816875" cy="4336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메모리의 공간에 연속적으로 적재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51D5A-1255-4B37-A4F0-97F0A0B99FE5}"/>
              </a:ext>
            </a:extLst>
          </p:cNvPr>
          <p:cNvSpPr txBox="1"/>
          <p:nvPr/>
        </p:nvSpPr>
        <p:spPr>
          <a:xfrm>
            <a:off x="1051849" y="1743862"/>
            <a:ext cx="1958327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메모리 관리</a:t>
            </a:r>
            <a:endParaRPr lang="ko-KR" altLang="en-US" sz="16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CE05DF6-89D8-4214-9C9F-34D70F82C32D}"/>
              </a:ext>
            </a:extLst>
          </p:cNvPr>
          <p:cNvCxnSpPr>
            <a:stCxn id="21" idx="2"/>
            <a:endCxn id="16" idx="1"/>
          </p:cNvCxnSpPr>
          <p:nvPr/>
        </p:nvCxnSpPr>
        <p:spPr>
          <a:xfrm rot="16200000" flipH="1">
            <a:off x="2029363" y="2179190"/>
            <a:ext cx="312118" cy="3088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340085-BB37-4A60-9BA6-437F9BF37F5C}"/>
              </a:ext>
            </a:extLst>
          </p:cNvPr>
          <p:cNvSpPr txBox="1"/>
          <p:nvPr/>
        </p:nvSpPr>
        <p:spPr>
          <a:xfrm>
            <a:off x="2339830" y="5192693"/>
            <a:ext cx="1958327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/>
              <a:t>비연속</a:t>
            </a:r>
            <a:r>
              <a:rPr lang="ko-KR" altLang="en-US" sz="1600" b="1" dirty="0"/>
              <a:t> 할당 방식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BA6F1D-576E-432E-A915-22C351652BCA}"/>
              </a:ext>
            </a:extLst>
          </p:cNvPr>
          <p:cNvSpPr txBox="1"/>
          <p:nvPr/>
        </p:nvSpPr>
        <p:spPr>
          <a:xfrm>
            <a:off x="4402068" y="5192693"/>
            <a:ext cx="5816875" cy="4336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하나의 프로세스가 메모리의 공간에 분산되어 적재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F8BD96-F435-4D09-B1BA-360F628F45BD}"/>
              </a:ext>
            </a:extLst>
          </p:cNvPr>
          <p:cNvSpPr txBox="1"/>
          <p:nvPr/>
        </p:nvSpPr>
        <p:spPr>
          <a:xfrm>
            <a:off x="2937347" y="2801776"/>
            <a:ext cx="1958327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고정 분할 방식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3107B-FA56-4C3F-A131-ED91A42B976B}"/>
              </a:ext>
            </a:extLst>
          </p:cNvPr>
          <p:cNvSpPr txBox="1"/>
          <p:nvPr/>
        </p:nvSpPr>
        <p:spPr>
          <a:xfrm>
            <a:off x="5008380" y="2801776"/>
            <a:ext cx="5210563" cy="4336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메모리 분할 하나 당 하나의 프로세스 적재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5F5AF-325F-4CD5-92E3-CDCBF9B18391}"/>
              </a:ext>
            </a:extLst>
          </p:cNvPr>
          <p:cNvSpPr txBox="1"/>
          <p:nvPr/>
        </p:nvSpPr>
        <p:spPr>
          <a:xfrm>
            <a:off x="2937347" y="3299738"/>
            <a:ext cx="1958327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가변 분할 방식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FFF3E2-0098-43F7-9607-7708F8DBBE13}"/>
              </a:ext>
            </a:extLst>
          </p:cNvPr>
          <p:cNvSpPr txBox="1"/>
          <p:nvPr/>
        </p:nvSpPr>
        <p:spPr>
          <a:xfrm>
            <a:off x="5008380" y="3299738"/>
            <a:ext cx="5210563" cy="4336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메모리 분할 하나 당 여러 개의 프로세스 적재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B74D5-70DB-450B-A097-FB4145959FFC}"/>
              </a:ext>
            </a:extLst>
          </p:cNvPr>
          <p:cNvSpPr txBox="1"/>
          <p:nvPr/>
        </p:nvSpPr>
        <p:spPr>
          <a:xfrm>
            <a:off x="3422904" y="3794934"/>
            <a:ext cx="1885471" cy="369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/>
              <a:t>First Fit</a:t>
            </a:r>
            <a:endParaRPr lang="ko-KR" altLang="en-US" sz="13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2B85F1-5000-4FD7-B940-9D592BED9337}"/>
              </a:ext>
            </a:extLst>
          </p:cNvPr>
          <p:cNvSpPr txBox="1"/>
          <p:nvPr/>
        </p:nvSpPr>
        <p:spPr>
          <a:xfrm>
            <a:off x="3422904" y="4228612"/>
            <a:ext cx="1885471" cy="369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/>
              <a:t>Best Fit</a:t>
            </a:r>
            <a:endParaRPr lang="ko-KR" altLang="en-US" sz="13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BFC7E-EEFB-4D7C-8C02-478D6FEAB3E8}"/>
              </a:ext>
            </a:extLst>
          </p:cNvPr>
          <p:cNvSpPr txBox="1"/>
          <p:nvPr/>
        </p:nvSpPr>
        <p:spPr>
          <a:xfrm>
            <a:off x="3422903" y="4662290"/>
            <a:ext cx="1885471" cy="369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b="1" dirty="0"/>
              <a:t>Worst Fit</a:t>
            </a:r>
            <a:endParaRPr lang="ko-KR" altLang="en-US" sz="1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87B23-2CEA-4B7A-B955-7B5DD5B927E0}"/>
              </a:ext>
            </a:extLst>
          </p:cNvPr>
          <p:cNvSpPr txBox="1"/>
          <p:nvPr/>
        </p:nvSpPr>
        <p:spPr>
          <a:xfrm>
            <a:off x="5389296" y="3794934"/>
            <a:ext cx="4829647" cy="369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/>
              <a:t>프로세스 크기</a:t>
            </a:r>
            <a:r>
              <a:rPr lang="en-US" altLang="ko-KR" sz="1300" dirty="0"/>
              <a:t> </a:t>
            </a:r>
            <a:r>
              <a:rPr lang="ko-KR" altLang="en-US" sz="1300" dirty="0"/>
              <a:t>이상인 것 중</a:t>
            </a:r>
            <a:r>
              <a:rPr lang="en-US" altLang="ko-KR" sz="1300" dirty="0"/>
              <a:t>, </a:t>
            </a:r>
            <a:r>
              <a:rPr lang="ko-KR" altLang="en-US" sz="1300" dirty="0"/>
              <a:t>최초로 찾은 파티션에 적재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418C37-639F-4FE1-A4AC-AD194AB155EB}"/>
              </a:ext>
            </a:extLst>
          </p:cNvPr>
          <p:cNvSpPr txBox="1"/>
          <p:nvPr/>
        </p:nvSpPr>
        <p:spPr>
          <a:xfrm>
            <a:off x="5389294" y="4230798"/>
            <a:ext cx="4829647" cy="369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/>
              <a:t>프로세스 크기</a:t>
            </a:r>
            <a:r>
              <a:rPr lang="en-US" altLang="ko-KR" sz="1300" dirty="0"/>
              <a:t> </a:t>
            </a:r>
            <a:r>
              <a:rPr lang="ko-KR" altLang="en-US" sz="1300" dirty="0"/>
              <a:t>이상인 것 중</a:t>
            </a:r>
            <a:r>
              <a:rPr lang="en-US" altLang="ko-KR" sz="1300" dirty="0"/>
              <a:t>, </a:t>
            </a:r>
            <a:r>
              <a:rPr lang="ko-KR" altLang="en-US" sz="1300" dirty="0"/>
              <a:t>가장 크기가 작은 파티션에 적재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629E9-6BF7-42DE-9CE1-10434879C4FF}"/>
              </a:ext>
            </a:extLst>
          </p:cNvPr>
          <p:cNvSpPr txBox="1"/>
          <p:nvPr/>
        </p:nvSpPr>
        <p:spPr>
          <a:xfrm>
            <a:off x="5389294" y="4663935"/>
            <a:ext cx="4829647" cy="369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dirty="0"/>
              <a:t>프로세스 크기</a:t>
            </a:r>
            <a:r>
              <a:rPr lang="en-US" altLang="ko-KR" sz="1300" dirty="0"/>
              <a:t> </a:t>
            </a:r>
            <a:r>
              <a:rPr lang="ko-KR" altLang="en-US" sz="1300" dirty="0"/>
              <a:t>이상인 것 중</a:t>
            </a:r>
            <a:r>
              <a:rPr lang="en-US" altLang="ko-KR" sz="1300" dirty="0"/>
              <a:t>, </a:t>
            </a:r>
            <a:r>
              <a:rPr lang="ko-KR" altLang="en-US" sz="1300" dirty="0"/>
              <a:t>가장 크기가 큰 파티션에 적재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4A98C-B2A3-45A9-9089-BC610C463A7E}"/>
              </a:ext>
            </a:extLst>
          </p:cNvPr>
          <p:cNvSpPr txBox="1"/>
          <p:nvPr/>
        </p:nvSpPr>
        <p:spPr>
          <a:xfrm>
            <a:off x="2937347" y="5716148"/>
            <a:ext cx="1958327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Paging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6144CC-5951-49D0-B2CF-843E64CA28C7}"/>
              </a:ext>
            </a:extLst>
          </p:cNvPr>
          <p:cNvSpPr txBox="1"/>
          <p:nvPr/>
        </p:nvSpPr>
        <p:spPr>
          <a:xfrm>
            <a:off x="2937346" y="6212664"/>
            <a:ext cx="1958327" cy="433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Segmentation</a:t>
            </a:r>
            <a:endParaRPr lang="ko-KR" altLang="en-US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5DEA76-E9C3-4472-AF52-CAD5A06DCCE3}"/>
              </a:ext>
            </a:extLst>
          </p:cNvPr>
          <p:cNvSpPr txBox="1"/>
          <p:nvPr/>
        </p:nvSpPr>
        <p:spPr>
          <a:xfrm>
            <a:off x="5008378" y="5715974"/>
            <a:ext cx="5210563" cy="4336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메모리를 분할하여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각각 하나의 프로세스 적재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A735DF-8A98-40A2-9B1D-8D7B7BADC72D}"/>
              </a:ext>
            </a:extLst>
          </p:cNvPr>
          <p:cNvSpPr txBox="1"/>
          <p:nvPr/>
        </p:nvSpPr>
        <p:spPr>
          <a:xfrm>
            <a:off x="5008378" y="6223071"/>
            <a:ext cx="5210563" cy="4336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메모리를 분할하여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각각 하나의 프로세스 적재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865ABEB-5FA9-43C6-BA69-30A58CE605D2}"/>
              </a:ext>
            </a:extLst>
          </p:cNvPr>
          <p:cNvCxnSpPr>
            <a:stCxn id="21" idx="2"/>
            <a:endCxn id="26" idx="1"/>
          </p:cNvCxnSpPr>
          <p:nvPr/>
        </p:nvCxnSpPr>
        <p:spPr>
          <a:xfrm rot="16200000" flipH="1">
            <a:off x="569425" y="3639127"/>
            <a:ext cx="3231992" cy="308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2AC4798-1811-4651-9FF0-3864DD408894}"/>
              </a:ext>
            </a:extLst>
          </p:cNvPr>
          <p:cNvCxnSpPr>
            <a:endCxn id="28" idx="1"/>
          </p:cNvCxnSpPr>
          <p:nvPr/>
        </p:nvCxnSpPr>
        <p:spPr>
          <a:xfrm>
            <a:off x="2520594" y="2706497"/>
            <a:ext cx="416753" cy="312118"/>
          </a:xfrm>
          <a:prstGeom prst="bentConnector3">
            <a:avLst>
              <a:gd name="adj1" fmla="val 364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7EF22B0-FF3A-410A-AB52-A39FF42957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2880" y="2982110"/>
            <a:ext cx="804578" cy="264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1D0520F-B3E6-41CF-8CA5-9C40B7A8884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155895" y="3733415"/>
            <a:ext cx="267009" cy="246175"/>
          </a:xfrm>
          <a:prstGeom prst="bentConnector3">
            <a:avLst>
              <a:gd name="adj1" fmla="val 1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C7DBF65-5EA6-4574-BE4C-A74DD58F6753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2957253" y="3947617"/>
            <a:ext cx="664292" cy="267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95F5937-57DF-4804-A38E-7D04F5011930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155903" y="3733422"/>
            <a:ext cx="267001" cy="11135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305966C-BA7B-474C-BA4E-5CAFC2E5348C}"/>
              </a:ext>
            </a:extLst>
          </p:cNvPr>
          <p:cNvCxnSpPr>
            <a:stCxn id="39" idx="1"/>
          </p:cNvCxnSpPr>
          <p:nvPr/>
        </p:nvCxnSpPr>
        <p:spPr>
          <a:xfrm rot="10800000">
            <a:off x="2728971" y="5626371"/>
            <a:ext cx="208377" cy="3066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10ED37B-20ED-4C8D-B2DF-85108B9D8DFC}"/>
              </a:ext>
            </a:extLst>
          </p:cNvPr>
          <p:cNvCxnSpPr>
            <a:stCxn id="40" idx="1"/>
          </p:cNvCxnSpPr>
          <p:nvPr/>
        </p:nvCxnSpPr>
        <p:spPr>
          <a:xfrm rot="10800000">
            <a:off x="2728970" y="5653311"/>
            <a:ext cx="208376" cy="7761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939D393-9089-4954-BB62-BCA12BC42C77}"/>
              </a:ext>
            </a:extLst>
          </p:cNvPr>
          <p:cNvCxnSpPr/>
          <p:nvPr/>
        </p:nvCxnSpPr>
        <p:spPr>
          <a:xfrm rot="16200000" flipH="1">
            <a:off x="2013265" y="2181779"/>
            <a:ext cx="312118" cy="30881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EC32A06-3F2B-479E-90B1-3B9E580803D7}"/>
              </a:ext>
            </a:extLst>
          </p:cNvPr>
          <p:cNvSpPr/>
          <p:nvPr/>
        </p:nvSpPr>
        <p:spPr>
          <a:xfrm>
            <a:off x="1051848" y="1739944"/>
            <a:ext cx="1958327" cy="433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03ECABE-01DC-4A85-894B-D0B501B7843B}"/>
              </a:ext>
            </a:extLst>
          </p:cNvPr>
          <p:cNvSpPr/>
          <p:nvPr/>
        </p:nvSpPr>
        <p:spPr>
          <a:xfrm>
            <a:off x="2328924" y="2288373"/>
            <a:ext cx="1958327" cy="433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586B592-35F6-4E4C-87B9-D161032063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11759" y="2980366"/>
            <a:ext cx="781627" cy="259165"/>
          </a:xfrm>
          <a:prstGeom prst="bentConnector3">
            <a:avLst>
              <a:gd name="adj1" fmla="val 10086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B5FD09-A19A-4C0D-904D-FAC174B6CBB2}"/>
              </a:ext>
            </a:extLst>
          </p:cNvPr>
          <p:cNvSpPr/>
          <p:nvPr/>
        </p:nvSpPr>
        <p:spPr>
          <a:xfrm>
            <a:off x="2937346" y="3296889"/>
            <a:ext cx="1958327" cy="433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051B651-06B3-46BE-84B6-7BC2309FCE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1996" y="3946682"/>
            <a:ext cx="654807" cy="267010"/>
          </a:xfrm>
          <a:prstGeom prst="bentConnector3">
            <a:avLst>
              <a:gd name="adj1" fmla="val 9982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8B6952E-652E-40C8-95EF-935E54B337DA}"/>
              </a:ext>
            </a:extLst>
          </p:cNvPr>
          <p:cNvSpPr/>
          <p:nvPr/>
        </p:nvSpPr>
        <p:spPr>
          <a:xfrm>
            <a:off x="3415059" y="4232689"/>
            <a:ext cx="1893315" cy="376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9" grpId="0" animBg="1"/>
      <p:bldP spid="73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9EF70523-1C8E-490E-B220-5BA27D84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30" y="1740804"/>
            <a:ext cx="5164727" cy="48616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Memory Management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30763D-B98D-40AE-A7B3-1CF9D7013417}"/>
              </a:ext>
            </a:extLst>
          </p:cNvPr>
          <p:cNvSpPr txBox="1"/>
          <p:nvPr/>
        </p:nvSpPr>
        <p:spPr>
          <a:xfrm>
            <a:off x="6293595" y="3505191"/>
            <a:ext cx="53548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</a:t>
            </a:r>
            <a:r>
              <a:rPr lang="ko-KR" altLang="en-US" dirty="0">
                <a:solidFill>
                  <a:srgbClr val="00B050"/>
                </a:solidFill>
              </a:rPr>
              <a:t>단편화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남은 메모리가 연속적이지 않아서</a:t>
            </a:r>
            <a:r>
              <a:rPr lang="en-US" altLang="ko-KR" dirty="0"/>
              <a:t>, </a:t>
            </a:r>
            <a:r>
              <a:rPr lang="ko-KR" altLang="en-US" dirty="0"/>
              <a:t>필요 메모리 보다 많은 공간이 남아 있지만</a:t>
            </a:r>
            <a:r>
              <a:rPr lang="en-US" altLang="ko-KR" dirty="0"/>
              <a:t>, </a:t>
            </a:r>
            <a:r>
              <a:rPr lang="ko-KR" altLang="en-US" dirty="0"/>
              <a:t>메모리에 올리지 못하는 공간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116K + 96K + 6K + 56K = 274K 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56EE57-781C-472A-94C3-0AD9C1A6E178}"/>
              </a:ext>
            </a:extLst>
          </p:cNvPr>
          <p:cNvGrpSpPr/>
          <p:nvPr/>
        </p:nvGrpSpPr>
        <p:grpSpPr>
          <a:xfrm>
            <a:off x="5518768" y="1958272"/>
            <a:ext cx="2476163" cy="1076241"/>
            <a:chOff x="5518768" y="1958272"/>
            <a:chExt cx="2476163" cy="1076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2493DF-83CB-49E0-BC14-15025C68681C}"/>
                </a:ext>
              </a:extLst>
            </p:cNvPr>
            <p:cNvSpPr txBox="1"/>
            <p:nvPr/>
          </p:nvSpPr>
          <p:spPr>
            <a:xfrm>
              <a:off x="6779779" y="2538973"/>
              <a:ext cx="1215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Partition</a:t>
              </a:r>
              <a:endParaRPr lang="ko-KR" altLang="en-US" dirty="0"/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E6127621-48AD-4ED6-AA4A-75211D45B955}"/>
                </a:ext>
              </a:extLst>
            </p:cNvPr>
            <p:cNvSpPr/>
            <p:nvPr/>
          </p:nvSpPr>
          <p:spPr>
            <a:xfrm>
              <a:off x="5518768" y="1958272"/>
              <a:ext cx="421393" cy="1076241"/>
            </a:xfrm>
            <a:prstGeom prst="arc">
              <a:avLst>
                <a:gd name="adj1" fmla="val 16281830"/>
                <a:gd name="adj2" fmla="val 5417363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9B83DDB-E4BC-4C7D-BDDC-BEC322937FBD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5940161" y="2311420"/>
              <a:ext cx="839618" cy="41221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C73ADE-1377-4797-922C-27C4A8BBB900}"/>
              </a:ext>
            </a:extLst>
          </p:cNvPr>
          <p:cNvGrpSpPr/>
          <p:nvPr/>
        </p:nvGrpSpPr>
        <p:grpSpPr>
          <a:xfrm>
            <a:off x="5365019" y="1610314"/>
            <a:ext cx="3406747" cy="701106"/>
            <a:chOff x="5365019" y="1610314"/>
            <a:chExt cx="3406747" cy="7011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071EAA-E3F8-41F9-B62D-9AE24382488A}"/>
                </a:ext>
              </a:extLst>
            </p:cNvPr>
            <p:cNvSpPr txBox="1"/>
            <p:nvPr/>
          </p:nvSpPr>
          <p:spPr>
            <a:xfrm>
              <a:off x="7048163" y="1942088"/>
              <a:ext cx="17236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 Memory</a:t>
              </a:r>
              <a:endParaRPr lang="ko-KR" altLang="en-US" dirty="0"/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7CA20E13-D7F1-4754-B153-31385524A83A}"/>
                </a:ext>
              </a:extLst>
            </p:cNvPr>
            <p:cNvSpPr/>
            <p:nvPr/>
          </p:nvSpPr>
          <p:spPr>
            <a:xfrm>
              <a:off x="5365019" y="1610314"/>
              <a:ext cx="1683144" cy="677259"/>
            </a:xfrm>
            <a:prstGeom prst="arc">
              <a:avLst>
                <a:gd name="adj1" fmla="val 11011855"/>
                <a:gd name="adj2" fmla="val 0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D39238-2779-444F-98BA-B0CB650F4DA8}"/>
              </a:ext>
            </a:extLst>
          </p:cNvPr>
          <p:cNvSpPr/>
          <p:nvPr/>
        </p:nvSpPr>
        <p:spPr>
          <a:xfrm>
            <a:off x="765371" y="3982064"/>
            <a:ext cx="1581320" cy="201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3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Memory Management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2"/>
            <a:ext cx="4432683" cy="294507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214K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쓰이지 못하다니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,.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아깝다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프로세스를 잘 할당하면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프로세스까지 할당할 수 있지 않을까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순서를 바꾸어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프로세스 모두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할당하시오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[ 40K, 100K, 160K, 250K, 200K, 120K ]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960001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ko-KR" altLang="en-US" sz="10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 Units Remaining </a:t>
            </a:r>
            <a:r>
              <a:rPr lang="ko-KR" altLang="en-US" sz="10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충분히 큰 값</a:t>
            </a:r>
            <a:r>
              <a:rPr lang="en-US" altLang="ko-KR" sz="10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8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운영체제의 메모리 단편화 에 대해서 이해할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실행 단추: 문서 25">
            <a:hlinkClick r:id="rId6" action="ppaction://hlinkfile"/>
            <a:extLst>
              <a:ext uri="{FF2B5EF4-FFF2-40B4-BE49-F238E27FC236}">
                <a16:creationId xmlns:a16="http://schemas.microsoft.com/office/drawing/2014/main" id="{86914DF3-DAF7-4800-80EC-CC0EC6E168F2}"/>
              </a:ext>
            </a:extLst>
          </p:cNvPr>
          <p:cNvSpPr/>
          <p:nvPr/>
        </p:nvSpPr>
        <p:spPr>
          <a:xfrm>
            <a:off x="3452126" y="527560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9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Kernel </a:t>
            </a:r>
            <a:r>
              <a:rPr lang="ko-KR" altLang="en-US" dirty="0"/>
              <a:t>의 기능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OS #9. 메모리 관리(Memory Management) Part2">
            <a:extLst>
              <a:ext uri="{FF2B5EF4-FFF2-40B4-BE49-F238E27FC236}">
                <a16:creationId xmlns:a16="http://schemas.microsoft.com/office/drawing/2014/main" id="{778C46FE-0E19-414A-A0B8-048166CD6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r="-74"/>
          <a:stretch/>
        </p:blipFill>
        <p:spPr bwMode="auto">
          <a:xfrm>
            <a:off x="1071825" y="2242266"/>
            <a:ext cx="10048350" cy="35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9B799-987B-47DC-96A9-BDB955BF8161}"/>
              </a:ext>
            </a:extLst>
          </p:cNvPr>
          <p:cNvSpPr/>
          <p:nvPr/>
        </p:nvSpPr>
        <p:spPr>
          <a:xfrm>
            <a:off x="2429399" y="4126727"/>
            <a:ext cx="4397071" cy="803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0EBA4-5FAD-4317-A308-4D0308116764}"/>
              </a:ext>
            </a:extLst>
          </p:cNvPr>
          <p:cNvSpPr txBox="1"/>
          <p:nvPr/>
        </p:nvSpPr>
        <p:spPr>
          <a:xfrm>
            <a:off x="1122323" y="5799362"/>
            <a:ext cx="103400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프로그래머가 하드웨어를 몰라도 쉽게 하드웨어 자원을 활용할 수 있게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효율적으로 하드웨어를 </a:t>
            </a:r>
            <a:r>
              <a:rPr lang="ko-KR" altLang="en-US" dirty="0" err="1">
                <a:solidFill>
                  <a:srgbClr val="FF0000"/>
                </a:solidFill>
              </a:rPr>
              <a:t>사용하는것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Linux shell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D1E9414-0756-4010-ACA7-BE569AD9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37" b="40395"/>
          <a:stretch/>
        </p:blipFill>
        <p:spPr>
          <a:xfrm>
            <a:off x="580444" y="2801897"/>
            <a:ext cx="4670335" cy="15455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5C3E7-EC95-4B3F-83F7-7DED17819784}"/>
              </a:ext>
            </a:extLst>
          </p:cNvPr>
          <p:cNvSpPr txBox="1"/>
          <p:nvPr/>
        </p:nvSpPr>
        <p:spPr>
          <a:xfrm>
            <a:off x="2071562" y="4612460"/>
            <a:ext cx="173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 Shell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A52B0-E520-4AA2-9CB9-826F444F8280}"/>
              </a:ext>
            </a:extLst>
          </p:cNvPr>
          <p:cNvSpPr txBox="1"/>
          <p:nvPr/>
        </p:nvSpPr>
        <p:spPr>
          <a:xfrm>
            <a:off x="7967283" y="5398513"/>
            <a:ext cx="268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Linux Shell  -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쉘 스크립트 - 생활코딩">
            <a:extLst>
              <a:ext uri="{FF2B5EF4-FFF2-40B4-BE49-F238E27FC236}">
                <a16:creationId xmlns:a16="http://schemas.microsoft.com/office/drawing/2014/main" id="{74F6E007-B725-4B13-AAB5-0DC4278B2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3" b="50910"/>
          <a:stretch/>
        </p:blipFill>
        <p:spPr bwMode="auto">
          <a:xfrm>
            <a:off x="6336525" y="2801897"/>
            <a:ext cx="5275031" cy="234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C89490-6639-48D9-BFA0-BB5594F1A181}"/>
              </a:ext>
            </a:extLst>
          </p:cNvPr>
          <p:cNvSpPr txBox="1"/>
          <p:nvPr/>
        </p:nvSpPr>
        <p:spPr>
          <a:xfrm>
            <a:off x="5554097" y="2163614"/>
            <a:ext cx="142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이름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670096-F28F-4541-9860-5BE5174D17F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64947" y="2532946"/>
            <a:ext cx="297694" cy="268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D2F03E-41AA-4FF2-AFD9-60FBB3333BE7}"/>
              </a:ext>
            </a:extLst>
          </p:cNvPr>
          <p:cNvSpPr txBox="1"/>
          <p:nvPr/>
        </p:nvSpPr>
        <p:spPr>
          <a:xfrm>
            <a:off x="7086385" y="2113424"/>
            <a:ext cx="146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호스트 이름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437134-3D79-4CA1-A090-47778054712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593717" y="2482756"/>
            <a:ext cx="226116" cy="319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85DD48-41E0-4DE2-A118-EBF92D05E719}"/>
              </a:ext>
            </a:extLst>
          </p:cNvPr>
          <p:cNvSpPr/>
          <p:nvPr/>
        </p:nvSpPr>
        <p:spPr>
          <a:xfrm>
            <a:off x="6336525" y="2801897"/>
            <a:ext cx="565925" cy="20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61065F-0E7C-478C-8A93-D866434EC5CE}"/>
              </a:ext>
            </a:extLst>
          </p:cNvPr>
          <p:cNvSpPr/>
          <p:nvPr/>
        </p:nvSpPr>
        <p:spPr>
          <a:xfrm>
            <a:off x="6989018" y="2801897"/>
            <a:ext cx="1289133" cy="20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D922A-F1DB-4859-BECA-BE8383C2490F}"/>
              </a:ext>
            </a:extLst>
          </p:cNvPr>
          <p:cNvSpPr txBox="1"/>
          <p:nvPr/>
        </p:nvSpPr>
        <p:spPr>
          <a:xfrm>
            <a:off x="9730742" y="1778576"/>
            <a:ext cx="100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59B1C83-7AD7-4A6A-8B75-EAC9059D53F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9171203" y="2147908"/>
            <a:ext cx="1060192" cy="653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B1C488-116E-4FA3-BA88-F6589777747F}"/>
              </a:ext>
            </a:extLst>
          </p:cNvPr>
          <p:cNvSpPr/>
          <p:nvPr/>
        </p:nvSpPr>
        <p:spPr>
          <a:xfrm>
            <a:off x="8581469" y="2810310"/>
            <a:ext cx="1179752" cy="20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EB57EE-0BF3-469E-BCAF-B6C6C962EC88}"/>
              </a:ext>
            </a:extLst>
          </p:cNvPr>
          <p:cNvSpPr txBox="1"/>
          <p:nvPr/>
        </p:nvSpPr>
        <p:spPr>
          <a:xfrm>
            <a:off x="8553281" y="1978948"/>
            <a:ext cx="12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>
                <a:solidFill>
                  <a:srgbClr val="7030A0"/>
                </a:solidFill>
              </a:rPr>
              <a:t>위치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B985B0-100F-4D22-99F7-3B51EF8C6A1B}"/>
              </a:ext>
            </a:extLst>
          </p:cNvPr>
          <p:cNvSpPr/>
          <p:nvPr/>
        </p:nvSpPr>
        <p:spPr>
          <a:xfrm>
            <a:off x="8384164" y="3208515"/>
            <a:ext cx="714116" cy="203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03A3EA7-E851-4EAF-AD12-F21D186DBA5F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741222" y="2348280"/>
            <a:ext cx="416029" cy="860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2" grpId="0" animBg="1"/>
      <p:bldP spid="29" grpId="0" animBg="1"/>
      <p:bldP spid="30" grpId="0"/>
      <p:bldP spid="35" grpId="0" animBg="1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Linux… </a:t>
            </a:r>
            <a:r>
              <a:rPr lang="ko-KR" altLang="en-US" dirty="0"/>
              <a:t>왜 쓸까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TmaxSoft - Better Technology, Better Tomorrow - 스토리 T">
            <a:extLst>
              <a:ext uri="{FF2B5EF4-FFF2-40B4-BE49-F238E27FC236}">
                <a16:creationId xmlns:a16="http://schemas.microsoft.com/office/drawing/2014/main" id="{9BBA84FF-6648-4DF9-A4B7-71EA069A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0" y="2242268"/>
            <a:ext cx="5880654" cy="37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5F0E57-F862-4F75-8241-9A14E7F86023}"/>
              </a:ext>
            </a:extLst>
          </p:cNvPr>
          <p:cNvSpPr txBox="1"/>
          <p:nvPr/>
        </p:nvSpPr>
        <p:spPr>
          <a:xfrm>
            <a:off x="2261154" y="6130751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서버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 전망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8378E-E23B-438D-8E97-D8B4E3DFDD3E}"/>
              </a:ext>
            </a:extLst>
          </p:cNvPr>
          <p:cNvSpPr txBox="1"/>
          <p:nvPr/>
        </p:nvSpPr>
        <p:spPr>
          <a:xfrm>
            <a:off x="6952091" y="1618167"/>
            <a:ext cx="4481762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리눅스의 장점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이식성</a:t>
            </a:r>
            <a:r>
              <a:rPr lang="en-US" altLang="ko-KR" sz="1600" dirty="0"/>
              <a:t>, </a:t>
            </a:r>
            <a:r>
              <a:rPr lang="ko-KR" altLang="en-US" sz="1600" dirty="0"/>
              <a:t>확장성 좋음 </a:t>
            </a:r>
            <a:r>
              <a:rPr lang="en-US" altLang="ko-KR" sz="1600" dirty="0"/>
              <a:t>( c, </a:t>
            </a:r>
            <a:r>
              <a:rPr lang="ko-KR" altLang="en-US" sz="1600" dirty="0"/>
              <a:t>기계어 구성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풍부한 소프트웨어 개발 환경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오픈소스 </a:t>
            </a:r>
            <a:r>
              <a:rPr lang="en-US" altLang="ko-KR" sz="1600" dirty="0"/>
              <a:t>=&gt;</a:t>
            </a:r>
            <a:r>
              <a:rPr lang="ko-KR" altLang="en-US" sz="1600" dirty="0"/>
              <a:t> 버그 패치 활발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완성도가 높음</a:t>
            </a:r>
            <a:r>
              <a:rPr lang="en-US" altLang="ko-KR" sz="1600" dirty="0"/>
              <a:t>, </a:t>
            </a:r>
            <a:r>
              <a:rPr lang="ko-KR" altLang="en-US" sz="1600" dirty="0"/>
              <a:t>보안성 우수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가벼움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무료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</a:rPr>
              <a:t>맥북이 예쁨</a:t>
            </a:r>
          </a:p>
        </p:txBody>
      </p:sp>
      <p:pic>
        <p:nvPicPr>
          <p:cNvPr id="1032" name="Picture 8" descr="애플, 13인치 맥북프로 출시…&quot;10세대 인텔 CPU 탑재&quot;">
            <a:hlinkClick r:id="" action="ppaction://noaction"/>
            <a:extLst>
              <a:ext uri="{FF2B5EF4-FFF2-40B4-BE49-F238E27FC236}">
                <a16:creationId xmlns:a16="http://schemas.microsoft.com/office/drawing/2014/main" id="{B15A9734-BAF9-493D-AE1E-6D2202D73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97" y="4320182"/>
            <a:ext cx="2532807" cy="167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B50C1-E872-40FF-88FA-57CC760325C4}"/>
              </a:ext>
            </a:extLst>
          </p:cNvPr>
          <p:cNvSpPr txBox="1"/>
          <p:nvPr/>
        </p:nvSpPr>
        <p:spPr>
          <a:xfrm>
            <a:off x="8893146" y="6020588"/>
            <a:ext cx="237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Linux File System =&gt;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8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운영체제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BA99E-2003-4817-A857-F582B20BE90E}"/>
              </a:ext>
            </a:extLst>
          </p:cNvPr>
          <p:cNvGraphicFramePr>
            <a:graphicFrameLocks noGrp="1"/>
          </p:cNvGraphicFramePr>
          <p:nvPr/>
        </p:nvGraphicFramePr>
        <p:xfrm>
          <a:off x="1516049" y="2955370"/>
          <a:ext cx="9159901" cy="1752245"/>
        </p:xfrm>
        <a:graphic>
          <a:graphicData uri="http://schemas.openxmlformats.org/drawingml/2006/table">
            <a:tbl>
              <a:tblPr/>
              <a:tblGrid>
                <a:gridCol w="1997984">
                  <a:extLst>
                    <a:ext uri="{9D8B030D-6E8A-4147-A177-3AD203B41FA5}">
                      <a16:colId xmlns:a16="http://schemas.microsoft.com/office/drawing/2014/main" val="3411008718"/>
                    </a:ext>
                  </a:extLst>
                </a:gridCol>
                <a:gridCol w="5769017">
                  <a:extLst>
                    <a:ext uri="{9D8B030D-6E8A-4147-A177-3AD203B41FA5}">
                      <a16:colId xmlns:a16="http://schemas.microsoft.com/office/drawing/2014/main" val="235996590"/>
                    </a:ext>
                  </a:extLst>
                </a:gridCol>
                <a:gridCol w="1392900">
                  <a:extLst>
                    <a:ext uri="{9D8B030D-6E8A-4147-A177-3AD203B41FA5}">
                      <a16:colId xmlns:a16="http://schemas.microsoft.com/office/drawing/2014/main" val="3718095560"/>
                    </a:ext>
                  </a:extLst>
                </a:gridCol>
              </a:tblGrid>
              <a:tr h="1752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컴퓨터기초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운영체제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•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운영체제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  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윈도우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리눅스 운영체제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파일시스템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시스템 권한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실습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9006" marR="9006" marT="9006" marB="90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828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875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/Def </a:t>
            </a:r>
            <a:br>
              <a:rPr lang="en-US" altLang="ko-KR" dirty="0"/>
            </a:b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 시스템 이란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6AFEC2E0-DA0B-4212-8980-BCA7FEFAE1E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AD373-7753-4C96-B8AC-6E8251D91388}"/>
              </a:ext>
            </a:extLst>
          </p:cNvPr>
          <p:cNvSpPr txBox="1"/>
          <p:nvPr/>
        </p:nvSpPr>
        <p:spPr>
          <a:xfrm>
            <a:off x="1286378" y="1907769"/>
            <a:ext cx="918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FF0000"/>
                </a:solidFill>
                <a:effectLst/>
                <a:latin typeface="Noto Sans"/>
              </a:rPr>
              <a:t>운영체제</a:t>
            </a:r>
            <a:r>
              <a:rPr lang="ko-KR" altLang="en-US" b="1" i="0" dirty="0">
                <a:effectLst/>
                <a:latin typeface="Noto Sans"/>
              </a:rPr>
              <a:t>가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"/>
              </a:rPr>
              <a:t>파일</a:t>
            </a:r>
            <a:r>
              <a:rPr lang="ko-KR" altLang="en-US" b="1" i="0" dirty="0">
                <a:effectLst/>
                <a:latin typeface="Noto Sans"/>
              </a:rPr>
              <a:t>이나 자료를 쉽게 발견 및 접근할 수 있도록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"/>
              </a:rPr>
              <a:t>보관 또는 조직</a:t>
            </a:r>
            <a:r>
              <a:rPr lang="ko-KR" altLang="en-US" b="1" i="0" dirty="0">
                <a:effectLst/>
                <a:latin typeface="Noto Sans"/>
              </a:rPr>
              <a:t>하는 체제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0CAAA6-B1B6-4348-A091-D9D6A83E0824}"/>
              </a:ext>
            </a:extLst>
          </p:cNvPr>
          <p:cNvSpPr/>
          <p:nvPr/>
        </p:nvSpPr>
        <p:spPr>
          <a:xfrm>
            <a:off x="6214308" y="2890663"/>
            <a:ext cx="3759869" cy="31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Disk</a:t>
            </a:r>
            <a:endParaRPr lang="ko-KR" altLang="en-US" dirty="0"/>
          </a:p>
        </p:txBody>
      </p:sp>
      <p:pic>
        <p:nvPicPr>
          <p:cNvPr id="12" name="Picture 10" descr="문서 아이콘 이미지 검색결과">
            <a:extLst>
              <a:ext uri="{FF2B5EF4-FFF2-40B4-BE49-F238E27FC236}">
                <a16:creationId xmlns:a16="http://schemas.microsoft.com/office/drawing/2014/main" id="{6815EC2D-86AB-4A3F-8F84-3639FB6B5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17" y="3333223"/>
            <a:ext cx="659366" cy="6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547BD-6B6F-480B-B7D0-FEDEAF5FA2D0}"/>
              </a:ext>
            </a:extLst>
          </p:cNvPr>
          <p:cNvSpPr txBox="1"/>
          <p:nvPr/>
        </p:nvSpPr>
        <p:spPr>
          <a:xfrm>
            <a:off x="1427568" y="3026021"/>
            <a:ext cx="9179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/>
              <a:t>/test/myfile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7D836-F87F-46B1-B507-D95EAC30BDD8}"/>
              </a:ext>
            </a:extLst>
          </p:cNvPr>
          <p:cNvSpPr txBox="1"/>
          <p:nvPr/>
        </p:nvSpPr>
        <p:spPr>
          <a:xfrm>
            <a:off x="6564229" y="3678528"/>
            <a:ext cx="9755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/>
              <a:t>Helloworld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B95A5C-73FC-4D3E-8FEB-28680A77472D}"/>
              </a:ext>
            </a:extLst>
          </p:cNvPr>
          <p:cNvSpPr/>
          <p:nvPr/>
        </p:nvSpPr>
        <p:spPr>
          <a:xfrm>
            <a:off x="4687306" y="3041058"/>
            <a:ext cx="975559" cy="280733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File System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4AA0BB-ACC8-49EC-80D5-4F872F94BC90}"/>
              </a:ext>
            </a:extLst>
          </p:cNvPr>
          <p:cNvSpPr/>
          <p:nvPr/>
        </p:nvSpPr>
        <p:spPr>
          <a:xfrm>
            <a:off x="4687305" y="3647283"/>
            <a:ext cx="975559" cy="130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079D95-FA84-45BD-8310-90CF4A1AF1DE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2345480" y="3156826"/>
            <a:ext cx="724093" cy="255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EB3215-377F-484D-B03F-8C3440584AC6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5662864" y="3712686"/>
            <a:ext cx="901365" cy="96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2B75BB-5636-435E-A1EE-0295193354FB}"/>
              </a:ext>
            </a:extLst>
          </p:cNvPr>
          <p:cNvSpPr/>
          <p:nvPr/>
        </p:nvSpPr>
        <p:spPr>
          <a:xfrm>
            <a:off x="3069573" y="3041057"/>
            <a:ext cx="975559" cy="21706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91E936-BF42-4616-9AED-D38326918EB6}"/>
              </a:ext>
            </a:extLst>
          </p:cNvPr>
          <p:cNvSpPr/>
          <p:nvPr/>
        </p:nvSpPr>
        <p:spPr>
          <a:xfrm>
            <a:off x="3069573" y="3346584"/>
            <a:ext cx="975559" cy="130805"/>
          </a:xfrm>
          <a:prstGeom prst="rect">
            <a:avLst/>
          </a:prstGeom>
          <a:solidFill>
            <a:srgbClr val="F743B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1" name="직선 화살표 연결선 2050">
            <a:extLst>
              <a:ext uri="{FF2B5EF4-FFF2-40B4-BE49-F238E27FC236}">
                <a16:creationId xmlns:a16="http://schemas.microsoft.com/office/drawing/2014/main" id="{7507ABA9-23A4-47B7-A2A2-D9D7074E62B6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4045132" y="3411987"/>
            <a:ext cx="642173" cy="300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8C758543-1E2F-4809-91B0-5BDCBE17BB5E}"/>
              </a:ext>
            </a:extLst>
          </p:cNvPr>
          <p:cNvSpPr/>
          <p:nvPr/>
        </p:nvSpPr>
        <p:spPr>
          <a:xfrm>
            <a:off x="1375126" y="2941720"/>
            <a:ext cx="1032720" cy="1130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6F3793-A531-4CE8-8CA3-6758CCB93D35}"/>
              </a:ext>
            </a:extLst>
          </p:cNvPr>
          <p:cNvSpPr txBox="1"/>
          <p:nvPr/>
        </p:nvSpPr>
        <p:spPr>
          <a:xfrm>
            <a:off x="1556841" y="2688732"/>
            <a:ext cx="659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&lt;User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DBD3273-C6E7-4C46-BB25-A59FF0F8195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D666794-A86E-4C60-83E1-944F40D780D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96C1E8-7C7F-4A0E-A6F3-692D368D17F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2" name="화살표: 오른쪽 21">
              <a:hlinkClick r:id="" action="ppaction://noaction"/>
              <a:extLst>
                <a:ext uri="{FF2B5EF4-FFF2-40B4-BE49-F238E27FC236}">
                  <a16:creationId xmlns:a16="http://schemas.microsoft.com/office/drawing/2014/main" id="{5545ECC6-1989-4C07-AC79-D9E28CD42E0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863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/Def </a:t>
            </a:r>
            <a:br>
              <a:rPr lang="en-US" altLang="ko-KR" dirty="0"/>
            </a:b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 시스템 종류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A5460-5906-4590-B2F0-D17A5A4F9C37}"/>
              </a:ext>
            </a:extLst>
          </p:cNvPr>
          <p:cNvSpPr txBox="1">
            <a:spLocks/>
          </p:cNvSpPr>
          <p:nvPr/>
        </p:nvSpPr>
        <p:spPr>
          <a:xfrm>
            <a:off x="954965" y="2113808"/>
            <a:ext cx="3258422" cy="4043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F A T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File Allocation Table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파일을 할당한 정보를 테이블로 표현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구조가 간단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디스크 용량을 많이 소모하지 않음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저용량 볼륨에서 최적화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대용량 볼륨의 비효율적 이용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NT, DOS, </a:t>
            </a:r>
            <a:r>
              <a:rPr lang="ko-KR" altLang="en-US" sz="1100" dirty="0">
                <a:solidFill>
                  <a:schemeClr val="bg1"/>
                </a:solidFill>
              </a:rPr>
              <a:t>윈도 </a:t>
            </a:r>
            <a:r>
              <a:rPr lang="en-US" altLang="ko-KR" sz="1100" dirty="0">
                <a:solidFill>
                  <a:schemeClr val="bg1"/>
                </a:solidFill>
              </a:rPr>
              <a:t>95, USB </a:t>
            </a:r>
            <a:r>
              <a:rPr lang="ko-KR" altLang="en-US" sz="1100" dirty="0">
                <a:solidFill>
                  <a:schemeClr val="bg1"/>
                </a:solidFill>
              </a:rPr>
              <a:t>등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보안에 취약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 접근 제어 불가능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종류 </a:t>
            </a:r>
            <a:r>
              <a:rPr lang="en-US" altLang="ko-KR" sz="1100" dirty="0">
                <a:solidFill>
                  <a:schemeClr val="bg1"/>
                </a:solidFill>
              </a:rPr>
              <a:t>: FAT12, FAT16, FAT32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    (</a:t>
            </a:r>
            <a:r>
              <a:rPr lang="ko-KR" altLang="en-US" sz="1100" dirty="0">
                <a:solidFill>
                  <a:schemeClr val="bg1"/>
                </a:solidFill>
              </a:rPr>
              <a:t>최대 표현 가능한 클러스터의 수를 비트 수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4960C-E904-4E98-B3F0-A5E75C110592}"/>
              </a:ext>
            </a:extLst>
          </p:cNvPr>
          <p:cNvSpPr txBox="1">
            <a:spLocks/>
          </p:cNvSpPr>
          <p:nvPr/>
        </p:nvSpPr>
        <p:spPr>
          <a:xfrm>
            <a:off x="4448976" y="2113808"/>
            <a:ext cx="3258422" cy="4043548"/>
          </a:xfrm>
          <a:prstGeom prst="rect">
            <a:avLst/>
          </a:prstGeom>
          <a:solidFill>
            <a:srgbClr val="F09456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N T F S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Windows </a:t>
            </a:r>
            <a:r>
              <a:rPr lang="en-US" altLang="ko-KR" sz="1100"/>
              <a:t>NT File System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</a:rPr>
              <a:t>NT</a:t>
            </a:r>
            <a:r>
              <a:rPr lang="ko-KR" altLang="en-US" sz="1100" dirty="0">
                <a:solidFill>
                  <a:schemeClr val="bg1"/>
                </a:solidFill>
              </a:rPr>
              <a:t>전용 파일시스템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대용량 볼륨에 대한 효과적 지원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디스크 공간의 효과적 사용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보안과 암호화 또한 지원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파일 접근 속도를 최적화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</a:rPr>
              <a:t>특정 파일이나 디렉토리 자동 압축 기능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다른 운영체제에서 호환 </a:t>
            </a:r>
            <a:r>
              <a:rPr lang="ko-KR" altLang="en-US" sz="1100" dirty="0" err="1">
                <a:solidFill>
                  <a:srgbClr val="FF0000"/>
                </a:solidFill>
              </a:rPr>
              <a:t>안됌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</a:rPr>
              <a:t>저용량 볼륨에서 </a:t>
            </a:r>
            <a:r>
              <a:rPr lang="en-US" altLang="ko-KR" sz="1100" dirty="0">
                <a:solidFill>
                  <a:srgbClr val="FF0000"/>
                </a:solidFill>
              </a:rPr>
              <a:t>FAT </a:t>
            </a:r>
            <a:r>
              <a:rPr lang="ko-KR" altLang="en-US" sz="1100" dirty="0">
                <a:solidFill>
                  <a:srgbClr val="FF0000"/>
                </a:solidFill>
              </a:rPr>
              <a:t>보다 느림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FC123-1B1E-41F4-B844-C0C17D3F16E2}"/>
              </a:ext>
            </a:extLst>
          </p:cNvPr>
          <p:cNvSpPr txBox="1">
            <a:spLocks/>
          </p:cNvSpPr>
          <p:nvPr/>
        </p:nvSpPr>
        <p:spPr>
          <a:xfrm>
            <a:off x="7942988" y="2113808"/>
            <a:ext cx="3258422" cy="40435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E X T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Extended File System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리눅스 운영체제를 목표로 만들어짐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MFS-&gt;EXT1-&gt;EXT2-&gt;EXT3-&gt;</a:t>
            </a:r>
            <a:r>
              <a:rPr lang="en-US" altLang="ko-KR" sz="1200" dirty="0"/>
              <a:t>EXT4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MSF </a:t>
            </a:r>
            <a:r>
              <a:rPr lang="ko-KR" altLang="en-US" sz="1200" dirty="0">
                <a:solidFill>
                  <a:schemeClr val="bg1"/>
                </a:solidFill>
              </a:rPr>
              <a:t>보다 파일 </a:t>
            </a:r>
            <a:r>
              <a:rPr lang="ko-KR" altLang="en-US" sz="1200" dirty="0" err="1">
                <a:solidFill>
                  <a:schemeClr val="bg1"/>
                </a:solidFill>
              </a:rPr>
              <a:t>쵀대</a:t>
            </a:r>
            <a:r>
              <a:rPr lang="ko-KR" altLang="en-US" sz="1200" dirty="0">
                <a:solidFill>
                  <a:schemeClr val="bg1"/>
                </a:solidFill>
              </a:rPr>
              <a:t> 크기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이름 크기 등이 보완됨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파일 시스템 손상 가능성이 더 </a:t>
            </a:r>
            <a:r>
              <a:rPr lang="ko-KR" altLang="en-US" sz="1200" dirty="0" err="1">
                <a:solidFill>
                  <a:schemeClr val="bg1"/>
                </a:solidFill>
              </a:rPr>
              <a:t>줄어듬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저널링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/>
              <a:t>로그</a:t>
            </a:r>
            <a:r>
              <a:rPr lang="ko-KR" altLang="en-US" sz="1200" dirty="0">
                <a:solidFill>
                  <a:schemeClr val="bg1"/>
                </a:solidFill>
              </a:rPr>
              <a:t>를 만들어서 시스템이 비정상적으로 종료 되었을 경우 </a:t>
            </a:r>
            <a:r>
              <a:rPr lang="ko-KR" altLang="en-US" sz="1200" dirty="0"/>
              <a:t>파일 시스템을 복구</a:t>
            </a:r>
            <a:r>
              <a:rPr lang="ko-KR" altLang="en-US" sz="1200" dirty="0">
                <a:solidFill>
                  <a:schemeClr val="bg1"/>
                </a:solidFill>
              </a:rPr>
              <a:t>하는 기능 지원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디스크 공간 할당을 마지막까지 지연하므로 성능이 향상</a:t>
            </a:r>
          </a:p>
        </p:txBody>
      </p:sp>
      <p:sp>
        <p:nvSpPr>
          <p:cNvPr id="14" name="화살표: 오른쪽 13">
            <a:hlinkClick r:id="" action="ppaction://noaction"/>
            <a:extLst>
              <a:ext uri="{FF2B5EF4-FFF2-40B4-BE49-F238E27FC236}">
                <a16:creationId xmlns:a16="http://schemas.microsoft.com/office/drawing/2014/main" id="{47E31B1B-EE25-4462-B797-7D8800029E7A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272CE7-C6F9-4C13-B3A9-3632F157955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AD1BF4D-9709-4344-819D-1CCB54C0BA4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4A5013-1500-4458-93B3-B71AE436A1D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12D16FB9-245D-41B8-AC72-BA9BA66638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13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</a:t>
            </a: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/Def </a:t>
            </a:r>
            <a:br>
              <a:rPr lang="en-US" altLang="ko-KR" dirty="0"/>
            </a:br>
            <a:r>
              <a:rPr lang="ko-KR" altLang="en-US" kern="0">
                <a:solidFill>
                  <a:srgbClr val="000000"/>
                </a:solidFill>
                <a:latin typeface="함초롬바탕" panose="02030604000101010101" pitchFamily="18" charset="-127"/>
              </a:rPr>
              <a:t>파일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write()</a:t>
            </a:r>
            <a:r>
              <a:rPr lang="ko-KR" altLang="en-US" kern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순서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AD373-7753-4C96-B8AC-6E8251D91388}"/>
              </a:ext>
            </a:extLst>
          </p:cNvPr>
          <p:cNvSpPr txBox="1"/>
          <p:nvPr/>
        </p:nvSpPr>
        <p:spPr>
          <a:xfrm>
            <a:off x="1496172" y="5513576"/>
            <a:ext cx="982627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VFS : </a:t>
            </a:r>
            <a:r>
              <a:rPr lang="ko-KR" altLang="en-US" sz="1400" dirty="0"/>
              <a:t>파일시스템 관련 인터페이스를 사용자 공간 어플리케이션에 제공하는 커널 서브시스템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여러 종류의 파일 시스템을 서로 호환해야 하기 때문에</a:t>
            </a:r>
            <a:r>
              <a:rPr lang="en-US" altLang="ko-KR" sz="1400" dirty="0"/>
              <a:t>, VFS </a:t>
            </a:r>
            <a:r>
              <a:rPr lang="ko-KR" altLang="en-US" sz="1400" dirty="0"/>
              <a:t>가 필요함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VLS</a:t>
            </a:r>
            <a:r>
              <a:rPr lang="ko-KR" altLang="en-US" sz="1400" dirty="0"/>
              <a:t>는 다양한 파일시스템들이 공존할 수 있도록 공통된 인터페이스를 제공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0CAAA6-B1B6-4348-A091-D9D6A83E0824}"/>
              </a:ext>
            </a:extLst>
          </p:cNvPr>
          <p:cNvSpPr/>
          <p:nvPr/>
        </p:nvSpPr>
        <p:spPr>
          <a:xfrm>
            <a:off x="7473409" y="2230868"/>
            <a:ext cx="3759869" cy="312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Disk</a:t>
            </a:r>
            <a:endParaRPr lang="ko-KR" altLang="en-US" dirty="0"/>
          </a:p>
        </p:txBody>
      </p:sp>
      <p:pic>
        <p:nvPicPr>
          <p:cNvPr id="12" name="Picture 10" descr="문서 아이콘 이미지 검색결과">
            <a:extLst>
              <a:ext uri="{FF2B5EF4-FFF2-40B4-BE49-F238E27FC236}">
                <a16:creationId xmlns:a16="http://schemas.microsoft.com/office/drawing/2014/main" id="{6815EC2D-86AB-4A3F-8F84-3639FB6B5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64" y="2673428"/>
            <a:ext cx="659366" cy="6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547BD-6B6F-480B-B7D0-FEDEAF5FA2D0}"/>
              </a:ext>
            </a:extLst>
          </p:cNvPr>
          <p:cNvSpPr txBox="1"/>
          <p:nvPr/>
        </p:nvSpPr>
        <p:spPr>
          <a:xfrm>
            <a:off x="960915" y="2366226"/>
            <a:ext cx="917912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/>
              <a:t>/test/myfile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7D836-F87F-46B1-B507-D95EAC30BDD8}"/>
              </a:ext>
            </a:extLst>
          </p:cNvPr>
          <p:cNvSpPr txBox="1"/>
          <p:nvPr/>
        </p:nvSpPr>
        <p:spPr>
          <a:xfrm>
            <a:off x="7823330" y="3018733"/>
            <a:ext cx="97555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/>
              <a:t>Helloworld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B95A5C-73FC-4D3E-8FEB-28680A77472D}"/>
              </a:ext>
            </a:extLst>
          </p:cNvPr>
          <p:cNvSpPr/>
          <p:nvPr/>
        </p:nvSpPr>
        <p:spPr>
          <a:xfrm>
            <a:off x="5946407" y="2381263"/>
            <a:ext cx="975559" cy="280733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File System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4AA0BB-ACC8-49EC-80D5-4F872F94BC90}"/>
              </a:ext>
            </a:extLst>
          </p:cNvPr>
          <p:cNvSpPr/>
          <p:nvPr/>
        </p:nvSpPr>
        <p:spPr>
          <a:xfrm>
            <a:off x="5946406" y="2987488"/>
            <a:ext cx="975559" cy="130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079D95-FA84-45BD-8310-90CF4A1AF1DE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>
            <a:off x="1878827" y="2497031"/>
            <a:ext cx="783470" cy="255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EB3215-377F-484D-B03F-8C3440584AC6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6921965" y="3052891"/>
            <a:ext cx="901365" cy="96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2B75BB-5636-435E-A1EE-0295193354FB}"/>
              </a:ext>
            </a:extLst>
          </p:cNvPr>
          <p:cNvSpPr/>
          <p:nvPr/>
        </p:nvSpPr>
        <p:spPr>
          <a:xfrm>
            <a:off x="2662297" y="2381262"/>
            <a:ext cx="975559" cy="217067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91E936-BF42-4616-9AED-D38326918EB6}"/>
              </a:ext>
            </a:extLst>
          </p:cNvPr>
          <p:cNvSpPr/>
          <p:nvPr/>
        </p:nvSpPr>
        <p:spPr>
          <a:xfrm>
            <a:off x="2662297" y="2686789"/>
            <a:ext cx="975559" cy="130805"/>
          </a:xfrm>
          <a:prstGeom prst="rect">
            <a:avLst/>
          </a:prstGeom>
          <a:solidFill>
            <a:srgbClr val="F743B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1" name="직선 화살표 연결선 2050">
            <a:extLst>
              <a:ext uri="{FF2B5EF4-FFF2-40B4-BE49-F238E27FC236}">
                <a16:creationId xmlns:a16="http://schemas.microsoft.com/office/drawing/2014/main" id="{7507ABA9-23A4-47B7-A2A2-D9D7074E62B6}"/>
              </a:ext>
            </a:extLst>
          </p:cNvPr>
          <p:cNvCxnSpPr>
            <a:cxnSpLocks/>
            <a:stCxn id="35" idx="3"/>
            <a:endCxn id="50" idx="1"/>
          </p:cNvCxnSpPr>
          <p:nvPr/>
        </p:nvCxnSpPr>
        <p:spPr>
          <a:xfrm>
            <a:off x="3637856" y="2752192"/>
            <a:ext cx="603081" cy="201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1B8CC0-5AD2-4D88-9129-603576A5BAFE}"/>
              </a:ext>
            </a:extLst>
          </p:cNvPr>
          <p:cNvSpPr/>
          <p:nvPr/>
        </p:nvSpPr>
        <p:spPr>
          <a:xfrm>
            <a:off x="4240937" y="2381262"/>
            <a:ext cx="975559" cy="28073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Virtual</a:t>
            </a:r>
          </a:p>
          <a:p>
            <a:pPr algn="ctr"/>
            <a:r>
              <a:rPr lang="en-US" altLang="ko-KR"/>
              <a:t>File System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097177-8885-4C9A-92CE-0CC224A0A39E}"/>
              </a:ext>
            </a:extLst>
          </p:cNvPr>
          <p:cNvSpPr/>
          <p:nvPr/>
        </p:nvSpPr>
        <p:spPr>
          <a:xfrm>
            <a:off x="4240937" y="2887928"/>
            <a:ext cx="975559" cy="1308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4A7A739-F8BA-4663-ABD3-D6F129DB0921}"/>
              </a:ext>
            </a:extLst>
          </p:cNvPr>
          <p:cNvCxnSpPr>
            <a:cxnSpLocks/>
            <a:stCxn id="50" idx="3"/>
            <a:endCxn id="21" idx="1"/>
          </p:cNvCxnSpPr>
          <p:nvPr/>
        </p:nvCxnSpPr>
        <p:spPr>
          <a:xfrm>
            <a:off x="5216496" y="2953331"/>
            <a:ext cx="729910" cy="99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8C758543-1E2F-4809-91B0-5BDCBE17BB5E}"/>
              </a:ext>
            </a:extLst>
          </p:cNvPr>
          <p:cNvSpPr/>
          <p:nvPr/>
        </p:nvSpPr>
        <p:spPr>
          <a:xfrm>
            <a:off x="908473" y="2281925"/>
            <a:ext cx="1032720" cy="1130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23C5E139-2562-4FBF-9E93-615B3EDE21C7}"/>
              </a:ext>
            </a:extLst>
          </p:cNvPr>
          <p:cNvSpPr txBox="1"/>
          <p:nvPr/>
        </p:nvSpPr>
        <p:spPr>
          <a:xfrm>
            <a:off x="6200570" y="4120066"/>
            <a:ext cx="659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Ext 4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0309C0-CF9C-47FB-BD0B-61DE8CBE524D}"/>
              </a:ext>
            </a:extLst>
          </p:cNvPr>
          <p:cNvSpPr txBox="1"/>
          <p:nvPr/>
        </p:nvSpPr>
        <p:spPr>
          <a:xfrm rot="1108554">
            <a:off x="3609712" y="2522971"/>
            <a:ext cx="65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>
                <a:solidFill>
                  <a:srgbClr val="7030A0"/>
                </a:solidFill>
              </a:rPr>
              <a:t>SystemCall</a:t>
            </a:r>
            <a:r>
              <a:rPr lang="en-US" altLang="ko-KR" sz="600" dirty="0">
                <a:solidFill>
                  <a:srgbClr val="7030A0"/>
                </a:solidFill>
              </a:rPr>
              <a:t>():</a:t>
            </a:r>
          </a:p>
          <a:p>
            <a:pPr algn="ctr"/>
            <a:r>
              <a:rPr lang="en-US" altLang="ko-KR" sz="1000"/>
              <a:t>Write()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6F3793-A531-4CE8-8CA3-6758CCB93D35}"/>
              </a:ext>
            </a:extLst>
          </p:cNvPr>
          <p:cNvSpPr txBox="1"/>
          <p:nvPr/>
        </p:nvSpPr>
        <p:spPr>
          <a:xfrm>
            <a:off x="1090188" y="2028937"/>
            <a:ext cx="659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&lt;User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D7DA94-C666-40F1-95E8-7743F9C7837B}"/>
              </a:ext>
            </a:extLst>
          </p:cNvPr>
          <p:cNvSpPr txBox="1"/>
          <p:nvPr/>
        </p:nvSpPr>
        <p:spPr>
          <a:xfrm rot="1187440">
            <a:off x="1954836" y="2162769"/>
            <a:ext cx="76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Write </a:t>
            </a:r>
            <a:endParaRPr lang="en-US" altLang="ko-KR" sz="800" dirty="0"/>
          </a:p>
          <a:p>
            <a:pPr algn="ctr"/>
            <a:r>
              <a:rPr lang="en-US" altLang="ko-KR" sz="800"/>
              <a:t>/test/myfile</a:t>
            </a:r>
            <a:endParaRPr lang="en-US" altLang="ko-KR" sz="800" dirty="0"/>
          </a:p>
          <a:p>
            <a:pPr algn="ctr"/>
            <a:r>
              <a:rPr lang="en-US" altLang="ko-KR" sz="800">
                <a:solidFill>
                  <a:schemeClr val="bg2">
                    <a:lumMod val="50000"/>
                  </a:schemeClr>
                </a:solidFill>
              </a:rPr>
              <a:t>“Helloworld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!”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EF841B-A835-4033-8B23-3B4C0C6384CB}"/>
              </a:ext>
            </a:extLst>
          </p:cNvPr>
          <p:cNvSpPr txBox="1"/>
          <p:nvPr/>
        </p:nvSpPr>
        <p:spPr>
          <a:xfrm rot="520473">
            <a:off x="5230864" y="2764817"/>
            <a:ext cx="734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sys</a:t>
            </a:r>
            <a:r>
              <a:rPr lang="en-US" altLang="ko-KR" sz="1000" err="1"/>
              <a:t>_</a:t>
            </a:r>
            <a:r>
              <a:rPr lang="en-US" altLang="ko-KR" sz="1000"/>
              <a:t>write()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4B194B-7581-4447-857D-94F3A81FC9E0}"/>
              </a:ext>
            </a:extLst>
          </p:cNvPr>
          <p:cNvSpPr txBox="1"/>
          <p:nvPr/>
        </p:nvSpPr>
        <p:spPr>
          <a:xfrm rot="355509">
            <a:off x="6882339" y="2712093"/>
            <a:ext cx="73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Write</a:t>
            </a:r>
            <a:endParaRPr lang="en-US" altLang="ko-KR" sz="1000" dirty="0"/>
          </a:p>
          <a:p>
            <a:pPr algn="ctr"/>
            <a:r>
              <a:rPr lang="en-US" altLang="ko-KR" sz="1000"/>
              <a:t>Excute!</a:t>
            </a:r>
            <a:endParaRPr lang="ko-KR" altLang="en-US" sz="1000" dirty="0"/>
          </a:p>
        </p:txBody>
      </p:sp>
      <p:sp>
        <p:nvSpPr>
          <p:cNvPr id="26" name="화살표: 오른쪽 25">
            <a:hlinkClick r:id="" action="ppaction://noaction"/>
            <a:extLst>
              <a:ext uri="{FF2B5EF4-FFF2-40B4-BE49-F238E27FC236}">
                <a16:creationId xmlns:a16="http://schemas.microsoft.com/office/drawing/2014/main" id="{66656E67-162D-4ADE-87C1-02D4B859BC5E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AFB074-312D-44AB-8236-4F3923D97FB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F73414F-336F-4770-8C65-ABFF93D1E6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048A5E-B8BC-40E8-B289-D4F975B00F2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화살표: 오른쪽 30">
              <a:hlinkClick r:id="" action="ppaction://noaction"/>
              <a:extLst>
                <a:ext uri="{FF2B5EF4-FFF2-40B4-BE49-F238E27FC236}">
                  <a16:creationId xmlns:a16="http://schemas.microsoft.com/office/drawing/2014/main" id="{DC87E0C6-EA25-4F0B-9198-7F3F74AEBB0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8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/Theory/T3/History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역사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6AFEC2E0-DA0B-4212-8980-BCA7FEFAE1E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2FE4A-7563-4A5F-AA8C-9E02FBA9393C}"/>
              </a:ext>
            </a:extLst>
          </p:cNvPr>
          <p:cNvSpPr txBox="1">
            <a:spLocks/>
          </p:cNvSpPr>
          <p:nvPr/>
        </p:nvSpPr>
        <p:spPr>
          <a:xfrm>
            <a:off x="977984" y="1918917"/>
            <a:ext cx="2893625" cy="22636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</a:rPr>
              <a:t>MFS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MINIX File System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IBM PC/AT </a:t>
            </a:r>
            <a:r>
              <a:rPr lang="ko-KR" altLang="en-US" sz="1200" dirty="0">
                <a:solidFill>
                  <a:schemeClr val="bg1"/>
                </a:solidFill>
              </a:rPr>
              <a:t>마이크로 컴퓨터 목표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1990</a:t>
            </a:r>
            <a:r>
              <a:rPr lang="ko-KR" altLang="en-US" sz="1200" dirty="0">
                <a:solidFill>
                  <a:schemeClr val="bg1"/>
                </a:solidFill>
              </a:rPr>
              <a:t>년대 유행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파일이름은 </a:t>
            </a:r>
            <a:r>
              <a:rPr lang="en-US" altLang="ko-KR" sz="1200" dirty="0">
                <a:solidFill>
                  <a:schemeClr val="bg1"/>
                </a:solidFill>
              </a:rPr>
              <a:t>14 </a:t>
            </a:r>
            <a:r>
              <a:rPr lang="ko-KR" altLang="en-US" sz="1200" dirty="0">
                <a:solidFill>
                  <a:schemeClr val="bg1"/>
                </a:solidFill>
              </a:rPr>
              <a:t>문자만 가능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64MB</a:t>
            </a:r>
            <a:r>
              <a:rPr lang="ko-KR" altLang="en-US" sz="1200" dirty="0">
                <a:solidFill>
                  <a:schemeClr val="bg1"/>
                </a:solidFill>
              </a:rPr>
              <a:t>의 저장공간만의 사용이 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0B09C-E352-4454-96EC-01F68500A213}"/>
              </a:ext>
            </a:extLst>
          </p:cNvPr>
          <p:cNvSpPr txBox="1">
            <a:spLocks/>
          </p:cNvSpPr>
          <p:nvPr/>
        </p:nvSpPr>
        <p:spPr>
          <a:xfrm>
            <a:off x="2789267" y="4299286"/>
            <a:ext cx="2893625" cy="2263639"/>
          </a:xfrm>
          <a:prstGeom prst="rect">
            <a:avLst/>
          </a:prstGeom>
          <a:solidFill>
            <a:srgbClr val="005024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EXT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Extended File System 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파일당 오직 한개의 타임스탬프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Linux </a:t>
            </a:r>
            <a:r>
              <a:rPr lang="ko-KR" altLang="en-US" sz="1200" dirty="0">
                <a:solidFill>
                  <a:schemeClr val="bg1"/>
                </a:solidFill>
              </a:rPr>
              <a:t>커널에 새로운 </a:t>
            </a:r>
            <a:r>
              <a:rPr lang="en-US" altLang="ko-KR" sz="1200" dirty="0">
                <a:solidFill>
                  <a:schemeClr val="bg1"/>
                </a:solidFill>
              </a:rPr>
              <a:t>VFS </a:t>
            </a:r>
            <a:r>
              <a:rPr lang="ko-KR" altLang="en-US" sz="1200" dirty="0">
                <a:solidFill>
                  <a:schemeClr val="bg1"/>
                </a:solidFill>
              </a:rPr>
              <a:t>사용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파일이름으로 </a:t>
            </a:r>
            <a:r>
              <a:rPr lang="en-US" altLang="ko-KR" sz="1200" dirty="0">
                <a:solidFill>
                  <a:schemeClr val="bg1"/>
                </a:solidFill>
              </a:rPr>
              <a:t>255</a:t>
            </a:r>
            <a:r>
              <a:rPr lang="ko-KR" altLang="en-US" sz="1200" dirty="0">
                <a:solidFill>
                  <a:schemeClr val="bg1"/>
                </a:solidFill>
              </a:rPr>
              <a:t>자를 사용가능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최대 </a:t>
            </a:r>
            <a:r>
              <a:rPr lang="en-US" altLang="ko-KR" sz="1200" dirty="0">
                <a:solidFill>
                  <a:schemeClr val="bg1"/>
                </a:solidFill>
              </a:rPr>
              <a:t>2GB</a:t>
            </a:r>
            <a:r>
              <a:rPr lang="ko-KR" altLang="en-US" sz="1200" dirty="0">
                <a:solidFill>
                  <a:schemeClr val="bg1"/>
                </a:solidFill>
              </a:rPr>
              <a:t>의 저장 공간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D4B5F-0610-4DA4-890E-5D69618EE41D}"/>
              </a:ext>
            </a:extLst>
          </p:cNvPr>
          <p:cNvSpPr txBox="1">
            <a:spLocks/>
          </p:cNvSpPr>
          <p:nvPr/>
        </p:nvSpPr>
        <p:spPr>
          <a:xfrm>
            <a:off x="4600550" y="1918917"/>
            <a:ext cx="2893625" cy="2263639"/>
          </a:xfrm>
          <a:prstGeom prst="rect">
            <a:avLst/>
          </a:prstGeom>
          <a:solidFill>
            <a:srgbClr val="007A37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EXT 2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Extended File System </a:t>
            </a:r>
            <a:r>
              <a:rPr lang="en-US" altLang="ko-KR" sz="1200" dirty="0"/>
              <a:t>2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bg1"/>
                </a:solidFill>
              </a:rPr>
              <a:t>파일크기가 </a:t>
            </a:r>
            <a:r>
              <a:rPr lang="en-US" altLang="ko-KR" sz="1200">
                <a:solidFill>
                  <a:schemeClr val="bg1"/>
                </a:solidFill>
              </a:rPr>
              <a:t>gigabyte</a:t>
            </a:r>
            <a:r>
              <a:rPr lang="ko-KR" altLang="en-US" sz="1200">
                <a:solidFill>
                  <a:schemeClr val="bg1"/>
                </a:solidFill>
              </a:rPr>
              <a:t>이상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파일시스템 </a:t>
            </a:r>
            <a:r>
              <a:rPr lang="ko-KR" altLang="en-US" sz="1200">
                <a:solidFill>
                  <a:schemeClr val="bg1"/>
                </a:solidFill>
              </a:rPr>
              <a:t>크기는 </a:t>
            </a:r>
            <a:r>
              <a:rPr lang="en-US" altLang="ko-KR" sz="1200">
                <a:solidFill>
                  <a:schemeClr val="bg1"/>
                </a:solidFill>
              </a:rPr>
              <a:t>terabyte </a:t>
            </a:r>
            <a:r>
              <a:rPr lang="ko-KR" altLang="en-US" sz="1200" dirty="0">
                <a:solidFill>
                  <a:schemeClr val="bg1"/>
                </a:solidFill>
              </a:rPr>
              <a:t>이상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Linux</a:t>
            </a:r>
            <a:r>
              <a:rPr lang="ko-KR" altLang="en-US" sz="1200" dirty="0">
                <a:solidFill>
                  <a:schemeClr val="bg1"/>
                </a:solidFill>
              </a:rPr>
              <a:t>커널</a:t>
            </a:r>
            <a:r>
              <a:rPr lang="en-US" altLang="ko-KR" sz="1200" dirty="0">
                <a:solidFill>
                  <a:schemeClr val="bg1"/>
                </a:solidFill>
              </a:rPr>
              <a:t>, Windows </a:t>
            </a:r>
            <a:r>
              <a:rPr lang="ko-KR" altLang="en-US" sz="1200" dirty="0">
                <a:solidFill>
                  <a:schemeClr val="bg1"/>
                </a:solidFill>
              </a:rPr>
              <a:t>사용가능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정전 시 심각한 손상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E5582-E6C9-4A23-8202-F8BBFF7DF097}"/>
              </a:ext>
            </a:extLst>
          </p:cNvPr>
          <p:cNvSpPr txBox="1">
            <a:spLocks/>
          </p:cNvSpPr>
          <p:nvPr/>
        </p:nvSpPr>
        <p:spPr>
          <a:xfrm>
            <a:off x="6517532" y="4299286"/>
            <a:ext cx="2893625" cy="2263639"/>
          </a:xfrm>
          <a:prstGeom prst="rect">
            <a:avLst/>
          </a:prstGeom>
          <a:solidFill>
            <a:srgbClr val="009644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EXT 3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Extended File System </a:t>
            </a:r>
            <a:r>
              <a:rPr lang="en-US" altLang="ko-KR" sz="1200" dirty="0"/>
              <a:t>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Journaling (</a:t>
            </a:r>
            <a:r>
              <a:rPr lang="ko-KR" altLang="en-US" sz="1200" dirty="0">
                <a:solidFill>
                  <a:schemeClr val="bg1"/>
                </a:solidFill>
              </a:rPr>
              <a:t>파일복구 기능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데이터 안전하게 보호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</a:rPr>
              <a:t>16</a:t>
            </a:r>
            <a:r>
              <a:rPr lang="ko-KR" altLang="en-US" sz="1200" dirty="0">
                <a:solidFill>
                  <a:schemeClr val="bg1"/>
                </a:solidFill>
              </a:rPr>
              <a:t>비트 내부 주소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파일크기 최대 </a:t>
            </a:r>
            <a:r>
              <a:rPr lang="en-US" altLang="ko-KR" sz="1200" dirty="0">
                <a:solidFill>
                  <a:schemeClr val="bg1"/>
                </a:solidFill>
              </a:rPr>
              <a:t>2TB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4AEDC-8E05-45CC-8598-C0842B76BD8F}"/>
              </a:ext>
            </a:extLst>
          </p:cNvPr>
          <p:cNvSpPr txBox="1">
            <a:spLocks/>
          </p:cNvSpPr>
          <p:nvPr/>
        </p:nvSpPr>
        <p:spPr>
          <a:xfrm>
            <a:off x="8223116" y="1918917"/>
            <a:ext cx="2893625" cy="22636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EXT 4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Extended File System </a:t>
            </a:r>
            <a:r>
              <a:rPr lang="en-US" altLang="ko-KR" sz="1200" dirty="0"/>
              <a:t>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대용량 파일 시스템 지원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디스크 단편화 문제 대한 성능 증가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타임 스탬프를 개선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</a:rPr>
              <a:t>메모리 할당 속도 증가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834F5D-95A5-4CF0-9B71-BA9B1F6ADFE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819B365-1B25-4A13-8F4C-E811DBA2A1DB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FE850B-71F6-43B2-99AD-DD5D7DF2AEF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F24C890B-70F4-4E1B-B827-D2B55D418C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212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063FD4-1F54-40FE-A3C3-A59EFABA0BFC}"/>
              </a:ext>
            </a:extLst>
          </p:cNvPr>
          <p:cNvGrpSpPr/>
          <p:nvPr/>
        </p:nvGrpSpPr>
        <p:grpSpPr>
          <a:xfrm>
            <a:off x="4965791" y="2109127"/>
            <a:ext cx="3664276" cy="1056381"/>
            <a:chOff x="1520863" y="2529618"/>
            <a:chExt cx="3664276" cy="10563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AE00E6-AD69-4DAE-87CD-46062ADE7F42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/bin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8C1FDB-A0C7-4698-9605-5CC477623B5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시스템에서 가장 많이 사용되는 디렉토리 중 하나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기본 명령어 파일들이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2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진수의 형태로 모여 있는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대부분의 일반적인 명령어들 포함</a:t>
              </a:r>
              <a:endParaRPr lang="ko-KR" altLang="en-US" sz="10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E3EB499-195E-4017-8133-567E340C22E7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기본 실행 명령어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37EA29DF-F8D2-4555-B80F-052ABC521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7" t="1269" r="13451" b="4377"/>
          <a:stretch/>
        </p:blipFill>
        <p:spPr bwMode="auto">
          <a:xfrm>
            <a:off x="580444" y="1709043"/>
            <a:ext cx="3983183" cy="483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76ADAE-1FE2-4A85-95B3-B65981CB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" r="53289" b="1649"/>
          <a:stretch/>
        </p:blipFill>
        <p:spPr>
          <a:xfrm>
            <a:off x="4965791" y="3415652"/>
            <a:ext cx="6480893" cy="280505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2B4B89-DA9C-484A-A1D2-77AC4213398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31836" y="2255928"/>
            <a:ext cx="533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90FC02-9E16-41F1-AB3D-96A41E23A85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36572B2-86C3-461A-8D74-130264C9DB5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CF748D-4E10-4098-9B86-275F8BCE1E3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A4E679C0-0622-4BF4-8F8A-0AAAE4F96CA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화살표: 오른쪽 16">
            <a:hlinkClick r:id="" action="ppaction://noaction"/>
            <a:extLst>
              <a:ext uri="{FF2B5EF4-FFF2-40B4-BE49-F238E27FC236}">
                <a16:creationId xmlns:a16="http://schemas.microsoft.com/office/drawing/2014/main" id="{DD49C3C3-8D23-4547-A872-FE2B4F2B1CC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024397-6C5F-474C-85A3-0C0AF9A51530}"/>
              </a:ext>
            </a:extLst>
          </p:cNvPr>
          <p:cNvGrpSpPr/>
          <p:nvPr/>
        </p:nvGrpSpPr>
        <p:grpSpPr>
          <a:xfrm>
            <a:off x="482391" y="4291098"/>
            <a:ext cx="3664276" cy="1056381"/>
            <a:chOff x="1520863" y="2529618"/>
            <a:chExt cx="3664276" cy="10563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7C7DDC-9B14-4B1E-BA14-6912EBE266D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/media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FB5443-D50C-4B90-B542-41C5EB7C6A0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CD/DVD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또는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FDD, USB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등이 임시로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마운트되는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역할 수행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가상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머신으로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리눅스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비어있음</a:t>
              </a:r>
              <a:endParaRPr lang="ko-KR" altLang="en-US" sz="1000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2D446D4-1D19-4AE8-B117-49D7115155AA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임시 마운트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D2BC99-C4B4-41BF-BECE-C88F7C2AD8EF}"/>
              </a:ext>
            </a:extLst>
          </p:cNvPr>
          <p:cNvGrpSpPr/>
          <p:nvPr/>
        </p:nvGrpSpPr>
        <p:grpSpPr>
          <a:xfrm>
            <a:off x="482391" y="3061636"/>
            <a:ext cx="3664276" cy="1056381"/>
            <a:chOff x="1520863" y="2529618"/>
            <a:chExt cx="3664276" cy="10563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86245C-E4E2-4801-BD7C-2863AF3837E8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/etc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680995-63CC-4A62-87F7-35F5498BA43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시스템에 대한 환경 설정과 관련된 파일 및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사용자 관리를 위한 암호 관련 파일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네트워크 정보를 보유한 파일 등 시스템 관리에 전반적인 파일들 존재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815C4B-FF2C-4247-B23C-D78142E223E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설정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DD5FEBB-20F7-46BD-9113-175881AFED7A}"/>
              </a:ext>
            </a:extLst>
          </p:cNvPr>
          <p:cNvGrpSpPr/>
          <p:nvPr/>
        </p:nvGrpSpPr>
        <p:grpSpPr>
          <a:xfrm>
            <a:off x="482391" y="1835474"/>
            <a:ext cx="3664276" cy="1055356"/>
            <a:chOff x="1520863" y="2529618"/>
            <a:chExt cx="3664276" cy="10553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CD9D72-FA92-48D8-B072-FEAECB46DD35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9EDD0F-90CB-4947-89C3-EB57DB54B0EA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5079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리눅스 시스템의 최상위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디렉토리 구조의 시작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리눅스는 루트</a:t>
              </a:r>
              <a:r>
                <a:rPr lang="en-US" altLang="ko-KR" sz="1000" dirty="0"/>
                <a:t>(/)</a:t>
              </a:r>
              <a:r>
                <a:rPr lang="ko-KR" altLang="en-US" sz="1000" dirty="0"/>
                <a:t>를 기준으로 디렉토리를 생성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47BC9CE-9F4A-4406-A6F5-2D20D055BE83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루트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(Root)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디렉토리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747D3D-08A0-46E2-B558-BBAEB9BCC0FF}"/>
              </a:ext>
            </a:extLst>
          </p:cNvPr>
          <p:cNvGrpSpPr/>
          <p:nvPr/>
        </p:nvGrpSpPr>
        <p:grpSpPr>
          <a:xfrm>
            <a:off x="482391" y="5525334"/>
            <a:ext cx="3664276" cy="1059652"/>
            <a:chOff x="1520863" y="2529618"/>
            <a:chExt cx="3664276" cy="105965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A4A72D9-83CC-478F-B422-681B0DA5F4C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A93174-3291-480C-A251-FEB9851EABCF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계정을 사용하는 사용자들의 홈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FTP, www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등과 같은 서비스 디렉토리들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원격접속을 시도하는 사용자들을 위한 공간으로 사용</a:t>
              </a:r>
              <a:endParaRPr lang="ko-KR" altLang="en-US" sz="10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66DC359-8AEE-46DD-9F7D-55DCA56DE377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일반 사용자들의 홈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3AEE22-AA5F-4762-A2BC-6D4E6522DC13}"/>
              </a:ext>
            </a:extLst>
          </p:cNvPr>
          <p:cNvGrpSpPr/>
          <p:nvPr/>
        </p:nvGrpSpPr>
        <p:grpSpPr>
          <a:xfrm>
            <a:off x="4319089" y="4291098"/>
            <a:ext cx="3664276" cy="1056381"/>
            <a:chOff x="1520863" y="2529618"/>
            <a:chExt cx="3664276" cy="105638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917340-CEB3-4D0F-8233-22317DEF3BA3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usr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F7BD66-CBE8-4CA6-8067-31994C3C3B50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사용자가 사용할 응용 패키지 프로그램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사용</a:t>
              </a:r>
              <a:endParaRPr lang="en-US" altLang="ko-KR" sz="10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endParaRP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윈도우 운영체제에서의 </a:t>
              </a:r>
              <a:r>
                <a:rPr lang="en-US" altLang="ko-KR" sz="1000" dirty="0"/>
                <a:t>[</a:t>
              </a:r>
              <a:r>
                <a:rPr lang="en-US" altLang="ko-KR" sz="1000"/>
                <a:t>Program Files</a:t>
              </a:r>
              <a:r>
                <a:rPr lang="en-US" altLang="ko-KR" sz="1000" dirty="0"/>
                <a:t>]</a:t>
              </a:r>
              <a:r>
                <a:rPr lang="ko-KR" altLang="en-US" sz="1000" dirty="0"/>
                <a:t>와 같은 역할</a:t>
              </a:r>
              <a:endParaRPr lang="en-US" altLang="ko-KR" sz="1000" dirty="0"/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시스템에 사용되는 응용 프로그램들이 설치되는 디렉토리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2DCE005-2853-48B1-BAA1-77E63FDA952C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응용 패키지 프로그램 설치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BF5C38C-6269-4D59-9A7C-A5369356BFCE}"/>
              </a:ext>
            </a:extLst>
          </p:cNvPr>
          <p:cNvGrpSpPr/>
          <p:nvPr/>
        </p:nvGrpSpPr>
        <p:grpSpPr>
          <a:xfrm>
            <a:off x="4319089" y="3061636"/>
            <a:ext cx="3664276" cy="1056381"/>
            <a:chOff x="1520863" y="2529618"/>
            <a:chExt cx="3664276" cy="105638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B41DAB3-C286-4D99-A592-EC58B46B18BF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/boot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5EC8257-640D-4F86-9F0B-2241BCEACE07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커널이 저장되어 있는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리눅스 부트에 필요한 부팅 지원 파일들</a:t>
              </a:r>
              <a:endParaRPr lang="ko-KR" altLang="en-US" sz="10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CA367CB3-342B-46F3-95F5-538E0ECCD619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부팅 관련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525A49-2BBB-4ECD-9B70-D98F12FB9F74}"/>
              </a:ext>
            </a:extLst>
          </p:cNvPr>
          <p:cNvGrpSpPr/>
          <p:nvPr/>
        </p:nvGrpSpPr>
        <p:grpSpPr>
          <a:xfrm>
            <a:off x="4319089" y="1835474"/>
            <a:ext cx="3664276" cy="1056381"/>
            <a:chOff x="1520863" y="2529618"/>
            <a:chExt cx="3664276" cy="10563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C8B778-0079-4E48-B82F-53909D2679E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/bin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0ADF82-B62C-4AB8-BADA-6350164A1BB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 시스템에서 가장 많이 사용되는 디렉토리 중 하나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기본 명령어 파일들이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2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진수의 형태로 모여 있는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대부분의 일반적인 명령어들 포함</a:t>
              </a:r>
              <a:endParaRPr lang="ko-KR" altLang="en-US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23CB1F-C6AB-4E3A-8162-AB173914300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기본 실행 명령어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1F48A66-85A2-4532-AA9B-B6801194013D}"/>
              </a:ext>
            </a:extLst>
          </p:cNvPr>
          <p:cNvGrpSpPr/>
          <p:nvPr/>
        </p:nvGrpSpPr>
        <p:grpSpPr>
          <a:xfrm>
            <a:off x="4319089" y="5525334"/>
            <a:ext cx="3664276" cy="1059652"/>
            <a:chOff x="1520863" y="2529618"/>
            <a:chExt cx="3664276" cy="105965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74AE4DA-36E7-497D-8588-2DF6B7281A59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/dev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7D2BF4-40B5-4C51-90C1-FE9CBB30F952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장치 드라이버들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리눅스에서는 각종 장치들을 하나의 파일로 취급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 장치를 설치하는데 필요한 </a:t>
              </a:r>
              <a:r>
                <a:rPr lang="ko-KR" altLang="en-US" sz="1000" dirty="0">
                  <a:solidFill>
                    <a:srgbClr val="222222"/>
                  </a:solidFill>
                  <a:latin typeface="Source Sans Pro" panose="020B0604020202020204" pitchFamily="34" charset="0"/>
                </a:rPr>
                <a:t>정보 저장</a:t>
              </a:r>
              <a:endParaRPr lang="ko-KR" altLang="en-US" sz="10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0B6BB1F-0289-4065-A80D-0D85921A3A3C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디바이스 장치 파일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74F29DD-3899-462E-A32C-917463E58D45}"/>
              </a:ext>
            </a:extLst>
          </p:cNvPr>
          <p:cNvGrpSpPr/>
          <p:nvPr/>
        </p:nvGrpSpPr>
        <p:grpSpPr>
          <a:xfrm>
            <a:off x="8155787" y="4291098"/>
            <a:ext cx="3664276" cy="1056381"/>
            <a:chOff x="1520863" y="2529618"/>
            <a:chExt cx="3664276" cy="105638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B5ACD92-7C90-4010-A82D-8170CC27130D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/lib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DB8345-BFDD-4277-893B-688B0186EC9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프로그램들의 라이브러리들 존재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대부분 공유 라이브러리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평소에는 파일 크기를 줄여서 존재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라이브러리 실행 시 풀어서 사용</a:t>
              </a:r>
              <a:endParaRPr lang="ko-KR" altLang="en-US" sz="10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8BA9BC7-8D35-4DFD-B46B-68D0E84557E7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공유 라이브러리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1BC519B-02C5-4850-82B5-62E79AAB6FAC}"/>
              </a:ext>
            </a:extLst>
          </p:cNvPr>
          <p:cNvGrpSpPr/>
          <p:nvPr/>
        </p:nvGrpSpPr>
        <p:grpSpPr>
          <a:xfrm>
            <a:off x="8155787" y="3061636"/>
            <a:ext cx="3664276" cy="1056381"/>
            <a:chOff x="1520863" y="2529618"/>
            <a:chExt cx="3664276" cy="1056381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3367E09-49BC-4079-A387-FFB8979078F7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mnt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22E4E4-56A4-4E92-BD41-CB4FC66E6D40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입출력 장치와 연결할 때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마운트하게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되면 해당 파일 시스템의 내용이 이 디렉토리에 저장됨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가상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머신으로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리눅스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설치시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비어있음</a:t>
              </a:r>
              <a:endParaRPr lang="ko-KR" altLang="en-US" sz="1000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4F192640-9628-42F4-999A-494D70D9281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입출력 장치 연결 마운트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ECBBCE9-5DE8-43F7-A6C5-7F0A2E6B6989}"/>
              </a:ext>
            </a:extLst>
          </p:cNvPr>
          <p:cNvGrpSpPr/>
          <p:nvPr/>
        </p:nvGrpSpPr>
        <p:grpSpPr>
          <a:xfrm>
            <a:off x="8155787" y="1835474"/>
            <a:ext cx="3664276" cy="1059652"/>
            <a:chOff x="1520863" y="2529618"/>
            <a:chExt cx="3664276" cy="10596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0FC02E-CFA6-4F2D-995D-A50E3EDC750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sbin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12769-30F3-4A92-8A31-0B2D505FB24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관리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부팅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복구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, 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보수 등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를 위한 명령어들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시스템 운영에 필요한 명령어들 포함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관리자 계정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(root)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만이 사용할 수 있는 명령어들로 구성</a:t>
              </a:r>
              <a:endParaRPr lang="ko-KR" altLang="en-US" sz="1000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E046B0E-8283-43EF-BDA3-9AF9BFB6BBB2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시스템 운영 명령어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6EBB465-6195-4D4D-B476-B70753861828}"/>
              </a:ext>
            </a:extLst>
          </p:cNvPr>
          <p:cNvGrpSpPr/>
          <p:nvPr/>
        </p:nvGrpSpPr>
        <p:grpSpPr>
          <a:xfrm>
            <a:off x="8155787" y="5525334"/>
            <a:ext cx="3664276" cy="1056381"/>
            <a:chOff x="1520863" y="2529618"/>
            <a:chExt cx="3664276" cy="105638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F1377A-259C-4BF0-B09E-E5B9790A430B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/proc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7A644F-F155-4C5F-BB2D-27F0F1C027A8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각종 프로세스와 프로그램 정보 및 </a:t>
              </a:r>
              <a:r>
                <a:rPr lang="ko-KR" altLang="en-US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하드웨어적인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 정보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물리적인 하드디스크 용량을 사용하지 않고 커널에 의해 메모리에 저장됨</a:t>
              </a:r>
              <a:endParaRPr lang="ko-KR" altLang="en-US" sz="10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BA7E051-526F-4AE0-B18C-AAEE0802502D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가상 파일 시스템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31DD37B-2C66-4863-B72A-A6C4E91F8DC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B296DD4-EAB8-4897-A9BB-31012B28E75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278954A-4D3D-415A-8A95-C5EFEC00F11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8" name="화살표: 오른쪽 67">
              <a:hlinkClick r:id="" action="ppaction://noaction"/>
              <a:extLst>
                <a:ext uri="{FF2B5EF4-FFF2-40B4-BE49-F238E27FC236}">
                  <a16:creationId xmlns:a16="http://schemas.microsoft.com/office/drawing/2014/main" id="{E63A01F9-0D2F-4C75-8175-907AF0658A4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화살표: 오른쪽 68">
            <a:hlinkClick r:id="" action="ppaction://noaction"/>
            <a:extLst>
              <a:ext uri="{FF2B5EF4-FFF2-40B4-BE49-F238E27FC236}">
                <a16:creationId xmlns:a16="http://schemas.microsoft.com/office/drawing/2014/main" id="{05F06CBA-1B89-486F-8CBD-34FF4A8660D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46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D2BC99-C4B4-41BF-BECE-C88F7C2AD8EF}"/>
              </a:ext>
            </a:extLst>
          </p:cNvPr>
          <p:cNvGrpSpPr/>
          <p:nvPr/>
        </p:nvGrpSpPr>
        <p:grpSpPr>
          <a:xfrm>
            <a:off x="2682932" y="3101682"/>
            <a:ext cx="6826136" cy="1056381"/>
            <a:chOff x="1520863" y="2529618"/>
            <a:chExt cx="3664276" cy="10563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86245C-E4E2-4801-BD7C-2863AF3837E8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lost+found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680995-63CC-4A62-87F7-35F5498BA431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수행 중 파일시스템의 이상 유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/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무를 진단하고 복구하는 프로그램인 </a:t>
              </a:r>
              <a:r>
                <a:rPr lang="en-US" altLang="ko-KR" sz="1000" b="0" i="0" dirty="0" err="1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fsck</a:t>
              </a:r>
              <a:r>
                <a:rPr lang="en-US" altLang="ko-KR" sz="1000" b="0" i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(file system check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)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에 의해 사용되는 디렉토리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일반 사용자 계정으로 로그인한 상태에서는 접근 불가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관리자 계정인 </a:t>
              </a:r>
              <a:r>
                <a:rPr lang="en-US" altLang="ko-KR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root</a:t>
              </a: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로 접속해야 디렉토리의 내용을 볼 수 있음</a:t>
              </a:r>
              <a:endParaRPr lang="ko-KR" altLang="en-US" sz="10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D815C4B-FF2C-4247-B23C-D78142E223E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복구 프로그램인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fsck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의해 사용되는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DD5FEBB-20F7-46BD-9113-175881AFED7A}"/>
              </a:ext>
            </a:extLst>
          </p:cNvPr>
          <p:cNvGrpSpPr/>
          <p:nvPr/>
        </p:nvGrpSpPr>
        <p:grpSpPr>
          <a:xfrm>
            <a:off x="482391" y="1835474"/>
            <a:ext cx="3664276" cy="1055356"/>
            <a:chOff x="1520863" y="2529618"/>
            <a:chExt cx="3664276" cy="10553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CD9D72-FA92-48D8-B072-FEAECB46DD35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/var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9EDD0F-90CB-4947-89C3-EB57DB54B0EA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5079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시스템에서 사용되는 동적인 파일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변경되는 파일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들 저장</a:t>
              </a:r>
            </a:p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각종 시스템 로그 파일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사용자 로그인에 대한 보안 기록 등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47BC9CE-9F4A-4406-A6F5-2D20D055BE83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가변 자료 저장 디렉토리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4525A49-2BBB-4ECD-9B70-D98F12FB9F74}"/>
              </a:ext>
            </a:extLst>
          </p:cNvPr>
          <p:cNvGrpSpPr/>
          <p:nvPr/>
        </p:nvGrpSpPr>
        <p:grpSpPr>
          <a:xfrm>
            <a:off x="4319089" y="1835474"/>
            <a:ext cx="3664276" cy="1056381"/>
            <a:chOff x="1520863" y="2529618"/>
            <a:chExt cx="3664276" cy="10563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C8B778-0079-4E48-B82F-53909D2679E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tmp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0ADF82-B62C-4AB8-BADA-6350164A1BB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6104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프로그램 수행 과정에서의 임시 파일들 저장</a:t>
              </a:r>
              <a:endParaRPr lang="ko-KR" altLang="en-US" sz="1000" dirty="0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E23CB1F-C6AB-4E3A-8162-AB1739143006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임시 파일 저장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ECBBCE9-5DE8-43F7-A6C5-7F0A2E6B6989}"/>
              </a:ext>
            </a:extLst>
          </p:cNvPr>
          <p:cNvGrpSpPr/>
          <p:nvPr/>
        </p:nvGrpSpPr>
        <p:grpSpPr>
          <a:xfrm>
            <a:off x="8155787" y="1835474"/>
            <a:ext cx="3664276" cy="1059652"/>
            <a:chOff x="1520863" y="2529618"/>
            <a:chExt cx="3664276" cy="10596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0FC02E-CFA6-4F2D-995D-A50E3EDC750E}"/>
                </a:ext>
              </a:extLst>
            </p:cNvPr>
            <p:cNvSpPr/>
            <p:nvPr/>
          </p:nvSpPr>
          <p:spPr>
            <a:xfrm>
              <a:off x="1520863" y="2529618"/>
              <a:ext cx="769022" cy="293603"/>
            </a:xfrm>
            <a:prstGeom prst="rect">
              <a:avLst/>
            </a:prstGeom>
            <a:solidFill>
              <a:srgbClr val="DCE7ED"/>
            </a:solidFill>
            <a:ln w="19050" cap="rnd">
              <a:solidFill>
                <a:srgbClr val="435D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/opt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12769-30F3-4A92-8A31-0B2D505FB24D}"/>
                </a:ext>
              </a:extLst>
            </p:cNvPr>
            <p:cNvSpPr txBox="1"/>
            <p:nvPr/>
          </p:nvSpPr>
          <p:spPr>
            <a:xfrm>
              <a:off x="1520863" y="2829895"/>
              <a:ext cx="3664276" cy="759375"/>
            </a:xfrm>
            <a:prstGeom prst="rect">
              <a:avLst/>
            </a:prstGeom>
            <a:noFill/>
            <a:ln w="12700">
              <a:solidFill>
                <a:srgbClr val="435D7B"/>
              </a:solidFill>
            </a:ln>
          </p:spPr>
          <p:txBody>
            <a:bodyPr wrap="square" rtlCol="0">
              <a:noAutofit/>
            </a:bodyPr>
            <a:lstStyle/>
            <a:p>
              <a:pPr marL="171450" indent="-1714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b="0" i="0" dirty="0">
                  <a:solidFill>
                    <a:srgbClr val="222222"/>
                  </a:solidFill>
                  <a:effectLst/>
                  <a:latin typeface="Source Sans Pro" panose="020B0604020202020204" pitchFamily="34" charset="0"/>
                </a:rPr>
                <a:t>리눅스에서 제공되지 않는 프로그램을 추가로 설치할 경우 사용</a:t>
              </a:r>
              <a:endParaRPr lang="ko-KR" altLang="en-US" sz="1000" dirty="0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E046B0E-8283-43EF-BDA3-9AF9BFB6BBB2}"/>
                </a:ext>
              </a:extLst>
            </p:cNvPr>
            <p:cNvSpPr/>
            <p:nvPr/>
          </p:nvSpPr>
          <p:spPr>
            <a:xfrm>
              <a:off x="2289885" y="2529618"/>
              <a:ext cx="2895254" cy="293603"/>
            </a:xfrm>
            <a:prstGeom prst="roundRect">
              <a:avLst>
                <a:gd name="adj" fmla="val 0"/>
              </a:avLst>
            </a:prstGeom>
            <a:solidFill>
              <a:srgbClr val="F7F8FC"/>
            </a:solidFill>
            <a:ln w="19050">
              <a:solidFill>
                <a:srgbClr val="435D7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프로그램 추가 설치 디렉토리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E67DEE5-6ED5-4FF6-9EFC-9CDBCBFC56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DB6CE1D-7113-4415-96B4-1F5404E800B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D0345A-11AC-4610-BFD4-FD13F840ACA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D30E6AE2-A546-4251-99C4-756F3D4582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화살표: 오른쪽 32">
            <a:hlinkClick r:id="" action="ppaction://noaction"/>
            <a:extLst>
              <a:ext uri="{FF2B5EF4-FFF2-40B4-BE49-F238E27FC236}">
                <a16:creationId xmlns:a16="http://schemas.microsoft.com/office/drawing/2014/main" id="{E52962C2-4C27-4F36-A1D8-8B22FB740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3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/Theory/T3/FSSTND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 시스템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표준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A94E-CCD7-4648-A43D-CAD68701C96E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배움의 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외움의 길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퀴즈를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맞추시오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Picture 10" descr="question icon 이미지 검색결과">
            <a:extLst>
              <a:ext uri="{FF2B5EF4-FFF2-40B4-BE49-F238E27FC236}">
                <a16:creationId xmlns:a16="http://schemas.microsoft.com/office/drawing/2014/main" id="{C6269F74-1A27-41D1-9F50-B244F0FBA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26425C4-B85E-4D4F-A280-BD0636AF54A7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13" name="Picture 14" descr="appendix icon 이미지 검색결과">
            <a:extLst>
              <a:ext uri="{FF2B5EF4-FFF2-40B4-BE49-F238E27FC236}">
                <a16:creationId xmlns:a16="http://schemas.microsoft.com/office/drawing/2014/main" id="{A886A8A6-5B83-4C20-BDEF-0ADD8E8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35B6F18-0A3C-48F8-A0D8-BD73D0F0FD05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357F2-284A-4536-A555-6DE4AF06ABC6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pic>
        <p:nvPicPr>
          <p:cNvPr id="16" name="Picture 4" descr="목표 아이콘 이미지 검색결과">
            <a:extLst>
              <a:ext uri="{FF2B5EF4-FFF2-40B4-BE49-F238E27FC236}">
                <a16:creationId xmlns:a16="http://schemas.microsoft.com/office/drawing/2014/main" id="{1B7B33DA-E665-4A71-A081-097499F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5079D0-1B57-4E80-9D99-848BE7A7BFB7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리눅스의 파일시스템 표준에 대해 알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D679ED-1343-43C5-9A30-E4BEA16F329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C0F3A29-C52F-4072-82D7-CBD89DB05E56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0" name="Picture 8" descr="cent os 아이콘 이미지 검색결과">
            <a:extLst>
              <a:ext uri="{FF2B5EF4-FFF2-40B4-BE49-F238E27FC236}">
                <a16:creationId xmlns:a16="http://schemas.microsoft.com/office/drawing/2014/main" id="{3B618E96-3C30-4F78-B6B8-31460E466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B8B374-55FB-4845-B066-25B8CFFA892B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6300256-1BAB-4DE7-9F8A-EEE40BD3F94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C8BA885-3BC5-4F40-A92C-331C71A8150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CA1488-B427-44A0-92F2-7C9D289A9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13357DF4-74C4-4D7B-88C5-7C1A7126524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화살표: 오른쪽 27">
            <a:hlinkClick r:id="" action="ppaction://noaction"/>
            <a:extLst>
              <a:ext uri="{FF2B5EF4-FFF2-40B4-BE49-F238E27FC236}">
                <a16:creationId xmlns:a16="http://schemas.microsoft.com/office/drawing/2014/main" id="{21455052-D21A-4F0E-9447-54E28263AA36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89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/Theory/T3/FSSTND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리눅스 파일시스템 표준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4FD72-038E-4245-96EE-CA4710BB00E8}"/>
              </a:ext>
            </a:extLst>
          </p:cNvPr>
          <p:cNvSpPr txBox="1"/>
          <p:nvPr/>
        </p:nvSpPr>
        <p:spPr>
          <a:xfrm>
            <a:off x="325284" y="2268428"/>
            <a:ext cx="11720338" cy="18571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743BB"/>
                </a:solidFill>
              </a:rPr>
              <a:t>Question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리눅스 기본 명령어들을 보고 싶다</a:t>
            </a:r>
            <a:r>
              <a:rPr lang="en-US" altLang="ko-KR" sz="1200" dirty="0"/>
              <a:t>. </a:t>
            </a:r>
            <a:r>
              <a:rPr lang="ko-KR" altLang="en-US" sz="1200" dirty="0"/>
              <a:t>리눅스 표준 계층구조 중 처음에 어떤 경로를 들어가야 하는가</a:t>
            </a:r>
            <a:r>
              <a:rPr lang="en-US" altLang="ko-KR" sz="1200" dirty="0"/>
              <a:t>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컴퓨터에 누가 접속했는지 기록을 보고 싶다</a:t>
            </a:r>
            <a:r>
              <a:rPr lang="en-US" altLang="ko-KR" sz="1200" dirty="0"/>
              <a:t>. </a:t>
            </a:r>
            <a:r>
              <a:rPr lang="ko-KR" altLang="en-US" sz="1200" dirty="0"/>
              <a:t>리눅스 표준 계층구조 중 처음에 어떤 경로를 들어가야 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공유 라이브러리 디렉토리는 어떤 경로에 있는가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사용자가 설치한 응용 패키지 프로그램은 보통 어느 경로에 저장되는가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부팅 파일이 </a:t>
            </a:r>
            <a:r>
              <a:rPr lang="ko-KR" altLang="en-US" sz="1200" dirty="0" err="1"/>
              <a:t>재대로</a:t>
            </a:r>
            <a:r>
              <a:rPr lang="ko-KR" altLang="en-US" sz="1200" dirty="0"/>
              <a:t> 복구되었는지 확인하고 싶다</a:t>
            </a:r>
            <a:r>
              <a:rPr lang="en-US" altLang="ko-KR" sz="1200" dirty="0"/>
              <a:t>.</a:t>
            </a:r>
            <a:r>
              <a:rPr lang="ko-KR" altLang="en-US" sz="1200" dirty="0"/>
              <a:t> 리눅스 표준 계층구조 중 처음에 어떤 경로를 들어가야 하는가</a:t>
            </a:r>
            <a:r>
              <a:rPr lang="en-US" altLang="ko-KR" sz="1200" dirty="0"/>
              <a:t>? 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0C07D-FD6C-450F-A764-A39C1D752847}"/>
              </a:ext>
            </a:extLst>
          </p:cNvPr>
          <p:cNvSpPr txBox="1"/>
          <p:nvPr/>
        </p:nvSpPr>
        <p:spPr>
          <a:xfrm>
            <a:off x="7724277" y="2719305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/bin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96AF48-46A3-4C37-90D9-9D9A7364E216}"/>
              </a:ext>
            </a:extLst>
          </p:cNvPr>
          <p:cNvSpPr txBox="1"/>
          <p:nvPr/>
        </p:nvSpPr>
        <p:spPr>
          <a:xfrm>
            <a:off x="8420471" y="3021616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vsr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1110A-1E79-4059-8499-760C29F3767E}"/>
              </a:ext>
            </a:extLst>
          </p:cNvPr>
          <p:cNvSpPr txBox="1"/>
          <p:nvPr/>
        </p:nvSpPr>
        <p:spPr>
          <a:xfrm>
            <a:off x="4257432" y="3290500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/lib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51D5AF-8A85-4B32-841D-FA4C80C97926}"/>
              </a:ext>
            </a:extLst>
          </p:cNvPr>
          <p:cNvSpPr txBox="1"/>
          <p:nvPr/>
        </p:nvSpPr>
        <p:spPr>
          <a:xfrm>
            <a:off x="5760086" y="3567499"/>
            <a:ext cx="9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usr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B9CE4B-E646-4C32-8EB0-6330EE4AC6B5}"/>
              </a:ext>
            </a:extLst>
          </p:cNvPr>
          <p:cNvSpPr txBox="1"/>
          <p:nvPr/>
        </p:nvSpPr>
        <p:spPr>
          <a:xfrm>
            <a:off x="8556847" y="3836406"/>
            <a:ext cx="2848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A) 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lost+found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  or /boot/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</a:rPr>
              <a:t>lost_found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E67DEE5-6ED5-4FF6-9EFC-9CDBCBFC56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DB6CE1D-7113-4415-96B4-1F5404E800B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D0345A-11AC-4610-BFD4-FD13F840ACA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화살표: 오른쪽 31">
              <a:hlinkClick r:id="" action="ppaction://noaction"/>
              <a:extLst>
                <a:ext uri="{FF2B5EF4-FFF2-40B4-BE49-F238E27FC236}">
                  <a16:creationId xmlns:a16="http://schemas.microsoft.com/office/drawing/2014/main" id="{D30E6AE2-A546-4251-99C4-756F3D4582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화살표: 오른쪽 32">
            <a:hlinkClick r:id="" action="ppaction://noaction"/>
            <a:extLst>
              <a:ext uri="{FF2B5EF4-FFF2-40B4-BE49-F238E27FC236}">
                <a16:creationId xmlns:a16="http://schemas.microsoft.com/office/drawing/2014/main" id="{A5372EF5-E240-4A1D-BD66-5103BA6B3EE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AA550-1783-4EE8-A9F3-EE5DF41C06E7}"/>
              </a:ext>
            </a:extLst>
          </p:cNvPr>
          <p:cNvSpPr txBox="1"/>
          <p:nvPr/>
        </p:nvSpPr>
        <p:spPr>
          <a:xfrm>
            <a:off x="325284" y="4252495"/>
            <a:ext cx="11720338" cy="12317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A85D3"/>
                </a:solidFill>
              </a:rPr>
              <a:t>GO TO HOME </a:t>
            </a:r>
            <a:r>
              <a:rPr lang="en-US" altLang="ko-KR" dirty="0">
                <a:solidFill>
                  <a:srgbClr val="F743BB"/>
                </a:solidFill>
              </a:rPr>
              <a:t>Question )</a:t>
            </a:r>
            <a:endParaRPr lang="en-US" altLang="ko-KR" sz="1200" dirty="0">
              <a:solidFill>
                <a:srgbClr val="F743B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/>
              <a:t> 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3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6" grpId="0"/>
      <p:bldP spid="67" grpId="0"/>
      <p:bldP spid="68" grpId="0"/>
      <p:bldP spid="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B783FB6-F004-4D8A-9A51-99B6118E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/Appendix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공부 사이트</a:t>
            </a:r>
            <a:endParaRPr lang="ko-KR" altLang="en-US" dirty="0"/>
          </a:p>
        </p:txBody>
      </p:sp>
      <p:sp>
        <p:nvSpPr>
          <p:cNvPr id="7" name="화살표: 오른쪽 6">
            <a:hlinkClick r:id="rId2" action="ppaction://hlinksldjump"/>
            <a:extLst>
              <a:ext uri="{FF2B5EF4-FFF2-40B4-BE49-F238E27FC236}">
                <a16:creationId xmlns:a16="http://schemas.microsoft.com/office/drawing/2014/main" id="{4940BB54-D4E6-4689-9291-3F6BA3ACED5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A90870BA-2D8E-4C79-8984-63839FE5C91D}"/>
              </a:ext>
            </a:extLst>
          </p:cNvPr>
          <p:cNvGraphicFramePr>
            <a:graphicFrameLocks/>
          </p:cNvGraphicFramePr>
          <p:nvPr/>
        </p:nvGraphicFramePr>
        <p:xfrm>
          <a:off x="1755972" y="2039193"/>
          <a:ext cx="8394547" cy="3110756"/>
        </p:xfrm>
        <a:graphic>
          <a:graphicData uri="http://schemas.openxmlformats.org/drawingml/2006/table">
            <a:tbl>
              <a:tblPr/>
              <a:tblGrid>
                <a:gridCol w="2768425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3498430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2127692">
                  <a:extLst>
                    <a:ext uri="{9D8B030D-6E8A-4147-A177-3AD203B41FA5}">
                      <a16:colId xmlns:a16="http://schemas.microsoft.com/office/drawing/2014/main" val="2177897737"/>
                    </a:ext>
                  </a:extLst>
                </a:gridCol>
              </a:tblGrid>
              <a:tr h="3518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링크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22693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3"/>
                        </a:rPr>
                        <a:t>https://www.inflearn.com/course/%EC%9D%B4%EA%B2%83%EC%9D%B4-%EB%A6%AC%EB%88%85%EC%8A%A4%EB%8B%A4#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이것이 리눅스다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저자의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Hat CentOS7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리눅스 서버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강좌 는 그 동안 리눅스 설치만 해놓거나 설치부터 막혀서 포기했던 분께 리눅스를 마스터할 마지막 기회를 제공해 줍니다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우재남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저자는 ‘초보자도 리눅스의 실무 기능을 막힘 없이 실습 가능하도록’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년간의 생생한 강의 경험을 이 책과 동영상에 담아냈습니다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4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327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/>
                        </a:rPr>
                        <a:t>http://www.kocw.net/home/search/kemView.do?kemId=978503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운영체제 유명한 강좌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경성대학교</a:t>
                      </a: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782339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B9E4D68D-9381-4F79-9A32-F80EE0FCBEB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ADCE49E-A6F7-479F-B6DF-C7D2D154568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255BEF-14D2-496D-B71A-CF51C3F4F31E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A8EAAF27-568D-477C-A080-49EE8ED7FD3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B218AE-9FA8-44ED-856E-7676788E6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8" t="2000" r="15075" b="-806"/>
          <a:stretch/>
        </p:blipFill>
        <p:spPr bwMode="auto">
          <a:xfrm>
            <a:off x="8407625" y="2557083"/>
            <a:ext cx="1416106" cy="198254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1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 descr="현재 가장 많이 사용되는 운영체제들 우리는 어떤 OS를 사용하고 있나.">
            <a:extLst>
              <a:ext uri="{FF2B5EF4-FFF2-40B4-BE49-F238E27FC236}">
                <a16:creationId xmlns:a16="http://schemas.microsoft.com/office/drawing/2014/main" id="{79F3CB53-CE35-45D6-8F72-1E9A052B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08" y="1864822"/>
            <a:ext cx="7076662" cy="32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380B7-9394-41FA-8BE6-378FB6FDC435}"/>
              </a:ext>
            </a:extLst>
          </p:cNvPr>
          <p:cNvSpPr txBox="1"/>
          <p:nvPr/>
        </p:nvSpPr>
        <p:spPr>
          <a:xfrm>
            <a:off x="1013791" y="5544590"/>
            <a:ext cx="103400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프로그래머가 하드웨어를 몰라도 쉽게 하드웨어 자원을 </a:t>
            </a:r>
            <a:r>
              <a:rPr lang="ko-KR" altLang="en-US" dirty="0">
                <a:solidFill>
                  <a:srgbClr val="FF0000"/>
                </a:solidFill>
              </a:rPr>
              <a:t>쉽게 활용</a:t>
            </a:r>
            <a:r>
              <a:rPr lang="ko-KR" altLang="en-US" dirty="0"/>
              <a:t>할 수 있게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효율적</a:t>
            </a:r>
            <a:r>
              <a:rPr lang="ko-KR" altLang="en-US" dirty="0"/>
              <a:t>으로 하드웨어 </a:t>
            </a:r>
            <a:r>
              <a:rPr lang="en-US" altLang="ko-KR" dirty="0"/>
              <a:t>( </a:t>
            </a:r>
            <a:r>
              <a:rPr lang="en-US" altLang="ko-KR" dirty="0" err="1"/>
              <a:t>cpu</a:t>
            </a:r>
            <a:r>
              <a:rPr lang="en-US" altLang="ko-KR" dirty="0"/>
              <a:t>, ram …  )  </a:t>
            </a:r>
            <a:r>
              <a:rPr lang="ko-KR" altLang="en-US" dirty="0"/>
              <a:t>를 </a:t>
            </a:r>
            <a:r>
              <a:rPr lang="ko-KR" altLang="en-US" dirty="0" err="1"/>
              <a:t>사용하는것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4" descr="CPU icon illustration - Free Image on 4 Free Photos">
            <a:extLst>
              <a:ext uri="{FF2B5EF4-FFF2-40B4-BE49-F238E27FC236}">
                <a16:creationId xmlns:a16="http://schemas.microsoft.com/office/drawing/2014/main" id="{9FB0DA20-62E4-4E23-BC52-189167F3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14" y="5386261"/>
            <a:ext cx="1344930" cy="75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- Shell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FCD34-BB00-4EA0-9C46-62CA3B74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32" y="2814758"/>
            <a:ext cx="489021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97074B-0EC2-4871-86C7-5540D9B22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023" y="4468629"/>
            <a:ext cx="281465" cy="287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3DF6CB-3CBF-4B78-ABDE-9F1694173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121" y="4788295"/>
            <a:ext cx="285750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919090-A44D-4A15-B581-9AA185724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521" y="4172680"/>
            <a:ext cx="262600" cy="3905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77E7AE-F10B-4012-97FE-010827A13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966" y="3858480"/>
            <a:ext cx="225048" cy="4886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1B2A93-342D-4A60-804F-015B606C2F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180" y="3642230"/>
            <a:ext cx="262600" cy="3688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4F73E0-BD30-45D3-BB34-B8A8796595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4033" y="2846285"/>
            <a:ext cx="262600" cy="71516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E1917B-2EAD-466B-B335-E2EDFF2CC4A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092564" y="3203868"/>
            <a:ext cx="5514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16FD16-8DF3-49F0-AD9D-31224F23B9B0}"/>
              </a:ext>
            </a:extLst>
          </p:cNvPr>
          <p:cNvCxnSpPr>
            <a:cxnSpLocks/>
          </p:cNvCxnSpPr>
          <p:nvPr/>
        </p:nvCxnSpPr>
        <p:spPr>
          <a:xfrm>
            <a:off x="7223864" y="3582698"/>
            <a:ext cx="7824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A08B1D-96A1-4ACB-B2E1-A3FE45C9C33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44445" y="3826676"/>
            <a:ext cx="2757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0D0E02-1F8C-46F0-9308-CE59B324292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34470" y="4102818"/>
            <a:ext cx="56249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2FEF8E-CA85-4E5D-976E-42F01B47737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44109" y="4367946"/>
            <a:ext cx="150412" cy="11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58585DC-938D-4739-A7F5-6C0067485C1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91775" y="4612560"/>
            <a:ext cx="28124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FCB00E5-8FE5-48BB-A645-B5CE7C521FE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856342" y="4897832"/>
            <a:ext cx="100779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B545BA06-E3DE-4DCE-BC21-43958F430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8688" y="3318883"/>
            <a:ext cx="232223" cy="52830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C5815C8-FDCF-424E-BB55-AE5B764BC67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8222014" y="4101147"/>
            <a:ext cx="346771" cy="16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ser (computing) - Wikipedia">
            <a:extLst>
              <a:ext uri="{FF2B5EF4-FFF2-40B4-BE49-F238E27FC236}">
                <a16:creationId xmlns:a16="http://schemas.microsoft.com/office/drawing/2014/main" id="{4439D9FD-23A8-44AD-A581-FBAC10B12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91" y="1809488"/>
            <a:ext cx="858212" cy="8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DEBFB0-27E9-4484-A692-2C3286276B9E}"/>
              </a:ext>
            </a:extLst>
          </p:cNvPr>
          <p:cNvCxnSpPr>
            <a:cxnSpLocks/>
            <a:endCxn id="2050" idx="3"/>
          </p:cNvCxnSpPr>
          <p:nvPr/>
        </p:nvCxnSpPr>
        <p:spPr>
          <a:xfrm flipH="1" flipV="1">
            <a:off x="2802603" y="2238594"/>
            <a:ext cx="1276416" cy="11051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3B3AEB64-5408-4A99-9C58-C69802E09F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069" y="2752905"/>
            <a:ext cx="2861839" cy="1108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DA75D9-FE5D-463A-A381-1B4EEE00B7EB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3303908" y="3307089"/>
            <a:ext cx="581604" cy="46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CCF5ACB4-D7B7-46E3-9429-EBE3C575C2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364" y="3922599"/>
            <a:ext cx="2864036" cy="682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C433C58C-3507-40A3-B0E0-308ACEA35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5011" y="4788295"/>
            <a:ext cx="1123950" cy="1247775"/>
          </a:xfrm>
          <a:prstGeom prst="rect">
            <a:avLst/>
          </a:prstGeom>
        </p:spPr>
      </p:pic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1C6823D-AB2B-4F24-9E20-39BD84113B6B}"/>
              </a:ext>
            </a:extLst>
          </p:cNvPr>
          <p:cNvCxnSpPr>
            <a:cxnSpLocks/>
          </p:cNvCxnSpPr>
          <p:nvPr/>
        </p:nvCxnSpPr>
        <p:spPr>
          <a:xfrm flipV="1">
            <a:off x="2735249" y="4395030"/>
            <a:ext cx="949120" cy="1056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1BC2ABF-55B4-4EA8-BEF6-ABDC8A6B6569}"/>
              </a:ext>
            </a:extLst>
          </p:cNvPr>
          <p:cNvCxnSpPr>
            <a:cxnSpLocks/>
          </p:cNvCxnSpPr>
          <p:nvPr/>
        </p:nvCxnSpPr>
        <p:spPr>
          <a:xfrm flipH="1">
            <a:off x="1944391" y="4412196"/>
            <a:ext cx="1739979" cy="664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화살표: 오른쪽으로 구부러짐 1048">
            <a:extLst>
              <a:ext uri="{FF2B5EF4-FFF2-40B4-BE49-F238E27FC236}">
                <a16:creationId xmlns:a16="http://schemas.microsoft.com/office/drawing/2014/main" id="{B79177B7-F879-434C-8984-EF4A9F1B0F8F}"/>
              </a:ext>
            </a:extLst>
          </p:cNvPr>
          <p:cNvSpPr/>
          <p:nvPr/>
        </p:nvSpPr>
        <p:spPr>
          <a:xfrm rot="1399625">
            <a:off x="5688650" y="3027209"/>
            <a:ext cx="551469" cy="1083829"/>
          </a:xfrm>
          <a:prstGeom prst="curvedRightArrow">
            <a:avLst>
              <a:gd name="adj1" fmla="val 16138"/>
              <a:gd name="adj2" fmla="val 52080"/>
              <a:gd name="adj3" fmla="val 2183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AC0AE96-FB4D-4931-A4CB-92297634C319}"/>
              </a:ext>
            </a:extLst>
          </p:cNvPr>
          <p:cNvSpPr txBox="1"/>
          <p:nvPr/>
        </p:nvSpPr>
        <p:spPr>
          <a:xfrm>
            <a:off x="8732194" y="2791147"/>
            <a:ext cx="318052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cd Desktop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echo “I ate 5 hamburger“ &gt; ham.txt</a:t>
            </a:r>
            <a:endParaRPr lang="ko-KR" altLang="en-US" sz="1400" dirty="0"/>
          </a:p>
        </p:txBody>
      </p:sp>
      <p:pic>
        <p:nvPicPr>
          <p:cNvPr id="1052" name="그림 1051">
            <a:extLst>
              <a:ext uri="{FF2B5EF4-FFF2-40B4-BE49-F238E27FC236}">
                <a16:creationId xmlns:a16="http://schemas.microsoft.com/office/drawing/2014/main" id="{BDFA2ECC-FEB4-43D0-AEFA-6E8AE6DB88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4" y="3582698"/>
            <a:ext cx="3500850" cy="980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0" name="화살표: 오른쪽으로 구부러짐 99">
            <a:extLst>
              <a:ext uri="{FF2B5EF4-FFF2-40B4-BE49-F238E27FC236}">
                <a16:creationId xmlns:a16="http://schemas.microsoft.com/office/drawing/2014/main" id="{26F8092C-F78B-439E-B061-941C08DB34B7}"/>
              </a:ext>
            </a:extLst>
          </p:cNvPr>
          <p:cNvSpPr/>
          <p:nvPr/>
        </p:nvSpPr>
        <p:spPr>
          <a:xfrm rot="1399625">
            <a:off x="5831219" y="4107959"/>
            <a:ext cx="172240" cy="263748"/>
          </a:xfrm>
          <a:prstGeom prst="curvedRightArrow">
            <a:avLst>
              <a:gd name="adj1" fmla="val 16138"/>
              <a:gd name="adj2" fmla="val 52080"/>
              <a:gd name="adj3" fmla="val 2183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47F1360-01F4-4A9E-BB9D-625280C8CD77}"/>
              </a:ext>
            </a:extLst>
          </p:cNvPr>
          <p:cNvSpPr txBox="1"/>
          <p:nvPr/>
        </p:nvSpPr>
        <p:spPr>
          <a:xfrm>
            <a:off x="5126477" y="5826868"/>
            <a:ext cx="24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00"/>
                </a:solidFill>
              </a:rPr>
              <a:t>System Call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FBB6EB3-C9A4-4629-AB50-67C78C927D4F}"/>
              </a:ext>
            </a:extLst>
          </p:cNvPr>
          <p:cNvCxnSpPr>
            <a:cxnSpLocks/>
            <a:stCxn id="100" idx="0"/>
          </p:cNvCxnSpPr>
          <p:nvPr/>
        </p:nvCxnSpPr>
        <p:spPr>
          <a:xfrm flipH="1">
            <a:off x="5710136" y="4191519"/>
            <a:ext cx="134251" cy="16086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그림 1059">
            <a:extLst>
              <a:ext uri="{FF2B5EF4-FFF2-40B4-BE49-F238E27FC236}">
                <a16:creationId xmlns:a16="http://schemas.microsoft.com/office/drawing/2014/main" id="{264A6984-4A82-4081-854D-3A27694738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88828" y="5071017"/>
            <a:ext cx="561975" cy="295275"/>
          </a:xfrm>
          <a:prstGeom prst="rect">
            <a:avLst/>
          </a:prstGeom>
        </p:spPr>
      </p:pic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02720DC-1699-424C-859A-1D09D9351375}"/>
              </a:ext>
            </a:extLst>
          </p:cNvPr>
          <p:cNvCxnSpPr>
            <a:cxnSpLocks/>
            <a:endCxn id="1060" idx="1"/>
          </p:cNvCxnSpPr>
          <p:nvPr/>
        </p:nvCxnSpPr>
        <p:spPr>
          <a:xfrm>
            <a:off x="8038688" y="5218654"/>
            <a:ext cx="550140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BD6D048-6D31-4E23-9143-2B70B13CAC32}"/>
              </a:ext>
            </a:extLst>
          </p:cNvPr>
          <p:cNvSpPr/>
          <p:nvPr/>
        </p:nvSpPr>
        <p:spPr>
          <a:xfrm>
            <a:off x="5473172" y="2608028"/>
            <a:ext cx="2894301" cy="2949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5000F992-58BD-4048-8E31-59E2261E6AE6}"/>
              </a:ext>
            </a:extLst>
          </p:cNvPr>
          <p:cNvSpPr txBox="1"/>
          <p:nvPr/>
        </p:nvSpPr>
        <p:spPr>
          <a:xfrm>
            <a:off x="119184" y="6399272"/>
            <a:ext cx="523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응용프로그램 </a:t>
            </a:r>
            <a:r>
              <a:rPr lang="en-US" altLang="ko-KR" sz="1400" dirty="0"/>
              <a:t>: </a:t>
            </a:r>
            <a:r>
              <a:rPr lang="ko-KR" altLang="en-US" sz="1400" dirty="0"/>
              <a:t>사용하기 쉽게 </a:t>
            </a:r>
            <a:r>
              <a:rPr lang="ko-KR" altLang="en-US" sz="1400" dirty="0" err="1"/>
              <a:t>만든것을</a:t>
            </a:r>
            <a:r>
              <a:rPr lang="ko-KR" altLang="en-US" sz="1400" dirty="0"/>
              <a:t> 사용하기 쉽게 </a:t>
            </a:r>
            <a:r>
              <a:rPr lang="ko-KR" altLang="en-US" sz="1400" dirty="0" err="1"/>
              <a:t>만든것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692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animBg="1"/>
      <p:bldP spid="1050" grpId="0"/>
      <p:bldP spid="100" grpId="0" animBg="1"/>
      <p:bldP spid="1056" grpId="0"/>
      <p:bldP spid="1053" grpId="0" animBg="1"/>
      <p:bldP spid="10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Kernel </a:t>
            </a:r>
            <a:r>
              <a:rPr lang="ko-KR" altLang="en-US" dirty="0"/>
              <a:t>의 기능</a:t>
            </a:r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 descr="OS #9. 메모리 관리(Memory Management) Part2">
            <a:extLst>
              <a:ext uri="{FF2B5EF4-FFF2-40B4-BE49-F238E27FC236}">
                <a16:creationId xmlns:a16="http://schemas.microsoft.com/office/drawing/2014/main" id="{778C46FE-0E19-414A-A0B8-048166CD6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r="-74"/>
          <a:stretch/>
        </p:blipFill>
        <p:spPr bwMode="auto">
          <a:xfrm>
            <a:off x="1071825" y="2242266"/>
            <a:ext cx="10048350" cy="35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8A9B799-987B-47DC-96A9-BDB955BF8161}"/>
              </a:ext>
            </a:extLst>
          </p:cNvPr>
          <p:cNvSpPr/>
          <p:nvPr/>
        </p:nvSpPr>
        <p:spPr>
          <a:xfrm>
            <a:off x="2429399" y="4126727"/>
            <a:ext cx="4397071" cy="803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0EBA4-5FAD-4317-A308-4D0308116764}"/>
              </a:ext>
            </a:extLst>
          </p:cNvPr>
          <p:cNvSpPr txBox="1"/>
          <p:nvPr/>
        </p:nvSpPr>
        <p:spPr>
          <a:xfrm>
            <a:off x="1122323" y="5799362"/>
            <a:ext cx="103400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프로그래머가 하드웨어를 몰라도 쉽게 하드웨어 자원을 활용할 수 있게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효율적으로 하드웨어를 </a:t>
            </a:r>
            <a:r>
              <a:rPr lang="ko-KR" altLang="en-US" dirty="0" err="1">
                <a:solidFill>
                  <a:srgbClr val="FF0000"/>
                </a:solidFill>
              </a:rPr>
              <a:t>사용하는것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Process Management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40A3BB-9D8B-4B8A-8714-02878CED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1" y="1975176"/>
            <a:ext cx="2533792" cy="43953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DBCDD1-031D-411E-9509-ED8634A27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404" y="2581005"/>
            <a:ext cx="2866222" cy="253963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B34D3D9-16F3-45D3-A182-4CCA91B3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51" y="3018196"/>
            <a:ext cx="3701028" cy="21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PU icon illustration - Free Image on 4 Free Photos">
            <a:extLst>
              <a:ext uri="{FF2B5EF4-FFF2-40B4-BE49-F238E27FC236}">
                <a16:creationId xmlns:a16="http://schemas.microsoft.com/office/drawing/2014/main" id="{FCBF728D-3FFF-4FD9-B37D-A932456A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00" y="2039488"/>
            <a:ext cx="1344930" cy="75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1E251-7A29-45F9-8088-EFF4EDBFEC7C}"/>
              </a:ext>
            </a:extLst>
          </p:cNvPr>
          <p:cNvSpPr txBox="1"/>
          <p:nvPr/>
        </p:nvSpPr>
        <p:spPr>
          <a:xfrm>
            <a:off x="8523799" y="5438692"/>
            <a:ext cx="25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Process </a:t>
            </a:r>
            <a:r>
              <a:rPr lang="en-US" altLang="ko-KR" dirty="0">
                <a:solidFill>
                  <a:srgbClr val="FF0000"/>
                </a:solidFill>
              </a:rPr>
              <a:t>Scheduling</a:t>
            </a:r>
            <a:r>
              <a:rPr lang="en-US" altLang="ko-KR" dirty="0"/>
              <a:t> "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8CA36E-8228-4968-8FDA-9F69CCEC0B61}"/>
              </a:ext>
            </a:extLst>
          </p:cNvPr>
          <p:cNvSpPr txBox="1"/>
          <p:nvPr/>
        </p:nvSpPr>
        <p:spPr>
          <a:xfrm>
            <a:off x="4891691" y="5341490"/>
            <a:ext cx="13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Process 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4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Process Information 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4" name="Picture 4" descr="운영체제(OS)] 6. CPU 스케줄링">
            <a:extLst>
              <a:ext uri="{FF2B5EF4-FFF2-40B4-BE49-F238E27FC236}">
                <a16:creationId xmlns:a16="http://schemas.microsoft.com/office/drawing/2014/main" id="{088C2DB0-67F8-4189-A30D-D0071D14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53" y="4270979"/>
            <a:ext cx="90487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C9541-B1D5-43A4-A135-057889695698}"/>
              </a:ext>
            </a:extLst>
          </p:cNvPr>
          <p:cNvSpPr txBox="1"/>
          <p:nvPr/>
        </p:nvSpPr>
        <p:spPr>
          <a:xfrm>
            <a:off x="5197472" y="1884630"/>
            <a:ext cx="4570506" cy="86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&lt; Scheduling Method &gt; 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SPN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00B050"/>
                </a:solidFill>
              </a:rPr>
              <a:t>Shortest Process </a:t>
            </a:r>
            <a:r>
              <a:rPr lang="en-US" altLang="ko-KR" sz="1400" dirty="0">
                <a:solidFill>
                  <a:srgbClr val="00B050"/>
                </a:solidFill>
              </a:rPr>
              <a:t>Next</a:t>
            </a:r>
            <a:r>
              <a:rPr lang="en-US" altLang="ko-KR" dirty="0"/>
              <a:t>) = </a:t>
            </a:r>
            <a:r>
              <a:rPr lang="en-US" altLang="ko-KR" b="1" dirty="0"/>
              <a:t>SJF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DF1D0-4928-461E-B82C-0DE14A44762C}"/>
              </a:ext>
            </a:extLst>
          </p:cNvPr>
          <p:cNvSpPr txBox="1"/>
          <p:nvPr/>
        </p:nvSpPr>
        <p:spPr>
          <a:xfrm>
            <a:off x="3458070" y="5892548"/>
            <a:ext cx="324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 Process “</a:t>
            </a:r>
            <a:r>
              <a:rPr lang="en-US" altLang="ko-KR" dirty="0">
                <a:solidFill>
                  <a:srgbClr val="FF0000"/>
                </a:solidFill>
              </a:rPr>
              <a:t>Arrival Time</a:t>
            </a:r>
            <a:r>
              <a:rPr lang="en-US" altLang="ko-KR" dirty="0"/>
              <a:t>” =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BBFC7-0ABC-4EDB-8C00-F1200AAF0B45}"/>
              </a:ext>
            </a:extLst>
          </p:cNvPr>
          <p:cNvSpPr txBox="1"/>
          <p:nvPr/>
        </p:nvSpPr>
        <p:spPr>
          <a:xfrm>
            <a:off x="7619149" y="5261415"/>
            <a:ext cx="320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 Process “</a:t>
            </a:r>
            <a:r>
              <a:rPr lang="en-US" altLang="ko-KR" dirty="0">
                <a:solidFill>
                  <a:srgbClr val="FF0000"/>
                </a:solidFill>
              </a:rPr>
              <a:t>Burst Time</a:t>
            </a:r>
            <a:r>
              <a:rPr lang="en-US" altLang="ko-KR" dirty="0"/>
              <a:t>” =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79945B-B526-44D8-8B29-9389FF15941D}"/>
              </a:ext>
            </a:extLst>
          </p:cNvPr>
          <p:cNvCxnSpPr/>
          <p:nvPr/>
        </p:nvCxnSpPr>
        <p:spPr>
          <a:xfrm flipH="1">
            <a:off x="8295114" y="5041635"/>
            <a:ext cx="64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6896A5-CBA4-426E-999E-5A63E1D2331F}"/>
              </a:ext>
            </a:extLst>
          </p:cNvPr>
          <p:cNvCxnSpPr>
            <a:cxnSpLocks/>
          </p:cNvCxnSpPr>
          <p:nvPr/>
        </p:nvCxnSpPr>
        <p:spPr>
          <a:xfrm>
            <a:off x="9376492" y="5041635"/>
            <a:ext cx="675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23B73-0B7E-4012-A868-91231157AB7F}"/>
              </a:ext>
            </a:extLst>
          </p:cNvPr>
          <p:cNvSpPr txBox="1"/>
          <p:nvPr/>
        </p:nvSpPr>
        <p:spPr>
          <a:xfrm>
            <a:off x="8939170" y="4874658"/>
            <a:ext cx="437322" cy="3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6E868-0619-4AEF-8688-2EA87C1B9A94}"/>
              </a:ext>
            </a:extLst>
          </p:cNvPr>
          <p:cNvSpPr txBox="1"/>
          <p:nvPr/>
        </p:nvSpPr>
        <p:spPr>
          <a:xfrm>
            <a:off x="5080136" y="5037715"/>
            <a:ext cx="359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 Process “</a:t>
            </a:r>
            <a:r>
              <a:rPr lang="en-US" altLang="ko-KR" dirty="0">
                <a:solidFill>
                  <a:srgbClr val="FF0000"/>
                </a:solidFill>
              </a:rPr>
              <a:t>Waiting Time</a:t>
            </a:r>
            <a:r>
              <a:rPr lang="en-US" altLang="ko-KR" dirty="0"/>
              <a:t>” = </a:t>
            </a:r>
            <a:r>
              <a:rPr lang="en-US" altLang="ko-KR" dirty="0">
                <a:solidFill>
                  <a:srgbClr val="FF0000"/>
                </a:solidFill>
              </a:rPr>
              <a:t>15</a:t>
            </a:r>
            <a:r>
              <a:rPr lang="en-US" altLang="ko-KR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4" name="내용 개체 틀 3">
            <a:extLst>
              <a:ext uri="{FF2B5EF4-FFF2-40B4-BE49-F238E27FC236}">
                <a16:creationId xmlns:a16="http://schemas.microsoft.com/office/drawing/2014/main" id="{7A28BEF2-524D-42EC-BE07-E9B7FAEC428B}"/>
              </a:ext>
            </a:extLst>
          </p:cNvPr>
          <p:cNvGraphicFramePr>
            <a:graphicFrameLocks/>
          </p:cNvGraphicFramePr>
          <p:nvPr/>
        </p:nvGraphicFramePr>
        <p:xfrm>
          <a:off x="746040" y="3079686"/>
          <a:ext cx="2744051" cy="1262236"/>
        </p:xfrm>
        <a:graphic>
          <a:graphicData uri="http://schemas.openxmlformats.org/drawingml/2006/table">
            <a:tbl>
              <a:tblPr/>
              <a:tblGrid>
                <a:gridCol w="760523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661176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661176">
                  <a:extLst>
                    <a:ext uri="{9D8B030D-6E8A-4147-A177-3AD203B41FA5}">
                      <a16:colId xmlns:a16="http://schemas.microsoft.com/office/drawing/2014/main" val="175131996"/>
                    </a:ext>
                  </a:extLst>
                </a:gridCol>
                <a:gridCol w="661176">
                  <a:extLst>
                    <a:ext uri="{9D8B030D-6E8A-4147-A177-3AD203B41FA5}">
                      <a16:colId xmlns:a16="http://schemas.microsoft.com/office/drawing/2014/main" val="460246715"/>
                    </a:ext>
                  </a:extLst>
                </a:gridCol>
              </a:tblGrid>
              <a:tr h="200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P2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P3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P4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707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1669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8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시간</a:t>
                      </a:r>
                      <a:endParaRPr lang="en-US" altLang="ko-KR" sz="12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9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시간</a:t>
                      </a:r>
                      <a:endParaRPr lang="en-US" altLang="ko-KR" sz="12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시간</a:t>
                      </a:r>
                      <a:endParaRPr lang="en-US" altLang="ko-KR" sz="12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7333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A6204438-63C7-42A7-AA51-C9267587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058" y="3424923"/>
            <a:ext cx="336684" cy="555269"/>
          </a:xfrm>
          <a:prstGeom prst="rect">
            <a:avLst/>
          </a:prstGeom>
        </p:spPr>
      </p:pic>
      <p:pic>
        <p:nvPicPr>
          <p:cNvPr id="5128" name="Picture 8" descr="Microsoft PowerPoint 2019 Icon">
            <a:extLst>
              <a:ext uri="{FF2B5EF4-FFF2-40B4-BE49-F238E27FC236}">
                <a16:creationId xmlns:a16="http://schemas.microsoft.com/office/drawing/2014/main" id="{815DC701-6E24-4059-806A-7C67275D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59" y="3395849"/>
            <a:ext cx="555269" cy="5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 Custom Icon for LoL, Akali Main's Special : akalimains">
            <a:extLst>
              <a:ext uri="{FF2B5EF4-FFF2-40B4-BE49-F238E27FC236}">
                <a16:creationId xmlns:a16="http://schemas.microsoft.com/office/drawing/2014/main" id="{8772BC76-F02F-48A1-92A7-51A8ACF9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43" y="3441250"/>
            <a:ext cx="484020" cy="48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71 Google Empire ideas | adwords, google, social media">
            <a:extLst>
              <a:ext uri="{FF2B5EF4-FFF2-40B4-BE49-F238E27FC236}">
                <a16:creationId xmlns:a16="http://schemas.microsoft.com/office/drawing/2014/main" id="{9CCE504B-E245-49FE-BF12-4A923A26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49" y="3395849"/>
            <a:ext cx="555269" cy="5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5EE2BA56-94E2-496F-B82B-66BF474B718D}"/>
              </a:ext>
            </a:extLst>
          </p:cNvPr>
          <p:cNvSpPr/>
          <p:nvPr/>
        </p:nvSpPr>
        <p:spPr>
          <a:xfrm>
            <a:off x="1422218" y="3158823"/>
            <a:ext cx="144187" cy="11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E2DE3A4-6F8F-487A-97C3-492BB3D189AD}"/>
              </a:ext>
            </a:extLst>
          </p:cNvPr>
          <p:cNvSpPr/>
          <p:nvPr/>
        </p:nvSpPr>
        <p:spPr>
          <a:xfrm>
            <a:off x="2118064" y="3158823"/>
            <a:ext cx="144187" cy="11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984BB91E-31FF-49B2-BB4A-892A52FAE9C9}"/>
              </a:ext>
            </a:extLst>
          </p:cNvPr>
          <p:cNvSpPr/>
          <p:nvPr/>
        </p:nvSpPr>
        <p:spPr>
          <a:xfrm>
            <a:off x="2767066" y="3159137"/>
            <a:ext cx="144187" cy="11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E940B1-1493-4D9D-B291-F214C6E19825}"/>
              </a:ext>
            </a:extLst>
          </p:cNvPr>
          <p:cNvSpPr txBox="1"/>
          <p:nvPr/>
        </p:nvSpPr>
        <p:spPr>
          <a:xfrm>
            <a:off x="838199" y="2566489"/>
            <a:ext cx="245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시간 간격으로 실행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E31F342-276B-427E-B62C-4B4709C60824}"/>
              </a:ext>
            </a:extLst>
          </p:cNvPr>
          <p:cNvCxnSpPr>
            <a:cxnSpLocks/>
          </p:cNvCxnSpPr>
          <p:nvPr/>
        </p:nvCxnSpPr>
        <p:spPr>
          <a:xfrm flipH="1">
            <a:off x="5018878" y="4876445"/>
            <a:ext cx="1464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7160E5A-DDC6-4A02-942F-352C4EEEDBA9}"/>
              </a:ext>
            </a:extLst>
          </p:cNvPr>
          <p:cNvCxnSpPr>
            <a:cxnSpLocks/>
          </p:cNvCxnSpPr>
          <p:nvPr/>
        </p:nvCxnSpPr>
        <p:spPr>
          <a:xfrm>
            <a:off x="6920863" y="4876445"/>
            <a:ext cx="1327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320F1C-6AA5-4EF8-8057-AB2B8C27EBBA}"/>
              </a:ext>
            </a:extLst>
          </p:cNvPr>
          <p:cNvSpPr txBox="1"/>
          <p:nvPr/>
        </p:nvSpPr>
        <p:spPr>
          <a:xfrm>
            <a:off x="6483541" y="4709468"/>
            <a:ext cx="437322" cy="3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564140-2753-47B2-9D79-BD23A6FD01EC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8275131" y="3509080"/>
            <a:ext cx="597411" cy="782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3CE849-5D15-4FBA-B7BF-4C8008C748AE}"/>
              </a:ext>
            </a:extLst>
          </p:cNvPr>
          <p:cNvSpPr txBox="1"/>
          <p:nvPr/>
        </p:nvSpPr>
        <p:spPr>
          <a:xfrm>
            <a:off x="7075547" y="3139748"/>
            <a:ext cx="359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 Process “</a:t>
            </a:r>
            <a:r>
              <a:rPr lang="en-US" altLang="ko-KR" dirty="0">
                <a:solidFill>
                  <a:srgbClr val="0070C0"/>
                </a:solidFill>
              </a:rPr>
              <a:t>Service Time</a:t>
            </a:r>
            <a:r>
              <a:rPr lang="en-US" altLang="ko-KR" dirty="0"/>
              <a:t>” =</a:t>
            </a:r>
            <a:r>
              <a:rPr lang="en-US" altLang="ko-KR" dirty="0">
                <a:solidFill>
                  <a:srgbClr val="0070C0"/>
                </a:solidFill>
              </a:rPr>
              <a:t> 17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AFC685-6C9D-4EBB-A3E6-B1A9140FA3CD}"/>
              </a:ext>
            </a:extLst>
          </p:cNvPr>
          <p:cNvSpPr txBox="1"/>
          <p:nvPr/>
        </p:nvSpPr>
        <p:spPr>
          <a:xfrm>
            <a:off x="3713885" y="6285882"/>
            <a:ext cx="28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 “</a:t>
            </a:r>
            <a:r>
              <a:rPr lang="en-US" altLang="ko-KR" dirty="0">
                <a:solidFill>
                  <a:srgbClr val="FF0000"/>
                </a:solidFill>
              </a:rPr>
              <a:t>Waiting Time</a:t>
            </a:r>
            <a:r>
              <a:rPr lang="en-US" altLang="ko-KR" dirty="0"/>
              <a:t>” 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CFAC04-4C0E-4BE3-9221-23C145D59532}"/>
              </a:ext>
            </a:extLst>
          </p:cNvPr>
          <p:cNvSpPr txBox="1"/>
          <p:nvPr/>
        </p:nvSpPr>
        <p:spPr>
          <a:xfrm>
            <a:off x="6554493" y="6285882"/>
            <a:ext cx="350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(0+7+15+9)/4 = </a:t>
            </a:r>
            <a:r>
              <a:rPr lang="en-US" altLang="ko-KR" dirty="0">
                <a:solidFill>
                  <a:srgbClr val="FF0000"/>
                </a:solidFill>
              </a:rPr>
              <a:t>7.75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142631-1772-4179-9860-AD6C0B1D49B6}"/>
              </a:ext>
            </a:extLst>
          </p:cNvPr>
          <p:cNvSpPr txBox="1"/>
          <p:nvPr/>
        </p:nvSpPr>
        <p:spPr>
          <a:xfrm>
            <a:off x="6889712" y="5735318"/>
            <a:ext cx="515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 Process “</a:t>
            </a:r>
            <a:r>
              <a:rPr lang="en-US" altLang="ko-KR" dirty="0">
                <a:solidFill>
                  <a:srgbClr val="0070C0"/>
                </a:solidFill>
              </a:rPr>
              <a:t>Response Ratio</a:t>
            </a:r>
            <a:r>
              <a:rPr lang="en-US" altLang="ko-KR" dirty="0"/>
              <a:t>” = (9+</a:t>
            </a:r>
            <a:r>
              <a:rPr lang="en-US" altLang="ko-KR" dirty="0">
                <a:solidFill>
                  <a:srgbClr val="7030A0"/>
                </a:solidFill>
              </a:rPr>
              <a:t>10</a:t>
            </a:r>
            <a:r>
              <a:rPr lang="en-US" altLang="ko-KR" dirty="0"/>
              <a:t>)/9 =</a:t>
            </a:r>
            <a:r>
              <a:rPr lang="en-US" altLang="ko-KR" dirty="0">
                <a:solidFill>
                  <a:srgbClr val="0070C0"/>
                </a:solidFill>
              </a:rPr>
              <a:t> 2.11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162B232-4273-44C7-9210-2C3CC9AABFFF}"/>
              </a:ext>
            </a:extLst>
          </p:cNvPr>
          <p:cNvCxnSpPr>
            <a:cxnSpLocks/>
          </p:cNvCxnSpPr>
          <p:nvPr/>
        </p:nvCxnSpPr>
        <p:spPr>
          <a:xfrm flipV="1">
            <a:off x="7139524" y="4844841"/>
            <a:ext cx="42303" cy="890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CA4DF33-E0D3-438F-AD41-EC24B2C225E3}"/>
              </a:ext>
            </a:extLst>
          </p:cNvPr>
          <p:cNvSpPr txBox="1"/>
          <p:nvPr/>
        </p:nvSpPr>
        <p:spPr>
          <a:xfrm>
            <a:off x="5587906" y="3471698"/>
            <a:ext cx="427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 Process “</a:t>
            </a:r>
            <a:r>
              <a:rPr lang="en-US" altLang="ko-KR" dirty="0">
                <a:solidFill>
                  <a:srgbClr val="FF0000"/>
                </a:solidFill>
              </a:rPr>
              <a:t>Turnaround Time</a:t>
            </a:r>
            <a:r>
              <a:rPr lang="en-US" altLang="ko-KR" dirty="0"/>
              <a:t>” =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24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86FDD2-5D2A-4F3B-BAA8-2C37107F8225}"/>
              </a:ext>
            </a:extLst>
          </p:cNvPr>
          <p:cNvCxnSpPr>
            <a:cxnSpLocks/>
          </p:cNvCxnSpPr>
          <p:nvPr/>
        </p:nvCxnSpPr>
        <p:spPr>
          <a:xfrm flipH="1">
            <a:off x="5018878" y="4068648"/>
            <a:ext cx="2381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0F4D32B-D4A7-43DF-B120-3ED74ACE4535}"/>
              </a:ext>
            </a:extLst>
          </p:cNvPr>
          <p:cNvCxnSpPr>
            <a:cxnSpLocks/>
          </p:cNvCxnSpPr>
          <p:nvPr/>
        </p:nvCxnSpPr>
        <p:spPr>
          <a:xfrm>
            <a:off x="7837810" y="4068648"/>
            <a:ext cx="2141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7A184B-D595-4DA3-BCB8-69341F033134}"/>
              </a:ext>
            </a:extLst>
          </p:cNvPr>
          <p:cNvSpPr txBox="1"/>
          <p:nvPr/>
        </p:nvSpPr>
        <p:spPr>
          <a:xfrm>
            <a:off x="7400488" y="3901671"/>
            <a:ext cx="437322" cy="369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F8DA75-D48E-4227-94AB-AD381611EDDD}"/>
              </a:ext>
            </a:extLst>
          </p:cNvPr>
          <p:cNvSpPr txBox="1"/>
          <p:nvPr/>
        </p:nvSpPr>
        <p:spPr>
          <a:xfrm>
            <a:off x="5710702" y="2749126"/>
            <a:ext cx="427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 Process “</a:t>
            </a:r>
            <a:r>
              <a:rPr lang="en-US" altLang="ko-KR" dirty="0">
                <a:solidFill>
                  <a:srgbClr val="FF0000"/>
                </a:solidFill>
              </a:rPr>
              <a:t>NTT</a:t>
            </a:r>
            <a:r>
              <a:rPr lang="en-US" altLang="ko-KR" dirty="0"/>
              <a:t>” =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24/9 =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2.66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0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1" grpId="0"/>
      <p:bldP spid="30" grpId="0" animBg="1"/>
      <p:bldP spid="41" grpId="0"/>
      <p:bldP spid="38" grpId="0" animBg="1"/>
      <p:bldP spid="50" grpId="0" animBg="1"/>
      <p:bldP spid="51" grpId="0" animBg="1"/>
      <p:bldP spid="42" grpId="0"/>
      <p:bldP spid="58" grpId="0" animBg="1"/>
      <p:bldP spid="64" grpId="0"/>
      <p:bldP spid="66" grpId="0"/>
      <p:bldP spid="67" grpId="0"/>
      <p:bldP spid="32" grpId="0"/>
      <p:bldP spid="46" grpId="0"/>
      <p:bldP spid="49" grpId="0" animBg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Process Information 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2720A30-66E9-4F99-B869-A955855D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50" y="1845270"/>
            <a:ext cx="6498918" cy="14608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18235E-BF72-4520-B9B9-5BBC0373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35" y="3429000"/>
            <a:ext cx="4665529" cy="295617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D2FF11-30D1-4383-9185-115A61AA63FB}"/>
              </a:ext>
            </a:extLst>
          </p:cNvPr>
          <p:cNvSpPr/>
          <p:nvPr/>
        </p:nvSpPr>
        <p:spPr>
          <a:xfrm>
            <a:off x="5574566" y="3902947"/>
            <a:ext cx="2791753" cy="32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8AF7BEC-D2C3-41B9-B561-62612DCF4962}"/>
              </a:ext>
            </a:extLst>
          </p:cNvPr>
          <p:cNvSpPr/>
          <p:nvPr/>
        </p:nvSpPr>
        <p:spPr>
          <a:xfrm>
            <a:off x="5574565" y="4681806"/>
            <a:ext cx="2791753" cy="32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E813CFF-3343-4AB0-9C54-3BCFC20C1C8D}"/>
              </a:ext>
            </a:extLst>
          </p:cNvPr>
          <p:cNvSpPr/>
          <p:nvPr/>
        </p:nvSpPr>
        <p:spPr>
          <a:xfrm>
            <a:off x="5574564" y="5372943"/>
            <a:ext cx="2791753" cy="32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C7594B-450C-46E0-8C8E-39479F54EE4E}"/>
              </a:ext>
            </a:extLst>
          </p:cNvPr>
          <p:cNvSpPr/>
          <p:nvPr/>
        </p:nvSpPr>
        <p:spPr>
          <a:xfrm>
            <a:off x="5574563" y="6117970"/>
            <a:ext cx="2791753" cy="32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B235A-8063-446F-8374-5C89A496A7AC}"/>
              </a:ext>
            </a:extLst>
          </p:cNvPr>
          <p:cNvSpPr txBox="1"/>
          <p:nvPr/>
        </p:nvSpPr>
        <p:spPr>
          <a:xfrm>
            <a:off x="580444" y="3628600"/>
            <a:ext cx="2791753" cy="128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&lt; Scheduling Method &gt; 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RR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00B050"/>
                </a:solidFill>
              </a:rPr>
              <a:t>Round Robin</a:t>
            </a:r>
            <a:r>
              <a:rPr lang="en-US" altLang="ko-KR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- Time Quantum = 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A136AE-C3E1-4602-869D-B4DB16EFD8D2}"/>
              </a:ext>
            </a:extLst>
          </p:cNvPr>
          <p:cNvSpPr txBox="1"/>
          <p:nvPr/>
        </p:nvSpPr>
        <p:spPr>
          <a:xfrm>
            <a:off x="8819802" y="3982654"/>
            <a:ext cx="28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Average</a:t>
            </a:r>
            <a:r>
              <a:rPr lang="en-US" altLang="ko-KR" dirty="0"/>
              <a:t> “</a:t>
            </a:r>
            <a:r>
              <a:rPr lang="en-US" altLang="ko-KR" dirty="0">
                <a:solidFill>
                  <a:srgbClr val="FF0000"/>
                </a:solidFill>
              </a:rPr>
              <a:t>Waiting Time</a:t>
            </a:r>
            <a:r>
              <a:rPr lang="en-US" altLang="ko-KR" dirty="0"/>
              <a:t>” =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BAC6DA-AB04-4A3A-B47D-FB4315698C98}"/>
              </a:ext>
            </a:extLst>
          </p:cNvPr>
          <p:cNvSpPr txBox="1"/>
          <p:nvPr/>
        </p:nvSpPr>
        <p:spPr>
          <a:xfrm>
            <a:off x="9073050" y="4491076"/>
            <a:ext cx="282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(14+4+15+11)/4 = </a:t>
            </a:r>
            <a:r>
              <a:rPr lang="en-US" altLang="ko-KR" dirty="0">
                <a:solidFill>
                  <a:srgbClr val="FF0000"/>
                </a:solidFill>
              </a:rPr>
              <a:t>11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24D1C9-0251-44D3-A687-10700BFB22F8}"/>
              </a:ext>
            </a:extLst>
          </p:cNvPr>
          <p:cNvSpPr txBox="1"/>
          <p:nvPr/>
        </p:nvSpPr>
        <p:spPr>
          <a:xfrm>
            <a:off x="4386765" y="1614806"/>
            <a:ext cx="491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Context switching </a:t>
            </a:r>
            <a:r>
              <a:rPr lang="en-US" altLang="ko-KR" dirty="0">
                <a:solidFill>
                  <a:srgbClr val="FF0000"/>
                </a:solidFill>
              </a:rPr>
              <a:t>.. </a:t>
            </a:r>
            <a:r>
              <a:rPr lang="en-US" altLang="ko-KR" dirty="0" err="1">
                <a:solidFill>
                  <a:srgbClr val="FF0000"/>
                </a:solidFill>
              </a:rPr>
              <a:t>Cpu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부하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부담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++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B7484EE-6B7F-4DE8-8B6A-039F3422A3FC}"/>
              </a:ext>
            </a:extLst>
          </p:cNvPr>
          <p:cNvCxnSpPr>
            <a:cxnSpLocks/>
          </p:cNvCxnSpPr>
          <p:nvPr/>
        </p:nvCxnSpPr>
        <p:spPr>
          <a:xfrm>
            <a:off x="4319799" y="2057632"/>
            <a:ext cx="0" cy="6647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화살표: 아래쪽 84">
            <a:extLst>
              <a:ext uri="{FF2B5EF4-FFF2-40B4-BE49-F238E27FC236}">
                <a16:creationId xmlns:a16="http://schemas.microsoft.com/office/drawing/2014/main" id="{3BD8A3C7-0A02-4766-952C-7205FDD554D3}"/>
              </a:ext>
            </a:extLst>
          </p:cNvPr>
          <p:cNvSpPr/>
          <p:nvPr/>
        </p:nvSpPr>
        <p:spPr>
          <a:xfrm>
            <a:off x="4228556" y="1606714"/>
            <a:ext cx="182486" cy="36933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6" grpId="0" animBg="1"/>
      <p:bldP spid="77" grpId="0" animBg="1"/>
      <p:bldP spid="78" grpId="0" animBg="1"/>
      <p:bldP spid="80" grpId="0"/>
      <p:bldP spid="81" grpId="0"/>
      <p:bldP spid="83" grpId="0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/Theory/T15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운영체제 </a:t>
            </a:r>
            <a:r>
              <a:rPr lang="en-US" altLang="ko-KR" dirty="0"/>
              <a:t>– Scheduling Method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C595E5-28DB-4FF3-BCAD-BC70F43D215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46EA4BA-1466-4DC0-B82C-5922008965D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68920B-7B5F-4CE8-B1B5-DB0A7DFCB36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3099FCBD-E2E2-440B-A8E2-35D375F5CB8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F3C9541-B1D5-43A4-A135-057889695698}"/>
              </a:ext>
            </a:extLst>
          </p:cNvPr>
          <p:cNvSpPr txBox="1"/>
          <p:nvPr/>
        </p:nvSpPr>
        <p:spPr>
          <a:xfrm>
            <a:off x="1530626" y="2804585"/>
            <a:ext cx="3922925" cy="530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SPN</a:t>
            </a:r>
            <a:r>
              <a:rPr lang="en-US" altLang="ko-KR" dirty="0"/>
              <a:t> (</a:t>
            </a:r>
            <a:r>
              <a:rPr lang="en-US" altLang="ko-KR" sz="1800" dirty="0">
                <a:solidFill>
                  <a:srgbClr val="00B050"/>
                </a:solidFill>
              </a:rPr>
              <a:t>Shortest Process </a:t>
            </a:r>
            <a:r>
              <a:rPr lang="en-US" altLang="ko-KR" sz="1400" dirty="0">
                <a:solidFill>
                  <a:srgbClr val="00B050"/>
                </a:solidFill>
              </a:rPr>
              <a:t>Next</a:t>
            </a:r>
            <a:r>
              <a:rPr lang="en-US" altLang="ko-KR" sz="1800" dirty="0"/>
              <a:t>) </a:t>
            </a:r>
            <a:r>
              <a:rPr lang="en-US" altLang="ko-KR" sz="1400" dirty="0"/>
              <a:t>= </a:t>
            </a:r>
            <a:r>
              <a:rPr lang="en-US" altLang="ko-KR" sz="1400" b="1" dirty="0"/>
              <a:t>SJF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65565C-4BA0-4BCD-BE50-FDC8463212E1}"/>
              </a:ext>
            </a:extLst>
          </p:cNvPr>
          <p:cNvSpPr txBox="1"/>
          <p:nvPr/>
        </p:nvSpPr>
        <p:spPr>
          <a:xfrm>
            <a:off x="5453550" y="2804585"/>
            <a:ext cx="5749805" cy="5300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Burst Time </a:t>
            </a:r>
            <a:r>
              <a:rPr lang="ko-KR" altLang="en-US" dirty="0"/>
              <a:t>이 가장 적은 프로세스 부터 실행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EEC30-8D54-401F-9CCA-5B7938A68772}"/>
              </a:ext>
            </a:extLst>
          </p:cNvPr>
          <p:cNvSpPr txBox="1"/>
          <p:nvPr/>
        </p:nvSpPr>
        <p:spPr>
          <a:xfrm>
            <a:off x="1530626" y="2108573"/>
            <a:ext cx="3922925" cy="530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FCFS</a:t>
            </a:r>
            <a:r>
              <a:rPr lang="en-US" altLang="ko-KR" dirty="0"/>
              <a:t> (</a:t>
            </a:r>
            <a:r>
              <a:rPr lang="en-US" altLang="ko-KR" sz="1800" dirty="0">
                <a:solidFill>
                  <a:srgbClr val="00B050"/>
                </a:solidFill>
              </a:rPr>
              <a:t>First Come First Served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9FFBAF-BC32-42B5-A901-792DE3A08799}"/>
              </a:ext>
            </a:extLst>
          </p:cNvPr>
          <p:cNvSpPr txBox="1"/>
          <p:nvPr/>
        </p:nvSpPr>
        <p:spPr>
          <a:xfrm>
            <a:off x="5453550" y="2108573"/>
            <a:ext cx="5749805" cy="5300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Arrival Time </a:t>
            </a:r>
            <a:r>
              <a:rPr lang="ko-KR" altLang="en-US" dirty="0"/>
              <a:t>이 가장 적은 프로세스 부터 실행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705F51-5713-482F-ABEF-C26B136469F2}"/>
              </a:ext>
            </a:extLst>
          </p:cNvPr>
          <p:cNvSpPr txBox="1"/>
          <p:nvPr/>
        </p:nvSpPr>
        <p:spPr>
          <a:xfrm>
            <a:off x="1530626" y="4880917"/>
            <a:ext cx="3922925" cy="530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RR</a:t>
            </a:r>
            <a:r>
              <a:rPr lang="en-US" altLang="ko-KR" dirty="0"/>
              <a:t> (</a:t>
            </a:r>
            <a:r>
              <a:rPr lang="en-US" altLang="ko-KR" sz="1800" dirty="0">
                <a:solidFill>
                  <a:srgbClr val="00B050"/>
                </a:solidFill>
              </a:rPr>
              <a:t>Round Robin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A732A1-3872-43D7-B6A1-6E80BF2F6225}"/>
              </a:ext>
            </a:extLst>
          </p:cNvPr>
          <p:cNvSpPr txBox="1"/>
          <p:nvPr/>
        </p:nvSpPr>
        <p:spPr>
          <a:xfrm>
            <a:off x="5453550" y="4880917"/>
            <a:ext cx="5749805" cy="5300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순서대로 </a:t>
            </a:r>
            <a:r>
              <a:rPr lang="en-US" altLang="ko-KR" dirty="0"/>
              <a:t>Time Quantum </a:t>
            </a:r>
            <a:r>
              <a:rPr lang="ko-KR" altLang="en-US" dirty="0"/>
              <a:t>만큼 할당하는 알고리즘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16312-4C47-4214-A13E-7BB6C1BF743F}"/>
              </a:ext>
            </a:extLst>
          </p:cNvPr>
          <p:cNvSpPr txBox="1"/>
          <p:nvPr/>
        </p:nvSpPr>
        <p:spPr>
          <a:xfrm>
            <a:off x="1530626" y="4186631"/>
            <a:ext cx="3922925" cy="530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SRTN</a:t>
            </a:r>
            <a:r>
              <a:rPr lang="en-US" altLang="ko-KR" dirty="0"/>
              <a:t> (</a:t>
            </a:r>
            <a:r>
              <a:rPr lang="en-US" altLang="ko-KR" sz="1800" dirty="0">
                <a:solidFill>
                  <a:srgbClr val="00B050"/>
                </a:solidFill>
              </a:rPr>
              <a:t>Shortest Remain Time</a:t>
            </a:r>
            <a:r>
              <a:rPr lang="en-US" altLang="ko-KR" sz="1400" dirty="0">
                <a:solidFill>
                  <a:srgbClr val="00B050"/>
                </a:solidFill>
              </a:rPr>
              <a:t> Next</a:t>
            </a:r>
            <a:r>
              <a:rPr lang="en-US" altLang="ko-KR" dirty="0"/>
              <a:t>)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5E6AB-5858-4C96-BAE0-CB3134D1D80E}"/>
              </a:ext>
            </a:extLst>
          </p:cNvPr>
          <p:cNvSpPr txBox="1"/>
          <p:nvPr/>
        </p:nvSpPr>
        <p:spPr>
          <a:xfrm>
            <a:off x="5453550" y="4186631"/>
            <a:ext cx="5749805" cy="5300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Remain Time </a:t>
            </a:r>
            <a:r>
              <a:rPr lang="ko-KR" altLang="en-US" dirty="0"/>
              <a:t>이 가장 적은 프로세스 부터 실행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525E6F-7D28-4DDA-B3BB-C36256F612D8}"/>
              </a:ext>
            </a:extLst>
          </p:cNvPr>
          <p:cNvCxnSpPr/>
          <p:nvPr/>
        </p:nvCxnSpPr>
        <p:spPr>
          <a:xfrm>
            <a:off x="-14973" y="4094858"/>
            <a:ext cx="1219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EBAE07-8348-4783-B255-B8BDFD18A065}"/>
              </a:ext>
            </a:extLst>
          </p:cNvPr>
          <p:cNvSpPr txBox="1"/>
          <p:nvPr/>
        </p:nvSpPr>
        <p:spPr>
          <a:xfrm>
            <a:off x="1530626" y="3473061"/>
            <a:ext cx="3922925" cy="530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HRRN</a:t>
            </a:r>
            <a:r>
              <a:rPr lang="en-US" altLang="ko-KR" dirty="0"/>
              <a:t> (</a:t>
            </a:r>
            <a:r>
              <a:rPr lang="en-US" altLang="ko-KR" sz="1800" dirty="0">
                <a:solidFill>
                  <a:srgbClr val="00B050"/>
                </a:solidFill>
              </a:rPr>
              <a:t>Highest Response Ratio </a:t>
            </a:r>
            <a:r>
              <a:rPr lang="en-US" altLang="ko-KR" sz="1400" dirty="0">
                <a:solidFill>
                  <a:srgbClr val="00B050"/>
                </a:solidFill>
              </a:rPr>
              <a:t>Next</a:t>
            </a:r>
            <a:r>
              <a:rPr lang="en-US" altLang="ko-KR" sz="1800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45C50-D375-4C55-9186-1E0FDBE90E62}"/>
              </a:ext>
            </a:extLst>
          </p:cNvPr>
          <p:cNvSpPr txBox="1"/>
          <p:nvPr/>
        </p:nvSpPr>
        <p:spPr>
          <a:xfrm>
            <a:off x="5453550" y="3473061"/>
            <a:ext cx="5749805" cy="5300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Response Ratio </a:t>
            </a:r>
            <a:r>
              <a:rPr lang="ko-KR" altLang="en-US" dirty="0"/>
              <a:t>가 가장 높은 프로세스 부터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26D58-59C0-47F3-BC5A-581A885FDBE2}"/>
              </a:ext>
            </a:extLst>
          </p:cNvPr>
          <p:cNvSpPr txBox="1"/>
          <p:nvPr/>
        </p:nvSpPr>
        <p:spPr>
          <a:xfrm>
            <a:off x="169261" y="3525954"/>
            <a:ext cx="9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비선점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82B3D7-E440-4EDC-8DF5-943DDB749559}"/>
              </a:ext>
            </a:extLst>
          </p:cNvPr>
          <p:cNvSpPr txBox="1"/>
          <p:nvPr/>
        </p:nvSpPr>
        <p:spPr>
          <a:xfrm>
            <a:off x="275238" y="4303222"/>
            <a:ext cx="6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선점</a:t>
            </a:r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9B2B61AD-FFA1-4C51-B8FE-903D2BC5C6ED}"/>
              </a:ext>
            </a:extLst>
          </p:cNvPr>
          <p:cNvSpPr/>
          <p:nvPr/>
        </p:nvSpPr>
        <p:spPr>
          <a:xfrm>
            <a:off x="501861" y="3895285"/>
            <a:ext cx="168966" cy="369326"/>
          </a:xfrm>
          <a:prstGeom prst="up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실행 단추: 문서 28">
            <a:hlinkClick r:id="rId2" action="ppaction://hlinkfile"/>
            <a:extLst>
              <a:ext uri="{FF2B5EF4-FFF2-40B4-BE49-F238E27FC236}">
                <a16:creationId xmlns:a16="http://schemas.microsoft.com/office/drawing/2014/main" id="{A70A19CC-AA8D-4AC3-8B74-A820A8A89E6B}"/>
              </a:ext>
            </a:extLst>
          </p:cNvPr>
          <p:cNvSpPr/>
          <p:nvPr/>
        </p:nvSpPr>
        <p:spPr>
          <a:xfrm>
            <a:off x="5575465" y="5767727"/>
            <a:ext cx="520535" cy="513608"/>
          </a:xfrm>
          <a:prstGeom prst="actionButton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8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2259</Words>
  <Application>Microsoft Office PowerPoint</Application>
  <PresentationFormat>와이드스크린</PresentationFormat>
  <Paragraphs>429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Noto Sans</vt:lpstr>
      <vt:lpstr>돋움</vt:lpstr>
      <vt:lpstr>맑은 고딕</vt:lpstr>
      <vt:lpstr>바탕</vt:lpstr>
      <vt:lpstr>함초롬바탕</vt:lpstr>
      <vt:lpstr>휴먼명조</vt:lpstr>
      <vt:lpstr>Arial</vt:lpstr>
      <vt:lpstr>Source Sans Pro</vt:lpstr>
      <vt:lpstr>Office 테마</vt:lpstr>
      <vt:lpstr>국방 사이버 보안</vt:lpstr>
      <vt:lpstr>/Theory/T15   운영체제</vt:lpstr>
      <vt:lpstr>/Theory/T15   운영체제란?</vt:lpstr>
      <vt:lpstr>/Theory/T15   운영체제 - Shell</vt:lpstr>
      <vt:lpstr>/Theory/T15   운영체제 – Kernel 의 기능</vt:lpstr>
      <vt:lpstr>/Theory/T15   운영체제 – Process Management</vt:lpstr>
      <vt:lpstr>/Theory/T15   운영체제 – Process Information </vt:lpstr>
      <vt:lpstr>/Theory/T15   운영체제 – Process Information </vt:lpstr>
      <vt:lpstr>/Theory/T15   운영체제 – Scheduling Method</vt:lpstr>
      <vt:lpstr>/Theory/T15   운영체제 – Process Management </vt:lpstr>
      <vt:lpstr>/Theory/T15   운영체제 – Kernel 의 기능</vt:lpstr>
      <vt:lpstr>/Theory/T15   운영체제 – Memory Management</vt:lpstr>
      <vt:lpstr>/Theory/T15   운영체제 – Memory Management</vt:lpstr>
      <vt:lpstr>/Theory/T15   운영체제 – Memory Management</vt:lpstr>
      <vt:lpstr>/Theory/T15   운영체제 – Memory Management</vt:lpstr>
      <vt:lpstr>/Theory/T15   운영체제 – Memory Management</vt:lpstr>
      <vt:lpstr>/Theory/T15   운영체제 – Kernel 의 기능</vt:lpstr>
      <vt:lpstr>/Theory/T15   Linux shell</vt:lpstr>
      <vt:lpstr>/Theory/T15   Linux… 왜 쓸까?</vt:lpstr>
      <vt:lpstr>/Theory/T3/Def  파일 시스템 이란?</vt:lpstr>
      <vt:lpstr>/Theory/T3/Def  파일 시스템 종류</vt:lpstr>
      <vt:lpstr>/Theory/T3/Def  파일 write() 순서</vt:lpstr>
      <vt:lpstr>/Theory/T3/History   리눅스 파일시스템 역사</vt:lpstr>
      <vt:lpstr>/Theory/T3/FSSTND   리눅스 파일시스템 표준</vt:lpstr>
      <vt:lpstr>/Theory/T3/FSSTND   리눅스 파일시스템 표준</vt:lpstr>
      <vt:lpstr>/Theory/T3/FSSTND   리눅스 파일시스템 표준</vt:lpstr>
      <vt:lpstr>/Theory/T3/FSSTND  리눅스 파일 시스템 표준</vt:lpstr>
      <vt:lpstr>/Theory/T3/FSSTND   리눅스 파일시스템 표준</vt:lpstr>
      <vt:lpstr>/Appendix   공부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국방 사이버 보안</dc:title>
  <dc:creator>arizona95</dc:creator>
  <cp:lastModifiedBy>arizona95</cp:lastModifiedBy>
  <cp:revision>2</cp:revision>
  <dcterms:created xsi:type="dcterms:W3CDTF">2021-03-16T23:36:39Z</dcterms:created>
  <dcterms:modified xsi:type="dcterms:W3CDTF">2021-03-16T23:54:23Z</dcterms:modified>
</cp:coreProperties>
</file>