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3" r:id="rId3"/>
    <p:sldId id="648" r:id="rId4"/>
    <p:sldId id="647" r:id="rId5"/>
    <p:sldId id="649" r:id="rId6"/>
    <p:sldId id="650" r:id="rId7"/>
    <p:sldId id="651" r:id="rId8"/>
    <p:sldId id="364" r:id="rId9"/>
    <p:sldId id="635" r:id="rId10"/>
    <p:sldId id="641" r:id="rId11"/>
    <p:sldId id="639" r:id="rId12"/>
    <p:sldId id="640" r:id="rId13"/>
    <p:sldId id="644" r:id="rId14"/>
    <p:sldId id="646" r:id="rId15"/>
    <p:sldId id="673" r:id="rId16"/>
    <p:sldId id="645" r:id="rId17"/>
    <p:sldId id="642" r:id="rId18"/>
    <p:sldId id="64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/Training/Unit/Web/1</a:t>
            </a:r>
            <a:br>
              <a:rPr lang="en-US" altLang="ko-KR" dirty="0"/>
            </a:br>
            <a:r>
              <a:rPr lang="en-US" altLang="ko-KR" dirty="0"/>
              <a:t> 1. 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 </a:t>
            </a:r>
            <a:r>
              <a:rPr lang="en-US" altLang="ko-KR" dirty="0"/>
              <a:t>- 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귀하의 웹 서버에 공격자는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사용하여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서버에 관리자로 로그인을 시도하고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설정을 변경하여 공격을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/php.ini: php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파일에서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방어할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9D65C705-1514-4350-BAC3-3688D665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1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웹 서버에서         아이콘 클릭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를 이용하여 악의적인 행위를 하는 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접속한 웹 서버 </a:t>
            </a:r>
            <a:r>
              <a:rPr lang="en-US" altLang="ko-KR" sz="1000" dirty="0"/>
              <a:t>IP</a:t>
            </a:r>
            <a:r>
              <a:rPr lang="ko-KR" altLang="en-US" sz="1000" dirty="0"/>
              <a:t>로 들어오는 </a:t>
            </a:r>
            <a:r>
              <a:rPr lang="en-US" altLang="ko-KR" sz="1000" dirty="0"/>
              <a:t>http </a:t>
            </a:r>
            <a:r>
              <a:rPr lang="ko-KR" altLang="en-US" sz="1000" dirty="0"/>
              <a:t>패킷들 중 </a:t>
            </a:r>
            <a:r>
              <a:rPr lang="en-US" altLang="ko-KR" sz="1000" dirty="0"/>
              <a:t>POST /</a:t>
            </a:r>
            <a:r>
              <a:rPr lang="en-US" altLang="ko-KR" sz="1000" dirty="0" err="1"/>
              <a:t>webhack</a:t>
            </a:r>
            <a:r>
              <a:rPr lang="en-US" altLang="ko-KR" sz="1000" dirty="0"/>
              <a:t>/member/</a:t>
            </a:r>
            <a:r>
              <a:rPr lang="en-US" altLang="ko-KR" sz="1000" dirty="0" err="1"/>
              <a:t>member_login_check.php</a:t>
            </a:r>
            <a:r>
              <a:rPr lang="en-US" altLang="ko-KR" sz="1000" dirty="0"/>
              <a:t> </a:t>
            </a:r>
            <a:r>
              <a:rPr lang="ko-KR" altLang="en-US" sz="1000" dirty="0"/>
              <a:t>정보로 들어오는 패킷들을 찾는다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-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패킷에 오른쪽 마우스 클릭 후 </a:t>
            </a:r>
            <a:r>
              <a:rPr lang="en-US" altLang="ko-KR" sz="1000" dirty="0"/>
              <a:t>Follow TCP Stream </a:t>
            </a:r>
            <a:r>
              <a:rPr lang="ko-KR" altLang="en-US" sz="1000" dirty="0"/>
              <a:t>클릭 하여 패킷의 상세한 내용을 확인한다</a:t>
            </a:r>
            <a:r>
              <a:rPr lang="en-US" altLang="ko-KR" sz="100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3" name="_x208263440">
            <a:extLst>
              <a:ext uri="{FF2B5EF4-FFF2-40B4-BE49-F238E27FC236}">
                <a16:creationId xmlns:a16="http://schemas.microsoft.com/office/drawing/2014/main" id="{F7D5C21D-234A-40ED-BCFF-387B2E08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0" y="410841"/>
            <a:ext cx="288925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208262560">
            <a:extLst>
              <a:ext uri="{FF2B5EF4-FFF2-40B4-BE49-F238E27FC236}">
                <a16:creationId xmlns:a16="http://schemas.microsoft.com/office/drawing/2014/main" id="{0C4D4835-9E31-4CD3-BDD9-09ACA4C9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58"/>
          <a:stretch/>
        </p:blipFill>
        <p:spPr bwMode="auto">
          <a:xfrm>
            <a:off x="500178" y="660305"/>
            <a:ext cx="5400675" cy="21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208263200">
            <a:extLst>
              <a:ext uri="{FF2B5EF4-FFF2-40B4-BE49-F238E27FC236}">
                <a16:creationId xmlns:a16="http://schemas.microsoft.com/office/drawing/2014/main" id="{FAB5E7A8-DE88-42F5-AAF2-16AE0D11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021981"/>
            <a:ext cx="5400675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_x208264080">
            <a:extLst>
              <a:ext uri="{FF2B5EF4-FFF2-40B4-BE49-F238E27FC236}">
                <a16:creationId xmlns:a16="http://schemas.microsoft.com/office/drawing/2014/main" id="{7F8EFD30-37AC-4BD2-8AF6-024BD8C1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502916"/>
            <a:ext cx="5400675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5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Follow TCP Stream </a:t>
            </a:r>
            <a:r>
              <a:rPr lang="ko-KR" altLang="en-US" sz="1000" dirty="0"/>
              <a:t>내용에서 </a:t>
            </a:r>
            <a:r>
              <a:rPr lang="en-US" altLang="ko-KR" sz="1000" dirty="0" err="1"/>
              <a:t>user_pw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 </a:t>
            </a:r>
            <a:r>
              <a:rPr lang="ko-KR" altLang="en-US" sz="1000" dirty="0"/>
              <a:t>정보에 일반적인 </a:t>
            </a:r>
            <a:r>
              <a:rPr lang="en-US" altLang="ko-KR" sz="1000" dirty="0"/>
              <a:t>admin</a:t>
            </a:r>
            <a:r>
              <a:rPr lang="ko-KR" altLang="en-US" sz="1000" dirty="0"/>
              <a:t>와 같은 형태가 아닌 </a:t>
            </a:r>
            <a:r>
              <a:rPr lang="en-US" altLang="ko-KR" sz="1000" dirty="0"/>
              <a:t>"select" "if“ </a:t>
            </a:r>
            <a:r>
              <a:rPr lang="ko-KR" altLang="en-US" sz="1000" dirty="0"/>
              <a:t>와 같은 쿼리문이 </a:t>
            </a:r>
            <a:r>
              <a:rPr lang="ko-KR" altLang="en-US" sz="1000" dirty="0" err="1"/>
              <a:t>껴있는</a:t>
            </a:r>
            <a:r>
              <a:rPr lang="ko-KR" altLang="en-US" sz="1000" dirty="0"/>
              <a:t> 것을 확인할 수 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(%27, %28 </a:t>
            </a:r>
            <a:r>
              <a:rPr lang="ko-KR" altLang="en-US" sz="1000" dirty="0"/>
              <a:t>등은 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 </a:t>
            </a:r>
            <a:r>
              <a:rPr lang="ko-KR" altLang="en-US" sz="1000" dirty="0"/>
              <a:t>공격 문에 들어 있는 특수문자 이다</a:t>
            </a:r>
            <a:r>
              <a:rPr lang="en-US" altLang="ko-KR" sz="1000" dirty="0"/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506895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대응</a:t>
            </a:r>
            <a:r>
              <a:rPr lang="en-US" altLang="ko-KR" sz="1000" dirty="0"/>
              <a:t>]  </a:t>
            </a:r>
            <a:r>
              <a:rPr lang="ko-KR" altLang="en-US" sz="1000" dirty="0"/>
              <a:t>웹 서버 홈페이지에서 터미널 아이콘 클릭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1.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  <a:r>
              <a:rPr lang="ko-KR" altLang="en-US" sz="1000" dirty="0"/>
              <a:t>에서 ‘</a:t>
            </a:r>
            <a:r>
              <a:rPr lang="en-US" altLang="ko-KR" sz="1000" dirty="0" err="1"/>
              <a:t>Magic_quotes_gpc</a:t>
            </a:r>
            <a:r>
              <a:rPr lang="en-US" altLang="ko-KR" sz="1000" dirty="0"/>
              <a:t>’ </a:t>
            </a:r>
            <a:r>
              <a:rPr lang="ko-KR" altLang="en-US" sz="1000" dirty="0"/>
              <a:t>를 </a:t>
            </a:r>
            <a:r>
              <a:rPr lang="en-US" altLang="ko-KR" sz="1000" dirty="0"/>
              <a:t>on</a:t>
            </a:r>
            <a:r>
              <a:rPr lang="ko-KR" altLang="en-US" sz="1000" dirty="0"/>
              <a:t>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2. httpd </a:t>
            </a:r>
            <a:r>
              <a:rPr lang="ko-KR" altLang="en-US" sz="1000" dirty="0"/>
              <a:t>서비스와 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httpd restart </a:t>
            </a:r>
            <a:r>
              <a:rPr lang="ko-KR" altLang="en-US" sz="1000" dirty="0"/>
              <a:t>󰏮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 restart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89" name="_x208263280">
            <a:extLst>
              <a:ext uri="{FF2B5EF4-FFF2-40B4-BE49-F238E27FC236}">
                <a16:creationId xmlns:a16="http://schemas.microsoft.com/office/drawing/2014/main" id="{C7D7B878-AC85-46D4-9325-CCB5DB72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457201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208262080">
            <a:extLst>
              <a:ext uri="{FF2B5EF4-FFF2-40B4-BE49-F238E27FC236}">
                <a16:creationId xmlns:a16="http://schemas.microsoft.com/office/drawing/2014/main" id="{2F4349C7-68FA-45C7-987C-C9E9F0F4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1101726"/>
            <a:ext cx="5400675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208262960">
            <a:extLst>
              <a:ext uri="{FF2B5EF4-FFF2-40B4-BE49-F238E27FC236}">
                <a16:creationId xmlns:a16="http://schemas.microsoft.com/office/drawing/2014/main" id="{355AE2CF-A601-4890-B482-C5E8A3A9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81" y="4514472"/>
            <a:ext cx="54006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0C28F-92FC-4F72-97A8-EA3E1447FBC6}"/>
              </a:ext>
            </a:extLst>
          </p:cNvPr>
          <p:cNvSpPr txBox="1">
            <a:spLocks/>
          </p:cNvSpPr>
          <p:nvPr/>
        </p:nvSpPr>
        <p:spPr>
          <a:xfrm>
            <a:off x="6183088" y="5577044"/>
            <a:ext cx="5616792" cy="9119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# check </a:t>
            </a:r>
            <a:endParaRPr lang="ko-KR" altLang="en-US" sz="1000" dirty="0"/>
          </a:p>
        </p:txBody>
      </p:sp>
      <p:pic>
        <p:nvPicPr>
          <p:cNvPr id="12295" name="_x208264000">
            <a:extLst>
              <a:ext uri="{FF2B5EF4-FFF2-40B4-BE49-F238E27FC236}">
                <a16:creationId xmlns:a16="http://schemas.microsoft.com/office/drawing/2014/main" id="{5FF5FFC9-B255-4AEE-9F82-B39DD9C7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5843163"/>
            <a:ext cx="5446713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5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dirty="0"/>
              <a:t>취약점 직접 객체 참조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공격자는 현재 디렉토리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리스팅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있는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게시글과 관련된 디렉토리 밑에 접근하여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게시글에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업로드 하면 보관되는 경로가 어디인지 확인하고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항목들 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keycode.txt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파일안의 내용을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Directory Listing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67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endParaRPr lang="en-US" altLang="ko-KR" sz="1000" dirty="0"/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웹 페이지에 게시글 목록에 경로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게시글 경로로 들어가 디렉토리 확인한다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0">
            <a:extLst>
              <a:ext uri="{FF2B5EF4-FFF2-40B4-BE49-F238E27FC236}">
                <a16:creationId xmlns:a16="http://schemas.microsoft.com/office/drawing/2014/main" id="{DAC95A4B-46B6-4B8A-9EFF-4E002941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30"/>
          <a:stretch>
            <a:fillRect/>
          </a:stretch>
        </p:blipFill>
        <p:spPr>
          <a:xfrm>
            <a:off x="500498" y="711502"/>
            <a:ext cx="5400040" cy="2070608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9D96DF6-316D-4ACC-8CC0-E5991F11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248079"/>
            <a:ext cx="5400040" cy="2774950"/>
          </a:xfrm>
          <a:prstGeom prst="rect">
            <a:avLst/>
          </a:prstGeom>
          <a:noFill/>
          <a:ln w="17907" cap="flat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F23FF63-98C8-4C2B-8AEF-C9B6A5CA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54" y="711502"/>
            <a:ext cx="5204460" cy="278803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17EF824F-0B85-4F2F-BF75-D4EBFF1264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017" r="2064"/>
          <a:stretch/>
        </p:blipFill>
        <p:spPr>
          <a:xfrm>
            <a:off x="6359816" y="3842037"/>
            <a:ext cx="5288589" cy="2478746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222708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188434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5. keycode.txt </a:t>
            </a:r>
            <a:r>
              <a:rPr lang="ko-KR" altLang="en-US" sz="1000" dirty="0"/>
              <a:t>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>
            <a:extLst>
              <a:ext uri="{FF2B5EF4-FFF2-40B4-BE49-F238E27FC236}">
                <a16:creationId xmlns:a16="http://schemas.microsoft.com/office/drawing/2014/main" id="{E38843D9-C7B3-455A-9398-AE2F337B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703338"/>
            <a:ext cx="5400040" cy="138049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49C64-BB44-42EC-BA7B-AD755A4C9451}"/>
              </a:ext>
            </a:extLst>
          </p:cNvPr>
          <p:cNvSpPr txBox="1">
            <a:spLocks/>
          </p:cNvSpPr>
          <p:nvPr/>
        </p:nvSpPr>
        <p:spPr>
          <a:xfrm>
            <a:off x="392120" y="2318657"/>
            <a:ext cx="5616792" cy="188434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#acheck</a:t>
            </a:r>
            <a:endParaRPr lang="ko-KR" altLang="en-US" sz="1000" dirty="0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83D1F73B-EECB-4CFD-8044-B12D859B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84" r="2788" b="12840"/>
          <a:stretch>
            <a:fillRect/>
          </a:stretch>
        </p:blipFill>
        <p:spPr>
          <a:xfrm>
            <a:off x="500498" y="2866873"/>
            <a:ext cx="5249418" cy="95999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374306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dirty="0"/>
              <a:t>취약점 직접 객체 참조 </a:t>
            </a:r>
            <a:r>
              <a:rPr lang="en-US" altLang="ko-KR" dirty="0"/>
              <a:t>- 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귀하의 웹페이지에서 공격자는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사용하여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웹서버의 구조와 파일 정보를 얻고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공격자로부터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공격을 차단하여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보안을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강화하시오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1.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wireshark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차단 방법을 위한 설정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	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/httpd/conf/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httpd.conf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탐지할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Directory Listing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 공격을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9231D57A-B0FE-4BCA-AC10-981F24E15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1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탐지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</a:t>
            </a:r>
            <a:r>
              <a:rPr lang="ko-KR" altLang="en-US" sz="1000" dirty="0"/>
              <a:t>웹 서버에서 아이콘 클릭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를 이용하여 패킷을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접속한 웹서버의 </a:t>
            </a:r>
            <a:r>
              <a:rPr lang="en-US" altLang="ko-KR" sz="1000" dirty="0"/>
              <a:t>IP</a:t>
            </a:r>
            <a:r>
              <a:rPr lang="ko-KR" altLang="en-US" sz="1000" dirty="0"/>
              <a:t>로 들어오는 </a:t>
            </a:r>
            <a:r>
              <a:rPr lang="en-US" altLang="ko-KR" sz="1000" dirty="0"/>
              <a:t>http </a:t>
            </a:r>
            <a:r>
              <a:rPr lang="ko-KR" altLang="en-US" sz="1000" dirty="0"/>
              <a:t>패킷으로 </a:t>
            </a:r>
            <a:r>
              <a:rPr lang="en-US" altLang="ko-KR" sz="1000" dirty="0"/>
              <a:t>GET /</a:t>
            </a:r>
            <a:r>
              <a:rPr lang="en-US" altLang="ko-KR" sz="1000" dirty="0" err="1"/>
              <a:t>webhack</a:t>
            </a:r>
            <a:r>
              <a:rPr lang="en-US" altLang="ko-KR" sz="1000" dirty="0"/>
              <a:t>/board</a:t>
            </a:r>
            <a:r>
              <a:rPr lang="ko-KR" altLang="en-US" sz="1000" dirty="0"/>
              <a:t>로 접속하는 정보를 가지고 있는 패킷을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패킷에 오른쪽 마우스 클릭 후 </a:t>
            </a:r>
            <a:r>
              <a:rPr lang="en-US" altLang="ko-KR" sz="1000" dirty="0"/>
              <a:t>Follow TCP Stream </a:t>
            </a:r>
            <a:r>
              <a:rPr lang="ko-KR" altLang="en-US" sz="1000" dirty="0"/>
              <a:t>클릭 하여 패킷의 상세한 내용을 확인한다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Follow TCP Stream</a:t>
            </a:r>
            <a:r>
              <a:rPr lang="ko-KR" altLang="en-US" sz="1000" dirty="0"/>
              <a:t>정보에 웹서버의 </a:t>
            </a:r>
            <a:r>
              <a:rPr lang="en-US" altLang="ko-KR" sz="1000" dirty="0"/>
              <a:t>board</a:t>
            </a:r>
            <a:r>
              <a:rPr lang="ko-KR" altLang="en-US" sz="1000" dirty="0"/>
              <a:t>의 목록이 전송되는 것을 확인 </a:t>
            </a:r>
            <a:r>
              <a:rPr lang="ko-KR" altLang="en-US" sz="1000" dirty="0" err="1"/>
              <a:t>할수</a:t>
            </a:r>
            <a:r>
              <a:rPr lang="ko-KR" altLang="en-US" sz="1000" dirty="0"/>
              <a:t> 있다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4838464-D75F-4328-8BE0-A515C51D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915609"/>
            <a:ext cx="5400040" cy="193408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9B7B5A7-1EB3-4A88-B1AD-B7500CA1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3869479"/>
            <a:ext cx="5400040" cy="244030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4EA99449-7710-4906-8AAB-011DAEEC6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62" y="661501"/>
            <a:ext cx="5400040" cy="3080512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id="{CB0BCACF-74F0-44BD-BA67-DEA27C50B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65" y="4088148"/>
            <a:ext cx="5400040" cy="22833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41879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/>
              <a:t>대응</a:t>
            </a:r>
            <a:r>
              <a:rPr lang="en-US" altLang="ko-KR" sz="1000" dirty="0"/>
              <a:t>]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1. Directory Listing</a:t>
            </a:r>
            <a:r>
              <a:rPr lang="ko-KR" altLang="en-US" sz="1000" dirty="0"/>
              <a:t>에 대한 공격을 차단 방법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</a:t>
            </a:r>
            <a:r>
              <a:rPr lang="ko-KR" altLang="en-US" sz="1000" dirty="0"/>
              <a:t>설정 파일에서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모든 </a:t>
            </a:r>
            <a:r>
              <a:rPr lang="en-US" altLang="ko-KR" sz="1000" dirty="0"/>
              <a:t>Options Indexes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-&gt; Options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: </a:t>
            </a:r>
            <a:r>
              <a:rPr lang="ko-KR" altLang="en-US" sz="1000" dirty="0"/>
              <a:t>웹 서버 설정 파일</a:t>
            </a:r>
            <a:r>
              <a:rPr lang="en-US" altLang="ko-KR" sz="100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(Options Indexes </a:t>
            </a:r>
            <a:r>
              <a:rPr lang="en-US" altLang="ko-KR" sz="1000" dirty="0" err="1"/>
              <a:t>FollowSymLinks</a:t>
            </a:r>
            <a:r>
              <a:rPr lang="en-US" altLang="ko-KR" sz="1000" dirty="0"/>
              <a:t> : </a:t>
            </a:r>
            <a:r>
              <a:rPr lang="ko-KR" altLang="en-US" sz="1000" dirty="0"/>
              <a:t>디렉토리 지시자는 해당 디렉토리 이하의 모든 웹 문서를 웹 페이지에서 어떻게 제어 할 것인가</a:t>
            </a:r>
            <a:r>
              <a:rPr lang="en-US" altLang="ko-KR" sz="1000" dirty="0"/>
              <a:t>. 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/httpd/conf/</a:t>
            </a:r>
            <a:r>
              <a:rPr lang="en-US" altLang="ko-KR" sz="1000" dirty="0" err="1"/>
              <a:t>httpd.conf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143530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2.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httpd restart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17">
            <a:extLst>
              <a:ext uri="{FF2B5EF4-FFF2-40B4-BE49-F238E27FC236}">
                <a16:creationId xmlns:a16="http://schemas.microsoft.com/office/drawing/2014/main" id="{384E42CC-FD9B-4352-A253-E5405092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8" y="2572959"/>
            <a:ext cx="5400040" cy="1892300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A3170A65-5E92-43BF-BC99-A93A603F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8" y="4490180"/>
            <a:ext cx="5400040" cy="1949831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0C4BF35A-4E71-4B95-80EB-D9003ABFE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64" y="874788"/>
            <a:ext cx="5400040" cy="68897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CDBFD6-F657-449E-B95E-8D13AAC277E6}"/>
              </a:ext>
            </a:extLst>
          </p:cNvPr>
          <p:cNvSpPr txBox="1">
            <a:spLocks/>
          </p:cNvSpPr>
          <p:nvPr/>
        </p:nvSpPr>
        <p:spPr>
          <a:xfrm>
            <a:off x="6183088" y="1943396"/>
            <a:ext cx="5616792" cy="45456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터미널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</a:t>
            </a:r>
            <a:r>
              <a:rPr lang="en-US" altLang="ko-KR" sz="1000" dirty="0"/>
              <a:t># check</a:t>
            </a:r>
          </a:p>
        </p:txBody>
      </p:sp>
      <p:pic>
        <p:nvPicPr>
          <p:cNvPr id="14" name="Picture 23">
            <a:extLst>
              <a:ext uri="{FF2B5EF4-FFF2-40B4-BE49-F238E27FC236}">
                <a16:creationId xmlns:a16="http://schemas.microsoft.com/office/drawing/2014/main" id="{F4CC2A1A-931B-4388-B083-9C3D27237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74" y="2491316"/>
            <a:ext cx="5113020" cy="83375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64334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/Web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en-US" altLang="ko-KR"/>
              <a:t>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공격자는 현재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공격이 통하는 취약한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취약한 로그인 페이지를 통해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admin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교도소 수감자는 경비원이 시계를 유지합니다. 로열티 무료 사진, 그림, 이미지 그리고 스톡포토그래피. Image 54579253.">
            <a:extLst>
              <a:ext uri="{FF2B5EF4-FFF2-40B4-BE49-F238E27FC236}">
                <a16:creationId xmlns:a16="http://schemas.microsoft.com/office/drawing/2014/main" id="{E9E12AD4-82CF-4047-A4CB-E371D40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4" y="1921912"/>
            <a:ext cx="6607742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접견 - 스톡일러스트 [10562919] - PIXTA">
            <a:extLst>
              <a:ext uri="{FF2B5EF4-FFF2-40B4-BE49-F238E27FC236}">
                <a16:creationId xmlns:a16="http://schemas.microsoft.com/office/drawing/2014/main" id="{7A7583B7-1EDD-44C9-8244-CEDA1C39F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673" r="223" b="6985"/>
          <a:stretch/>
        </p:blipFill>
        <p:spPr bwMode="auto">
          <a:xfrm>
            <a:off x="8262760" y="4207858"/>
            <a:ext cx="3159068" cy="22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0EA4A-59E3-411E-9858-E93CC28A8634}"/>
              </a:ext>
            </a:extLst>
          </p:cNvPr>
          <p:cNvGrpSpPr/>
          <p:nvPr/>
        </p:nvGrpSpPr>
        <p:grpSpPr>
          <a:xfrm>
            <a:off x="9756476" y="3650013"/>
            <a:ext cx="2176757" cy="793019"/>
            <a:chOff x="8860779" y="3123526"/>
            <a:chExt cx="2176757" cy="841571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1663F95F-E367-412E-B7CA-6A6EF59878C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부탁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7F4B5-0FEC-4315-8306-50F0282EA715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E1977C-CF8B-4C3B-92F2-6A97C01E7ADC}"/>
              </a:ext>
            </a:extLst>
          </p:cNvPr>
          <p:cNvGrpSpPr/>
          <p:nvPr/>
        </p:nvGrpSpPr>
        <p:grpSpPr>
          <a:xfrm>
            <a:off x="7379311" y="3032490"/>
            <a:ext cx="2176757" cy="793019"/>
            <a:chOff x="8860779" y="3123526"/>
            <a:chExt cx="2176757" cy="841571"/>
          </a:xfrm>
        </p:grpSpPr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2D15A9D-7AA6-40BC-BB14-310EC6898B2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38CDB-E7E9-4B88-9C23-8A05E5C666F7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12518A9-0168-4F34-BD78-C39A85A170AF}"/>
              </a:ext>
            </a:extLst>
          </p:cNvPr>
          <p:cNvSpPr/>
          <p:nvPr/>
        </p:nvSpPr>
        <p:spPr>
          <a:xfrm rot="6037669">
            <a:off x="7671368" y="3151617"/>
            <a:ext cx="437934" cy="1998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경찰 아이콘 이미지 | 프리미엄 벡터">
            <a:extLst>
              <a:ext uri="{FF2B5EF4-FFF2-40B4-BE49-F238E27FC236}">
                <a16:creationId xmlns:a16="http://schemas.microsoft.com/office/drawing/2014/main" id="{3E8B3D70-AE4D-4984-8589-2BAEFD2B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48" y="2172792"/>
            <a:ext cx="1578521" cy="1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E09EB4-A7D4-4C09-AC7F-8EA016A64F84}"/>
              </a:ext>
            </a:extLst>
          </p:cNvPr>
          <p:cNvGrpSpPr/>
          <p:nvPr/>
        </p:nvGrpSpPr>
        <p:grpSpPr>
          <a:xfrm>
            <a:off x="9783436" y="1299954"/>
            <a:ext cx="2176757" cy="793019"/>
            <a:chOff x="8860779" y="3123526"/>
            <a:chExt cx="2176757" cy="841571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F934446E-756D-4FC8-AA40-02BD282BB509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최종결정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C346FB3-97B1-4167-AE73-574015B30C8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3D054B9-7583-4392-9B29-58AAB6A59B26}"/>
              </a:ext>
            </a:extLst>
          </p:cNvPr>
          <p:cNvSpPr/>
          <p:nvPr/>
        </p:nvSpPr>
        <p:spPr>
          <a:xfrm rot="6037669">
            <a:off x="9897828" y="4028935"/>
            <a:ext cx="257867" cy="127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14E6ED7E-1CC2-4BC4-9446-690E9FE44553}"/>
              </a:ext>
            </a:extLst>
          </p:cNvPr>
          <p:cNvSpPr/>
          <p:nvPr/>
        </p:nvSpPr>
        <p:spPr>
          <a:xfrm rot="3052499">
            <a:off x="9665374" y="2969827"/>
            <a:ext cx="319487" cy="1702324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BAF75C25-A213-487A-95E8-B6F0FD15F4DC}"/>
              </a:ext>
            </a:extLst>
          </p:cNvPr>
          <p:cNvSpPr/>
          <p:nvPr/>
        </p:nvSpPr>
        <p:spPr>
          <a:xfrm rot="17093459" flipV="1">
            <a:off x="7640264" y="3734394"/>
            <a:ext cx="394529" cy="2077530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D3D8A38-7412-428F-846A-D86FD0F423B7}"/>
              </a:ext>
            </a:extLst>
          </p:cNvPr>
          <p:cNvGrpSpPr/>
          <p:nvPr/>
        </p:nvGrpSpPr>
        <p:grpSpPr>
          <a:xfrm>
            <a:off x="6900812" y="4910066"/>
            <a:ext cx="2176757" cy="793019"/>
            <a:chOff x="8860779" y="3123526"/>
            <a:chExt cx="2176757" cy="841571"/>
          </a:xfrm>
        </p:grpSpPr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D9EFBE42-98E7-4680-8514-B16AC5CBA14B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35BEF-72D9-40E0-A817-FFDE779EC14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CCB874-027F-45B4-AC26-7BA834F55C9F}"/>
              </a:ext>
            </a:extLst>
          </p:cNvPr>
          <p:cNvGrpSpPr/>
          <p:nvPr/>
        </p:nvGrpSpPr>
        <p:grpSpPr>
          <a:xfrm>
            <a:off x="4229194" y="2930685"/>
            <a:ext cx="2176757" cy="793019"/>
            <a:chOff x="8860779" y="3123526"/>
            <a:chExt cx="2176757" cy="841571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58E75B6A-D86D-4258-A3C5-994C0FF5C283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 면회장으로 연행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CC543-C48E-43E5-BB2C-99A819F2186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01D1-0F27-41E4-9027-21EBFC4FA834}"/>
              </a:ext>
            </a:extLst>
          </p:cNvPr>
          <p:cNvGrpSpPr/>
          <p:nvPr/>
        </p:nvGrpSpPr>
        <p:grpSpPr>
          <a:xfrm>
            <a:off x="4319182" y="5230742"/>
            <a:ext cx="2176757" cy="793019"/>
            <a:chOff x="8860779" y="3123526"/>
            <a:chExt cx="2176757" cy="841571"/>
          </a:xfrm>
        </p:grpSpPr>
        <p:sp>
          <p:nvSpPr>
            <p:cNvPr id="35" name="말풍선: 모서리가 둥근 사각형 34">
              <a:extLst>
                <a:ext uri="{FF2B5EF4-FFF2-40B4-BE49-F238E27FC236}">
                  <a16:creationId xmlns:a16="http://schemas.microsoft.com/office/drawing/2014/main" id="{92D3C129-355F-4E99-8896-7AE0793895F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홍길동씨 석방 실행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F2CBE0-DB7B-4097-BDB9-DFE495CCB4CB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82E2D6-ECF2-4702-9E10-F31B2A9DDAFC}"/>
              </a:ext>
            </a:extLst>
          </p:cNvPr>
          <p:cNvSpPr/>
          <p:nvPr/>
        </p:nvSpPr>
        <p:spPr>
          <a:xfrm>
            <a:off x="5284206" y="5137590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2F464-9A5C-46EC-8C78-659DA0188619}"/>
              </a:ext>
            </a:extLst>
          </p:cNvPr>
          <p:cNvSpPr/>
          <p:nvPr/>
        </p:nvSpPr>
        <p:spPr>
          <a:xfrm>
            <a:off x="9492148" y="2449138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교정관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5F4ADC-6618-4F00-BAA7-43670484880B}"/>
              </a:ext>
            </a:extLst>
          </p:cNvPr>
          <p:cNvSpPr/>
          <p:nvPr/>
        </p:nvSpPr>
        <p:spPr>
          <a:xfrm>
            <a:off x="8658781" y="5992530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3BDA47-164A-41EF-97FA-176EB40166E0}"/>
              </a:ext>
            </a:extLst>
          </p:cNvPr>
          <p:cNvSpPr/>
          <p:nvPr/>
        </p:nvSpPr>
        <p:spPr>
          <a:xfrm>
            <a:off x="10325970" y="6181699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E33AD0-1D1B-4019-AE88-A1693C1AFD8D}"/>
              </a:ext>
            </a:extLst>
          </p:cNvPr>
          <p:cNvSpPr/>
          <p:nvPr/>
        </p:nvSpPr>
        <p:spPr>
          <a:xfrm>
            <a:off x="3746950" y="4287967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교도관</a:t>
            </a:r>
          </a:p>
        </p:txBody>
      </p:sp>
    </p:spTree>
    <p:extLst>
      <p:ext uri="{BB962C8B-B14F-4D97-AF65-F5344CB8AC3E}">
        <p14:creationId xmlns:p14="http://schemas.microsoft.com/office/powerpoint/2010/main" val="37428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교도소 수감자는 경비원이 시계를 유지합니다. 로열티 무료 사진, 그림, 이미지 그리고 스톡포토그래피. Image 54579253.">
            <a:extLst>
              <a:ext uri="{FF2B5EF4-FFF2-40B4-BE49-F238E27FC236}">
                <a16:creationId xmlns:a16="http://schemas.microsoft.com/office/drawing/2014/main" id="{E9E12AD4-82CF-4047-A4CB-E371D40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4" y="1921912"/>
            <a:ext cx="6607742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접견 - 스톡일러스트 [10562919] - PIXTA">
            <a:extLst>
              <a:ext uri="{FF2B5EF4-FFF2-40B4-BE49-F238E27FC236}">
                <a16:creationId xmlns:a16="http://schemas.microsoft.com/office/drawing/2014/main" id="{7A7583B7-1EDD-44C9-8244-CEDA1C39F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673" r="223" b="6985"/>
          <a:stretch/>
        </p:blipFill>
        <p:spPr bwMode="auto">
          <a:xfrm>
            <a:off x="8262760" y="4207858"/>
            <a:ext cx="3159068" cy="22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0EA4A-59E3-411E-9858-E93CC28A8634}"/>
              </a:ext>
            </a:extLst>
          </p:cNvPr>
          <p:cNvGrpSpPr/>
          <p:nvPr/>
        </p:nvGrpSpPr>
        <p:grpSpPr>
          <a:xfrm>
            <a:off x="9756476" y="3650013"/>
            <a:ext cx="2289146" cy="793019"/>
            <a:chOff x="8860779" y="3123526"/>
            <a:chExt cx="2176757" cy="841571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1663F95F-E367-412E-B7CA-6A6EF59878C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홍길동씨 석방 요청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오버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면회 부탁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7F4B5-0FEC-4315-8306-50F0282EA715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E1977C-CF8B-4C3B-92F2-6A97C01E7ADC}"/>
              </a:ext>
            </a:extLst>
          </p:cNvPr>
          <p:cNvGrpSpPr/>
          <p:nvPr/>
        </p:nvGrpSpPr>
        <p:grpSpPr>
          <a:xfrm>
            <a:off x="7350180" y="3016114"/>
            <a:ext cx="2240868" cy="793019"/>
            <a:chOff x="8796669" y="3123526"/>
            <a:chExt cx="2240868" cy="841571"/>
          </a:xfrm>
        </p:grpSpPr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2D15A9D-7AA6-40BC-BB14-310EC6898B25}"/>
                </a:ext>
              </a:extLst>
            </p:cNvPr>
            <p:cNvSpPr/>
            <p:nvPr/>
          </p:nvSpPr>
          <p:spPr>
            <a:xfrm>
              <a:off x="8796669" y="3366287"/>
              <a:ext cx="2240868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홍길동씨 석방 요청 </a:t>
              </a:r>
              <a:r>
                <a:rPr lang="ko-KR" altLang="en-US" sz="1200" dirty="0" err="1">
                  <a:solidFill>
                    <a:srgbClr val="FF0000"/>
                  </a:solidFill>
                </a:rPr>
                <a:t>오버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면회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38CDB-E7E9-4B88-9C23-8A05E5C666F7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12518A9-0168-4F34-BD78-C39A85A170AF}"/>
              </a:ext>
            </a:extLst>
          </p:cNvPr>
          <p:cNvSpPr/>
          <p:nvPr/>
        </p:nvSpPr>
        <p:spPr>
          <a:xfrm rot="6037669">
            <a:off x="7671368" y="3151617"/>
            <a:ext cx="437934" cy="1998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경찰 아이콘 이미지 | 프리미엄 벡터">
            <a:extLst>
              <a:ext uri="{FF2B5EF4-FFF2-40B4-BE49-F238E27FC236}">
                <a16:creationId xmlns:a16="http://schemas.microsoft.com/office/drawing/2014/main" id="{3E8B3D70-AE4D-4984-8589-2BAEFD2B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48" y="2172792"/>
            <a:ext cx="1578521" cy="1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3D054B9-7583-4392-9B29-58AAB6A59B26}"/>
              </a:ext>
            </a:extLst>
          </p:cNvPr>
          <p:cNvSpPr/>
          <p:nvPr/>
        </p:nvSpPr>
        <p:spPr>
          <a:xfrm rot="6037669">
            <a:off x="9897828" y="4028935"/>
            <a:ext cx="257867" cy="127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01D1-0F27-41E4-9027-21EBFC4FA834}"/>
              </a:ext>
            </a:extLst>
          </p:cNvPr>
          <p:cNvGrpSpPr/>
          <p:nvPr/>
        </p:nvGrpSpPr>
        <p:grpSpPr>
          <a:xfrm>
            <a:off x="4342482" y="5040298"/>
            <a:ext cx="2176757" cy="793019"/>
            <a:chOff x="8860779" y="3123526"/>
            <a:chExt cx="2176757" cy="841571"/>
          </a:xfrm>
        </p:grpSpPr>
        <p:sp>
          <p:nvSpPr>
            <p:cNvPr id="35" name="말풍선: 모서리가 둥근 사각형 34">
              <a:extLst>
                <a:ext uri="{FF2B5EF4-FFF2-40B4-BE49-F238E27FC236}">
                  <a16:creationId xmlns:a16="http://schemas.microsoft.com/office/drawing/2014/main" id="{92D3C129-355F-4E99-8896-7AE0793895F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홍길동씨 석방 실행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F2CBE0-DB7B-4097-BDB9-DFE495CCB4CB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8779C-A9D3-4A72-A7A3-7D04939DDA08}"/>
              </a:ext>
            </a:extLst>
          </p:cNvPr>
          <p:cNvSpPr/>
          <p:nvPr/>
        </p:nvSpPr>
        <p:spPr>
          <a:xfrm>
            <a:off x="5284206" y="5137590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CD8B42-414E-4F5B-95CF-54964639A207}"/>
              </a:ext>
            </a:extLst>
          </p:cNvPr>
          <p:cNvSpPr/>
          <p:nvPr/>
        </p:nvSpPr>
        <p:spPr>
          <a:xfrm>
            <a:off x="9492148" y="2449138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교정관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E2357D-179B-49AA-9CBF-0E80FDC3214A}"/>
              </a:ext>
            </a:extLst>
          </p:cNvPr>
          <p:cNvSpPr/>
          <p:nvPr/>
        </p:nvSpPr>
        <p:spPr>
          <a:xfrm>
            <a:off x="8658781" y="5992530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650CCD-C1E6-4F20-BDA2-E7D63DC12BD4}"/>
              </a:ext>
            </a:extLst>
          </p:cNvPr>
          <p:cNvSpPr/>
          <p:nvPr/>
        </p:nvSpPr>
        <p:spPr>
          <a:xfrm>
            <a:off x="10325970" y="6181699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9B7565-66AD-4B8C-AE34-752D1F3CB4BF}"/>
              </a:ext>
            </a:extLst>
          </p:cNvPr>
          <p:cNvSpPr/>
          <p:nvPr/>
        </p:nvSpPr>
        <p:spPr>
          <a:xfrm>
            <a:off x="3746950" y="4287967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교도관</a:t>
            </a:r>
          </a:p>
        </p:txBody>
      </p:sp>
    </p:spTree>
    <p:extLst>
      <p:ext uri="{BB962C8B-B14F-4D97-AF65-F5344CB8AC3E}">
        <p14:creationId xmlns:p14="http://schemas.microsoft.com/office/powerpoint/2010/main" val="20400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부탁해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8D0C7-B57F-4AE4-A45B-221859FBEA10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81412D-1364-403B-A8F9-8FABB5155BAD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0485CF-0097-4CC0-B084-BE4F2A667918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F2ED8B93-FBE8-4B0F-BEE0-4369E0CA68B6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023985"/>
            <a:chOff x="8860779" y="3123526"/>
            <a:chExt cx="2176757" cy="841571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DATABASE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</a:t>
              </a:r>
              <a:r>
                <a:rPr lang="en-US" altLang="ko-KR" sz="1200" dirty="0">
                  <a:solidFill>
                    <a:schemeClr val="tx1"/>
                  </a:solidFill>
                </a:rPr>
                <a:t>,  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이고 </a:t>
              </a:r>
              <a:r>
                <a:rPr lang="en-US" altLang="ko-KR" sz="1200" dirty="0">
                  <a:solidFill>
                    <a:schemeClr val="tx1"/>
                  </a:solidFill>
                </a:rPr>
                <a:t>PWD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인 계정 있니</a:t>
              </a:r>
              <a:r>
                <a:rPr lang="en-US" altLang="ko-KR" sz="1200" dirty="0">
                  <a:solidFill>
                    <a:schemeClr val="tx1"/>
                  </a:solidFill>
                </a:rPr>
                <a:t>?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C5491D-2B6B-4981-A5A0-883A6A64C429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FBEE75B6-BA7C-4EAF-AC95-45A3B29A87F7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4AFCD0-3CB3-4C0F-9A86-1B01F571A066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43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admin, PWD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1234 ??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39"/>
            <a:ext cx="2289146" cy="1360033"/>
            <a:chOff x="8860779" y="3123526"/>
            <a:chExt cx="2176757" cy="1006926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764165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53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 ?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tx1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383710"/>
            <a:chOff x="8860779" y="3123526"/>
            <a:chExt cx="2176757" cy="1070115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827354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’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62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_x208263360">
            <a:extLst>
              <a:ext uri="{FF2B5EF4-FFF2-40B4-BE49-F238E27FC236}">
                <a16:creationId xmlns:a16="http://schemas.microsoft.com/office/drawing/2014/main" id="{B1B00F6A-AD78-4FCB-9CF9-B6765B6B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34" y="2237626"/>
            <a:ext cx="4725988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ID </a:t>
            </a:r>
            <a:r>
              <a:rPr lang="ko-KR" altLang="en-US" sz="1000"/>
              <a:t>입력창에 </a:t>
            </a:r>
            <a:r>
              <a:rPr lang="en-US" altLang="ko-KR" sz="1000">
                <a:solidFill>
                  <a:srgbClr val="FF0000"/>
                </a:solidFill>
              </a:rPr>
              <a:t>admin'#</a:t>
            </a:r>
            <a:r>
              <a:rPr lang="ko-KR" altLang="en-US" sz="1000"/>
              <a:t>을 입력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69" name="_x211875000">
            <a:extLst>
              <a:ext uri="{FF2B5EF4-FFF2-40B4-BE49-F238E27FC236}">
                <a16:creationId xmlns:a16="http://schemas.microsoft.com/office/drawing/2014/main" id="{590C4B75-B199-4F38-A70C-65172412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>
            <a:fillRect/>
          </a:stretch>
        </p:blipFill>
        <p:spPr bwMode="auto">
          <a:xfrm>
            <a:off x="496562" y="687314"/>
            <a:ext cx="5400675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211872920">
            <a:extLst>
              <a:ext uri="{FF2B5EF4-FFF2-40B4-BE49-F238E27FC236}">
                <a16:creationId xmlns:a16="http://schemas.microsoft.com/office/drawing/2014/main" id="{24F70DF3-EFC1-461C-8A77-27208B28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2" y="3218566"/>
            <a:ext cx="540067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01F36A-FDE7-447D-A088-E03203B3CFE4}"/>
              </a:ext>
            </a:extLst>
          </p:cNvPr>
          <p:cNvGraphicFramePr>
            <a:graphicFrameLocks noGrp="1"/>
          </p:cNvGraphicFramePr>
          <p:nvPr/>
        </p:nvGraphicFramePr>
        <p:xfrm>
          <a:off x="6332424" y="908530"/>
          <a:ext cx="4932807" cy="5125720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0694559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7169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injection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공격은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피해 웹 서버의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/var/www/html/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webhack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적용되어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통한 공격이다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 사이트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:http://hackerschool.org/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Sub_Html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HS_Posting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/?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=43&gt;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패스워드 </a:t>
            </a:r>
            <a:r>
              <a:rPr lang="ko-KR" altLang="en-US" sz="1000"/>
              <a:t>입력창에 아무거나</a:t>
            </a:r>
            <a:r>
              <a:rPr lang="en-US" altLang="ko-KR" sz="1000"/>
              <a:t> </a:t>
            </a:r>
            <a:r>
              <a:rPr lang="ko-KR" altLang="en-US" sz="1000" dirty="0"/>
              <a:t>입력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로그인이 되는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acheck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5" name="_x208262160">
            <a:extLst>
              <a:ext uri="{FF2B5EF4-FFF2-40B4-BE49-F238E27FC236}">
                <a16:creationId xmlns:a16="http://schemas.microsoft.com/office/drawing/2014/main" id="{4F34ADC5-5571-4430-AA61-B1C076E3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" y="638869"/>
            <a:ext cx="5446713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08262240">
            <a:extLst>
              <a:ext uri="{FF2B5EF4-FFF2-40B4-BE49-F238E27FC236}">
                <a16:creationId xmlns:a16="http://schemas.microsoft.com/office/drawing/2014/main" id="{5D7BE674-BBC6-4115-BEFE-2FFA0DEE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4" y="4043358"/>
            <a:ext cx="5400675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208263760">
            <a:extLst>
              <a:ext uri="{FF2B5EF4-FFF2-40B4-BE49-F238E27FC236}">
                <a16:creationId xmlns:a16="http://schemas.microsoft.com/office/drawing/2014/main" id="{D910B2D9-FA37-47C0-9BC4-28A44007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99" y="899261"/>
            <a:ext cx="5227638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7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1347</Words>
  <Application>Microsoft Office PowerPoint</Application>
  <PresentationFormat>와이드스크린</PresentationFormat>
  <Paragraphs>410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함초롬바탕</vt:lpstr>
      <vt:lpstr>Arial</vt:lpstr>
      <vt:lpstr>Office 테마</vt:lpstr>
      <vt:lpstr>국방 사이버 보안</vt:lpstr>
      <vt:lpstr>/Training/Unit/Web/1  1. SQL Injection 공격/방어</vt:lpstr>
      <vt:lpstr>/Theory/T26   SQL 인젝션(injection)</vt:lpstr>
      <vt:lpstr>/Theory/T26   SQL 인젝션(injection)</vt:lpstr>
      <vt:lpstr>/Theory/T26   SQL 인젝션(injection)</vt:lpstr>
      <vt:lpstr>/Theory/T26   SQL 인젝션(injection)</vt:lpstr>
      <vt:lpstr>/Theory/T26   SQL 인젝션(injection)</vt:lpstr>
      <vt:lpstr>PowerPoint 프레젠테이션</vt:lpstr>
      <vt:lpstr>PowerPoint 프레젠테이션</vt:lpstr>
      <vt:lpstr>/Training/Unit/Web/1  1. SQL Injection 공격/방어 - 대응</vt:lpstr>
      <vt:lpstr>PowerPoint 프레젠테이션</vt:lpstr>
      <vt:lpstr>PowerPoint 프레젠테이션</vt:lpstr>
      <vt:lpstr>/Training/Unit/Web/2  2. 취약점 직접 객체 참조</vt:lpstr>
      <vt:lpstr>PowerPoint 프레젠테이션</vt:lpstr>
      <vt:lpstr>PowerPoint 프레젠테이션</vt:lpstr>
      <vt:lpstr>/Training/Unit/Web/2  2. 취약점 직접 객체 참조 - 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백 도우</cp:lastModifiedBy>
  <cp:revision>6</cp:revision>
  <dcterms:created xsi:type="dcterms:W3CDTF">2022-02-20T11:27:45Z</dcterms:created>
  <dcterms:modified xsi:type="dcterms:W3CDTF">2023-08-22T05:36:49Z</dcterms:modified>
</cp:coreProperties>
</file>