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85" r:id="rId3"/>
    <p:sldId id="437" r:id="rId4"/>
    <p:sldId id="527" r:id="rId5"/>
    <p:sldId id="528" r:id="rId6"/>
    <p:sldId id="529" r:id="rId7"/>
    <p:sldId id="530" r:id="rId8"/>
    <p:sldId id="438" r:id="rId9"/>
    <p:sldId id="531" r:id="rId10"/>
    <p:sldId id="532" r:id="rId11"/>
    <p:sldId id="533" r:id="rId12"/>
    <p:sldId id="534" r:id="rId13"/>
    <p:sldId id="535" r:id="rId14"/>
    <p:sldId id="536" r:id="rId15"/>
    <p:sldId id="537" r:id="rId16"/>
    <p:sldId id="549" r:id="rId17"/>
    <p:sldId id="687" r:id="rId18"/>
    <p:sldId id="539" r:id="rId19"/>
    <p:sldId id="686" r:id="rId20"/>
    <p:sldId id="540"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0" d="100"/>
          <a:sy n="120"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4F0640-AAE6-423C-8CA3-99FABDA5187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AF8D1EC-1C21-468A-8CD9-D59D7D1E8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63754A1-0273-4164-AB71-F21C57CB5E7E}"/>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5" name="바닥글 개체 틀 4">
            <a:extLst>
              <a:ext uri="{FF2B5EF4-FFF2-40B4-BE49-F238E27FC236}">
                <a16:creationId xmlns:a16="http://schemas.microsoft.com/office/drawing/2014/main" id="{25BBFB1C-24B1-4FA0-B9AE-F4ABE4B1DE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FE5B45F-7B5F-40CF-9EA5-C3C370BAB694}"/>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1812157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5B17E7-BCD7-476D-886E-B91A513C776C}"/>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DA79057-1DF9-4DEF-AB91-FA2A5F32B8B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B55B28B-73FC-48A2-B22D-596A16F18990}"/>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5" name="바닥글 개체 틀 4">
            <a:extLst>
              <a:ext uri="{FF2B5EF4-FFF2-40B4-BE49-F238E27FC236}">
                <a16:creationId xmlns:a16="http://schemas.microsoft.com/office/drawing/2014/main" id="{0BD2DDA6-B5A3-40CF-A475-E6DE45F700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B7065D1-1AD6-48FE-AE0E-FCD224C1E837}"/>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382012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0A552DD-59CF-4399-8094-355CEB77141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4E818AE-BFA6-4F6A-BBF6-DB49A8A53D2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FB2EEF0-BB1E-45E3-BD19-B5A3D244381D}"/>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5" name="바닥글 개체 틀 4">
            <a:extLst>
              <a:ext uri="{FF2B5EF4-FFF2-40B4-BE49-F238E27FC236}">
                <a16:creationId xmlns:a16="http://schemas.microsoft.com/office/drawing/2014/main" id="{B9061E4F-ECB4-4390-BBB4-1062A3117E7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8FCFFD2-74CC-4B9C-BD32-E2FE24CFAFFB}"/>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202830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FDC659-D60C-480A-BAD6-89EB3971F8C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933DAEF-C191-4C3E-85B2-FA506E1D3E3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96FD75F-28A5-4B47-8F1B-7BF35454A4FC}"/>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5" name="바닥글 개체 틀 4">
            <a:extLst>
              <a:ext uri="{FF2B5EF4-FFF2-40B4-BE49-F238E27FC236}">
                <a16:creationId xmlns:a16="http://schemas.microsoft.com/office/drawing/2014/main" id="{258176FA-94E1-4AFB-A463-42D4A35FDA0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5AEF10A-6952-47A5-8B67-7BE57B221664}"/>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405790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BB46D0-AB1E-458D-9348-2109D3C14F27}"/>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1E27F20-C4A3-4FF8-AD55-3E4AD004A8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D3DC036-889C-47CF-862F-2BEFFE417EE2}"/>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5" name="바닥글 개체 틀 4">
            <a:extLst>
              <a:ext uri="{FF2B5EF4-FFF2-40B4-BE49-F238E27FC236}">
                <a16:creationId xmlns:a16="http://schemas.microsoft.com/office/drawing/2014/main" id="{1C1E5B33-7CA7-4F69-8DAB-7ADB92357D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B7AFF4F-F1B7-4C3F-B13A-845E3BA2D077}"/>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56231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5DCFC2-910F-4D94-AE7C-297E345002E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C062CD0-ACD1-4249-81D1-A31EDF92B9E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18074B1-471C-4FC2-A3AC-476DA9E092C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DE1C263-C34E-43BF-8D5E-468E5D17C690}"/>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6" name="바닥글 개체 틀 5">
            <a:extLst>
              <a:ext uri="{FF2B5EF4-FFF2-40B4-BE49-F238E27FC236}">
                <a16:creationId xmlns:a16="http://schemas.microsoft.com/office/drawing/2014/main" id="{5A01DB84-E48F-4744-91D5-456B3087F34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6867ADF-F576-45AE-AD61-0DA4425CB755}"/>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169785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B5C76A-599A-4AE6-B231-BB94117C4E1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BF687DF-3B3A-41B6-AB65-920179720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0D3EF07-F7CF-4B18-9142-75F99D77F97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65BA7E2-9E28-4A6D-87EF-5E79F67EA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81BF80B-2378-484B-BB31-8FFB851A58DB}"/>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64DB71-4FAC-4DD8-8D9E-EC14431230DB}"/>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8" name="바닥글 개체 틀 7">
            <a:extLst>
              <a:ext uri="{FF2B5EF4-FFF2-40B4-BE49-F238E27FC236}">
                <a16:creationId xmlns:a16="http://schemas.microsoft.com/office/drawing/2014/main" id="{837B756E-0D77-441B-8CF7-F4234F8F36A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90260F5-6DF3-40E7-A230-D0883096BC8C}"/>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242573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72C24E-1EBC-4A78-8EF4-BEEA48F986D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3012962-13E8-48DB-93FA-15E5D938626C}"/>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4" name="바닥글 개체 틀 3">
            <a:extLst>
              <a:ext uri="{FF2B5EF4-FFF2-40B4-BE49-F238E27FC236}">
                <a16:creationId xmlns:a16="http://schemas.microsoft.com/office/drawing/2014/main" id="{E9035A62-68D8-4667-A8D3-C7153553DF6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58A5C3A-0F54-4CFE-97A7-DD75FC7C86F2}"/>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70511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ECD41B59-7C88-447F-954C-7522939BB4DB}"/>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3" name="바닥글 개체 틀 2">
            <a:extLst>
              <a:ext uri="{FF2B5EF4-FFF2-40B4-BE49-F238E27FC236}">
                <a16:creationId xmlns:a16="http://schemas.microsoft.com/office/drawing/2014/main" id="{F4C408D5-AC9B-4485-B5B8-CDCE134B18B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3552B45-B2E1-40A5-B582-8062183F5D4B}"/>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397797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FCACFD-3A36-4D4C-8A2F-F7BF991797F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E45EAE4-438C-4A0A-B1C4-064085163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E8B6D14-5AC3-4D00-B108-86E836028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F5E182B-552C-4C65-9F07-CF88BA8ABC2E}"/>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6" name="바닥글 개체 틀 5">
            <a:extLst>
              <a:ext uri="{FF2B5EF4-FFF2-40B4-BE49-F238E27FC236}">
                <a16:creationId xmlns:a16="http://schemas.microsoft.com/office/drawing/2014/main" id="{E478C8F2-2DF5-4514-BA19-1229418BAA1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B3AB8D9-EB88-499C-B0A9-40B50E122AB9}"/>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350737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1F136E-AF63-4C3F-8493-B0BFBE10EF4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20643D6-AC30-43D9-8FB9-A1F562534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CE30E01-2DB2-4226-A5A9-9A8BA4A88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66F9FB7-CEC7-493D-8764-620B44270DAD}"/>
              </a:ext>
            </a:extLst>
          </p:cNvPr>
          <p:cNvSpPr>
            <a:spLocks noGrp="1"/>
          </p:cNvSpPr>
          <p:nvPr>
            <p:ph type="dt" sz="half" idx="10"/>
          </p:nvPr>
        </p:nvSpPr>
        <p:spPr/>
        <p:txBody>
          <a:bodyPr/>
          <a:lstStyle/>
          <a:p>
            <a:fld id="{B271FF3B-60E5-4338-83A0-34CC4E37C1FA}" type="datetimeFigureOut">
              <a:rPr lang="ko-KR" altLang="en-US" smtClean="0"/>
              <a:t>2021-05-09</a:t>
            </a:fld>
            <a:endParaRPr lang="ko-KR" altLang="en-US"/>
          </a:p>
        </p:txBody>
      </p:sp>
      <p:sp>
        <p:nvSpPr>
          <p:cNvPr id="6" name="바닥글 개체 틀 5">
            <a:extLst>
              <a:ext uri="{FF2B5EF4-FFF2-40B4-BE49-F238E27FC236}">
                <a16:creationId xmlns:a16="http://schemas.microsoft.com/office/drawing/2014/main" id="{691C2B1C-1516-45D2-A785-421EC7B8921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F247ECA-29A7-4133-A2D7-1BB0AA1C76CB}"/>
              </a:ext>
            </a:extLst>
          </p:cNvPr>
          <p:cNvSpPr>
            <a:spLocks noGrp="1"/>
          </p:cNvSpPr>
          <p:nvPr>
            <p:ph type="sldNum" sz="quarter" idx="12"/>
          </p:nvPr>
        </p:nvSpPr>
        <p:spPr/>
        <p:txBody>
          <a:body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154463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A714BDD-4399-4B13-9E07-560D90377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E897531-3C9D-4950-8F8B-5145C2485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5FBC346-9427-4053-8122-9366BF5AE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1FF3B-60E5-4338-83A0-34CC4E37C1FA}" type="datetimeFigureOut">
              <a:rPr lang="ko-KR" altLang="en-US" smtClean="0"/>
              <a:t>2021-05-09</a:t>
            </a:fld>
            <a:endParaRPr lang="ko-KR" altLang="en-US"/>
          </a:p>
        </p:txBody>
      </p:sp>
      <p:sp>
        <p:nvSpPr>
          <p:cNvPr id="5" name="바닥글 개체 틀 4">
            <a:extLst>
              <a:ext uri="{FF2B5EF4-FFF2-40B4-BE49-F238E27FC236}">
                <a16:creationId xmlns:a16="http://schemas.microsoft.com/office/drawing/2014/main" id="{9621F78C-98C0-4608-A4FD-ADB9BFE85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C18D446-C473-4A56-9035-EADDE98E2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90F7C-D680-40F1-9A0E-8BE8ABEDB8CE}" type="slidenum">
              <a:rPr lang="ko-KR" altLang="en-US" smtClean="0"/>
              <a:t>‹#›</a:t>
            </a:fld>
            <a:endParaRPr lang="ko-KR" altLang="en-US"/>
          </a:p>
        </p:txBody>
      </p:sp>
    </p:spTree>
    <p:extLst>
      <p:ext uri="{BB962C8B-B14F-4D97-AF65-F5344CB8AC3E}">
        <p14:creationId xmlns:p14="http://schemas.microsoft.com/office/powerpoint/2010/main" val="2737491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youtube.com/watch?v=o4dCzqy1JrY"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2.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94.html"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Content/ItCS/calendar.php-70.html" TargetMode="Externa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54ED7-A3CE-4028-9E2B-84B015DAF4AD}"/>
              </a:ext>
            </a:extLst>
          </p:cNvPr>
          <p:cNvSpPr>
            <a:spLocks noGrp="1"/>
          </p:cNvSpPr>
          <p:nvPr>
            <p:ph type="ctrTitle"/>
          </p:nvPr>
        </p:nvSpPr>
        <p:spPr/>
        <p:txBody>
          <a:bodyPr/>
          <a:lstStyle/>
          <a:p>
            <a:r>
              <a:rPr lang="ko-KR" altLang="en-US" dirty="0"/>
              <a:t>국방 사이버 보안</a:t>
            </a:r>
          </a:p>
        </p:txBody>
      </p:sp>
      <p:sp>
        <p:nvSpPr>
          <p:cNvPr id="3" name="부제목 2">
            <a:extLst>
              <a:ext uri="{FF2B5EF4-FFF2-40B4-BE49-F238E27FC236}">
                <a16:creationId xmlns:a16="http://schemas.microsoft.com/office/drawing/2014/main" id="{BF28E963-D80D-4895-AD6C-EC0AD5D78C42}"/>
              </a:ext>
            </a:extLst>
          </p:cNvPr>
          <p:cNvSpPr>
            <a:spLocks noGrp="1"/>
          </p:cNvSpPr>
          <p:nvPr>
            <p:ph type="subTitle" idx="1"/>
          </p:nvPr>
        </p:nvSpPr>
        <p:spPr/>
        <p:txBody>
          <a:bodyPr/>
          <a:lstStyle/>
          <a:p>
            <a:r>
              <a:rPr lang="en-US" altLang="ko-KR" dirty="0"/>
              <a:t>7</a:t>
            </a:r>
            <a:r>
              <a:rPr lang="ko-KR" altLang="en-US" dirty="0"/>
              <a:t>주차</a:t>
            </a:r>
          </a:p>
        </p:txBody>
      </p:sp>
    </p:spTree>
    <p:extLst>
      <p:ext uri="{BB962C8B-B14F-4D97-AF65-F5344CB8AC3E}">
        <p14:creationId xmlns:p14="http://schemas.microsoft.com/office/powerpoint/2010/main" val="248864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a:bodyPr>
          <a:lstStyle/>
          <a:p>
            <a:pPr marL="0" indent="0">
              <a:buNone/>
            </a:pPr>
            <a:r>
              <a:rPr lang="en-US" altLang="ko-KR" b="0" i="0" dirty="0">
                <a:solidFill>
                  <a:srgbClr val="000000"/>
                </a:solidFill>
                <a:effectLst/>
                <a:latin typeface="Nanum Gothic"/>
              </a:rPr>
              <a:t>RNDEZADQNHDEULTRRCCLVCVJYYYCFIBLRDHYPHDLRTCCCRJZYEHGFWZYEEOPLIIEGOWCNTOFVSHYPHDLRWDRUHPKNNNUUAOGSOIJLOOFRRHYPHDLRSXMHLYZRAORUINKNCCGAENMZEOGZENQBMZMAETMHNZTRRZTRNOFBUBFGOAZRCVSFEOFRYYMGHDLTSOFNTIMBNZRUOPEUTJD</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211EABFD-2D0A-4F9D-857A-0632046546CF}"/>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440F77D7-602A-485B-B104-4F59BB8EF1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9611C42-822E-4427-85A4-DC34225A12F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97433FF0-4A30-4EDE-8222-4B5AB5A8B30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193FAE9-065B-4D58-935B-02084A317750}"/>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32885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8D441FC0-3FF2-45C1-9314-CDB4120A70C9}"/>
              </a:ext>
            </a:extLst>
          </p:cNvPr>
          <p:cNvPicPr>
            <a:picLocks noChangeAspect="1"/>
          </p:cNvPicPr>
          <p:nvPr/>
        </p:nvPicPr>
        <p:blipFill>
          <a:blip r:embed="rId2"/>
          <a:stretch>
            <a:fillRect/>
          </a:stretch>
        </p:blipFill>
        <p:spPr>
          <a:xfrm>
            <a:off x="923304" y="1105065"/>
            <a:ext cx="4143375" cy="3009900"/>
          </a:xfrm>
          <a:prstGeom prst="rect">
            <a:avLst/>
          </a:prstGeom>
        </p:spPr>
      </p:pic>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9637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ENIGMAISAHIGHLYTECHNICALLYDESIGNEDMACHINETHEPROBLEMISWEARETRYINGTOBEATTHISMACHINEWITHHUMANSWHATIFONLYOTHERMACHINESCOULDBEATTHISMACHINESOMETIMESSOMEONEYOUNEVEREVENTHOUGHTOFBECAUSETHEYDOTHINGSTHATNOONETHOUGHTOF</a:t>
            </a:r>
          </a:p>
          <a:p>
            <a:pPr>
              <a:lnSpc>
                <a:spcPct val="140000"/>
              </a:lnSpc>
            </a:pPr>
            <a:endParaRPr lang="en-US" altLang="ko-KR" sz="1000" dirty="0"/>
          </a:p>
          <a:p>
            <a:pPr>
              <a:lnSpc>
                <a:spcPct val="140000"/>
              </a:lnSpc>
            </a:pPr>
            <a:endParaRPr lang="en-US" altLang="ko-KR" sz="1000" dirty="0"/>
          </a:p>
          <a:p>
            <a:pPr>
              <a:lnSpc>
                <a:spcPct val="140000"/>
              </a:lnSpc>
            </a:pPr>
            <a:endParaRPr lang="en-US" altLang="ko-KR" sz="1000" dirty="0"/>
          </a:p>
          <a:p>
            <a:pPr>
              <a:lnSpc>
                <a:spcPct val="140000"/>
              </a:lnSpc>
            </a:pPr>
            <a:r>
              <a:rPr lang="en-US" altLang="ko-KR" sz="1000" dirty="0"/>
              <a:t>Enigma is a </a:t>
            </a:r>
            <a:r>
              <a:rPr lang="en-US" altLang="ko-KR" sz="1000"/>
              <a:t>highly technically designed machine.</a:t>
            </a:r>
            <a:endParaRPr lang="en-US" altLang="ko-KR" sz="1000" dirty="0"/>
          </a:p>
          <a:p>
            <a:pPr>
              <a:lnSpc>
                <a:spcPct val="140000"/>
              </a:lnSpc>
            </a:pPr>
            <a:r>
              <a:rPr lang="en-US" altLang="ko-KR" sz="1000"/>
              <a:t>The problem </a:t>
            </a:r>
            <a:r>
              <a:rPr lang="en-US" altLang="ko-KR" sz="1000" dirty="0"/>
              <a:t>is</a:t>
            </a:r>
            <a:r>
              <a:rPr lang="en-US" altLang="ko-KR" sz="1000"/>
              <a:t>, we are </a:t>
            </a:r>
            <a:r>
              <a:rPr lang="en-US" altLang="ko-KR" sz="1000" dirty="0"/>
              <a:t>trying </a:t>
            </a:r>
            <a:r>
              <a:rPr lang="en-US" altLang="ko-KR" sz="1000"/>
              <a:t>to beat this machine </a:t>
            </a:r>
            <a:r>
              <a:rPr lang="en-US" altLang="ko-KR" sz="1000" dirty="0"/>
              <a:t>with humans.</a:t>
            </a:r>
          </a:p>
          <a:p>
            <a:pPr>
              <a:lnSpc>
                <a:spcPct val="140000"/>
              </a:lnSpc>
            </a:pPr>
            <a:r>
              <a:rPr lang="en-US" altLang="ko-KR" sz="1000" dirty="0"/>
              <a:t>What if </a:t>
            </a:r>
            <a:r>
              <a:rPr lang="en-US" altLang="ko-KR" sz="1000"/>
              <a:t>only other machines could beat this machine?</a:t>
            </a:r>
            <a:endParaRPr lang="en-US" altLang="ko-KR" sz="1000" dirty="0"/>
          </a:p>
          <a:p>
            <a:pPr>
              <a:lnSpc>
                <a:spcPct val="140000"/>
              </a:lnSpc>
            </a:pPr>
            <a:r>
              <a:rPr lang="en-US" altLang="ko-KR" sz="1000"/>
              <a:t>Sometimes someone you never even </a:t>
            </a:r>
            <a:r>
              <a:rPr lang="en-US" altLang="ko-KR" sz="1000" dirty="0"/>
              <a:t>thought of</a:t>
            </a:r>
          </a:p>
          <a:p>
            <a:pPr>
              <a:lnSpc>
                <a:spcPct val="140000"/>
              </a:lnSpc>
            </a:pPr>
            <a:r>
              <a:rPr lang="en-US" altLang="ko-KR" sz="1000"/>
              <a:t>Because they </a:t>
            </a:r>
            <a:r>
              <a:rPr lang="en-US" altLang="ko-KR" sz="1000" dirty="0"/>
              <a:t>do things that </a:t>
            </a:r>
            <a:r>
              <a:rPr lang="en-US" altLang="ko-KR" sz="1000"/>
              <a:t>no one </a:t>
            </a:r>
            <a:r>
              <a:rPr lang="en-US" altLang="ko-KR" sz="1000" dirty="0"/>
              <a:t>thought of.</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err="1"/>
              <a:t>에니그마는</a:t>
            </a:r>
            <a:r>
              <a:rPr lang="ko-KR" altLang="en-US" sz="1000" dirty="0"/>
              <a:t> 고도의 기술로 설계된 기계예요</a:t>
            </a:r>
            <a:r>
              <a:rPr lang="en-US" altLang="ko-KR" sz="1000" dirty="0"/>
              <a:t>.</a:t>
            </a:r>
          </a:p>
          <a:p>
            <a:pPr>
              <a:lnSpc>
                <a:spcPct val="140000"/>
              </a:lnSpc>
            </a:pPr>
            <a:r>
              <a:rPr lang="ko-KR" altLang="en-US" sz="1000" dirty="0"/>
              <a:t>문제는 우리가 사람으로 이 기계를 이기려 하는 거죠</a:t>
            </a:r>
            <a:r>
              <a:rPr lang="en-US" altLang="ko-KR" sz="1000" dirty="0"/>
              <a:t>.</a:t>
            </a:r>
          </a:p>
          <a:p>
            <a:pPr>
              <a:lnSpc>
                <a:spcPct val="140000"/>
              </a:lnSpc>
            </a:pPr>
            <a:r>
              <a:rPr lang="ko-KR" altLang="en-US" sz="1000" dirty="0"/>
              <a:t>만일 다른 기계만이 이 기계를 이길 수 </a:t>
            </a:r>
            <a:r>
              <a:rPr lang="ko-KR" altLang="en-US" sz="1000" dirty="0" err="1"/>
              <a:t>있다면요</a:t>
            </a:r>
            <a:r>
              <a:rPr lang="en-US" altLang="ko-KR" sz="1000" dirty="0"/>
              <a:t>?</a:t>
            </a:r>
          </a:p>
          <a:p>
            <a:pPr>
              <a:lnSpc>
                <a:spcPct val="140000"/>
              </a:lnSpc>
            </a:pPr>
            <a:r>
              <a:rPr lang="ko-KR" altLang="en-US" sz="1000" dirty="0"/>
              <a:t>가끔은 생각지도 못한 누군가가</a:t>
            </a:r>
          </a:p>
          <a:p>
            <a:pPr>
              <a:lnSpc>
                <a:spcPct val="140000"/>
              </a:lnSpc>
            </a:pPr>
            <a:r>
              <a:rPr lang="ko-KR" altLang="en-US" sz="1000" dirty="0"/>
              <a:t>누구도 </a:t>
            </a:r>
            <a:r>
              <a:rPr lang="ko-KR" altLang="en-US" sz="1000" dirty="0" err="1"/>
              <a:t>생각지</a:t>
            </a:r>
            <a:r>
              <a:rPr lang="ko-KR" altLang="en-US" sz="1000" dirty="0"/>
              <a:t> 못한 일을 </a:t>
            </a:r>
            <a:r>
              <a:rPr lang="ko-KR" altLang="en-US" sz="1000" dirty="0" err="1"/>
              <a:t>해내니깐요</a:t>
            </a:r>
            <a:r>
              <a:rPr lang="en-US" altLang="ko-KR" sz="1000" dirty="0"/>
              <a:t>.</a:t>
            </a:r>
            <a:endParaRPr lang="ko-KR" altLang="en-US" sz="1000" dirty="0"/>
          </a:p>
        </p:txBody>
      </p:sp>
      <p:grpSp>
        <p:nvGrpSpPr>
          <p:cNvPr id="6" name="그룹 5">
            <a:extLst>
              <a:ext uri="{FF2B5EF4-FFF2-40B4-BE49-F238E27FC236}">
                <a16:creationId xmlns:a16="http://schemas.microsoft.com/office/drawing/2014/main" id="{F3871165-E600-43E1-850A-A80FBA404116}"/>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4AA4D715-85BA-4552-8843-05CCC093FC6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9CA405D-D9A5-47E4-865A-1C6BFC431BA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E2A67193-6CBE-4B0C-804E-86CA4560982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화살표: 오른쪽 9">
            <a:hlinkClick r:id="" action="ppaction://noaction"/>
            <a:extLst>
              <a:ext uri="{FF2B5EF4-FFF2-40B4-BE49-F238E27FC236}">
                <a16:creationId xmlns:a16="http://schemas.microsoft.com/office/drawing/2014/main" id="{F3666324-9DA2-4FAD-B07D-A6A5DF9DF3BF}"/>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761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영화</a:t>
            </a:r>
          </a:p>
        </p:txBody>
      </p:sp>
      <p:grpSp>
        <p:nvGrpSpPr>
          <p:cNvPr id="7" name="그룹 6">
            <a:extLst>
              <a:ext uri="{FF2B5EF4-FFF2-40B4-BE49-F238E27FC236}">
                <a16:creationId xmlns:a16="http://schemas.microsoft.com/office/drawing/2014/main" id="{DC074EC5-2787-4108-8FBB-BD25F36F0AC0}"/>
              </a:ext>
            </a:extLst>
          </p:cNvPr>
          <p:cNvGrpSpPr/>
          <p:nvPr/>
        </p:nvGrpSpPr>
        <p:grpSpPr>
          <a:xfrm>
            <a:off x="4463994" y="2113575"/>
            <a:ext cx="2687542" cy="381664"/>
            <a:chOff x="1463040" y="2464903"/>
            <a:chExt cx="2687542" cy="381664"/>
          </a:xfrm>
        </p:grpSpPr>
        <p:grpSp>
          <p:nvGrpSpPr>
            <p:cNvPr id="5" name="그룹 4">
              <a:extLst>
                <a:ext uri="{FF2B5EF4-FFF2-40B4-BE49-F238E27FC236}">
                  <a16:creationId xmlns:a16="http://schemas.microsoft.com/office/drawing/2014/main" id="{3BCAD334-A02B-40BA-9FB6-D667E9DF481B}"/>
                </a:ext>
              </a:extLst>
            </p:cNvPr>
            <p:cNvGrpSpPr/>
            <p:nvPr/>
          </p:nvGrpSpPr>
          <p:grpSpPr>
            <a:xfrm>
              <a:off x="1463040" y="2464904"/>
              <a:ext cx="628153" cy="381663"/>
              <a:chOff x="1463040" y="2464904"/>
              <a:chExt cx="628153" cy="381663"/>
            </a:xfrm>
          </p:grpSpPr>
          <p:sp>
            <p:nvSpPr>
              <p:cNvPr id="3" name="사각형: 둥근 모서리 2">
                <a:extLst>
                  <a:ext uri="{FF2B5EF4-FFF2-40B4-BE49-F238E27FC236}">
                    <a16:creationId xmlns:a16="http://schemas.microsoft.com/office/drawing/2014/main" id="{8EC15E06-43E8-4A36-8A51-FB387789EE67}"/>
                  </a:ext>
                </a:extLst>
              </p:cNvPr>
              <p:cNvSpPr/>
              <p:nvPr/>
            </p:nvSpPr>
            <p:spPr>
              <a:xfrm>
                <a:off x="1463040" y="2464904"/>
                <a:ext cx="628153" cy="381663"/>
              </a:xfrm>
              <a:prstGeom prst="roundRect">
                <a:avLst>
                  <a:gd name="adj" fmla="val 312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순서도: 추출 3">
                <a:extLst>
                  <a:ext uri="{FF2B5EF4-FFF2-40B4-BE49-F238E27FC236}">
                    <a16:creationId xmlns:a16="http://schemas.microsoft.com/office/drawing/2014/main" id="{18B3FF5C-2C6C-4B2A-8E5E-716BC84839D0}"/>
                  </a:ext>
                </a:extLst>
              </p:cNvPr>
              <p:cNvSpPr/>
              <p:nvPr/>
            </p:nvSpPr>
            <p:spPr>
              <a:xfrm rot="5400000">
                <a:off x="1715494" y="2570261"/>
                <a:ext cx="174928" cy="17095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TextBox 5">
              <a:extLst>
                <a:ext uri="{FF2B5EF4-FFF2-40B4-BE49-F238E27FC236}">
                  <a16:creationId xmlns:a16="http://schemas.microsoft.com/office/drawing/2014/main" id="{D8CFC705-54BD-46CC-804F-00C9A3C1A9E6}"/>
                </a:ext>
              </a:extLst>
            </p:cNvPr>
            <p:cNvSpPr txBox="1"/>
            <p:nvPr/>
          </p:nvSpPr>
          <p:spPr>
            <a:xfrm>
              <a:off x="2091194" y="2464903"/>
              <a:ext cx="2059388" cy="369332"/>
            </a:xfrm>
            <a:prstGeom prst="rect">
              <a:avLst/>
            </a:prstGeom>
            <a:noFill/>
          </p:spPr>
          <p:txBody>
            <a:bodyPr wrap="square" rtlCol="0">
              <a:spAutoFit/>
            </a:bodyPr>
            <a:lstStyle/>
            <a:p>
              <a:r>
                <a:rPr lang="en-US" altLang="ko-KR" dirty="0">
                  <a:hlinkClick r:id="rId2"/>
                </a:rPr>
                <a:t>IMITATION GAME</a:t>
              </a:r>
              <a:endParaRPr lang="ko-KR" altLang="en-US" dirty="0"/>
            </a:p>
          </p:txBody>
        </p:sp>
      </p:grpSp>
      <p:pic>
        <p:nvPicPr>
          <p:cNvPr id="3074" name="Picture 2" descr="세계대전을 호령한 암호 장치, 에니그마 : 네이버 포스트">
            <a:extLst>
              <a:ext uri="{FF2B5EF4-FFF2-40B4-BE49-F238E27FC236}">
                <a16:creationId xmlns:a16="http://schemas.microsoft.com/office/drawing/2014/main" id="{13304E49-F340-4E60-A2E7-CD62DC7F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454" y="1923093"/>
            <a:ext cx="2687542" cy="40313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알라딘: [수입] The Imitation Game (이미테이션 게임) O.S.T [180g 투명 LP]">
            <a:extLst>
              <a:ext uri="{FF2B5EF4-FFF2-40B4-BE49-F238E27FC236}">
                <a16:creationId xmlns:a16="http://schemas.microsoft.com/office/drawing/2014/main" id="{55597862-CE91-4471-A4AF-A3F568FD9D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149" y="2840603"/>
            <a:ext cx="2809320" cy="28037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이미테이션 게임', 세상 등졌던 비운의 천재의 부활 - 오마이스타">
            <a:extLst>
              <a:ext uri="{FF2B5EF4-FFF2-40B4-BE49-F238E27FC236}">
                <a16:creationId xmlns:a16="http://schemas.microsoft.com/office/drawing/2014/main" id="{4EBA7E39-8513-4659-ACB3-1B33E2CB5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3304" y="2495239"/>
            <a:ext cx="3642133" cy="254089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그룹 11">
            <a:extLst>
              <a:ext uri="{FF2B5EF4-FFF2-40B4-BE49-F238E27FC236}">
                <a16:creationId xmlns:a16="http://schemas.microsoft.com/office/drawing/2014/main" id="{B691DAD8-D7EB-4F5E-884B-EED0CB7E4B4F}"/>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B7D1C12-879A-4B1D-BEB4-43D7368260C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799CC20-5B26-47B8-B5EC-47FB5488FCBD}"/>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7" name="화살표: 오른쪽 16">
              <a:hlinkClick r:id="" action="ppaction://noaction"/>
              <a:extLst>
                <a:ext uri="{FF2B5EF4-FFF2-40B4-BE49-F238E27FC236}">
                  <a16:creationId xmlns:a16="http://schemas.microsoft.com/office/drawing/2014/main" id="{5E0A43E6-F04B-46AF-8D01-1BDCC16FD98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화살표: 오른쪽 17">
            <a:hlinkClick r:id="" action="ppaction://noaction"/>
            <a:extLst>
              <a:ext uri="{FF2B5EF4-FFF2-40B4-BE49-F238E27FC236}">
                <a16:creationId xmlns:a16="http://schemas.microsoft.com/office/drawing/2014/main" id="{605D5655-CB9C-4B72-94BE-B0E38F31EADC}"/>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91688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구조</a:t>
            </a:r>
          </a:p>
        </p:txBody>
      </p:sp>
      <p:pic>
        <p:nvPicPr>
          <p:cNvPr id="4098" name="Picture 2">
            <a:extLst>
              <a:ext uri="{FF2B5EF4-FFF2-40B4-BE49-F238E27FC236}">
                <a16:creationId xmlns:a16="http://schemas.microsoft.com/office/drawing/2014/main" id="{8F2CF3D2-9BAB-442F-BB73-E6868774B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993127"/>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E2D953A-C997-43AB-8C9D-B8B84B6B7294}"/>
              </a:ext>
            </a:extLst>
          </p:cNvPr>
          <p:cNvSpPr txBox="1"/>
          <p:nvPr/>
        </p:nvSpPr>
        <p:spPr>
          <a:xfrm>
            <a:off x="580444" y="5941358"/>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자판으로 입력한 알파벳 </a:t>
            </a:r>
            <a:r>
              <a:rPr lang="en-US" altLang="ko-KR" sz="1400" b="0" i="0" dirty="0">
                <a:effectLst/>
                <a:latin typeface="Arial" panose="020B0604020202020204" pitchFamily="34" charset="0"/>
              </a:rPr>
              <a:t>T</a:t>
            </a:r>
            <a:r>
              <a:rPr lang="ko-KR" altLang="en-US" sz="1400" b="0" i="0" dirty="0">
                <a:effectLst/>
                <a:latin typeface="Arial" panose="020B0604020202020204" pitchFamily="34" charset="0"/>
              </a:rPr>
              <a:t>은 플러그보드와 </a:t>
            </a:r>
            <a:r>
              <a:rPr lang="en-US" altLang="ko-KR" sz="1400" b="0" i="0" dirty="0">
                <a:effectLst/>
                <a:latin typeface="Arial" panose="020B0604020202020204" pitchFamily="34" charset="0"/>
              </a:rPr>
              <a:t>3</a:t>
            </a:r>
            <a:r>
              <a:rPr lang="ko-KR" altLang="en-US" sz="1400" b="0" i="0" dirty="0">
                <a:effectLst/>
                <a:latin typeface="Arial" panose="020B0604020202020204" pitchFamily="34" charset="0"/>
              </a:rPr>
              <a:t>개의 </a:t>
            </a:r>
            <a:r>
              <a:rPr lang="ko-KR" altLang="en-US" sz="1400" b="0" i="0" dirty="0" err="1">
                <a:effectLst/>
                <a:latin typeface="Arial" panose="020B0604020202020204" pitchFamily="34" charset="0"/>
              </a:rPr>
              <a:t>회전자</a:t>
            </a:r>
            <a:r>
              <a:rPr lang="en-US" altLang="ko-KR" sz="1400" b="0" i="0" dirty="0">
                <a:effectLst/>
                <a:latin typeface="Arial" panose="020B0604020202020204" pitchFamily="34" charset="0"/>
              </a:rPr>
              <a:t>, </a:t>
            </a:r>
            <a:r>
              <a:rPr lang="ko-KR" altLang="en-US" sz="1400" b="0" i="0" dirty="0">
                <a:effectLst/>
                <a:latin typeface="Arial" panose="020B0604020202020204" pitchFamily="34" charset="0"/>
              </a:rPr>
              <a:t>반전자를 거쳐 알파벳 </a:t>
            </a:r>
            <a:r>
              <a:rPr lang="en-US" altLang="ko-KR" sz="1400" b="0" i="0" dirty="0">
                <a:effectLst/>
                <a:latin typeface="Arial" panose="020B0604020202020204" pitchFamily="34" charset="0"/>
              </a:rPr>
              <a:t>G</a:t>
            </a:r>
            <a:r>
              <a:rPr lang="ko-KR" altLang="en-US" sz="1400" b="0" i="0" dirty="0">
                <a:effectLst/>
                <a:latin typeface="Arial" panose="020B0604020202020204" pitchFamily="34" charset="0"/>
              </a:rPr>
              <a:t>로 암호화되어 출력됩니다</a:t>
            </a:r>
            <a:r>
              <a:rPr lang="en-US" altLang="ko-KR" sz="1400" b="0" i="0" dirty="0">
                <a:effectLst/>
                <a:latin typeface="Arial" panose="020B0604020202020204" pitchFamily="34" charset="0"/>
              </a:rPr>
              <a:t>.</a:t>
            </a:r>
          </a:p>
          <a:p>
            <a:pPr marL="285750" indent="-285750">
              <a:lnSpc>
                <a:spcPct val="150000"/>
              </a:lnSpc>
              <a:buFont typeface="Arial" panose="020B0604020202020204" pitchFamily="34" charset="0"/>
              <a:buChar char="•"/>
            </a:pPr>
            <a:r>
              <a:rPr lang="en-US" altLang="ko-KR" sz="1400" dirty="0">
                <a:latin typeface="Arial" panose="020B0604020202020204" pitchFamily="34" charset="0"/>
              </a:rPr>
              <a:t>Plugboard: </a:t>
            </a:r>
            <a:r>
              <a:rPr lang="ko-KR" altLang="en-US" sz="1400" dirty="0">
                <a:latin typeface="Arial" panose="020B0604020202020204" pitchFamily="34" charset="0"/>
              </a:rPr>
              <a:t>치환암호</a:t>
            </a:r>
            <a:r>
              <a:rPr lang="en-US" altLang="ko-KR" sz="1400">
                <a:latin typeface="Arial" panose="020B0604020202020204" pitchFamily="34" charset="0"/>
              </a:rPr>
              <a:t>,</a:t>
            </a:r>
            <a:r>
              <a:rPr lang="ko-KR" altLang="en-US" sz="1400">
                <a:latin typeface="Arial" panose="020B0604020202020204" pitchFamily="34" charset="0"/>
              </a:rPr>
              <a:t>  </a:t>
            </a:r>
            <a:r>
              <a:rPr lang="en-US" altLang="ko-KR" sz="1400">
                <a:latin typeface="Arial" panose="020B0604020202020204" pitchFamily="34" charset="0"/>
              </a:rPr>
              <a:t>Wheel</a:t>
            </a:r>
            <a:r>
              <a:rPr lang="ko-KR" altLang="en-US" sz="1400">
                <a:latin typeface="Arial" panose="020B0604020202020204" pitchFamily="34" charset="0"/>
              </a:rPr>
              <a:t> </a:t>
            </a:r>
            <a:r>
              <a:rPr lang="en-US" altLang="ko-KR" sz="1400" dirty="0">
                <a:latin typeface="Arial" panose="020B0604020202020204" pitchFamily="34" charset="0"/>
              </a:rPr>
              <a:t>: </a:t>
            </a:r>
            <a:r>
              <a:rPr lang="ko-KR" altLang="en-US" sz="1400" dirty="0" err="1">
                <a:solidFill>
                  <a:srgbClr val="FF0000"/>
                </a:solidFill>
                <a:latin typeface="Arial" panose="020B0604020202020204" pitchFamily="34" charset="0"/>
              </a:rPr>
              <a:t>키</a:t>
            </a:r>
            <a:r>
              <a:rPr lang="ko-KR" altLang="en-US" sz="1400" dirty="0" err="1">
                <a:latin typeface="Arial" panose="020B0604020202020204" pitchFamily="34" charset="0"/>
              </a:rPr>
              <a:t>값이</a:t>
            </a:r>
            <a:r>
              <a:rPr lang="ko-KR" altLang="en-US" sz="1400" dirty="0">
                <a:latin typeface="Arial" panose="020B0604020202020204" pitchFamily="34" charset="0"/>
              </a:rPr>
              <a:t> 바뀌는 치환암호</a:t>
            </a:r>
            <a:r>
              <a:rPr lang="en-US" altLang="ko-KR" sz="1400">
                <a:latin typeface="Arial" panose="020B0604020202020204" pitchFamily="34" charset="0"/>
              </a:rPr>
              <a:t>,  Reflector</a:t>
            </a:r>
            <a:r>
              <a:rPr lang="en-US" altLang="ko-KR" sz="1400" dirty="0">
                <a:latin typeface="Arial" panose="020B0604020202020204" pitchFamily="34" charset="0"/>
              </a:rPr>
              <a:t>: </a:t>
            </a:r>
            <a:r>
              <a:rPr lang="ko-KR" altLang="en-US" sz="1400" dirty="0">
                <a:latin typeface="Arial" panose="020B0604020202020204" pitchFamily="34" charset="0"/>
              </a:rPr>
              <a:t>암호화</a:t>
            </a:r>
            <a:r>
              <a:rPr lang="en-US" altLang="ko-KR" sz="1400" dirty="0">
                <a:latin typeface="Arial" panose="020B0604020202020204" pitchFamily="34" charset="0"/>
              </a:rPr>
              <a:t>, </a:t>
            </a:r>
            <a:r>
              <a:rPr lang="ko-KR" altLang="en-US" sz="1400" dirty="0">
                <a:latin typeface="Arial" panose="020B0604020202020204" pitchFamily="34" charset="0"/>
              </a:rPr>
              <a:t>해독의 키를 같게 해주는 역할</a:t>
            </a:r>
            <a:r>
              <a:rPr lang="en-US" altLang="ko-KR" sz="1400" dirty="0">
                <a:latin typeface="Arial" panose="020B0604020202020204" pitchFamily="34" charset="0"/>
              </a:rPr>
              <a:t> </a:t>
            </a:r>
          </a:p>
        </p:txBody>
      </p:sp>
      <p:pic>
        <p:nvPicPr>
          <p:cNvPr id="9" name="그림 8">
            <a:extLst>
              <a:ext uri="{FF2B5EF4-FFF2-40B4-BE49-F238E27FC236}">
                <a16:creationId xmlns:a16="http://schemas.microsoft.com/office/drawing/2014/main" id="{3F999454-62D1-4D89-B05D-AA4051F7871A}"/>
              </a:ext>
            </a:extLst>
          </p:cNvPr>
          <p:cNvPicPr>
            <a:picLocks noChangeAspect="1"/>
          </p:cNvPicPr>
          <p:nvPr/>
        </p:nvPicPr>
        <p:blipFill>
          <a:blip r:embed="rId3"/>
          <a:stretch>
            <a:fillRect/>
          </a:stretch>
        </p:blipFill>
        <p:spPr>
          <a:xfrm>
            <a:off x="7553737" y="3469820"/>
            <a:ext cx="3458819" cy="1208321"/>
          </a:xfrm>
          <a:prstGeom prst="rect">
            <a:avLst/>
          </a:prstGeom>
        </p:spPr>
      </p:pic>
      <p:cxnSp>
        <p:nvCxnSpPr>
          <p:cNvPr id="11" name="직선 화살표 연결선 10">
            <a:extLst>
              <a:ext uri="{FF2B5EF4-FFF2-40B4-BE49-F238E27FC236}">
                <a16:creationId xmlns:a16="http://schemas.microsoft.com/office/drawing/2014/main" id="{4701C614-3AA0-4509-B6A5-C9C5DEF8F2BE}"/>
              </a:ext>
            </a:extLst>
          </p:cNvPr>
          <p:cNvCxnSpPr>
            <a:cxnSpLocks/>
            <a:endCxn id="9" idx="1"/>
          </p:cNvCxnSpPr>
          <p:nvPr/>
        </p:nvCxnSpPr>
        <p:spPr>
          <a:xfrm flipV="1">
            <a:off x="6119853" y="4073981"/>
            <a:ext cx="1433884" cy="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그림 16">
            <a:extLst>
              <a:ext uri="{FF2B5EF4-FFF2-40B4-BE49-F238E27FC236}">
                <a16:creationId xmlns:a16="http://schemas.microsoft.com/office/drawing/2014/main" id="{A956160A-116D-49B8-B3AE-B754B6215750}"/>
              </a:ext>
            </a:extLst>
          </p:cNvPr>
          <p:cNvPicPr>
            <a:picLocks noChangeAspect="1"/>
          </p:cNvPicPr>
          <p:nvPr/>
        </p:nvPicPr>
        <p:blipFill>
          <a:blip r:embed="rId4"/>
          <a:stretch>
            <a:fillRect/>
          </a:stretch>
        </p:blipFill>
        <p:spPr>
          <a:xfrm>
            <a:off x="6836795" y="2034206"/>
            <a:ext cx="2356961" cy="1255210"/>
          </a:xfrm>
          <a:prstGeom prst="rect">
            <a:avLst/>
          </a:prstGeom>
        </p:spPr>
      </p:pic>
      <p:cxnSp>
        <p:nvCxnSpPr>
          <p:cNvPr id="19" name="직선 화살표 연결선 18">
            <a:extLst>
              <a:ext uri="{FF2B5EF4-FFF2-40B4-BE49-F238E27FC236}">
                <a16:creationId xmlns:a16="http://schemas.microsoft.com/office/drawing/2014/main" id="{62E09594-AC81-446F-8BE3-D58804FBFA52}"/>
              </a:ext>
            </a:extLst>
          </p:cNvPr>
          <p:cNvCxnSpPr/>
          <p:nvPr/>
        </p:nvCxnSpPr>
        <p:spPr>
          <a:xfrm>
            <a:off x="5279666" y="2480556"/>
            <a:ext cx="1557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C7DE6824-1111-421E-B1E1-4F6DD425933F}"/>
              </a:ext>
            </a:extLst>
          </p:cNvPr>
          <p:cNvPicPr>
            <a:picLocks noChangeAspect="1"/>
          </p:cNvPicPr>
          <p:nvPr/>
        </p:nvPicPr>
        <p:blipFill>
          <a:blip r:embed="rId5"/>
          <a:stretch>
            <a:fillRect/>
          </a:stretch>
        </p:blipFill>
        <p:spPr>
          <a:xfrm>
            <a:off x="9193756" y="1701613"/>
            <a:ext cx="2241605" cy="1587803"/>
          </a:xfrm>
          <a:prstGeom prst="rect">
            <a:avLst/>
          </a:prstGeom>
        </p:spPr>
      </p:pic>
      <p:grpSp>
        <p:nvGrpSpPr>
          <p:cNvPr id="12" name="그룹 11">
            <a:extLst>
              <a:ext uri="{FF2B5EF4-FFF2-40B4-BE49-F238E27FC236}">
                <a16:creationId xmlns:a16="http://schemas.microsoft.com/office/drawing/2014/main" id="{407B068C-ED2A-4C38-ABD1-4BC5ECA4C69E}"/>
              </a:ext>
            </a:extLst>
          </p:cNvPr>
          <p:cNvGrpSpPr/>
          <p:nvPr/>
        </p:nvGrpSpPr>
        <p:grpSpPr>
          <a:xfrm>
            <a:off x="11593737" y="6457890"/>
            <a:ext cx="678993" cy="400110"/>
            <a:chOff x="10627762" y="-30288"/>
            <a:chExt cx="597159" cy="400110"/>
          </a:xfrm>
        </p:grpSpPr>
        <p:sp>
          <p:nvSpPr>
            <p:cNvPr id="14" name="사각형: 둥근 모서리 13">
              <a:extLst>
                <a:ext uri="{FF2B5EF4-FFF2-40B4-BE49-F238E27FC236}">
                  <a16:creationId xmlns:a16="http://schemas.microsoft.com/office/drawing/2014/main" id="{518A12F8-65D2-48BF-BDC8-83571EFD137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A0B22D11-E68E-49B2-B082-65241A87972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8" name="화살표: 오른쪽 17">
              <a:hlinkClick r:id="" action="ppaction://noaction"/>
              <a:extLst>
                <a:ext uri="{FF2B5EF4-FFF2-40B4-BE49-F238E27FC236}">
                  <a16:creationId xmlns:a16="http://schemas.microsoft.com/office/drawing/2014/main" id="{8D576ABF-EC5E-4B87-82CA-363693F4568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화살표: 오른쪽 19">
            <a:hlinkClick r:id="" action="ppaction://noaction"/>
            <a:extLst>
              <a:ext uri="{FF2B5EF4-FFF2-40B4-BE49-F238E27FC236}">
                <a16:creationId xmlns:a16="http://schemas.microsoft.com/office/drawing/2014/main" id="{F6D7BD68-3F26-4242-8396-337C715358EB}"/>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97188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r>
              <a:rPr lang="en-US" altLang="ko-KR" sz="2000" b="1" dirty="0">
                <a:solidFill>
                  <a:schemeClr val="bg1">
                    <a:lumMod val="65000"/>
                  </a:schemeClr>
                </a:solidFill>
              </a:rPr>
              <a:t>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err="1"/>
              <a:t>에니그마</a:t>
            </a:r>
            <a:r>
              <a:rPr lang="ko-KR" altLang="en-US" dirty="0"/>
              <a:t> 해독</a:t>
            </a:r>
          </a:p>
        </p:txBody>
      </p:sp>
      <p:sp>
        <p:nvSpPr>
          <p:cNvPr id="2" name="TextBox 1">
            <a:extLst>
              <a:ext uri="{FF2B5EF4-FFF2-40B4-BE49-F238E27FC236}">
                <a16:creationId xmlns:a16="http://schemas.microsoft.com/office/drawing/2014/main" id="{AE2D953A-C997-43AB-8C9D-B8B84B6B7294}"/>
              </a:ext>
            </a:extLst>
          </p:cNvPr>
          <p:cNvSpPr txBox="1"/>
          <p:nvPr/>
        </p:nvSpPr>
        <p:spPr>
          <a:xfrm>
            <a:off x="1153931" y="1960399"/>
            <a:ext cx="10199869" cy="6983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effectLst/>
                <a:latin typeface="Arial" panose="020B0604020202020204" pitchFamily="34" charset="0"/>
              </a:rPr>
              <a:t>키의 개수 </a:t>
            </a:r>
            <a:r>
              <a:rPr lang="en-US" altLang="ko-KR" sz="1400" b="0" i="0" dirty="0">
                <a:effectLst/>
                <a:latin typeface="Arial" panose="020B0604020202020204" pitchFamily="34" charset="0"/>
              </a:rPr>
              <a:t>= </a:t>
            </a:r>
            <a:r>
              <a:rPr lang="en-US" altLang="ko-KR" sz="1400" dirty="0">
                <a:solidFill>
                  <a:srgbClr val="FF0000"/>
                </a:solidFill>
              </a:rPr>
              <a:t>17,576</a:t>
            </a:r>
            <a:r>
              <a:rPr lang="en-US" altLang="ko-KR" sz="1400" dirty="0"/>
              <a:t>  *  </a:t>
            </a:r>
            <a:r>
              <a:rPr lang="en-US" altLang="ko-KR" sz="1400" dirty="0">
                <a:solidFill>
                  <a:srgbClr val="7030A0"/>
                </a:solidFill>
              </a:rPr>
              <a:t>6</a:t>
            </a:r>
            <a:r>
              <a:rPr lang="en-US" altLang="ko-KR" sz="1400" dirty="0"/>
              <a:t>  *  </a:t>
            </a:r>
            <a:r>
              <a:rPr lang="en-US" altLang="ko-KR" sz="1400" dirty="0">
                <a:solidFill>
                  <a:schemeClr val="accent5">
                    <a:lumMod val="50000"/>
                  </a:schemeClr>
                </a:solidFill>
              </a:rPr>
              <a:t>100,391,791,500</a:t>
            </a:r>
            <a:r>
              <a:rPr lang="en-US" altLang="ko-KR" sz="1400" dirty="0"/>
              <a:t> </a:t>
            </a:r>
            <a:r>
              <a:rPr lang="ko-KR" altLang="en-US" sz="1400" dirty="0"/>
              <a:t>가지  </a:t>
            </a:r>
            <a:r>
              <a:rPr lang="en-US" altLang="ko-KR" sz="1400"/>
              <a:t>- brute force </a:t>
            </a:r>
            <a:r>
              <a:rPr lang="en-US" altLang="ko-KR" sz="1400" dirty="0"/>
              <a:t>attack </a:t>
            </a:r>
            <a:r>
              <a:rPr lang="ko-KR" altLang="en-US" sz="1400" dirty="0"/>
              <a:t>은 불가능함</a:t>
            </a:r>
            <a:r>
              <a:rPr lang="en-US" altLang="ko-KR" sz="1400" dirty="0"/>
              <a:t>. </a:t>
            </a:r>
            <a:endParaRPr lang="en-US" altLang="ko-KR" sz="1400" dirty="0">
              <a:latin typeface="Arial" panose="020B0604020202020204" pitchFamily="34" charset="0"/>
            </a:endParaRPr>
          </a:p>
          <a:p>
            <a:pPr>
              <a:lnSpc>
                <a:spcPct val="150000"/>
              </a:lnSpc>
            </a:pPr>
            <a:r>
              <a:rPr lang="en-US" altLang="ko-KR" sz="1400" dirty="0"/>
              <a:t>     </a:t>
            </a:r>
            <a:r>
              <a:rPr lang="en-US" altLang="ko-KR" sz="1100" dirty="0"/>
              <a:t>( </a:t>
            </a:r>
            <a:r>
              <a:rPr lang="ko-KR" altLang="en-US" sz="1100" dirty="0">
                <a:solidFill>
                  <a:srgbClr val="FF0000"/>
                </a:solidFill>
              </a:rPr>
              <a:t>회전자의 초기 위치 </a:t>
            </a:r>
            <a:r>
              <a:rPr lang="en-US" altLang="ko-KR" sz="1100" dirty="0"/>
              <a:t>) * ( </a:t>
            </a:r>
            <a:r>
              <a:rPr lang="en-US" altLang="ko-KR" sz="1100" dirty="0">
                <a:solidFill>
                  <a:srgbClr val="7030A0"/>
                </a:solidFill>
              </a:rPr>
              <a:t>3</a:t>
            </a:r>
            <a:r>
              <a:rPr lang="ko-KR" altLang="en-US" sz="1100" dirty="0">
                <a:solidFill>
                  <a:srgbClr val="7030A0"/>
                </a:solidFill>
              </a:rPr>
              <a:t>개 회전자의 배열 순서 </a:t>
            </a:r>
            <a:r>
              <a:rPr lang="en-US" altLang="ko-KR" sz="1100" dirty="0"/>
              <a:t>) * ( </a:t>
            </a:r>
            <a:r>
              <a:rPr lang="ko-KR" altLang="en-US" sz="1100" dirty="0" err="1">
                <a:solidFill>
                  <a:schemeClr val="accent5">
                    <a:lumMod val="50000"/>
                  </a:schemeClr>
                </a:solidFill>
              </a:rPr>
              <a:t>배선반</a:t>
            </a:r>
            <a:r>
              <a:rPr lang="ko-KR" altLang="en-US" sz="1100" dirty="0">
                <a:solidFill>
                  <a:schemeClr val="accent5">
                    <a:lumMod val="50000"/>
                  </a:schemeClr>
                </a:solidFill>
              </a:rPr>
              <a:t> 연결 방식 </a:t>
            </a:r>
            <a:r>
              <a:rPr lang="en-US" altLang="ko-KR" sz="1100" dirty="0"/>
              <a:t>)</a:t>
            </a:r>
            <a:endParaRPr lang="en-US" altLang="ko-KR" sz="1400" dirty="0">
              <a:latin typeface="Arial" panose="020B0604020202020204" pitchFamily="34" charset="0"/>
            </a:endParaRPr>
          </a:p>
        </p:txBody>
      </p:sp>
      <p:pic>
        <p:nvPicPr>
          <p:cNvPr id="6146" name="Picture 2" descr="손그림 일러스트 강좌: 책 그리기 - YouTube">
            <a:extLst>
              <a:ext uri="{FF2B5EF4-FFF2-40B4-BE49-F238E27FC236}">
                <a16:creationId xmlns:a16="http://schemas.microsoft.com/office/drawing/2014/main" id="{5372537D-DD59-416A-A242-C80E31CC4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9" t="26767" r="19159" b="19668"/>
          <a:stretch/>
        </p:blipFill>
        <p:spPr bwMode="auto">
          <a:xfrm>
            <a:off x="2131941" y="2992014"/>
            <a:ext cx="818984" cy="543636"/>
          </a:xfrm>
          <a:prstGeom prst="rect">
            <a:avLst/>
          </a:prstGeom>
          <a:noFill/>
          <a:extLst>
            <a:ext uri="{909E8E84-426E-40DD-AFC4-6F175D3DCCD1}">
              <a14:hiddenFill xmlns:a14="http://schemas.microsoft.com/office/drawing/2010/main">
                <a:solidFill>
                  <a:srgbClr val="FFFFFF"/>
                </a:solidFill>
              </a14:hiddenFill>
            </a:ext>
          </a:extLst>
        </p:spPr>
      </p:pic>
      <p:pic>
        <p:nvPicPr>
          <p:cNvPr id="12" name="그림 11">
            <a:extLst>
              <a:ext uri="{FF2B5EF4-FFF2-40B4-BE49-F238E27FC236}">
                <a16:creationId xmlns:a16="http://schemas.microsoft.com/office/drawing/2014/main" id="{0DFC0060-A5CA-4B41-A333-4D90DB10F95A}"/>
              </a:ext>
            </a:extLst>
          </p:cNvPr>
          <p:cNvPicPr>
            <a:picLocks noChangeAspect="1"/>
          </p:cNvPicPr>
          <p:nvPr/>
        </p:nvPicPr>
        <p:blipFill>
          <a:blip r:embed="rId3"/>
          <a:stretch>
            <a:fillRect/>
          </a:stretch>
        </p:blipFill>
        <p:spPr>
          <a:xfrm>
            <a:off x="3690397" y="2955537"/>
            <a:ext cx="818984" cy="580113"/>
          </a:xfrm>
          <a:prstGeom prst="rect">
            <a:avLst/>
          </a:prstGeom>
        </p:spPr>
      </p:pic>
      <p:cxnSp>
        <p:nvCxnSpPr>
          <p:cNvPr id="4" name="직선 화살표 연결선 3">
            <a:extLst>
              <a:ext uri="{FF2B5EF4-FFF2-40B4-BE49-F238E27FC236}">
                <a16:creationId xmlns:a16="http://schemas.microsoft.com/office/drawing/2014/main" id="{30CFC10B-BA81-496E-98D3-0502971B7310}"/>
              </a:ext>
            </a:extLst>
          </p:cNvPr>
          <p:cNvCxnSpPr/>
          <p:nvPr/>
        </p:nvCxnSpPr>
        <p:spPr>
          <a:xfrm>
            <a:off x="3062244" y="3268089"/>
            <a:ext cx="508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A62179-03BD-4BB0-97DA-F5A7B3880FD3}"/>
              </a:ext>
            </a:extLst>
          </p:cNvPr>
          <p:cNvSpPr txBox="1"/>
          <p:nvPr/>
        </p:nvSpPr>
        <p:spPr>
          <a:xfrm>
            <a:off x="5193196" y="3109943"/>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a:t>날마다 </a:t>
            </a:r>
            <a:r>
              <a:rPr lang="ko-KR" altLang="en-US" sz="1400" dirty="0" err="1"/>
              <a:t>회전자</a:t>
            </a:r>
            <a:r>
              <a:rPr lang="ko-KR" altLang="en-US" sz="1400" dirty="0"/>
              <a:t> 초기 위치가 </a:t>
            </a:r>
            <a:r>
              <a:rPr lang="ko-KR" altLang="en-US" sz="1400" dirty="0" err="1"/>
              <a:t>적혀있는</a:t>
            </a:r>
            <a:r>
              <a:rPr lang="ko-KR" altLang="en-US" sz="1400" dirty="0"/>
              <a:t> 책이 존재</a:t>
            </a:r>
            <a:r>
              <a:rPr lang="en-US" altLang="ko-KR" sz="1400" dirty="0"/>
              <a:t>. </a:t>
            </a:r>
            <a:r>
              <a:rPr lang="ko-KR" altLang="en-US" sz="1400" dirty="0"/>
              <a:t> </a:t>
            </a:r>
          </a:p>
        </p:txBody>
      </p:sp>
      <p:cxnSp>
        <p:nvCxnSpPr>
          <p:cNvPr id="10" name="직선 연결선 9">
            <a:extLst>
              <a:ext uri="{FF2B5EF4-FFF2-40B4-BE49-F238E27FC236}">
                <a16:creationId xmlns:a16="http://schemas.microsoft.com/office/drawing/2014/main" id="{E46C3A6C-5A3E-4AEF-8BC5-0FFA68992109}"/>
              </a:ext>
            </a:extLst>
          </p:cNvPr>
          <p:cNvCxnSpPr>
            <a:cxnSpLocks/>
          </p:cNvCxnSpPr>
          <p:nvPr/>
        </p:nvCxnSpPr>
        <p:spPr>
          <a:xfrm>
            <a:off x="796124" y="2806913"/>
            <a:ext cx="962902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F620566-0AAF-4C1E-B3B0-4D036D40EAC9}"/>
              </a:ext>
            </a:extLst>
          </p:cNvPr>
          <p:cNvSpPr txBox="1"/>
          <p:nvPr/>
        </p:nvSpPr>
        <p:spPr>
          <a:xfrm>
            <a:off x="3910385" y="3572477"/>
            <a:ext cx="598996" cy="307777"/>
          </a:xfrm>
          <a:prstGeom prst="rect">
            <a:avLst/>
          </a:prstGeom>
          <a:noFill/>
        </p:spPr>
        <p:txBody>
          <a:bodyPr wrap="square" rtlCol="0">
            <a:spAutoFit/>
          </a:bodyPr>
          <a:lstStyle/>
          <a:p>
            <a:r>
              <a:rPr lang="en-US" altLang="ko-KR" sz="1400" dirty="0"/>
              <a:t>ABC</a:t>
            </a:r>
            <a:endParaRPr lang="ko-KR" altLang="en-US" sz="1400" dirty="0"/>
          </a:p>
        </p:txBody>
      </p:sp>
      <p:sp>
        <p:nvSpPr>
          <p:cNvPr id="23" name="TextBox 22">
            <a:extLst>
              <a:ext uri="{FF2B5EF4-FFF2-40B4-BE49-F238E27FC236}">
                <a16:creationId xmlns:a16="http://schemas.microsoft.com/office/drawing/2014/main" id="{045CA964-174A-478A-A982-A9838B9588CC}"/>
              </a:ext>
            </a:extLst>
          </p:cNvPr>
          <p:cNvSpPr txBox="1"/>
          <p:nvPr/>
        </p:nvSpPr>
        <p:spPr>
          <a:xfrm>
            <a:off x="5193195" y="4037211"/>
            <a:ext cx="5152445" cy="6970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t>개인의 설정할 키를</a:t>
            </a:r>
            <a:r>
              <a:rPr lang="en-US" altLang="ko-KR" sz="1400" dirty="0"/>
              <a:t>, </a:t>
            </a:r>
            <a:r>
              <a:rPr lang="ko-KR" altLang="en-US" sz="1400" dirty="0"/>
              <a:t>책에 </a:t>
            </a:r>
            <a:r>
              <a:rPr lang="ko-KR" altLang="en-US" sz="1400" dirty="0" err="1"/>
              <a:t>적혀저</a:t>
            </a:r>
            <a:r>
              <a:rPr lang="ko-KR" altLang="en-US" sz="1400" dirty="0"/>
              <a:t> 있는 키로 암호화한다</a:t>
            </a:r>
            <a:r>
              <a:rPr lang="en-US" altLang="ko-KR" sz="1400" dirty="0"/>
              <a:t>.</a:t>
            </a:r>
          </a:p>
          <a:p>
            <a:pPr>
              <a:lnSpc>
                <a:spcPct val="150000"/>
              </a:lnSpc>
            </a:pPr>
            <a:r>
              <a:rPr lang="ko-KR" altLang="en-US" sz="1400" dirty="0"/>
              <a:t>       </a:t>
            </a:r>
            <a:r>
              <a:rPr lang="en-US" altLang="ko-KR" sz="1200" dirty="0">
                <a:solidFill>
                  <a:srgbClr val="7030A0"/>
                </a:solidFill>
              </a:rPr>
              <a:t>policy - </a:t>
            </a:r>
            <a:r>
              <a:rPr lang="ko-KR" altLang="en-US" sz="1200" dirty="0">
                <a:solidFill>
                  <a:srgbClr val="7030A0"/>
                </a:solidFill>
              </a:rPr>
              <a:t>한번 사용한 개인 설정 키는</a:t>
            </a:r>
            <a:r>
              <a:rPr lang="en-US" altLang="ko-KR" sz="1200" dirty="0">
                <a:solidFill>
                  <a:srgbClr val="7030A0"/>
                </a:solidFill>
              </a:rPr>
              <a:t>, </a:t>
            </a:r>
            <a:r>
              <a:rPr lang="ko-KR" altLang="en-US" sz="1200" dirty="0">
                <a:solidFill>
                  <a:srgbClr val="7030A0"/>
                </a:solidFill>
              </a:rPr>
              <a:t>다시 사용하지 않는다</a:t>
            </a:r>
            <a:r>
              <a:rPr lang="en-US" altLang="ko-KR" sz="1200" dirty="0">
                <a:solidFill>
                  <a:srgbClr val="7030A0"/>
                </a:solidFill>
              </a:rPr>
              <a:t>.!</a:t>
            </a:r>
            <a:endParaRPr lang="ko-KR" altLang="en-US" sz="1400" dirty="0">
              <a:solidFill>
                <a:srgbClr val="7030A0"/>
              </a:solidFill>
            </a:endParaRPr>
          </a:p>
        </p:txBody>
      </p:sp>
      <p:sp>
        <p:nvSpPr>
          <p:cNvPr id="24" name="TextBox 23">
            <a:extLst>
              <a:ext uri="{FF2B5EF4-FFF2-40B4-BE49-F238E27FC236}">
                <a16:creationId xmlns:a16="http://schemas.microsoft.com/office/drawing/2014/main" id="{170F9D27-A42D-43B0-A754-89332B11072C}"/>
              </a:ext>
            </a:extLst>
          </p:cNvPr>
          <p:cNvSpPr txBox="1"/>
          <p:nvPr/>
        </p:nvSpPr>
        <p:spPr>
          <a:xfrm>
            <a:off x="1790697" y="4216499"/>
            <a:ext cx="682487" cy="307777"/>
          </a:xfrm>
          <a:prstGeom prst="rect">
            <a:avLst/>
          </a:prstGeom>
          <a:noFill/>
          <a:ln>
            <a:solidFill>
              <a:schemeClr val="tx1"/>
            </a:solidFill>
          </a:ln>
        </p:spPr>
        <p:txBody>
          <a:bodyPr wrap="square" rtlCol="0">
            <a:spAutoFit/>
          </a:bodyPr>
          <a:lstStyle/>
          <a:p>
            <a:r>
              <a:rPr lang="en-US" altLang="ko-KR" sz="1400" dirty="0">
                <a:solidFill>
                  <a:srgbClr val="FF0000"/>
                </a:solidFill>
              </a:rPr>
              <a:t>NAVY</a:t>
            </a:r>
            <a:endParaRPr lang="ko-KR" altLang="en-US" sz="1400" dirty="0">
              <a:solidFill>
                <a:srgbClr val="FF0000"/>
              </a:solidFill>
            </a:endParaRPr>
          </a:p>
        </p:txBody>
      </p:sp>
      <p:sp>
        <p:nvSpPr>
          <p:cNvPr id="25" name="TextBox 24">
            <a:extLst>
              <a:ext uri="{FF2B5EF4-FFF2-40B4-BE49-F238E27FC236}">
                <a16:creationId xmlns:a16="http://schemas.microsoft.com/office/drawing/2014/main" id="{BF40D915-D871-42C3-A85F-F7FA24E05E43}"/>
              </a:ext>
            </a:extLst>
          </p:cNvPr>
          <p:cNvSpPr txBox="1"/>
          <p:nvPr/>
        </p:nvSpPr>
        <p:spPr>
          <a:xfrm>
            <a:off x="3826894" y="4216498"/>
            <a:ext cx="682487" cy="307777"/>
          </a:xfrm>
          <a:prstGeom prst="rect">
            <a:avLst/>
          </a:prstGeom>
          <a:noFill/>
          <a:ln>
            <a:solidFill>
              <a:schemeClr val="tx1"/>
            </a:solidFill>
          </a:ln>
        </p:spPr>
        <p:txBody>
          <a:bodyPr wrap="square" rtlCol="0">
            <a:spAutoFit/>
          </a:bodyPr>
          <a:lstStyle/>
          <a:p>
            <a:r>
              <a:rPr lang="en-US" altLang="ko-KR" sz="1400" dirty="0"/>
              <a:t>XYZW</a:t>
            </a:r>
            <a:endParaRPr lang="ko-KR" altLang="en-US" sz="1400" dirty="0"/>
          </a:p>
        </p:txBody>
      </p:sp>
      <p:cxnSp>
        <p:nvCxnSpPr>
          <p:cNvPr id="20" name="직선 화살표 연결선 19">
            <a:extLst>
              <a:ext uri="{FF2B5EF4-FFF2-40B4-BE49-F238E27FC236}">
                <a16:creationId xmlns:a16="http://schemas.microsoft.com/office/drawing/2014/main" id="{3C53E176-6752-454E-88CD-14AF31C15F40}"/>
              </a:ext>
            </a:extLst>
          </p:cNvPr>
          <p:cNvCxnSpPr>
            <a:stCxn id="24" idx="3"/>
            <a:endCxn id="25" idx="1"/>
          </p:cNvCxnSpPr>
          <p:nvPr/>
        </p:nvCxnSpPr>
        <p:spPr>
          <a:xfrm flipV="1">
            <a:off x="2473184" y="4370387"/>
            <a:ext cx="135371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9DA544-CEEF-4D80-B931-1597DD218727}"/>
              </a:ext>
            </a:extLst>
          </p:cNvPr>
          <p:cNvSpPr txBox="1"/>
          <p:nvPr/>
        </p:nvSpPr>
        <p:spPr>
          <a:xfrm>
            <a:off x="2886655" y="3924071"/>
            <a:ext cx="598996"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ABC</a:t>
            </a:r>
            <a:endParaRPr lang="ko-KR" altLang="en-US" sz="1400" dirty="0"/>
          </a:p>
        </p:txBody>
      </p:sp>
      <p:sp>
        <p:nvSpPr>
          <p:cNvPr id="33" name="TextBox 32">
            <a:extLst>
              <a:ext uri="{FF2B5EF4-FFF2-40B4-BE49-F238E27FC236}">
                <a16:creationId xmlns:a16="http://schemas.microsoft.com/office/drawing/2014/main" id="{C0C43A5A-BB3E-4A6E-A1FF-9E5C0A2F1256}"/>
              </a:ext>
            </a:extLst>
          </p:cNvPr>
          <p:cNvSpPr txBox="1"/>
          <p:nvPr/>
        </p:nvSpPr>
        <p:spPr>
          <a:xfrm>
            <a:off x="5193195" y="5257156"/>
            <a:ext cx="4253947" cy="307777"/>
          </a:xfrm>
          <a:prstGeom prst="rect">
            <a:avLst/>
          </a:prstGeom>
          <a:noFill/>
        </p:spPr>
        <p:txBody>
          <a:bodyPr wrap="square" rtlCol="0">
            <a:spAutoFit/>
          </a:bodyPr>
          <a:lstStyle/>
          <a:p>
            <a:pPr marL="285750" indent="-285750">
              <a:buFont typeface="Arial" panose="020B0604020202020204" pitchFamily="34" charset="0"/>
              <a:buChar char="•"/>
            </a:pPr>
            <a:r>
              <a:rPr lang="ko-KR" altLang="en-US" sz="1400" dirty="0" err="1"/>
              <a:t>평문</a:t>
            </a:r>
            <a:r>
              <a:rPr lang="en-US" altLang="ko-KR" sz="1400" dirty="0"/>
              <a:t>, </a:t>
            </a:r>
            <a:r>
              <a:rPr lang="ko-KR" altLang="en-US" sz="1400" dirty="0"/>
              <a:t>암호화된 개인키로 암호화한다</a:t>
            </a:r>
            <a:r>
              <a:rPr lang="en-US" altLang="ko-KR" sz="1400" dirty="0"/>
              <a:t>. </a:t>
            </a:r>
            <a:endParaRPr lang="ko-KR" altLang="en-US" sz="1400" dirty="0"/>
          </a:p>
        </p:txBody>
      </p:sp>
      <p:sp>
        <p:nvSpPr>
          <p:cNvPr id="34" name="TextBox 33">
            <a:extLst>
              <a:ext uri="{FF2B5EF4-FFF2-40B4-BE49-F238E27FC236}">
                <a16:creationId xmlns:a16="http://schemas.microsoft.com/office/drawing/2014/main" id="{BF4B1FE0-F150-4ED6-98E5-533A5E818354}"/>
              </a:ext>
            </a:extLst>
          </p:cNvPr>
          <p:cNvSpPr txBox="1"/>
          <p:nvPr/>
        </p:nvSpPr>
        <p:spPr>
          <a:xfrm>
            <a:off x="1201638" y="5257156"/>
            <a:ext cx="1271545" cy="307777"/>
          </a:xfrm>
          <a:prstGeom prst="rect">
            <a:avLst/>
          </a:prstGeom>
          <a:noFill/>
          <a:ln>
            <a:solidFill>
              <a:schemeClr val="tx1"/>
            </a:solidFill>
          </a:ln>
        </p:spPr>
        <p:txBody>
          <a:bodyPr wrap="square" rtlCol="0">
            <a:spAutoFit/>
          </a:bodyPr>
          <a:lstStyle/>
          <a:p>
            <a:r>
              <a:rPr lang="en-US" altLang="ko-KR" sz="1400" dirty="0"/>
              <a:t>IAMHUNGRY</a:t>
            </a:r>
            <a:endParaRPr lang="ko-KR" altLang="en-US" sz="1400" dirty="0"/>
          </a:p>
        </p:txBody>
      </p:sp>
      <p:sp>
        <p:nvSpPr>
          <p:cNvPr id="35" name="TextBox 34">
            <a:extLst>
              <a:ext uri="{FF2B5EF4-FFF2-40B4-BE49-F238E27FC236}">
                <a16:creationId xmlns:a16="http://schemas.microsoft.com/office/drawing/2014/main" id="{8B0BFF03-8ABC-48FC-8AD5-DAD230DA6C58}"/>
              </a:ext>
            </a:extLst>
          </p:cNvPr>
          <p:cNvSpPr txBox="1"/>
          <p:nvPr/>
        </p:nvSpPr>
        <p:spPr>
          <a:xfrm>
            <a:off x="3826894" y="5257155"/>
            <a:ext cx="1175469" cy="307777"/>
          </a:xfrm>
          <a:prstGeom prst="rect">
            <a:avLst/>
          </a:prstGeom>
          <a:noFill/>
          <a:ln>
            <a:solidFill>
              <a:schemeClr val="tx1"/>
            </a:solidFill>
          </a:ln>
        </p:spPr>
        <p:txBody>
          <a:bodyPr wrap="square" rtlCol="0">
            <a:spAutoFit/>
          </a:bodyPr>
          <a:lstStyle/>
          <a:p>
            <a:r>
              <a:rPr lang="en-US" altLang="ko-KR" sz="1400" dirty="0"/>
              <a:t>XHETLSPLW</a:t>
            </a:r>
            <a:endParaRPr lang="ko-KR" altLang="en-US" sz="1400" dirty="0"/>
          </a:p>
        </p:txBody>
      </p:sp>
      <p:cxnSp>
        <p:nvCxnSpPr>
          <p:cNvPr id="36" name="직선 화살표 연결선 35">
            <a:extLst>
              <a:ext uri="{FF2B5EF4-FFF2-40B4-BE49-F238E27FC236}">
                <a16:creationId xmlns:a16="http://schemas.microsoft.com/office/drawing/2014/main" id="{99BF4E1B-98B1-4975-98B3-381D9B6F8EB5}"/>
              </a:ext>
            </a:extLst>
          </p:cNvPr>
          <p:cNvCxnSpPr>
            <a:cxnSpLocks/>
            <a:stCxn id="34" idx="3"/>
            <a:endCxn id="35" idx="1"/>
          </p:cNvCxnSpPr>
          <p:nvPr/>
        </p:nvCxnSpPr>
        <p:spPr>
          <a:xfrm flipV="1">
            <a:off x="2473183" y="5411044"/>
            <a:ext cx="13537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20598D-3413-49A3-BF65-E09619C8149C}"/>
              </a:ext>
            </a:extLst>
          </p:cNvPr>
          <p:cNvSpPr txBox="1"/>
          <p:nvPr/>
        </p:nvSpPr>
        <p:spPr>
          <a:xfrm>
            <a:off x="2889965" y="4974292"/>
            <a:ext cx="682487" cy="461665"/>
          </a:xfrm>
          <a:prstGeom prst="rect">
            <a:avLst/>
          </a:prstGeom>
          <a:noFill/>
        </p:spPr>
        <p:txBody>
          <a:bodyPr wrap="square" rtlCol="0">
            <a:spAutoFit/>
          </a:bodyPr>
          <a:lstStyle/>
          <a:p>
            <a:r>
              <a:rPr lang="en-US" altLang="ko-KR" sz="1000">
                <a:solidFill>
                  <a:srgbClr val="7030A0"/>
                </a:solidFill>
              </a:rPr>
              <a:t>Key</a:t>
            </a:r>
            <a:r>
              <a:rPr lang="en-US" altLang="ko-KR" sz="1000" dirty="0">
                <a:solidFill>
                  <a:srgbClr val="7030A0"/>
                </a:solidFill>
              </a:rPr>
              <a:t>:</a:t>
            </a:r>
          </a:p>
          <a:p>
            <a:r>
              <a:rPr lang="en-US" altLang="ko-KR" sz="1400" dirty="0"/>
              <a:t>XYZW</a:t>
            </a:r>
            <a:endParaRPr lang="ko-KR" altLang="en-US" sz="1400" dirty="0"/>
          </a:p>
        </p:txBody>
      </p:sp>
      <p:sp>
        <p:nvSpPr>
          <p:cNvPr id="44" name="TextBox 43">
            <a:extLst>
              <a:ext uri="{FF2B5EF4-FFF2-40B4-BE49-F238E27FC236}">
                <a16:creationId xmlns:a16="http://schemas.microsoft.com/office/drawing/2014/main" id="{DB0F3FD9-4D7B-4D07-A3A2-375B874E039D}"/>
              </a:ext>
            </a:extLst>
          </p:cNvPr>
          <p:cNvSpPr txBox="1"/>
          <p:nvPr/>
        </p:nvSpPr>
        <p:spPr>
          <a:xfrm>
            <a:off x="996065" y="5913051"/>
            <a:ext cx="10199869" cy="3755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dirty="0">
                <a:latin typeface="Arial" panose="020B0604020202020204" pitchFamily="34" charset="0"/>
              </a:rPr>
              <a:t>결국</a:t>
            </a:r>
            <a:r>
              <a:rPr lang="en-US" altLang="ko-KR" sz="1400" dirty="0">
                <a:latin typeface="Arial" panose="020B0604020202020204" pitchFamily="34" charset="0"/>
              </a:rPr>
              <a:t>, </a:t>
            </a:r>
            <a:r>
              <a:rPr lang="ko-KR" altLang="en-US" sz="1400" dirty="0">
                <a:latin typeface="Arial" panose="020B0604020202020204" pitchFamily="34" charset="0"/>
              </a:rPr>
              <a:t>암호체계 자체는 그 당시의 </a:t>
            </a:r>
            <a:r>
              <a:rPr lang="ko-KR" altLang="en-US" sz="1400" dirty="0">
                <a:solidFill>
                  <a:srgbClr val="0070C0"/>
                </a:solidFill>
                <a:latin typeface="Arial" panose="020B0604020202020204" pitchFamily="34" charset="0"/>
              </a:rPr>
              <a:t>컴퓨터 환경</a:t>
            </a:r>
            <a:r>
              <a:rPr lang="ko-KR" altLang="en-US" sz="1400" dirty="0">
                <a:latin typeface="Arial" panose="020B0604020202020204" pitchFamily="34" charset="0"/>
              </a:rPr>
              <a:t>에 비해 안전했으나</a:t>
            </a:r>
            <a:r>
              <a:rPr lang="en-US" altLang="ko-KR" sz="1400" dirty="0">
                <a:latin typeface="Arial" panose="020B0604020202020204" pitchFamily="34" charset="0"/>
              </a:rPr>
              <a:t>, </a:t>
            </a:r>
            <a:r>
              <a:rPr lang="en-US" altLang="ko-KR" sz="1400" dirty="0">
                <a:solidFill>
                  <a:srgbClr val="FF0000"/>
                </a:solidFill>
                <a:latin typeface="Arial" panose="020B0604020202020204" pitchFamily="34" charset="0"/>
              </a:rPr>
              <a:t>policy</a:t>
            </a:r>
            <a:r>
              <a:rPr lang="en-US" altLang="ko-KR" sz="1400" dirty="0">
                <a:latin typeface="Arial" panose="020B0604020202020204" pitchFamily="34" charset="0"/>
              </a:rPr>
              <a:t> </a:t>
            </a:r>
            <a:r>
              <a:rPr lang="ko-KR" altLang="en-US" sz="1400" dirty="0">
                <a:latin typeface="Arial" panose="020B0604020202020204" pitchFamily="34" charset="0"/>
              </a:rPr>
              <a:t>가 지켜지지 않아서</a:t>
            </a:r>
            <a:r>
              <a:rPr lang="en-US" altLang="ko-KR" sz="1400" dirty="0">
                <a:latin typeface="Arial" panose="020B0604020202020204" pitchFamily="34" charset="0"/>
              </a:rPr>
              <a:t>, </a:t>
            </a:r>
            <a:r>
              <a:rPr lang="ko-KR" altLang="en-US" sz="1400" dirty="0">
                <a:latin typeface="Arial" panose="020B0604020202020204" pitchFamily="34" charset="0"/>
              </a:rPr>
              <a:t>영화와 같은 크래킹이 가능</a:t>
            </a:r>
            <a:r>
              <a:rPr lang="en-US" altLang="ko-KR" sz="1400" dirty="0">
                <a:latin typeface="Arial" panose="020B0604020202020204" pitchFamily="34" charset="0"/>
              </a:rPr>
              <a:t>.</a:t>
            </a:r>
          </a:p>
        </p:txBody>
      </p:sp>
      <p:cxnSp>
        <p:nvCxnSpPr>
          <p:cNvPr id="45" name="직선 연결선 44">
            <a:extLst>
              <a:ext uri="{FF2B5EF4-FFF2-40B4-BE49-F238E27FC236}">
                <a16:creationId xmlns:a16="http://schemas.microsoft.com/office/drawing/2014/main" id="{2549FB69-D6A3-4B17-BED9-F3A169DE1E7C}"/>
              </a:ext>
            </a:extLst>
          </p:cNvPr>
          <p:cNvCxnSpPr>
            <a:cxnSpLocks/>
          </p:cNvCxnSpPr>
          <p:nvPr/>
        </p:nvCxnSpPr>
        <p:spPr>
          <a:xfrm>
            <a:off x="775582" y="5670708"/>
            <a:ext cx="96290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그룹 25">
            <a:extLst>
              <a:ext uri="{FF2B5EF4-FFF2-40B4-BE49-F238E27FC236}">
                <a16:creationId xmlns:a16="http://schemas.microsoft.com/office/drawing/2014/main" id="{B2707639-B08B-4B8D-BD2C-3DB0EB143B3B}"/>
              </a:ext>
            </a:extLst>
          </p:cNvPr>
          <p:cNvGrpSpPr/>
          <p:nvPr/>
        </p:nvGrpSpPr>
        <p:grpSpPr>
          <a:xfrm>
            <a:off x="11593737" y="6457890"/>
            <a:ext cx="678993" cy="400110"/>
            <a:chOff x="10627762" y="-30288"/>
            <a:chExt cx="597159" cy="400110"/>
          </a:xfrm>
        </p:grpSpPr>
        <p:sp>
          <p:nvSpPr>
            <p:cNvPr id="27" name="사각형: 둥근 모서리 26">
              <a:extLst>
                <a:ext uri="{FF2B5EF4-FFF2-40B4-BE49-F238E27FC236}">
                  <a16:creationId xmlns:a16="http://schemas.microsoft.com/office/drawing/2014/main" id="{802B54A3-BA41-4FC9-A297-36118E521221}"/>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326911F-9A15-4A43-8FC4-2DDA29B3BF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0" name="화살표: 오른쪽 29">
              <a:hlinkClick r:id="" action="ppaction://noaction"/>
              <a:extLst>
                <a:ext uri="{FF2B5EF4-FFF2-40B4-BE49-F238E27FC236}">
                  <a16:creationId xmlns:a16="http://schemas.microsoft.com/office/drawing/2014/main" id="{248AA6E2-B8D7-4AFD-BF1F-D371EBF8D406}"/>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1" name="화살표: 오른쪽 30">
            <a:hlinkClick r:id="" action="ppaction://noaction"/>
            <a:extLst>
              <a:ext uri="{FF2B5EF4-FFF2-40B4-BE49-F238E27FC236}">
                <a16:creationId xmlns:a16="http://schemas.microsoft.com/office/drawing/2014/main" id="{8DD32415-C5D7-479E-ACC1-08BD02A66FD7}"/>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22243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a:t>
            </a:r>
            <a:r>
              <a:rPr lang="en-US" altLang="ko-KR" dirty="0"/>
              <a:t>– RSA</a:t>
            </a:r>
            <a:r>
              <a:rPr lang="ko-KR" altLang="en-US" dirty="0"/>
              <a:t> 암호</a:t>
            </a:r>
          </a:p>
        </p:txBody>
      </p:sp>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이과주의] 숫자의 원자 소수의 비밀을 아는자가 세상을 지배한다 - 인스티즈(instiz) 인티포털">
            <a:extLst>
              <a:ext uri="{FF2B5EF4-FFF2-40B4-BE49-F238E27FC236}">
                <a16:creationId xmlns:a16="http://schemas.microsoft.com/office/drawing/2014/main" id="{C24BD2E2-B7CC-4595-B403-281CAA2FE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32212"/>
            <a:ext cx="2950195" cy="20949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ON CTF - WEB Essential">
            <a:extLst>
              <a:ext uri="{FF2B5EF4-FFF2-40B4-BE49-F238E27FC236}">
                <a16:creationId xmlns:a16="http://schemas.microsoft.com/office/drawing/2014/main" id="{FC9B21D7-D404-448F-8C78-1A51153EB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679" y="1829778"/>
            <a:ext cx="8055177" cy="4513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2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/Theory/T5/RSA</a:t>
            </a:r>
            <a:br>
              <a:rPr lang="en-US" altLang="ko-KR" sz="2000" b="1" dirty="0">
                <a:solidFill>
                  <a:schemeClr val="bg1">
                    <a:lumMod val="65000"/>
                  </a:schemeClr>
                </a:solidFill>
              </a:rPr>
            </a:br>
            <a:r>
              <a:rPr lang="en-US" altLang="ko-KR" dirty="0"/>
              <a:t> </a:t>
            </a:r>
            <a:r>
              <a:rPr lang="ko-KR" altLang="en-US" dirty="0"/>
              <a:t>현대암호 실습 </a:t>
            </a:r>
            <a:r>
              <a:rPr lang="en-US" altLang="ko-KR" dirty="0"/>
              <a:t>– RSA</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en-US" altLang="ko-KR" sz="1000" kern="0" spc="0" dirty="0">
                <a:solidFill>
                  <a:srgbClr val="000000"/>
                </a:solidFill>
                <a:effectLst/>
                <a:latin typeface="맑은 고딕" panose="020B0503020000020004" pitchFamily="50" charset="-127"/>
                <a:ea typeface="맑은 고딕" panose="020B0503020000020004" pitchFamily="50" charset="-127"/>
              </a:rPr>
              <a:t>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공개키 </a:t>
            </a:r>
            <a:r>
              <a:rPr lang="en-US" altLang="ko-KR" sz="1000" kern="0" dirty="0">
                <a:solidFill>
                  <a:srgbClr val="000000"/>
                </a:solidFill>
                <a:latin typeface="맑은 고딕" panose="020B0503020000020004" pitchFamily="50" charset="-127"/>
                <a:ea typeface="맑은 고딕" panose="020B0503020000020004" pitchFamily="50" charset="-127"/>
              </a:rPr>
              <a:t>: 1cf0f8fb,7dc31bad2e800fecea8ccdbe7d782543</a:t>
            </a:r>
          </a:p>
          <a:p>
            <a:pPr>
              <a:lnSpc>
                <a:spcPct val="140000"/>
              </a:lnSpc>
            </a:pPr>
            <a:r>
              <a:rPr lang="en-US" altLang="ko-KR" sz="1000" kern="0" dirty="0">
                <a:solidFill>
                  <a:srgbClr val="000000"/>
                </a:solidFill>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개인키 </a:t>
            </a:r>
            <a:r>
              <a:rPr lang="en-US" altLang="ko-KR" sz="1000" kern="0" dirty="0">
                <a:solidFill>
                  <a:srgbClr val="000000"/>
                </a:solidFill>
                <a:latin typeface="맑은 고딕" panose="020B0503020000020004" pitchFamily="50" charset="-127"/>
                <a:ea typeface="맑은 고딕" panose="020B0503020000020004" pitchFamily="50" charset="-127"/>
              </a:rPr>
              <a:t>: </a:t>
            </a:r>
            <a:r>
              <a:rPr lang="en-US" altLang="ko-KR" sz="700" kern="0" dirty="0">
                <a:solidFill>
                  <a:srgbClr val="000000"/>
                </a:solidFill>
                <a:latin typeface="맑은 고딕" panose="020B0503020000020004" pitchFamily="50" charset="-127"/>
                <a:ea typeface="맑은 고딕" panose="020B0503020000020004" pitchFamily="50" charset="-127"/>
              </a:rPr>
              <a:t>60d25ed35773fee4f0889ad4906d3d33,7dc31bad2e800fecea8ccdbe7d782543</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RSA</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알고리즘을 이해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3348CCAC-FB3E-4065-B63D-44E40A0BE76C}"/>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0DB9807C-9BA2-46E9-9D98-2E3F952B4E3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3F8AF04-0CDF-4A94-851D-A5FA3E83E0C6}"/>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24994787-8505-447E-8496-B52B9E14BA27}"/>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 name="화살표: 오른쪽 33">
            <a:hlinkClick r:id="" action="ppaction://noaction"/>
            <a:extLst>
              <a:ext uri="{FF2B5EF4-FFF2-40B4-BE49-F238E27FC236}">
                <a16:creationId xmlns:a16="http://schemas.microsoft.com/office/drawing/2014/main" id="{17EB1BCD-308C-449A-A409-AE358223DB78}"/>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실행 단추: 문서 32">
            <a:hlinkClick r:id="rId6" action="ppaction://hlinkfile"/>
            <a:extLst>
              <a:ext uri="{FF2B5EF4-FFF2-40B4-BE49-F238E27FC236}">
                <a16:creationId xmlns:a16="http://schemas.microsoft.com/office/drawing/2014/main" id="{5B8E6399-6C6C-45E1-8F02-79DA716AD5BF}"/>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18335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20000"/>
          </a:bodyPr>
          <a:lstStyle/>
          <a:p>
            <a:pPr marL="0" indent="0">
              <a:buNone/>
            </a:pPr>
            <a:r>
              <a:rPr lang="en-US" altLang="ko-KR" b="0" i="0" dirty="0">
                <a:solidFill>
                  <a:srgbClr val="000000"/>
                </a:solidFill>
                <a:effectLst/>
                <a:latin typeface="Nanum Gothic"/>
              </a:rPr>
              <a:t>35526a2811d3cacd8f93d7cfa6faf3435f0769d7ad66e8d9fe2d27803c22afcb3fee9605697d13973dce06f9df346aa9502362fa487357d234726b6cdf5e305e71b8aa3ead7ba2c323c91f9d0232498232c7888def1ff114a798e4d08292f653315456c0fcde3e04c3a3e0149e067c344b1dd225321a67bd05708d8b2d1f66d810534939d3bcb66ab5656372697511ad50db9e6c2306f0d9009fb1b8bd0938a819889e57866368d036a6d0c535d7ad23426d646e000d76af6617f56eb5b5d34337d6c96e7592aa554d5dd9518a8a7fd7527772e80ac9a75157d3c111763e4ab945f821916344b02430694bbc58001fc85787b4aed375f03bf57f173044461ff85d075be723d2f8eb654a0c19f8c3a7df60bba221e3fecb2f75695442faae0ee149eca8f2af50888ada8343f2d2aad1ed53afa26a6ab7780236d1649d2118961712f6606adac1fad15a7ca495a1e0562e41cc73a8b9b83281c92d324fa172ca9e0fcfa8ad6e509441695ee2024842086b26cf5ad61b9dcd89c2d0f91dca9ffc7077bc48447892e5a553f101bd812821241c51816d5b566d7a8440390ba1e081770b015d83433337563c8588e6894610133741d0c822e2a692718d0bd3f749db35</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/Theory/T5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DAAC1F2C-C296-4C34-B4C9-AE46D61AF0F7}"/>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CB947AEB-8019-4A52-92AA-EDAD64BB9B0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2E2B709F-5ED5-4A84-BFE6-31AE91C8421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627E00-B574-4B23-93D9-91D179966453}"/>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0F57C1CE-F939-4200-8192-36BE8C5E3EE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465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r>
              <a:rPr lang="en-US" altLang="ko-KR" sz="1000" dirty="0"/>
              <a:t>1. </a:t>
            </a:r>
            <a:r>
              <a:rPr lang="ko-KR" altLang="en-US" sz="1000" dirty="0"/>
              <a:t>개인키와 암호문을 복사 </a:t>
            </a:r>
            <a:r>
              <a:rPr lang="ko-KR" altLang="en-US" sz="1000" dirty="0" err="1"/>
              <a:t>붙혀넣기</a:t>
            </a:r>
            <a:r>
              <a:rPr lang="ko-KR" altLang="en-US" sz="1000" dirty="0"/>
              <a:t> 한다</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grpSp>
        <p:nvGrpSpPr>
          <p:cNvPr id="6" name="그룹 5">
            <a:extLst>
              <a:ext uri="{FF2B5EF4-FFF2-40B4-BE49-F238E27FC236}">
                <a16:creationId xmlns:a16="http://schemas.microsoft.com/office/drawing/2014/main" id="{CD130667-7006-4413-AA89-11EAD06C5C40}"/>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9ACFADC6-BE0C-4828-AA51-3CAA3956316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8C21503-D860-468E-ADF0-755C0848FA4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EC054895-09A8-4E8E-89EF-D9B30826918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화살표: 오른쪽 11">
            <a:hlinkClick r:id="" action="ppaction://noaction"/>
            <a:extLst>
              <a:ext uri="{FF2B5EF4-FFF2-40B4-BE49-F238E27FC236}">
                <a16:creationId xmlns:a16="http://schemas.microsoft.com/office/drawing/2014/main" id="{EE699C98-5ECA-42BF-947E-FD7EE96DF9E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00899DB7-DEAC-45A3-A2B7-E6B0FE242635}"/>
              </a:ext>
            </a:extLst>
          </p:cNvPr>
          <p:cNvPicPr>
            <a:picLocks noChangeAspect="1"/>
          </p:cNvPicPr>
          <p:nvPr/>
        </p:nvPicPr>
        <p:blipFill>
          <a:blip r:embed="rId2"/>
          <a:stretch>
            <a:fillRect/>
          </a:stretch>
        </p:blipFill>
        <p:spPr>
          <a:xfrm>
            <a:off x="412521" y="808264"/>
            <a:ext cx="5494150" cy="4397149"/>
          </a:xfrm>
          <a:prstGeom prst="rect">
            <a:avLst/>
          </a:prstGeom>
        </p:spPr>
      </p:pic>
    </p:spTree>
    <p:extLst>
      <p:ext uri="{BB962C8B-B14F-4D97-AF65-F5344CB8AC3E}">
        <p14:creationId xmlns:p14="http://schemas.microsoft.com/office/powerpoint/2010/main" val="329286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화살표: 오른쪽 6">
            <a:hlinkClick r:id="" action="ppaction://noaction"/>
            <a:extLst>
              <a:ext uri="{FF2B5EF4-FFF2-40B4-BE49-F238E27FC236}">
                <a16:creationId xmlns:a16="http://schemas.microsoft.com/office/drawing/2014/main" id="{AC876A3B-2146-4C09-A591-885C34BCB344}"/>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 name="표 3">
            <a:extLst>
              <a:ext uri="{FF2B5EF4-FFF2-40B4-BE49-F238E27FC236}">
                <a16:creationId xmlns:a16="http://schemas.microsoft.com/office/drawing/2014/main" id="{7372D24A-8A3E-4FAD-9FF1-6F10C69B278C}"/>
              </a:ext>
            </a:extLst>
          </p:cNvPr>
          <p:cNvGraphicFramePr>
            <a:graphicFrameLocks noGrp="1"/>
          </p:cNvGraphicFramePr>
          <p:nvPr>
            <p:extLst>
              <p:ext uri="{D42A27DB-BD31-4B8C-83A1-F6EECF244321}">
                <p14:modId xmlns:p14="http://schemas.microsoft.com/office/powerpoint/2010/main" val="4201399250"/>
              </p:ext>
            </p:extLst>
          </p:nvPr>
        </p:nvGraphicFramePr>
        <p:xfrm>
          <a:off x="1661823" y="2552877"/>
          <a:ext cx="9159901" cy="1752245"/>
        </p:xfrm>
        <a:graphic>
          <a:graphicData uri="http://schemas.openxmlformats.org/drawingml/2006/table">
            <a:tbl>
              <a:tblPr/>
              <a:tblGrid>
                <a:gridCol w="1997984">
                  <a:extLst>
                    <a:ext uri="{9D8B030D-6E8A-4147-A177-3AD203B41FA5}">
                      <a16:colId xmlns:a16="http://schemas.microsoft.com/office/drawing/2014/main" val="3411008718"/>
                    </a:ext>
                  </a:extLst>
                </a:gridCol>
                <a:gridCol w="5769017">
                  <a:extLst>
                    <a:ext uri="{9D8B030D-6E8A-4147-A177-3AD203B41FA5}">
                      <a16:colId xmlns:a16="http://schemas.microsoft.com/office/drawing/2014/main" val="235996590"/>
                    </a:ext>
                  </a:extLst>
                </a:gridCol>
                <a:gridCol w="1392900">
                  <a:extLst>
                    <a:ext uri="{9D8B030D-6E8A-4147-A177-3AD203B41FA5}">
                      <a16:colId xmlns:a16="http://schemas.microsoft.com/office/drawing/2014/main" val="3718095560"/>
                    </a:ext>
                  </a:extLst>
                </a:gridCol>
              </a:tblGrid>
              <a:tr h="1752245">
                <a:tc>
                  <a:txBody>
                    <a:bodyPr/>
                    <a:lstStyle/>
                    <a:p>
                      <a:pPr marL="0" marR="0" indent="0" algn="ctr" fontAlgn="base" latinLnBrk="0">
                        <a:lnSpc>
                          <a:spcPct val="130000"/>
                        </a:lnSpc>
                        <a:spcBef>
                          <a:spcPts val="0"/>
                        </a:spcBef>
                        <a:spcAft>
                          <a:spcPts val="0"/>
                        </a:spcAft>
                      </a:pP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fontAlgn="base" latinLnBrk="0">
                        <a:lnSpc>
                          <a:spcPct val="150000"/>
                        </a:lnSpc>
                        <a:spcBef>
                          <a:spcPts val="0"/>
                        </a:spcBef>
                        <a:spcAft>
                          <a:spcPts val="0"/>
                        </a:spcAft>
                      </a:pPr>
                      <a:r>
                        <a:rPr lang="en-US" altLang="ko-KR" sz="1400" kern="0" spc="0" dirty="0">
                          <a:solidFill>
                            <a:srgbClr val="000000"/>
                          </a:solidFill>
                          <a:effectLst/>
                          <a:latin typeface="바탕" panose="02030600000101010101" pitchFamily="18" charset="-127"/>
                          <a:ea typeface="바탕" panose="02030600000101010101" pitchFamily="18" charset="-127"/>
                        </a:rPr>
                        <a:t>• </a:t>
                      </a:r>
                      <a:r>
                        <a:rPr lang="ko-KR" altLang="en-US" sz="1400" kern="0" spc="0" dirty="0" err="1">
                          <a:solidFill>
                            <a:srgbClr val="000000"/>
                          </a:solidFill>
                          <a:effectLst/>
                          <a:latin typeface="휴먼명조"/>
                          <a:ea typeface="휴먼명조"/>
                        </a:rPr>
                        <a:t>시저</a:t>
                      </a:r>
                      <a:r>
                        <a:rPr lang="en-US" altLang="ko-KR" sz="1400" kern="0" spc="0" dirty="0">
                          <a:solidFill>
                            <a:srgbClr val="000000"/>
                          </a:solidFill>
                          <a:effectLst/>
                          <a:latin typeface="휴먼명조"/>
                          <a:ea typeface="휴먼명조"/>
                        </a:rPr>
                        <a:t>, </a:t>
                      </a:r>
                      <a:r>
                        <a:rPr lang="ko-KR" altLang="en-US" sz="1400" kern="0" spc="0" dirty="0" err="1">
                          <a:solidFill>
                            <a:srgbClr val="000000"/>
                          </a:solidFill>
                          <a:effectLst/>
                          <a:latin typeface="휴먼명조"/>
                          <a:ea typeface="휴먼명조"/>
                        </a:rPr>
                        <a:t>비즈네르</a:t>
                      </a:r>
                      <a:r>
                        <a:rPr lang="en-US" altLang="ko-KR" sz="1400" kern="0" spc="0" dirty="0">
                          <a:solidFill>
                            <a:srgbClr val="000000"/>
                          </a:solidFill>
                          <a:effectLst/>
                          <a:latin typeface="휴먼명조"/>
                          <a:ea typeface="휴먼명조"/>
                        </a:rPr>
                        <a:t>, </a:t>
                      </a:r>
                      <a:r>
                        <a:rPr lang="en-US" altLang="ko-KR" sz="1400" kern="0" spc="0" dirty="0" err="1">
                          <a:solidFill>
                            <a:srgbClr val="000000"/>
                          </a:solidFill>
                          <a:effectLst/>
                          <a:latin typeface="휴먼명조"/>
                          <a:ea typeface="휴먼명조"/>
                        </a:rPr>
                        <a:t>rsa</a:t>
                      </a:r>
                      <a:r>
                        <a:rPr lang="en-US" altLang="ko-KR" sz="1400" kern="0" spc="0" dirty="0">
                          <a:solidFill>
                            <a:srgbClr val="000000"/>
                          </a:solidFill>
                          <a:effectLst/>
                          <a:latin typeface="휴먼명조"/>
                          <a:ea typeface="휴먼명조"/>
                        </a:rPr>
                        <a:t> </a:t>
                      </a:r>
                      <a:r>
                        <a:rPr lang="ko-KR" altLang="en-US" sz="1400" kern="0" spc="0" dirty="0">
                          <a:solidFill>
                            <a:srgbClr val="000000"/>
                          </a:solidFill>
                          <a:effectLst/>
                          <a:latin typeface="휴먼명조"/>
                          <a:ea typeface="휴먼명조"/>
                        </a:rPr>
                        <a:t>암호 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ctr" fontAlgn="base" latinLnBrk="0">
                        <a:lnSpc>
                          <a:spcPct val="130000"/>
                        </a:lnSpc>
                        <a:spcBef>
                          <a:spcPts val="0"/>
                        </a:spcBef>
                        <a:spcAft>
                          <a:spcPts val="0"/>
                        </a:spcAft>
                      </a:pPr>
                      <a:r>
                        <a:rPr lang="ko-KR" altLang="en-US" sz="1200" kern="0" spc="0" dirty="0">
                          <a:solidFill>
                            <a:srgbClr val="000000"/>
                          </a:solidFill>
                          <a:effectLst/>
                          <a:latin typeface="돋움" panose="020B0600000101010101" pitchFamily="50" charset="-127"/>
                          <a:ea typeface="돋움" panose="020B0600000101010101" pitchFamily="50" charset="-127"/>
                        </a:rPr>
                        <a:t>실습</a:t>
                      </a:r>
                      <a:endParaRPr lang="ko-KR" altLang="en-US" sz="1400" kern="0" spc="0" dirty="0">
                        <a:solidFill>
                          <a:srgbClr val="000000"/>
                        </a:solidFill>
                        <a:effectLst/>
                        <a:latin typeface="바탕" panose="02030600000101010101" pitchFamily="18" charset="-127"/>
                      </a:endParaRPr>
                    </a:p>
                  </a:txBody>
                  <a:tcPr marL="8644" marR="8644" marT="8644" marB="8644"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9228286"/>
                  </a:ext>
                </a:extLst>
              </a:tr>
            </a:tbl>
          </a:graphicData>
        </a:graphic>
      </p:graphicFrame>
      <p:grpSp>
        <p:nvGrpSpPr>
          <p:cNvPr id="5" name="그룹 4">
            <a:extLst>
              <a:ext uri="{FF2B5EF4-FFF2-40B4-BE49-F238E27FC236}">
                <a16:creationId xmlns:a16="http://schemas.microsoft.com/office/drawing/2014/main" id="{67ACA810-05C8-46C7-B1CB-B970756636CC}"/>
              </a:ext>
            </a:extLst>
          </p:cNvPr>
          <p:cNvGrpSpPr/>
          <p:nvPr/>
        </p:nvGrpSpPr>
        <p:grpSpPr>
          <a:xfrm>
            <a:off x="11593737" y="6457890"/>
            <a:ext cx="678993" cy="400110"/>
            <a:chOff x="10627762" y="-30288"/>
            <a:chExt cx="597159" cy="400110"/>
          </a:xfrm>
        </p:grpSpPr>
        <p:sp>
          <p:nvSpPr>
            <p:cNvPr id="6" name="사각형: 둥근 모서리 5">
              <a:extLst>
                <a:ext uri="{FF2B5EF4-FFF2-40B4-BE49-F238E27FC236}">
                  <a16:creationId xmlns:a16="http://schemas.microsoft.com/office/drawing/2014/main" id="{629CA70A-18B6-4714-A4A6-F4EFC42432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575F65A-3333-4FB0-89B4-1D3C4D1CF12E}"/>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51EAD0F8-7326-4DAD-8683-832E2E5A8550}"/>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제목 1">
            <a:extLst>
              <a:ext uri="{FF2B5EF4-FFF2-40B4-BE49-F238E27FC236}">
                <a16:creationId xmlns:a16="http://schemas.microsoft.com/office/drawing/2014/main" id="{C428FE4A-FE98-4683-AC36-82430CEA3C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 </a:t>
            </a:r>
            <a:br>
              <a:rPr lang="en-US" altLang="ko-KR" dirty="0"/>
            </a:br>
            <a:r>
              <a:rPr lang="en-US" altLang="ko-KR" dirty="0"/>
              <a:t> </a:t>
            </a:r>
            <a:r>
              <a:rPr lang="ko-KR" altLang="en-US" sz="4400" kern="0" spc="0" dirty="0">
                <a:solidFill>
                  <a:srgbClr val="000000"/>
                </a:solidFill>
                <a:effectLst/>
                <a:latin typeface="함초롬바탕" panose="02030604000101010101" pitchFamily="18" charset="-127"/>
              </a:rPr>
              <a:t>암호 실습</a:t>
            </a:r>
            <a:endParaRPr lang="ko-KR" altLang="en-US" dirty="0"/>
          </a:p>
        </p:txBody>
      </p:sp>
    </p:spTree>
    <p:extLst>
      <p:ext uri="{BB962C8B-B14F-4D97-AF65-F5344CB8AC3E}">
        <p14:creationId xmlns:p14="http://schemas.microsoft.com/office/powerpoint/2010/main" val="2691556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 is </a:t>
            </a:r>
            <a:r>
              <a:rPr lang="en-US" altLang="ko-KR" sz="1000"/>
              <a:t>a public-key cryptosystem </a:t>
            </a:r>
            <a:r>
              <a:rPr lang="en-US" altLang="ko-KR" sz="1000" dirty="0"/>
              <a:t>that </a:t>
            </a:r>
            <a:r>
              <a:rPr lang="en-US" altLang="ko-KR" sz="1000"/>
              <a:t>is widely used for secure </a:t>
            </a:r>
            <a:r>
              <a:rPr lang="en-US" altLang="ko-KR" sz="1000" dirty="0"/>
              <a:t>data transmission. It is </a:t>
            </a:r>
            <a:r>
              <a:rPr lang="en-US" altLang="ko-KR" sz="1000"/>
              <a:t>also one of the oldest. The </a:t>
            </a:r>
            <a:r>
              <a:rPr lang="en-US" altLang="ko-KR" sz="1000" dirty="0"/>
              <a:t>acronym </a:t>
            </a:r>
            <a:r>
              <a:rPr lang="en-US" altLang="ko-KR" sz="1000"/>
              <a:t>RSA comes from the surnames </a:t>
            </a:r>
            <a:r>
              <a:rPr lang="en-US" altLang="ko-KR" sz="1000" dirty="0"/>
              <a:t>of </a:t>
            </a:r>
            <a:r>
              <a:rPr lang="en-US" altLang="ko-KR" sz="1000"/>
              <a:t>Ron Rivest</a:t>
            </a:r>
            <a:r>
              <a:rPr lang="en-US" altLang="ko-KR" sz="1000" dirty="0"/>
              <a:t>, Adi Shamir, </a:t>
            </a:r>
            <a:r>
              <a:rPr lang="en-US" altLang="ko-KR" sz="1000"/>
              <a:t>and Leonard Adleman</a:t>
            </a:r>
            <a:r>
              <a:rPr lang="en-US" altLang="ko-KR" sz="1000" dirty="0"/>
              <a:t>, who </a:t>
            </a:r>
            <a:r>
              <a:rPr lang="en-US" altLang="ko-KR" sz="1000"/>
              <a:t>publicly described the </a:t>
            </a:r>
            <a:r>
              <a:rPr lang="en-US" altLang="ko-KR" sz="1000" dirty="0"/>
              <a:t>algorithm in 1977. </a:t>
            </a:r>
            <a:r>
              <a:rPr lang="en-US" altLang="ko-KR" sz="1000"/>
              <a:t>An equivalent system was developed secretly</a:t>
            </a:r>
            <a:r>
              <a:rPr lang="en-US" altLang="ko-KR" sz="1000" dirty="0"/>
              <a:t>, in 1973 at GCHQ </a:t>
            </a:r>
            <a:r>
              <a:rPr lang="en-US" altLang="ko-KR" sz="1000"/>
              <a:t>by the English mathematician </a:t>
            </a:r>
            <a:r>
              <a:rPr lang="en-US" altLang="ko-KR" sz="1000" dirty="0"/>
              <a:t>Clifford Cocks. </a:t>
            </a:r>
            <a:r>
              <a:rPr lang="en-US" altLang="ko-KR" sz="1000"/>
              <a:t>That system was declassified </a:t>
            </a:r>
            <a:r>
              <a:rPr lang="en-US" altLang="ko-KR" sz="1000" dirty="0"/>
              <a:t>in 1997.</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dirty="0"/>
              <a:t>RSA</a:t>
            </a:r>
            <a:r>
              <a:rPr lang="ko-KR" altLang="en-US" sz="1000" dirty="0"/>
              <a:t>는 안전한 데이터 전송에 널리 사용되는 공개 키 암호화 시스템입니다</a:t>
            </a:r>
            <a:r>
              <a:rPr lang="en-US" altLang="ko-KR" sz="1000" dirty="0"/>
              <a:t>. </a:t>
            </a:r>
          </a:p>
          <a:p>
            <a:pPr>
              <a:lnSpc>
                <a:spcPct val="140000"/>
              </a:lnSpc>
            </a:pPr>
            <a:r>
              <a:rPr lang="ko-KR" altLang="en-US" sz="1000" dirty="0"/>
              <a:t>또한 가장 오래된 것 중 하나입니다</a:t>
            </a:r>
            <a:r>
              <a:rPr lang="en-US" altLang="ko-KR" sz="1000" dirty="0"/>
              <a:t>. </a:t>
            </a:r>
          </a:p>
          <a:p>
            <a:pPr>
              <a:lnSpc>
                <a:spcPct val="140000"/>
              </a:lnSpc>
            </a:pPr>
            <a:r>
              <a:rPr lang="en-US" altLang="ko-KR" sz="1000" dirty="0"/>
              <a:t>RSA</a:t>
            </a:r>
            <a:r>
              <a:rPr lang="ko-KR" altLang="en-US" sz="1000" dirty="0"/>
              <a:t>의 약어는 </a:t>
            </a:r>
            <a:r>
              <a:rPr lang="en-US" altLang="ko-KR" sz="1000"/>
              <a:t>Ron Rivest</a:t>
            </a:r>
            <a:r>
              <a:rPr lang="en-US" altLang="ko-KR" sz="1000" dirty="0"/>
              <a:t>, Adi Shamir </a:t>
            </a:r>
            <a:r>
              <a:rPr lang="ko-KR" altLang="en-US" sz="1000"/>
              <a:t>및 </a:t>
            </a:r>
            <a:r>
              <a:rPr lang="en-US" altLang="ko-KR" sz="1000"/>
              <a:t>Leonard Adleman</a:t>
            </a:r>
            <a:r>
              <a:rPr lang="ko-KR" altLang="en-US" sz="1000" dirty="0"/>
              <a:t>의 성에서 유래되었으며 </a:t>
            </a:r>
            <a:r>
              <a:rPr lang="en-US" altLang="ko-KR" sz="1000" dirty="0"/>
              <a:t>1977 </a:t>
            </a:r>
            <a:r>
              <a:rPr lang="ko-KR" altLang="en-US" sz="1000" dirty="0"/>
              <a:t>년 알고리즘을 공개적으로 설명했습니다</a:t>
            </a:r>
            <a:r>
              <a:rPr lang="en-US" altLang="ko-KR" sz="1000" dirty="0"/>
              <a:t>. </a:t>
            </a:r>
          </a:p>
          <a:p>
            <a:pPr>
              <a:lnSpc>
                <a:spcPct val="140000"/>
              </a:lnSpc>
            </a:pPr>
            <a:r>
              <a:rPr lang="en-US" altLang="ko-KR" sz="1000" dirty="0"/>
              <a:t>1973 </a:t>
            </a:r>
            <a:r>
              <a:rPr lang="ko-KR" altLang="en-US" sz="1000" dirty="0"/>
              <a:t>년 </a:t>
            </a:r>
            <a:r>
              <a:rPr lang="en-US" altLang="ko-KR" sz="1000" dirty="0"/>
              <a:t>GCHQ</a:t>
            </a:r>
            <a:r>
              <a:rPr lang="ko-KR" altLang="en-US" sz="1000" dirty="0"/>
              <a:t>에서 영어 수학자 </a:t>
            </a:r>
            <a:r>
              <a:rPr lang="en-US" altLang="ko-KR" sz="1000" dirty="0"/>
              <a:t>Clifford Cocks</a:t>
            </a:r>
            <a:r>
              <a:rPr lang="ko-KR" altLang="en-US" sz="1000" dirty="0"/>
              <a:t>에 의해 동일한 시스템이 비밀리에 개발되었습니다</a:t>
            </a:r>
            <a:r>
              <a:rPr lang="en-US" altLang="ko-KR" sz="1000" dirty="0"/>
              <a:t>. </a:t>
            </a:r>
          </a:p>
          <a:p>
            <a:pPr>
              <a:lnSpc>
                <a:spcPct val="140000"/>
              </a:lnSpc>
            </a:pPr>
            <a:r>
              <a:rPr lang="ko-KR" altLang="en-US" sz="1000" dirty="0"/>
              <a:t>이 시스템은 </a:t>
            </a:r>
            <a:r>
              <a:rPr lang="en-US" altLang="ko-KR" sz="1000" dirty="0"/>
              <a:t>1997 </a:t>
            </a:r>
            <a:r>
              <a:rPr lang="ko-KR" altLang="en-US" sz="1000" dirty="0"/>
              <a:t>년에 기밀 해제되었습니다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C5CB22E9-D2EB-40BC-83E5-EC54F73018DD}"/>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2D15D188-5FAF-446C-9A32-7802A783869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24F37F7-9516-4A31-B468-9928EFBC1354}"/>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9C913433-6294-454D-9630-85D288C73BDB}"/>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09854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/Theory/T4/Ceasar </a:t>
            </a:r>
            <a:br>
              <a:rPr lang="en-US" altLang="ko-KR" dirty="0"/>
            </a:br>
            <a:r>
              <a:rPr lang="en-US" altLang="ko-KR" dirty="0"/>
              <a:t> </a:t>
            </a:r>
            <a:r>
              <a:rPr lang="ko-KR" altLang="en-US" kern="0" dirty="0">
                <a:solidFill>
                  <a:srgbClr val="000000"/>
                </a:solidFill>
                <a:latin typeface="함초롬바탕" panose="02030604000101010101" pitchFamily="18" charset="-127"/>
              </a:rPr>
              <a:t>카이사르 암호</a:t>
            </a:r>
            <a:endParaRPr lang="ko-KR" altLang="en-US" dirty="0"/>
          </a:p>
        </p:txBody>
      </p:sp>
      <p:sp>
        <p:nvSpPr>
          <p:cNvPr id="8" name="화살표: 오른쪽 7">
            <a:hlinkClick r:id="" action="ppaction://noaction"/>
            <a:extLst>
              <a:ext uri="{FF2B5EF4-FFF2-40B4-BE49-F238E27FC236}">
                <a16:creationId xmlns:a16="http://schemas.microsoft.com/office/drawing/2014/main" id="{07798558-9F7B-420B-8B5A-377A32580A5E}"/>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3" name="Picture 4">
            <a:extLst>
              <a:ext uri="{FF2B5EF4-FFF2-40B4-BE49-F238E27FC236}">
                <a16:creationId xmlns:a16="http://schemas.microsoft.com/office/drawing/2014/main" id="{084E3E52-14B5-4D47-8E83-1D9C5B775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40" y="2617876"/>
            <a:ext cx="74676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0621DB74-C5C5-45D7-94E3-2096FB04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825" y="4199482"/>
            <a:ext cx="2854030" cy="120362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7BC2726C-35D9-4E37-AB8D-49FC6A277CE4}"/>
              </a:ext>
            </a:extLst>
          </p:cNvPr>
          <p:cNvCxnSpPr>
            <a:cxnSpLocks/>
          </p:cNvCxnSpPr>
          <p:nvPr/>
        </p:nvCxnSpPr>
        <p:spPr>
          <a:xfrm>
            <a:off x="2676787" y="2486258"/>
            <a:ext cx="0" cy="328982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8CABBC-A2B1-4C69-B775-B0FF45CDFD24}"/>
              </a:ext>
            </a:extLst>
          </p:cNvPr>
          <p:cNvSpPr txBox="1"/>
          <p:nvPr/>
        </p:nvSpPr>
        <p:spPr>
          <a:xfrm>
            <a:off x="1210190" y="2564004"/>
            <a:ext cx="1272207" cy="923330"/>
          </a:xfrm>
          <a:prstGeom prst="rect">
            <a:avLst/>
          </a:prstGeom>
          <a:noFill/>
        </p:spPr>
        <p:txBody>
          <a:bodyPr wrap="square" rtlCol="0">
            <a:spAutoFit/>
          </a:bodyPr>
          <a:lstStyle/>
          <a:p>
            <a:r>
              <a:rPr lang="ko-KR" altLang="en-US" dirty="0"/>
              <a:t>암호화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sp>
        <p:nvSpPr>
          <p:cNvPr id="17" name="TextBox 16">
            <a:extLst>
              <a:ext uri="{FF2B5EF4-FFF2-40B4-BE49-F238E27FC236}">
                <a16:creationId xmlns:a16="http://schemas.microsoft.com/office/drawing/2014/main" id="{64BD5B46-2EBE-4296-926F-B1C58B1F2182}"/>
              </a:ext>
            </a:extLst>
          </p:cNvPr>
          <p:cNvSpPr txBox="1"/>
          <p:nvPr/>
        </p:nvSpPr>
        <p:spPr>
          <a:xfrm>
            <a:off x="1210190" y="4240884"/>
            <a:ext cx="1272207" cy="923330"/>
          </a:xfrm>
          <a:prstGeom prst="rect">
            <a:avLst/>
          </a:prstGeom>
          <a:noFill/>
        </p:spPr>
        <p:txBody>
          <a:bodyPr wrap="square" rtlCol="0">
            <a:spAutoFit/>
          </a:bodyPr>
          <a:lstStyle/>
          <a:p>
            <a:r>
              <a:rPr lang="ko-KR" altLang="en-US" dirty="0"/>
              <a:t>복호화</a:t>
            </a:r>
            <a:endParaRPr lang="en-US" altLang="ko-KR" dirty="0"/>
          </a:p>
          <a:p>
            <a:endParaRPr lang="en-US" altLang="ko-KR" dirty="0"/>
          </a:p>
          <a:p>
            <a:r>
              <a:rPr lang="en-US" altLang="ko-KR">
                <a:solidFill>
                  <a:srgbClr val="7030A0"/>
                </a:solidFill>
              </a:rPr>
              <a:t>Key</a:t>
            </a:r>
            <a:r>
              <a:rPr lang="ko-KR" altLang="en-US">
                <a:solidFill>
                  <a:srgbClr val="7030A0"/>
                </a:solidFill>
              </a:rPr>
              <a:t> </a:t>
            </a:r>
            <a:r>
              <a:rPr lang="en-US" altLang="ko-KR" dirty="0">
                <a:solidFill>
                  <a:srgbClr val="7030A0"/>
                </a:solidFill>
              </a:rPr>
              <a:t>=</a:t>
            </a:r>
            <a:r>
              <a:rPr lang="ko-KR" altLang="en-US" dirty="0">
                <a:solidFill>
                  <a:srgbClr val="7030A0"/>
                </a:solidFill>
              </a:rPr>
              <a:t> </a:t>
            </a:r>
            <a:r>
              <a:rPr lang="en-US" altLang="ko-KR" dirty="0">
                <a:solidFill>
                  <a:srgbClr val="7030A0"/>
                </a:solidFill>
              </a:rPr>
              <a:t>3</a:t>
            </a:r>
            <a:endParaRPr lang="ko-KR" altLang="en-US" dirty="0">
              <a:solidFill>
                <a:srgbClr val="7030A0"/>
              </a:solidFill>
            </a:endParaRPr>
          </a:p>
        </p:txBody>
      </p:sp>
      <p:cxnSp>
        <p:nvCxnSpPr>
          <p:cNvPr id="20" name="직선 연결선 19">
            <a:extLst>
              <a:ext uri="{FF2B5EF4-FFF2-40B4-BE49-F238E27FC236}">
                <a16:creationId xmlns:a16="http://schemas.microsoft.com/office/drawing/2014/main" id="{76A8C4ED-FA3F-4D86-A278-63F71E33ADD8}"/>
              </a:ext>
            </a:extLst>
          </p:cNvPr>
          <p:cNvCxnSpPr>
            <a:cxnSpLocks/>
          </p:cNvCxnSpPr>
          <p:nvPr/>
        </p:nvCxnSpPr>
        <p:spPr>
          <a:xfrm>
            <a:off x="790492" y="3887840"/>
            <a:ext cx="10899583"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5A13EE6-A0F0-4B46-8D5B-8063D5D88F1C}"/>
              </a:ext>
            </a:extLst>
          </p:cNvPr>
          <p:cNvSpPr txBox="1"/>
          <p:nvPr/>
        </p:nvSpPr>
        <p:spPr>
          <a:xfrm>
            <a:off x="4325510" y="6123543"/>
            <a:ext cx="3371352" cy="369332"/>
          </a:xfrm>
          <a:prstGeom prst="rect">
            <a:avLst/>
          </a:prstGeom>
          <a:noFill/>
        </p:spPr>
        <p:txBody>
          <a:bodyPr wrap="square" rtlCol="0">
            <a:spAutoFit/>
          </a:bodyPr>
          <a:lstStyle/>
          <a:p>
            <a:r>
              <a:rPr lang="en-US" altLang="ko-KR" dirty="0"/>
              <a:t>HELLO </a:t>
            </a:r>
            <a:r>
              <a:rPr lang="en-US" altLang="ko-KR" dirty="0">
                <a:sym typeface="Wingdings" panose="05000000000000000000" pitchFamily="2" charset="2"/>
              </a:rPr>
              <a:t> KHOOR   </a:t>
            </a:r>
            <a:r>
              <a:rPr lang="en-US" altLang="ko-KR">
                <a:sym typeface="Wingdings" panose="05000000000000000000" pitchFamily="2" charset="2"/>
              </a:rPr>
              <a:t>( key </a:t>
            </a:r>
            <a:r>
              <a:rPr lang="en-US" altLang="ko-KR" dirty="0">
                <a:sym typeface="Wingdings" panose="05000000000000000000" pitchFamily="2" charset="2"/>
              </a:rPr>
              <a:t>: 3 )</a:t>
            </a:r>
            <a:endParaRPr lang="ko-KR" altLang="en-US" dirty="0"/>
          </a:p>
        </p:txBody>
      </p:sp>
      <p:sp>
        <p:nvSpPr>
          <p:cNvPr id="24" name="TextBox 23">
            <a:extLst>
              <a:ext uri="{FF2B5EF4-FFF2-40B4-BE49-F238E27FC236}">
                <a16:creationId xmlns:a16="http://schemas.microsoft.com/office/drawing/2014/main" id="{602B7540-8BB8-4F1C-A7FA-22D1C76322E2}"/>
              </a:ext>
            </a:extLst>
          </p:cNvPr>
          <p:cNvSpPr txBox="1"/>
          <p:nvPr/>
        </p:nvSpPr>
        <p:spPr>
          <a:xfrm>
            <a:off x="2642270" y="1841491"/>
            <a:ext cx="6431011" cy="369332"/>
          </a:xfrm>
          <a:prstGeom prst="rect">
            <a:avLst/>
          </a:prstGeom>
          <a:noFill/>
        </p:spPr>
        <p:txBody>
          <a:bodyPr wrap="square" rtlCol="0">
            <a:spAutoFit/>
          </a:bodyPr>
          <a:lstStyle/>
          <a:p>
            <a:r>
              <a:rPr lang="ko-KR" altLang="en-US" dirty="0"/>
              <a:t>평문으로 사용되는 알파벳을 일정한 문자 수 만큼 </a:t>
            </a:r>
            <a:r>
              <a:rPr lang="ko-KR" altLang="en-US" dirty="0">
                <a:solidFill>
                  <a:srgbClr val="FF0000"/>
                </a:solidFill>
              </a:rPr>
              <a:t>평행이동</a:t>
            </a:r>
          </a:p>
        </p:txBody>
      </p:sp>
      <p:grpSp>
        <p:nvGrpSpPr>
          <p:cNvPr id="12" name="그룹 11">
            <a:extLst>
              <a:ext uri="{FF2B5EF4-FFF2-40B4-BE49-F238E27FC236}">
                <a16:creationId xmlns:a16="http://schemas.microsoft.com/office/drawing/2014/main" id="{0DDA3978-5F82-4909-A5A6-2E7577923EFD}"/>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EE8053A7-D0CF-45D2-95FD-77250F67112F}"/>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B465C911-C705-49E3-BECF-35800C29176F}"/>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21" name="화살표: 오른쪽 20">
              <a:hlinkClick r:id="" action="ppaction://noaction"/>
              <a:extLst>
                <a:ext uri="{FF2B5EF4-FFF2-40B4-BE49-F238E27FC236}">
                  <a16:creationId xmlns:a16="http://schemas.microsoft.com/office/drawing/2014/main" id="{CE840658-A667-4591-9704-05760A3323F1}"/>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4582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고전암호 실습 </a:t>
            </a:r>
            <a:r>
              <a:rPr lang="en-US" altLang="ko-KR" dirty="0"/>
              <a:t>– </a:t>
            </a:r>
            <a:r>
              <a:rPr lang="ko-KR" altLang="en-US" dirty="0"/>
              <a:t>카이사르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카이사르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카이사르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dirty="0">
                <a:solidFill>
                  <a:srgbClr val="000000"/>
                </a:solidFill>
                <a:latin typeface="맑은 고딕" panose="020B0503020000020004" pitchFamily="50" charset="-127"/>
                <a:ea typeface="맑은 고딕" panose="020B0503020000020004" pitchFamily="50" charset="-127"/>
              </a:rPr>
              <a:t>카이사르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en-US" altLang="ko-KR" sz="1200" b="1" kern="0" spc="200" dirty="0">
              <a:solidFill>
                <a:schemeClr val="accent2">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웹</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583C859F-4679-4F41-81E4-4619151BD311}"/>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41B2ADB4-A20C-4DB6-BA32-1D2F701E51A4}"/>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B6992D03-918D-4C56-9BFF-4551E039B0B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9A4508D9-2773-4F30-B65F-DF280C87AF1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화살표: 오른쪽 32">
            <a:hlinkClick r:id="" action="ppaction://noaction"/>
            <a:extLst>
              <a:ext uri="{FF2B5EF4-FFF2-40B4-BE49-F238E27FC236}">
                <a16:creationId xmlns:a16="http://schemas.microsoft.com/office/drawing/2014/main" id="{44FCD52B-66EE-4E35-BC3A-B14AF08CC4F6}"/>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실행 단추: 문서 33">
            <a:hlinkClick r:id="rId6" action="ppaction://hlinkfile"/>
            <a:extLst>
              <a:ext uri="{FF2B5EF4-FFF2-40B4-BE49-F238E27FC236}">
                <a16:creationId xmlns:a16="http://schemas.microsoft.com/office/drawing/2014/main" id="{AE0D57D3-7913-4FAC-829A-BD9E2F38A6D8}"/>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56306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양피지 이미지 검색결과">
            <a:extLst>
              <a:ext uri="{FF2B5EF4-FFF2-40B4-BE49-F238E27FC236}">
                <a16:creationId xmlns:a16="http://schemas.microsoft.com/office/drawing/2014/main" id="{BC211A44-359F-477B-AB6E-A0B1BD1E0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21" y="1690687"/>
            <a:ext cx="10944797" cy="4651281"/>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98F7F147-A5DB-4D3F-A47F-20DE3B33B14E}"/>
              </a:ext>
            </a:extLst>
          </p:cNvPr>
          <p:cNvSpPr>
            <a:spLocks noGrp="1"/>
          </p:cNvSpPr>
          <p:nvPr>
            <p:ph idx="1"/>
          </p:nvPr>
        </p:nvSpPr>
        <p:spPr>
          <a:xfrm>
            <a:off x="918884" y="1906309"/>
            <a:ext cx="10515600" cy="4351338"/>
          </a:xfrm>
        </p:spPr>
        <p:txBody>
          <a:bodyPr>
            <a:normAutofit fontScale="92500" lnSpcReduction="10000"/>
          </a:bodyPr>
          <a:lstStyle/>
          <a:p>
            <a:pPr marL="0" indent="0">
              <a:buNone/>
            </a:pPr>
            <a:r>
              <a:rPr lang="en-US" altLang="ko-KR" b="0" i="0" dirty="0">
                <a:solidFill>
                  <a:srgbClr val="000000"/>
                </a:solidFill>
                <a:effectLst/>
                <a:latin typeface="Nanum Gothic"/>
              </a:rPr>
              <a:t>DORQJ ZLWK OLEHUDWLRQ, WKH QDYDO DFDGHPB ZDV RSHQHG WR IRVWHU HOLWH QDYDO RIILFHUV ZKR ZLOO SURWHFW WKH VHDV RI WKH PRWKHUODQG EB DGPLUDO VRQ ZRQ-LO DQG RWKHU PDULQH SLRQHHUV. WKH HOLWH JXDUGLDQVKLSV SURGXFHG EB WKH QDYDO DFDGHPB KDYH GHGLFDWHG WKHPVHOYHV WR WKHLU PRWKHUODQG, DQG DUH VWLOO VWULYLQJ WR UDLVH WKH VWDWXV RI NRUHD LQ DOO SDUWV RI WKH ZRUOG. OLNH WKH DGDJH WKDW WKRVH ZKR UXOH WKH VHD GRPLQDWH WKH ZRUOG, ZH ZLOO PHHW WKH HASHFWDWLRQV RI WKH QDWLRQ DQG WKH SHRSOH EB QXUWXULQJ WDOHQWHG SHRSOH ZKR SURWHFW WKH VHD, ZKLFK LV RXU SODFH RI OLYLQJ DQG WKH FKDQQHO RI QDWLRQDO SURVSHULWB. ZH ORRN IRUZDUG WR BRXU FRQWLQXHG LQWHUHVW DQG VXSSRUW IRU RXU QDYDO DFDGHPB. WKDQN BRX.</a:t>
            </a:r>
            <a:endParaRPr lang="ko-KR" altLang="en-US" dirty="0"/>
          </a:p>
        </p:txBody>
      </p:sp>
      <p:sp>
        <p:nvSpPr>
          <p:cNvPr id="4" name="제목 1">
            <a:extLst>
              <a:ext uri="{FF2B5EF4-FFF2-40B4-BE49-F238E27FC236}">
                <a16:creationId xmlns:a16="http://schemas.microsoft.com/office/drawing/2014/main" id="{FD330260-2213-4952-A5EB-D2E786403755}"/>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/Theory/T4/Ceasar </a:t>
            </a:r>
            <a:br>
              <a:rPr lang="en-US" altLang="ko-KR" sz="2000" b="1" dirty="0">
                <a:solidFill>
                  <a:schemeClr val="bg1">
                    <a:lumMod val="65000"/>
                  </a:schemeClr>
                </a:solidFill>
              </a:rPr>
            </a:br>
            <a:r>
              <a:rPr lang="en-US" altLang="ko-KR" sz="2000" b="1" dirty="0">
                <a:solidFill>
                  <a:schemeClr val="bg1">
                    <a:lumMod val="65000"/>
                  </a:schemeClr>
                </a:solidFill>
              </a:rPr>
              <a:t>  </a:t>
            </a:r>
            <a:r>
              <a:rPr lang="ko-KR" altLang="en-US" dirty="0"/>
              <a:t>암호문</a:t>
            </a:r>
          </a:p>
        </p:txBody>
      </p:sp>
      <p:grpSp>
        <p:nvGrpSpPr>
          <p:cNvPr id="7" name="그룹 6">
            <a:extLst>
              <a:ext uri="{FF2B5EF4-FFF2-40B4-BE49-F238E27FC236}">
                <a16:creationId xmlns:a16="http://schemas.microsoft.com/office/drawing/2014/main" id="{5A1716A7-D52B-4418-809F-03E42E93D979}"/>
              </a:ext>
            </a:extLst>
          </p:cNvPr>
          <p:cNvGrpSpPr/>
          <p:nvPr/>
        </p:nvGrpSpPr>
        <p:grpSpPr>
          <a:xfrm>
            <a:off x="11593737" y="6457890"/>
            <a:ext cx="678993" cy="400110"/>
            <a:chOff x="10627762" y="-30288"/>
            <a:chExt cx="597159" cy="400110"/>
          </a:xfrm>
        </p:grpSpPr>
        <p:sp>
          <p:nvSpPr>
            <p:cNvPr id="8" name="사각형: 둥근 모서리 7">
              <a:extLst>
                <a:ext uri="{FF2B5EF4-FFF2-40B4-BE49-F238E27FC236}">
                  <a16:creationId xmlns:a16="http://schemas.microsoft.com/office/drawing/2014/main" id="{72B9B7E8-7FE7-4552-B3C4-890F69F6B8B5}"/>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0E3CE64E-598B-4F39-9D34-3336FA8A7642}"/>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11F71078-63CA-4C03-8329-A0F11B7B404E}"/>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화살표: 오른쪽 10">
            <a:hlinkClick r:id="" action="ppaction://noaction"/>
            <a:extLst>
              <a:ext uri="{FF2B5EF4-FFF2-40B4-BE49-F238E27FC236}">
                <a16:creationId xmlns:a16="http://schemas.microsoft.com/office/drawing/2014/main" id="{1E6AECC6-AF7A-4C46-8D63-ED8E1E87A18A}"/>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51884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른쪽 8">
            <a:hlinkClick r:id="" action="ppaction://noaction"/>
            <a:extLst>
              <a:ext uri="{FF2B5EF4-FFF2-40B4-BE49-F238E27FC236}">
                <a16:creationId xmlns:a16="http://schemas.microsoft.com/office/drawing/2014/main" id="{36DC0363-5748-4238-A24E-3E0F461FCB92}"/>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chemeClr val="accent6">
                <a:lumMod val="40000"/>
                <a:lumOff val="60000"/>
              </a:schemeClr>
            </a:solidFill>
          </a:ln>
        </p:spPr>
        <p:txBody>
          <a:bodyPr wrap="square" rtlCol="0">
            <a:noAutofit/>
          </a:bodyPr>
          <a:lstStyle/>
          <a:p>
            <a:pPr marL="228600" indent="-228600">
              <a:lnSpc>
                <a:spcPct val="140000"/>
              </a:lnSpc>
              <a:buAutoNum type="arabicPeriod"/>
            </a:pPr>
            <a:r>
              <a:rPr lang="en-US" altLang="ko-KR" sz="1000"/>
              <a:t>Ciphertext </a:t>
            </a:r>
            <a:r>
              <a:rPr lang="ko-KR" altLang="en-US" sz="1000" dirty="0"/>
              <a:t>부분에 암호문을 복사 </a:t>
            </a:r>
            <a:r>
              <a:rPr lang="ko-KR" altLang="en-US" sz="1000" dirty="0" err="1"/>
              <a:t>붙혀넣기</a:t>
            </a:r>
            <a:r>
              <a:rPr lang="ko-KR" altLang="en-US" sz="1000" dirty="0"/>
              <a:t> </a:t>
            </a:r>
            <a:r>
              <a:rPr lang="ko-KR" altLang="en-US" sz="1000" dirty="0" err="1"/>
              <a:t>한후</a:t>
            </a:r>
            <a:r>
              <a:rPr lang="en-US" altLang="ko-KR" sz="1000" dirty="0"/>
              <a:t>, </a:t>
            </a:r>
            <a:r>
              <a:rPr lang="ko-KR" altLang="en-US" sz="1000" dirty="0" err="1"/>
              <a:t>엔터를</a:t>
            </a:r>
            <a:r>
              <a:rPr lang="ko-KR" altLang="en-US" sz="1000" dirty="0"/>
              <a:t> 친다</a:t>
            </a:r>
            <a:r>
              <a:rPr lang="en-US" altLang="ko-KR" sz="1000" dirty="0"/>
              <a:t>.</a:t>
            </a:r>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chemeClr val="accent6">
                <a:lumMod val="40000"/>
                <a:lumOff val="60000"/>
              </a:schemeClr>
            </a:solidFill>
          </a:ln>
        </p:spPr>
        <p:txBody>
          <a:bodyPr wrap="square" rtlCol="0">
            <a:noAutofit/>
          </a:bodyPr>
          <a:lstStyle/>
          <a:p>
            <a:pPr>
              <a:lnSpc>
                <a:spcPct val="140000"/>
              </a:lnSpc>
            </a:pPr>
            <a:endParaRPr lang="ko-KR" altLang="en-US" sz="1000" dirty="0"/>
          </a:p>
        </p:txBody>
      </p:sp>
      <p:pic>
        <p:nvPicPr>
          <p:cNvPr id="3" name="그림 2">
            <a:extLst>
              <a:ext uri="{FF2B5EF4-FFF2-40B4-BE49-F238E27FC236}">
                <a16:creationId xmlns:a16="http://schemas.microsoft.com/office/drawing/2014/main" id="{0F1D7DB4-BCCA-4BEA-8ED5-BFDFB3699D5D}"/>
              </a:ext>
            </a:extLst>
          </p:cNvPr>
          <p:cNvPicPr>
            <a:picLocks noChangeAspect="1"/>
          </p:cNvPicPr>
          <p:nvPr/>
        </p:nvPicPr>
        <p:blipFill>
          <a:blip r:embed="rId2"/>
          <a:stretch>
            <a:fillRect/>
          </a:stretch>
        </p:blipFill>
        <p:spPr>
          <a:xfrm>
            <a:off x="479208" y="734600"/>
            <a:ext cx="5428611" cy="1003200"/>
          </a:xfrm>
          <a:prstGeom prst="rect">
            <a:avLst/>
          </a:prstGeom>
        </p:spPr>
      </p:pic>
      <p:grpSp>
        <p:nvGrpSpPr>
          <p:cNvPr id="6" name="그룹 5">
            <a:extLst>
              <a:ext uri="{FF2B5EF4-FFF2-40B4-BE49-F238E27FC236}">
                <a16:creationId xmlns:a16="http://schemas.microsoft.com/office/drawing/2014/main" id="{462CFA8D-6B6B-415C-B96A-26A1A5D4CDF2}"/>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EF4A2EB7-4F13-4ABA-B0C2-B70505938DB2}"/>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727F417-B194-4995-A062-AE526CD88977}"/>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0" name="화살표: 오른쪽 9">
              <a:hlinkClick r:id="" action="ppaction://noaction"/>
              <a:extLst>
                <a:ext uri="{FF2B5EF4-FFF2-40B4-BE49-F238E27FC236}">
                  <a16:creationId xmlns:a16="http://schemas.microsoft.com/office/drawing/2014/main" id="{CC0A85B5-42CA-4DF9-BDDE-5377F8F83FE4}"/>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58054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12DF244-1E45-44A0-B32E-616FEC167CD6}"/>
              </a:ext>
            </a:extLst>
          </p:cNvPr>
          <p:cNvSpPr txBox="1">
            <a:spLocks/>
          </p:cNvSpPr>
          <p:nvPr/>
        </p:nvSpPr>
        <p:spPr>
          <a:xfrm>
            <a:off x="392122" y="368998"/>
            <a:ext cx="5616792" cy="6120000"/>
          </a:xfrm>
          <a:prstGeom prst="rect">
            <a:avLst/>
          </a:prstGeom>
          <a:noFill/>
          <a:ln>
            <a:solidFill>
              <a:srgbClr val="7030A0"/>
            </a:solidFill>
          </a:ln>
        </p:spPr>
        <p:txBody>
          <a:bodyPr wrap="square" rtlCol="0">
            <a:noAutofit/>
          </a:bodyPr>
          <a:lstStyle/>
          <a:p>
            <a:pPr>
              <a:lnSpc>
                <a:spcPct val="140000"/>
              </a:lnSpc>
            </a:pPr>
            <a:r>
              <a:rPr lang="en-US" altLang="ko-KR" sz="1000"/>
              <a:t>After receiving an order from the Senate to dismantle </a:t>
            </a:r>
            <a:r>
              <a:rPr lang="en-US" altLang="ko-KR" sz="1000" dirty="0"/>
              <a:t>all </a:t>
            </a:r>
            <a:r>
              <a:rPr lang="en-US" altLang="ko-KR" sz="1000"/>
              <a:t>of the </a:t>
            </a:r>
            <a:r>
              <a:rPr lang="en-US" altLang="ko-KR" sz="1000" dirty="0"/>
              <a:t>corps in Gaul </a:t>
            </a:r>
            <a:r>
              <a:rPr lang="en-US" altLang="ko-KR" sz="1000"/>
              <a:t>and appear in Rome, he led the </a:t>
            </a:r>
            <a:r>
              <a:rPr lang="en-US" altLang="ko-KR" sz="1000" dirty="0"/>
              <a:t>corps to </a:t>
            </a:r>
            <a:r>
              <a:rPr lang="en-US" altLang="ko-KR" sz="1000"/>
              <a:t>cross the Rubicon River</a:t>
            </a:r>
            <a:r>
              <a:rPr lang="en-US" altLang="ko-KR" sz="1000" dirty="0"/>
              <a:t>. </a:t>
            </a:r>
          </a:p>
          <a:p>
            <a:pPr>
              <a:lnSpc>
                <a:spcPct val="140000"/>
              </a:lnSpc>
            </a:pPr>
            <a:endParaRPr lang="en-US" altLang="ko-KR" sz="1000" dirty="0"/>
          </a:p>
          <a:p>
            <a:pPr>
              <a:lnSpc>
                <a:spcPct val="140000"/>
              </a:lnSpc>
            </a:pPr>
            <a:r>
              <a:rPr lang="en-US" altLang="ko-KR" sz="1000"/>
              <a:t>At the time, the Rubicon River was the border between Rome and the provinces</a:t>
            </a:r>
            <a:r>
              <a:rPr lang="en-US" altLang="ko-KR" sz="1000" dirty="0"/>
              <a:t>, and it was </a:t>
            </a:r>
            <a:r>
              <a:rPr lang="en-US" altLang="ko-KR" sz="1000"/>
              <a:t>not allowed </a:t>
            </a:r>
            <a:r>
              <a:rPr lang="en-US" altLang="ko-KR" sz="1000" dirty="0"/>
              <a:t>to </a:t>
            </a:r>
            <a:r>
              <a:rPr lang="en-US" altLang="ko-KR" sz="1000"/>
              <a:t>cross the river </a:t>
            </a:r>
            <a:r>
              <a:rPr lang="en-US" altLang="ko-KR" sz="1000" dirty="0"/>
              <a:t>with troops. </a:t>
            </a:r>
          </a:p>
          <a:p>
            <a:pPr>
              <a:lnSpc>
                <a:spcPct val="140000"/>
              </a:lnSpc>
            </a:pPr>
            <a:endParaRPr lang="en-US" altLang="ko-KR" sz="1000" dirty="0"/>
          </a:p>
          <a:p>
            <a:pPr>
              <a:lnSpc>
                <a:spcPct val="140000"/>
              </a:lnSpc>
            </a:pPr>
            <a:r>
              <a:rPr lang="en-US" altLang="ko-KR" sz="1000"/>
              <a:t>Caesar </a:t>
            </a:r>
            <a:r>
              <a:rPr lang="en-US" altLang="ko-KR" sz="1000" dirty="0"/>
              <a:t>said </a:t>
            </a:r>
            <a:r>
              <a:rPr lang="en-US" altLang="ko-KR" sz="1000"/>
              <a:t>his dice were </a:t>
            </a:r>
            <a:r>
              <a:rPr lang="en-US" altLang="ko-KR" sz="1000" dirty="0"/>
              <a:t>thrown </a:t>
            </a:r>
            <a:r>
              <a:rPr lang="en-US" altLang="ko-KR" sz="1000"/>
              <a:t>as he crossed this river</a:t>
            </a:r>
            <a:r>
              <a:rPr lang="en-US" altLang="ko-KR" sz="1000" dirty="0"/>
              <a:t>.</a:t>
            </a:r>
            <a:endParaRPr lang="ko-KR" altLang="en-US" sz="1000" dirty="0"/>
          </a:p>
        </p:txBody>
      </p:sp>
      <p:sp>
        <p:nvSpPr>
          <p:cNvPr id="24" name="TextBox 23">
            <a:extLst>
              <a:ext uri="{FF2B5EF4-FFF2-40B4-BE49-F238E27FC236}">
                <a16:creationId xmlns:a16="http://schemas.microsoft.com/office/drawing/2014/main" id="{3B02FE9C-319E-4A1A-B3F6-06CCEB53FD1E}"/>
              </a:ext>
            </a:extLst>
          </p:cNvPr>
          <p:cNvSpPr txBox="1">
            <a:spLocks/>
          </p:cNvSpPr>
          <p:nvPr/>
        </p:nvSpPr>
        <p:spPr>
          <a:xfrm>
            <a:off x="6183088" y="368998"/>
            <a:ext cx="5616792" cy="6120000"/>
          </a:xfrm>
          <a:prstGeom prst="rect">
            <a:avLst/>
          </a:prstGeom>
          <a:noFill/>
          <a:ln>
            <a:solidFill>
              <a:srgbClr val="7030A0"/>
            </a:solidFill>
          </a:ln>
        </p:spPr>
        <p:txBody>
          <a:bodyPr wrap="square" rtlCol="0">
            <a:noAutofit/>
          </a:bodyPr>
          <a:lstStyle/>
          <a:p>
            <a:pPr>
              <a:lnSpc>
                <a:spcPct val="140000"/>
              </a:lnSpc>
            </a:pPr>
            <a:r>
              <a:rPr lang="ko-KR" altLang="en-US" sz="1000" dirty="0"/>
              <a:t>원로원의 최종권고</a:t>
            </a:r>
            <a:r>
              <a:rPr lang="en-US" altLang="ko-KR" sz="1000" dirty="0"/>
              <a:t>, </a:t>
            </a:r>
            <a:r>
              <a:rPr lang="ko-KR" altLang="en-US" sz="1000" dirty="0"/>
              <a:t>즉 갈리아 땅 에서 군단을 모두 해체하고 로마에 출두하라는 원로원의 명령을 받고 고민 끝에 군단을 이끌고 </a:t>
            </a:r>
            <a:r>
              <a:rPr lang="ko-KR" altLang="en-US" sz="1000" dirty="0" err="1"/>
              <a:t>루비콘</a:t>
            </a:r>
            <a:r>
              <a:rPr lang="ko-KR" altLang="en-US" sz="1000" dirty="0"/>
              <a:t> 강을 도하하였다</a:t>
            </a:r>
            <a:r>
              <a:rPr lang="en-US" altLang="ko-KR" sz="1000" dirty="0"/>
              <a:t>. </a:t>
            </a:r>
          </a:p>
          <a:p>
            <a:pPr>
              <a:lnSpc>
                <a:spcPct val="140000"/>
              </a:lnSpc>
            </a:pPr>
            <a:endParaRPr lang="en-US" altLang="ko-KR" sz="1000" dirty="0"/>
          </a:p>
          <a:p>
            <a:pPr>
              <a:lnSpc>
                <a:spcPct val="140000"/>
              </a:lnSpc>
            </a:pPr>
            <a:r>
              <a:rPr lang="ko-KR" altLang="en-US" sz="1000" dirty="0"/>
              <a:t>당시 </a:t>
            </a:r>
            <a:r>
              <a:rPr lang="ko-KR" altLang="en-US" sz="1000" dirty="0" err="1"/>
              <a:t>루비콘</a:t>
            </a:r>
            <a:r>
              <a:rPr lang="ko-KR" altLang="en-US" sz="1000" dirty="0"/>
              <a:t> 강은 로마와 속주의 경계였으며 군대를 이끌고 이 강을 넘을 수 없도록 정해져 있었다</a:t>
            </a:r>
            <a:r>
              <a:rPr lang="en-US" altLang="ko-KR" sz="1000" dirty="0"/>
              <a:t>. </a:t>
            </a:r>
          </a:p>
          <a:p>
            <a:pPr>
              <a:lnSpc>
                <a:spcPct val="140000"/>
              </a:lnSpc>
            </a:pPr>
            <a:endParaRPr lang="en-US" altLang="ko-KR" sz="1000" dirty="0"/>
          </a:p>
          <a:p>
            <a:pPr>
              <a:lnSpc>
                <a:spcPct val="140000"/>
              </a:lnSpc>
            </a:pPr>
            <a:r>
              <a:rPr lang="ko-KR" altLang="en-US" sz="1000" dirty="0"/>
              <a:t>카이사르는 이 강을 건너면서 주사위는 던져졌다고 말했다</a:t>
            </a:r>
            <a:r>
              <a:rPr lang="en-US" altLang="ko-KR" sz="1000" dirty="0"/>
              <a:t>.</a:t>
            </a:r>
            <a:endParaRPr lang="ko-KR" altLang="en-US" sz="1000" dirty="0"/>
          </a:p>
        </p:txBody>
      </p:sp>
      <p:sp>
        <p:nvSpPr>
          <p:cNvPr id="5" name="화살표: 오른쪽 4">
            <a:hlinkClick r:id="" action="ppaction://noaction"/>
            <a:extLst>
              <a:ext uri="{FF2B5EF4-FFF2-40B4-BE49-F238E27FC236}">
                <a16:creationId xmlns:a16="http://schemas.microsoft.com/office/drawing/2014/main" id="{BF335525-C16F-4D7E-A9C6-CBD5998B748D}"/>
              </a:ext>
            </a:extLst>
          </p:cNvPr>
          <p:cNvSpPr/>
          <p:nvPr/>
        </p:nvSpPr>
        <p:spPr>
          <a:xfrm flipH="1">
            <a:off x="134367" y="97585"/>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그룹 5">
            <a:extLst>
              <a:ext uri="{FF2B5EF4-FFF2-40B4-BE49-F238E27FC236}">
                <a16:creationId xmlns:a16="http://schemas.microsoft.com/office/drawing/2014/main" id="{94B997D5-5FC5-459C-9FA9-06E2928A752F}"/>
              </a:ext>
            </a:extLst>
          </p:cNvPr>
          <p:cNvGrpSpPr/>
          <p:nvPr/>
        </p:nvGrpSpPr>
        <p:grpSpPr>
          <a:xfrm>
            <a:off x="11593737" y="6457890"/>
            <a:ext cx="678993" cy="400110"/>
            <a:chOff x="10627762" y="-30288"/>
            <a:chExt cx="597159" cy="400110"/>
          </a:xfrm>
        </p:grpSpPr>
        <p:sp>
          <p:nvSpPr>
            <p:cNvPr id="7" name="사각형: 둥근 모서리 6">
              <a:extLst>
                <a:ext uri="{FF2B5EF4-FFF2-40B4-BE49-F238E27FC236}">
                  <a16:creationId xmlns:a16="http://schemas.microsoft.com/office/drawing/2014/main" id="{71E77BAF-4ECD-4596-849B-DD346F23EB93}"/>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2F9618C4-5F4C-4728-A724-9A44FC6C6A45}"/>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9" name="화살표: 오른쪽 8">
              <a:hlinkClick r:id="" action="ppaction://noaction"/>
              <a:extLst>
                <a:ext uri="{FF2B5EF4-FFF2-40B4-BE49-F238E27FC236}">
                  <a16:creationId xmlns:a16="http://schemas.microsoft.com/office/drawing/2014/main" id="{1DDA6112-315A-4A14-BFDD-66524E41710D}"/>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35673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60E50-7DA3-41F4-B92E-B8A0C30C592F}"/>
              </a:ext>
            </a:extLst>
          </p:cNvPr>
          <p:cNvSpPr>
            <a:spLocks noGrp="1"/>
          </p:cNvSpPr>
          <p:nvPr>
            <p:ph type="title"/>
          </p:nvPr>
        </p:nvSpPr>
        <p:spPr/>
        <p:txBody>
          <a:bodyPr>
            <a:normAutofit/>
          </a:bodyPr>
          <a:lstStyle/>
          <a:p>
            <a:pPr>
              <a:lnSpc>
                <a:spcPct val="100000"/>
              </a:lnSpc>
            </a:pPr>
            <a:r>
              <a:rPr lang="en-US" altLang="ko-KR" sz="2000" b="1" dirty="0">
                <a:solidFill>
                  <a:schemeClr val="bg1">
                    <a:lumMod val="65000"/>
                  </a:schemeClr>
                </a:solidFill>
              </a:rPr>
              <a:t>/Theory/T4/Vigenere</a:t>
            </a:r>
            <a:br>
              <a:rPr lang="en-US" altLang="ko-KR" dirty="0"/>
            </a:br>
            <a:r>
              <a:rPr lang="en-US" altLang="ko-KR" dirty="0"/>
              <a:t> </a:t>
            </a:r>
            <a:r>
              <a:rPr lang="ko-KR" altLang="en-US" kern="0" dirty="0" err="1">
                <a:solidFill>
                  <a:srgbClr val="000000"/>
                </a:solidFill>
                <a:latin typeface="함초롬바탕" panose="02030604000101010101" pitchFamily="18" charset="-127"/>
              </a:rPr>
              <a:t>비즈네르</a:t>
            </a:r>
            <a:r>
              <a:rPr lang="ko-KR" altLang="en-US" kern="0" dirty="0">
                <a:solidFill>
                  <a:srgbClr val="000000"/>
                </a:solidFill>
                <a:latin typeface="함초롬바탕" panose="02030604000101010101" pitchFamily="18" charset="-127"/>
              </a:rPr>
              <a:t> 암호</a:t>
            </a:r>
            <a:endParaRPr lang="ko-KR" altLang="en-US" dirty="0"/>
          </a:p>
        </p:txBody>
      </p:sp>
      <p:pic>
        <p:nvPicPr>
          <p:cNvPr id="8194" name="Picture 2">
            <a:extLst>
              <a:ext uri="{FF2B5EF4-FFF2-40B4-BE49-F238E27FC236}">
                <a16:creationId xmlns:a16="http://schemas.microsoft.com/office/drawing/2014/main" id="{819EE01E-EDA9-4FC9-8BBE-F550D18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48" y="2623235"/>
            <a:ext cx="5795944" cy="47421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비제네르 표 예시 설명">
            <a:extLst>
              <a:ext uri="{FF2B5EF4-FFF2-40B4-BE49-F238E27FC236}">
                <a16:creationId xmlns:a16="http://schemas.microsoft.com/office/drawing/2014/main" id="{A8BA64F4-A8D4-4581-93DC-84F05B473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9" y="1849333"/>
            <a:ext cx="6133391" cy="456802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DC38C039-9D27-4916-B4B3-1D7BFA1683CC}"/>
              </a:ext>
            </a:extLst>
          </p:cNvPr>
          <p:cNvSpPr/>
          <p:nvPr/>
        </p:nvSpPr>
        <p:spPr>
          <a:xfrm>
            <a:off x="1004207" y="2038169"/>
            <a:ext cx="228599" cy="4362860"/>
          </a:xfrm>
          <a:prstGeom prst="rect">
            <a:avLst/>
          </a:prstGeom>
          <a:solidFill>
            <a:srgbClr val="FDDFC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F4D0653C-D35D-402D-8AF5-FD2D13A9286B}"/>
              </a:ext>
            </a:extLst>
          </p:cNvPr>
          <p:cNvSpPr txBox="1"/>
          <p:nvPr/>
        </p:nvSpPr>
        <p:spPr>
          <a:xfrm>
            <a:off x="6340755" y="3155421"/>
            <a:ext cx="4615094" cy="307777"/>
          </a:xfrm>
          <a:prstGeom prst="rect">
            <a:avLst/>
          </a:prstGeom>
          <a:noFill/>
        </p:spPr>
        <p:txBody>
          <a:bodyPr wrap="square" rtlCol="0">
            <a:spAutoFit/>
          </a:bodyPr>
          <a:lstStyle/>
          <a:p>
            <a:r>
              <a:rPr lang="en-US" altLang="ko-KR" sz="1400" b="0" i="0" dirty="0">
                <a:solidFill>
                  <a:srgbClr val="202122"/>
                </a:solidFill>
                <a:effectLst/>
                <a:latin typeface="Arial" panose="020B0604020202020204" pitchFamily="34" charset="0"/>
              </a:rPr>
              <a:t>divert troops to east ridge =&gt;  </a:t>
            </a:r>
            <a:r>
              <a:rPr lang="en-US" altLang="ko-KR" sz="1400" dirty="0" err="1"/>
              <a:t>vstwbrlbmgzqlycscrjsbyo</a:t>
            </a:r>
            <a:endParaRPr lang="ko-KR" altLang="en-US" sz="1400" dirty="0"/>
          </a:p>
        </p:txBody>
      </p:sp>
      <p:sp>
        <p:nvSpPr>
          <p:cNvPr id="19" name="TextBox 18">
            <a:extLst>
              <a:ext uri="{FF2B5EF4-FFF2-40B4-BE49-F238E27FC236}">
                <a16:creationId xmlns:a16="http://schemas.microsoft.com/office/drawing/2014/main" id="{2206A4D5-6703-4CDA-A329-9AABE5831DCD}"/>
              </a:ext>
            </a:extLst>
          </p:cNvPr>
          <p:cNvSpPr txBox="1"/>
          <p:nvPr/>
        </p:nvSpPr>
        <p:spPr>
          <a:xfrm>
            <a:off x="10955849" y="3155420"/>
            <a:ext cx="1329180" cy="307777"/>
          </a:xfrm>
          <a:prstGeom prst="rect">
            <a:avLst/>
          </a:prstGeom>
          <a:noFill/>
        </p:spPr>
        <p:txBody>
          <a:bodyPr wrap="square" rtlCol="0">
            <a:spAutoFit/>
          </a:bodyPr>
          <a:lstStyle/>
          <a:p>
            <a:r>
              <a:rPr lang="en-US" altLang="ko-KR" sz="1400" b="0" i="0" dirty="0">
                <a:solidFill>
                  <a:srgbClr val="F743BB"/>
                </a:solidFill>
                <a:effectLst/>
                <a:latin typeface="Arial" panose="020B0604020202020204" pitchFamily="34" charset="0"/>
              </a:rPr>
              <a:t>Key = SKY</a:t>
            </a:r>
            <a:endParaRPr lang="ko-KR" altLang="en-US" sz="1400" dirty="0">
              <a:solidFill>
                <a:srgbClr val="F743BB"/>
              </a:solidFill>
            </a:endParaRPr>
          </a:p>
        </p:txBody>
      </p:sp>
      <p:sp>
        <p:nvSpPr>
          <p:cNvPr id="21" name="TextBox 20">
            <a:extLst>
              <a:ext uri="{FF2B5EF4-FFF2-40B4-BE49-F238E27FC236}">
                <a16:creationId xmlns:a16="http://schemas.microsoft.com/office/drawing/2014/main" id="{D75CB736-F76B-498F-AA76-AA9EBDF9EDC1}"/>
              </a:ext>
            </a:extLst>
          </p:cNvPr>
          <p:cNvSpPr txBox="1"/>
          <p:nvPr/>
        </p:nvSpPr>
        <p:spPr>
          <a:xfrm>
            <a:off x="6272748" y="3521168"/>
            <a:ext cx="6080288" cy="10202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같은 </a:t>
            </a:r>
            <a:r>
              <a:rPr lang="en-US" altLang="ko-KR" sz="1400" b="0" i="0" dirty="0">
                <a:solidFill>
                  <a:srgbClr val="202122"/>
                </a:solidFill>
                <a:effectLst/>
                <a:latin typeface="Arial" panose="020B0604020202020204" pitchFamily="34" charset="0"/>
              </a:rPr>
              <a:t>'o'</a:t>
            </a:r>
            <a:r>
              <a:rPr lang="ko-KR" altLang="en-US" sz="1400" b="0" i="0" dirty="0">
                <a:solidFill>
                  <a:srgbClr val="202122"/>
                </a:solidFill>
                <a:effectLst/>
                <a:latin typeface="Arial" panose="020B0604020202020204" pitchFamily="34" charset="0"/>
              </a:rPr>
              <a:t>에 대해서 </a:t>
            </a:r>
            <a:r>
              <a:rPr lang="en-US" altLang="ko-KR" sz="1400" b="0" i="0" dirty="0">
                <a:solidFill>
                  <a:srgbClr val="202122"/>
                </a:solidFill>
                <a:effectLst/>
                <a:latin typeface="Arial" panose="020B0604020202020204" pitchFamily="34" charset="0"/>
              </a:rPr>
              <a:t>'M','G','Y'</a:t>
            </a:r>
            <a:r>
              <a:rPr lang="ko-KR" altLang="en-US" sz="1400" b="0" i="0" dirty="0">
                <a:solidFill>
                  <a:srgbClr val="202122"/>
                </a:solidFill>
                <a:effectLst/>
                <a:latin typeface="Arial" panose="020B0604020202020204" pitchFamily="34" charset="0"/>
              </a:rPr>
              <a:t>세가지가 나온 것을 알 수 있다</a:t>
            </a:r>
            <a:r>
              <a:rPr lang="en-US" altLang="ko-KR" sz="1400" b="0" i="0" dirty="0">
                <a:solidFill>
                  <a:srgbClr val="202122"/>
                </a:solidFill>
                <a:effectLst/>
                <a:latin typeface="Arial" panose="020B0604020202020204" pitchFamily="34" charset="0"/>
              </a:rPr>
              <a:t>.</a:t>
            </a:r>
          </a:p>
          <a:p>
            <a:pPr marL="285750" indent="-285750">
              <a:lnSpc>
                <a:spcPct val="150000"/>
              </a:lnSpc>
              <a:buFont typeface="Arial" panose="020B0604020202020204" pitchFamily="34" charset="0"/>
              <a:buChar char="•"/>
            </a:pPr>
            <a:r>
              <a:rPr lang="ko-KR" altLang="en-US" sz="1400" b="0" i="0" dirty="0">
                <a:solidFill>
                  <a:srgbClr val="202122"/>
                </a:solidFill>
                <a:effectLst/>
                <a:latin typeface="Arial" panose="020B0604020202020204" pitchFamily="34" charset="0"/>
              </a:rPr>
              <a:t>빈도분석법으로는 해독이 불가능</a:t>
            </a:r>
            <a:r>
              <a:rPr lang="en-US" altLang="ko-KR" sz="1400" b="0" i="0" dirty="0">
                <a:solidFill>
                  <a:srgbClr val="202122"/>
                </a:solidFill>
                <a:effectLst/>
                <a:latin typeface="Arial" panose="020B0604020202020204" pitchFamily="34" charset="0"/>
              </a:rPr>
              <a:t>. </a:t>
            </a:r>
            <a:endParaRPr lang="en-US" altLang="ko-KR" sz="1400" dirty="0">
              <a:solidFill>
                <a:srgbClr val="202122"/>
              </a:solidFill>
              <a:latin typeface="Arial" panose="020B0604020202020204" pitchFamily="34" charset="0"/>
            </a:endParaRPr>
          </a:p>
          <a:p>
            <a:pPr marL="285750" indent="-285750">
              <a:lnSpc>
                <a:spcPct val="150000"/>
              </a:lnSpc>
              <a:buFont typeface="Arial" panose="020B0604020202020204" pitchFamily="34" charset="0"/>
              <a:buChar char="•"/>
            </a:pPr>
            <a:r>
              <a:rPr lang="ko-KR" altLang="en-US" sz="1400" dirty="0" err="1">
                <a:solidFill>
                  <a:srgbClr val="202122"/>
                </a:solidFill>
                <a:latin typeface="Arial" panose="020B0604020202020204" pitchFamily="34" charset="0"/>
              </a:rPr>
              <a:t>평문이</a:t>
            </a:r>
            <a:r>
              <a:rPr lang="ko-KR" altLang="en-US" sz="1400" dirty="0">
                <a:solidFill>
                  <a:srgbClr val="202122"/>
                </a:solidFill>
                <a:latin typeface="Arial" panose="020B0604020202020204" pitchFamily="34" charset="0"/>
              </a:rPr>
              <a:t> 아주 길며</a:t>
            </a:r>
            <a:r>
              <a:rPr lang="en-US" altLang="ko-KR" sz="1400" dirty="0">
                <a:solidFill>
                  <a:srgbClr val="202122"/>
                </a:solidFill>
                <a:latin typeface="Arial" panose="020B0604020202020204" pitchFamily="34" charset="0"/>
              </a:rPr>
              <a:t>, </a:t>
            </a:r>
            <a:r>
              <a:rPr lang="ko-KR" altLang="en-US" sz="1400" dirty="0">
                <a:solidFill>
                  <a:srgbClr val="202122"/>
                </a:solidFill>
                <a:latin typeface="Arial" panose="020B0604020202020204" pitchFamily="34" charset="0"/>
              </a:rPr>
              <a:t>키의 길이를 안다고 가정했을 시 빈도분석법 가능</a:t>
            </a:r>
            <a:endParaRPr lang="ko-KR" altLang="en-US" sz="1400" dirty="0"/>
          </a:p>
        </p:txBody>
      </p:sp>
      <p:sp>
        <p:nvSpPr>
          <p:cNvPr id="22" name="TextBox 21">
            <a:extLst>
              <a:ext uri="{FF2B5EF4-FFF2-40B4-BE49-F238E27FC236}">
                <a16:creationId xmlns:a16="http://schemas.microsoft.com/office/drawing/2014/main" id="{129849F9-5019-46F5-8FDB-B6B2AE2B7D9F}"/>
              </a:ext>
            </a:extLst>
          </p:cNvPr>
          <p:cNvSpPr txBox="1"/>
          <p:nvPr/>
        </p:nvSpPr>
        <p:spPr>
          <a:xfrm>
            <a:off x="838199" y="6492875"/>
            <a:ext cx="5257801" cy="307777"/>
          </a:xfrm>
          <a:prstGeom prst="rect">
            <a:avLst/>
          </a:prstGeom>
          <a:noFill/>
        </p:spPr>
        <p:txBody>
          <a:bodyPr wrap="square" rtlCol="0">
            <a:spAutoFit/>
          </a:bodyPr>
          <a:lstStyle/>
          <a:p>
            <a:r>
              <a:rPr lang="ko-KR" altLang="en-US" sz="1400" dirty="0" err="1"/>
              <a:t>비즈네르</a:t>
            </a:r>
            <a:r>
              <a:rPr lang="ko-KR" altLang="en-US" sz="1400" dirty="0"/>
              <a:t> 표</a:t>
            </a:r>
            <a:r>
              <a:rPr lang="en-US" altLang="ko-KR" sz="1400" dirty="0"/>
              <a:t>.    </a:t>
            </a:r>
            <a:r>
              <a:rPr lang="en-US" altLang="ko-KR" sz="1400" dirty="0">
                <a:solidFill>
                  <a:srgbClr val="F743BB"/>
                </a:solidFill>
              </a:rPr>
              <a:t>Ex)</a:t>
            </a:r>
            <a:r>
              <a:rPr lang="en-US" altLang="ko-KR" sz="1400" dirty="0"/>
              <a:t> ( </a:t>
            </a:r>
            <a:r>
              <a:rPr lang="ko-KR" altLang="en-US" sz="1400" dirty="0"/>
              <a:t>원문 </a:t>
            </a:r>
            <a:r>
              <a:rPr lang="en-US" altLang="ko-KR" sz="1400" dirty="0"/>
              <a:t>“d”, </a:t>
            </a:r>
            <a:r>
              <a:rPr lang="ko-KR" altLang="en-US" sz="1400" dirty="0"/>
              <a:t>키워드 </a:t>
            </a:r>
            <a:r>
              <a:rPr lang="en-US" altLang="ko-KR" sz="1400" dirty="0"/>
              <a:t>“S” ) -&gt; ( </a:t>
            </a:r>
            <a:r>
              <a:rPr lang="ko-KR" altLang="en-US" sz="1400" dirty="0"/>
              <a:t>암호문</a:t>
            </a:r>
            <a:r>
              <a:rPr lang="en-US" altLang="ko-KR" sz="1400" dirty="0"/>
              <a:t> “V” ) </a:t>
            </a:r>
            <a:endParaRPr lang="ko-KR" altLang="en-US" sz="1400" dirty="0"/>
          </a:p>
        </p:txBody>
      </p:sp>
      <p:grpSp>
        <p:nvGrpSpPr>
          <p:cNvPr id="11" name="그룹 10">
            <a:extLst>
              <a:ext uri="{FF2B5EF4-FFF2-40B4-BE49-F238E27FC236}">
                <a16:creationId xmlns:a16="http://schemas.microsoft.com/office/drawing/2014/main" id="{2DC2AB88-F7FD-4978-8998-EDE8879BE53A}"/>
              </a:ext>
            </a:extLst>
          </p:cNvPr>
          <p:cNvGrpSpPr/>
          <p:nvPr/>
        </p:nvGrpSpPr>
        <p:grpSpPr>
          <a:xfrm>
            <a:off x="11593737" y="6457890"/>
            <a:ext cx="678993" cy="400110"/>
            <a:chOff x="10627762" y="-30288"/>
            <a:chExt cx="597159" cy="400110"/>
          </a:xfrm>
        </p:grpSpPr>
        <p:sp>
          <p:nvSpPr>
            <p:cNvPr id="12" name="사각형: 둥근 모서리 11">
              <a:extLst>
                <a:ext uri="{FF2B5EF4-FFF2-40B4-BE49-F238E27FC236}">
                  <a16:creationId xmlns:a16="http://schemas.microsoft.com/office/drawing/2014/main" id="{59373F8C-9C85-4DA7-99AC-B2FA3A727EDE}"/>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7817CEC-C581-48B1-B817-C22AA9CAF95C}"/>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14" name="화살표: 오른쪽 13">
              <a:hlinkClick r:id="" action="ppaction://noaction"/>
              <a:extLst>
                <a:ext uri="{FF2B5EF4-FFF2-40B4-BE49-F238E27FC236}">
                  <a16:creationId xmlns:a16="http://schemas.microsoft.com/office/drawing/2014/main" id="{B7013C82-DA34-4FC3-A9AA-AAF007DAC4F2}"/>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화살표: 오른쪽 14">
            <a:hlinkClick r:id="" action="ppaction://noaction"/>
            <a:extLst>
              <a:ext uri="{FF2B5EF4-FFF2-40B4-BE49-F238E27FC236}">
                <a16:creationId xmlns:a16="http://schemas.microsoft.com/office/drawing/2014/main" id="{B8F8F646-AB56-440C-BD76-0244B5BAD501}"/>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351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a:extLst>
              <a:ext uri="{FF2B5EF4-FFF2-40B4-BE49-F238E27FC236}">
                <a16:creationId xmlns:a16="http://schemas.microsoft.com/office/drawing/2014/main" id="{3010DBED-3ABA-4169-8A96-F92BD8C538BB}"/>
              </a:ext>
            </a:extLst>
          </p:cNvPr>
          <p:cNvSpPr>
            <a:spLocks noGrp="1"/>
          </p:cNvSpPr>
          <p:nvPr>
            <p:ph type="title"/>
          </p:nvPr>
        </p:nvSpPr>
        <p:spPr>
          <a:xfrm>
            <a:off x="838200" y="365125"/>
            <a:ext cx="10515600" cy="1325563"/>
          </a:xfrm>
        </p:spPr>
        <p:txBody>
          <a:bodyPr>
            <a:normAutofit/>
          </a:bodyPr>
          <a:lstStyle/>
          <a:p>
            <a:pPr>
              <a:lnSpc>
                <a:spcPct val="100000"/>
              </a:lnSpc>
            </a:pPr>
            <a:r>
              <a:rPr lang="en-US" altLang="ko-KR" sz="2000" b="1" dirty="0">
                <a:solidFill>
                  <a:schemeClr val="bg1">
                    <a:lumMod val="65000"/>
                  </a:schemeClr>
                </a:solidFill>
              </a:rPr>
              <a:t>/Theory/T4/</a:t>
            </a:r>
            <a:r>
              <a:rPr lang="en-US" altLang="ko-KR" sz="2000" b="1" dirty="0" err="1">
                <a:solidFill>
                  <a:schemeClr val="bg1">
                    <a:lumMod val="65000"/>
                  </a:schemeClr>
                </a:solidFill>
              </a:rPr>
              <a:t>Vigenere</a:t>
            </a:r>
            <a:br>
              <a:rPr lang="en-US" altLang="ko-KR" dirty="0"/>
            </a:br>
            <a:r>
              <a:rPr lang="ko-KR" altLang="en-US" dirty="0"/>
              <a:t>고전암호 실습 </a:t>
            </a:r>
            <a:r>
              <a:rPr lang="en-US" altLang="ko-KR" dirty="0"/>
              <a:t>– </a:t>
            </a:r>
            <a:r>
              <a:rPr lang="ko-KR" altLang="en-US" dirty="0" err="1"/>
              <a:t>비즈네르</a:t>
            </a:r>
            <a:r>
              <a:rPr lang="ko-KR" altLang="en-US" dirty="0"/>
              <a:t> 암호</a:t>
            </a:r>
          </a:p>
        </p:txBody>
      </p:sp>
      <p:sp>
        <p:nvSpPr>
          <p:cNvPr id="19" name="TextBox 18">
            <a:extLst>
              <a:ext uri="{FF2B5EF4-FFF2-40B4-BE49-F238E27FC236}">
                <a16:creationId xmlns:a16="http://schemas.microsoft.com/office/drawing/2014/main" id="{7076FC32-9B79-4A30-B484-56AA93672AB7}"/>
              </a:ext>
            </a:extLst>
          </p:cNvPr>
          <p:cNvSpPr txBox="1"/>
          <p:nvPr/>
        </p:nvSpPr>
        <p:spPr>
          <a:xfrm>
            <a:off x="1496053" y="3328503"/>
            <a:ext cx="4432683" cy="2833758"/>
          </a:xfrm>
          <a:prstGeom prst="rect">
            <a:avLst/>
          </a:prstGeom>
          <a:noFill/>
          <a:ln>
            <a:solidFill>
              <a:schemeClr val="accent1">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대응</a:t>
            </a:r>
            <a:r>
              <a:rPr lang="ko-KR" altLang="en-US" sz="1200" b="1" kern="0" spc="200" dirty="0">
                <a:solidFill>
                  <a:schemeClr val="accent1">
                    <a:lumMod val="75000"/>
                  </a:schemeClr>
                </a:solidFill>
                <a:latin typeface="맑은 고딕" panose="020B0503020000020004" pitchFamily="50" charset="-127"/>
                <a:ea typeface="맑은 고딕" panose="020B0503020000020004" pitchFamily="50" charset="-127"/>
              </a:rPr>
              <a:t>실습</a:t>
            </a:r>
            <a:endParaRPr lang="en-US" altLang="ko-KR" sz="1200" b="1" kern="0" spc="200" dirty="0">
              <a:solidFill>
                <a:schemeClr val="accent1">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당신은 고대 유적지 에서 다음과 같은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암호를 발견하였다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p>
          <a:p>
            <a:pPr>
              <a:lnSpc>
                <a:spcPct val="140000"/>
              </a:lnSpc>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해독하시오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p>
        </p:txBody>
      </p:sp>
      <p:sp>
        <p:nvSpPr>
          <p:cNvPr id="20" name="타원 19">
            <a:extLst>
              <a:ext uri="{FF2B5EF4-FFF2-40B4-BE49-F238E27FC236}">
                <a16:creationId xmlns:a16="http://schemas.microsoft.com/office/drawing/2014/main" id="{9E80E776-56B9-432F-B4E6-4B9F3ADDC947}"/>
              </a:ext>
            </a:extLst>
          </p:cNvPr>
          <p:cNvSpPr/>
          <p:nvPr/>
        </p:nvSpPr>
        <p:spPr>
          <a:xfrm rot="5400000">
            <a:off x="580444" y="3328504"/>
            <a:ext cx="730420" cy="730420"/>
          </a:xfrm>
          <a:prstGeom prst="ellipse">
            <a:avLst/>
          </a:prstGeom>
          <a:noFill/>
          <a:ln w="25400">
            <a:gradFill>
              <a:gsLst>
                <a:gs pos="0">
                  <a:schemeClr val="accent1">
                    <a:lumMod val="75000"/>
                  </a:schemeClr>
                </a:gs>
                <a:gs pos="100000">
                  <a:schemeClr val="accent1">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1" name="Picture 14" descr="appendix icon 이미지 검색결과">
            <a:extLst>
              <a:ext uri="{FF2B5EF4-FFF2-40B4-BE49-F238E27FC236}">
                <a16:creationId xmlns:a16="http://schemas.microsoft.com/office/drawing/2014/main" id="{608B0CD9-D2A6-4DCE-BCB4-51D0AE4FB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54" y="3380506"/>
            <a:ext cx="586243" cy="586243"/>
          </a:xfrm>
          <a:prstGeom prst="rect">
            <a:avLst/>
          </a:prstGeom>
          <a:noFill/>
          <a:extLst>
            <a:ext uri="{909E8E84-426E-40DD-AFC4-6F175D3DCCD1}">
              <a14:hiddenFill xmlns:a14="http://schemas.microsoft.com/office/drawing/2010/main">
                <a:solidFill>
                  <a:srgbClr val="FFFFFF"/>
                </a:solidFill>
              </a14:hiddenFill>
            </a:ext>
          </a:extLst>
        </p:spPr>
      </p:pic>
      <p:sp>
        <p:nvSpPr>
          <p:cNvPr id="22" name="타원 21">
            <a:extLst>
              <a:ext uri="{FF2B5EF4-FFF2-40B4-BE49-F238E27FC236}">
                <a16:creationId xmlns:a16="http://schemas.microsoft.com/office/drawing/2014/main" id="{80D101B2-E3D5-4008-9106-02F27DD5899E}"/>
              </a:ext>
            </a:extLst>
          </p:cNvPr>
          <p:cNvSpPr/>
          <p:nvPr/>
        </p:nvSpPr>
        <p:spPr>
          <a:xfrm rot="5400000">
            <a:off x="6263266" y="3308419"/>
            <a:ext cx="730420" cy="730420"/>
          </a:xfrm>
          <a:prstGeom prst="ellipse">
            <a:avLst/>
          </a:prstGeom>
          <a:noFill/>
          <a:ln w="25400">
            <a:gradFill>
              <a:gsLst>
                <a:gs pos="0">
                  <a:schemeClr val="accent4">
                    <a:lumMod val="75000"/>
                  </a:schemeClr>
                </a:gs>
                <a:gs pos="100000">
                  <a:schemeClr val="accent4">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3" name="TextBox 22">
            <a:extLst>
              <a:ext uri="{FF2B5EF4-FFF2-40B4-BE49-F238E27FC236}">
                <a16:creationId xmlns:a16="http://schemas.microsoft.com/office/drawing/2014/main" id="{6DD6BADE-CD7C-432C-B129-58842CE63846}"/>
              </a:ext>
            </a:extLst>
          </p:cNvPr>
          <p:cNvSpPr txBox="1"/>
          <p:nvPr/>
        </p:nvSpPr>
        <p:spPr>
          <a:xfrm>
            <a:off x="7178875" y="3313578"/>
            <a:ext cx="4432682" cy="2833758"/>
          </a:xfrm>
          <a:prstGeom prst="rect">
            <a:avLst/>
          </a:prstGeom>
          <a:noFill/>
          <a:ln>
            <a:solidFill>
              <a:schemeClr val="accent4">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참고</a:t>
            </a:r>
            <a:r>
              <a:rPr lang="ko-KR" altLang="en-US" sz="1200" b="1" kern="0" spc="200" dirty="0">
                <a:solidFill>
                  <a:schemeClr val="accent4">
                    <a:lumMod val="75000"/>
                  </a:schemeClr>
                </a:solidFill>
                <a:effectLst/>
                <a:latin typeface="맑은 고딕" panose="020B0503020000020004" pitchFamily="50" charset="-127"/>
                <a:ea typeface="맑은 고딕" panose="020B0503020000020004" pitchFamily="50" charset="-127"/>
              </a:rPr>
              <a:t>사항</a:t>
            </a:r>
            <a:endParaRPr lang="en-US" altLang="ko-KR" sz="1200" b="1" kern="0" spc="200" dirty="0">
              <a:solidFill>
                <a:schemeClr val="accent4">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 정보</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spc="0" dirty="0">
                <a:solidFill>
                  <a:srgbClr val="000000"/>
                </a:solidFill>
                <a:effectLst/>
                <a:latin typeface="맑은 고딕" panose="020B0503020000020004" pitchFamily="50" charset="-127"/>
                <a:ea typeface="맑은 고딕" panose="020B0503020000020004" pitchFamily="50" charset="-127"/>
              </a:rPr>
              <a:t> 암호</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a:solidFill>
                  <a:srgbClr val="000000"/>
                </a:solidFill>
                <a:effectLst/>
                <a:latin typeface="맑은 고딕" panose="020B0503020000020004" pitchFamily="50" charset="-127"/>
                <a:ea typeface="맑은 고딕" panose="020B0503020000020004" pitchFamily="50" charset="-127"/>
              </a:rPr>
              <a:t>      </a:t>
            </a:r>
            <a:r>
              <a:rPr lang="en-US" altLang="ko-KR" sz="1000" kern="0">
                <a:solidFill>
                  <a:srgbClr val="000000"/>
                </a:solidFill>
                <a:latin typeface="맑은 고딕" panose="020B0503020000020004" pitchFamily="50" charset="-127"/>
                <a:ea typeface="맑은 고딕" panose="020B0503020000020004" pitchFamily="50" charset="-127"/>
              </a:rPr>
              <a:t>key</a:t>
            </a:r>
            <a:r>
              <a:rPr lang="ko-KR" altLang="en-US" sz="1000" kern="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en-US" altLang="ko-KR" sz="1000" kern="0" dirty="0">
                <a:solidFill>
                  <a:srgbClr val="000000"/>
                </a:solidFill>
                <a:latin typeface="맑은 고딕" panose="020B0503020000020004" pitchFamily="50" charset="-127"/>
                <a:ea typeface="맑은 고딕" panose="020B0503020000020004" pitchFamily="50" charset="-127"/>
              </a:rPr>
              <a:t>navy</a:t>
            </a:r>
            <a:endParaRPr lang="en-US" altLang="ko-KR" sz="1000" kern="0" spc="0" dirty="0">
              <a:solidFill>
                <a:srgbClr val="000000"/>
              </a:solidFill>
              <a:effectLst/>
              <a:latin typeface="맑은 고딕" panose="020B0503020000020004" pitchFamily="50" charset="-127"/>
              <a:ea typeface="맑은 고딕" panose="020B0503020000020004" pitchFamily="50" charset="-127"/>
            </a:endParaRPr>
          </a:p>
        </p:txBody>
      </p:sp>
      <p:pic>
        <p:nvPicPr>
          <p:cNvPr id="24" name="Picture 4" descr="목표 아이콘 이미지 검색결과">
            <a:extLst>
              <a:ext uri="{FF2B5EF4-FFF2-40B4-BE49-F238E27FC236}">
                <a16:creationId xmlns:a16="http://schemas.microsoft.com/office/drawing/2014/main" id="{B9205FF9-C363-42B3-B1E8-169714DF8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59" y="2093753"/>
            <a:ext cx="677306" cy="67730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F32C70E-4032-4FCE-BE50-0C97DEAF64EB}"/>
              </a:ext>
            </a:extLst>
          </p:cNvPr>
          <p:cNvSpPr txBox="1"/>
          <p:nvPr/>
        </p:nvSpPr>
        <p:spPr>
          <a:xfrm>
            <a:off x="1496054" y="2093753"/>
            <a:ext cx="4432682" cy="836832"/>
          </a:xfrm>
          <a:prstGeom prst="rect">
            <a:avLst/>
          </a:prstGeom>
          <a:noFill/>
          <a:ln>
            <a:solidFill>
              <a:schemeClr val="accent6">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교육</a:t>
            </a:r>
            <a:r>
              <a:rPr lang="ko-KR" altLang="en-US" sz="1200" b="1" kern="0" spc="200" dirty="0">
                <a:solidFill>
                  <a:schemeClr val="accent6">
                    <a:lumMod val="75000"/>
                  </a:schemeClr>
                </a:solidFill>
                <a:effectLst/>
                <a:latin typeface="맑은 고딕" panose="020B0503020000020004" pitchFamily="50" charset="-127"/>
                <a:ea typeface="맑은 고딕" panose="020B0503020000020004" pitchFamily="50" charset="-127"/>
              </a:rPr>
              <a:t>목표</a:t>
            </a:r>
            <a:endParaRPr lang="en-US" altLang="ko-KR" sz="1200" kern="0" spc="200" dirty="0">
              <a:solidFill>
                <a:schemeClr val="accent6">
                  <a:lumMod val="75000"/>
                </a:schemeClr>
              </a:solidFill>
              <a:effectLst/>
              <a:latin typeface="맑은 고딕" panose="020B0503020000020004" pitchFamily="50" charset="-127"/>
              <a:ea typeface="맑은 고딕" panose="020B0503020000020004" pitchFamily="50" charset="-127"/>
            </a:endParaRPr>
          </a:p>
          <a:p>
            <a:pPr>
              <a:lnSpc>
                <a:spcPct val="140000"/>
              </a:lnSpc>
            </a:pPr>
            <a:r>
              <a:rPr lang="en-US" altLang="ko-KR" sz="1000"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kern="0" spc="0" dirty="0" err="1">
                <a:solidFill>
                  <a:srgbClr val="000000"/>
                </a:solidFill>
                <a:effectLst/>
                <a:latin typeface="맑은 고딕" panose="020B0503020000020004" pitchFamily="50" charset="-127"/>
                <a:ea typeface="맑은 고딕" panose="020B0503020000020004" pitchFamily="50" charset="-127"/>
              </a:rPr>
              <a:t>비즈네르</a:t>
            </a:r>
            <a:r>
              <a:rPr lang="ko-KR" altLang="en-US" sz="1000" kern="0" dirty="0">
                <a:solidFill>
                  <a:srgbClr val="000000"/>
                </a:solidFill>
                <a:latin typeface="맑은 고딕" panose="020B0503020000020004" pitchFamily="50" charset="-127"/>
                <a:ea typeface="맑은 고딕" panose="020B0503020000020004" pitchFamily="50" charset="-127"/>
              </a:rPr>
              <a:t> </a:t>
            </a:r>
            <a:r>
              <a:rPr lang="ko-KR" altLang="en-US" sz="1000" kern="0" spc="0" dirty="0">
                <a:solidFill>
                  <a:srgbClr val="000000"/>
                </a:solidFill>
                <a:effectLst/>
                <a:latin typeface="맑은 고딕" panose="020B0503020000020004" pitchFamily="50" charset="-127"/>
                <a:ea typeface="맑은 고딕" panose="020B0503020000020004" pitchFamily="50" charset="-127"/>
              </a:rPr>
              <a:t>암호의 알고리즘과 크래킹을 할 수 있다</a:t>
            </a:r>
            <a:r>
              <a:rPr lang="en-US" altLang="ko-KR" sz="1000"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dirty="0">
              <a:solidFill>
                <a:schemeClr val="bg1">
                  <a:lumMod val="85000"/>
                </a:schemeClr>
              </a:solidFill>
            </a:endParaRPr>
          </a:p>
        </p:txBody>
      </p:sp>
      <p:sp>
        <p:nvSpPr>
          <p:cNvPr id="26" name="타원 25">
            <a:extLst>
              <a:ext uri="{FF2B5EF4-FFF2-40B4-BE49-F238E27FC236}">
                <a16:creationId xmlns:a16="http://schemas.microsoft.com/office/drawing/2014/main" id="{14C5F114-3943-4F38-AC34-74DB3DD3D844}"/>
              </a:ext>
            </a:extLst>
          </p:cNvPr>
          <p:cNvSpPr/>
          <p:nvPr/>
        </p:nvSpPr>
        <p:spPr>
          <a:xfrm rot="5400000">
            <a:off x="585225" y="2090876"/>
            <a:ext cx="730420" cy="730420"/>
          </a:xfrm>
          <a:prstGeom prst="ellipse">
            <a:avLst/>
          </a:prstGeom>
          <a:noFill/>
          <a:ln w="25400">
            <a:gradFill>
              <a:gsLst>
                <a:gs pos="0">
                  <a:schemeClr val="accent6">
                    <a:lumMod val="75000"/>
                  </a:schemeClr>
                </a:gs>
                <a:gs pos="100000">
                  <a:schemeClr val="accent6">
                    <a:lumMod val="20000"/>
                    <a:lumOff val="8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7" name="타원 26">
            <a:extLst>
              <a:ext uri="{FF2B5EF4-FFF2-40B4-BE49-F238E27FC236}">
                <a16:creationId xmlns:a16="http://schemas.microsoft.com/office/drawing/2014/main" id="{AAB508CF-9DBA-493C-9269-BAA244D463A2}"/>
              </a:ext>
            </a:extLst>
          </p:cNvPr>
          <p:cNvSpPr/>
          <p:nvPr/>
        </p:nvSpPr>
        <p:spPr>
          <a:xfrm rot="5400000">
            <a:off x="6263266" y="2090876"/>
            <a:ext cx="730420" cy="730420"/>
          </a:xfrm>
          <a:prstGeom prst="ellipse">
            <a:avLst/>
          </a:prstGeom>
          <a:noFill/>
          <a:ln w="25400">
            <a:gradFill>
              <a:gsLst>
                <a:gs pos="0">
                  <a:schemeClr val="accent2">
                    <a:lumMod val="75000"/>
                  </a:schemeClr>
                </a:gs>
                <a:gs pos="100000">
                  <a:schemeClr val="accent2">
                    <a:lumMod val="40000"/>
                    <a:lumOff val="6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accent6">
                      <a:lumMod val="75000"/>
                    </a:schemeClr>
                  </a:gs>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pic>
        <p:nvPicPr>
          <p:cNvPr id="28" name="Picture 8" descr="cent os 아이콘 이미지 검색결과">
            <a:extLst>
              <a:ext uri="{FF2B5EF4-FFF2-40B4-BE49-F238E27FC236}">
                <a16:creationId xmlns:a16="http://schemas.microsoft.com/office/drawing/2014/main" id="{C1836664-ACB3-4120-A06E-7692DD0A2B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703" b="-400"/>
          <a:stretch/>
        </p:blipFill>
        <p:spPr bwMode="auto">
          <a:xfrm>
            <a:off x="6394394" y="2199019"/>
            <a:ext cx="499434" cy="50068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7180C41-650C-48E0-955F-4626CD5B1E28}"/>
              </a:ext>
            </a:extLst>
          </p:cNvPr>
          <p:cNvSpPr txBox="1"/>
          <p:nvPr/>
        </p:nvSpPr>
        <p:spPr>
          <a:xfrm>
            <a:off x="7178875" y="2105495"/>
            <a:ext cx="4432682" cy="838800"/>
          </a:xfrm>
          <a:prstGeom prst="rect">
            <a:avLst/>
          </a:prstGeom>
          <a:noFill/>
          <a:ln>
            <a:solidFill>
              <a:schemeClr val="accent2">
                <a:lumMod val="40000"/>
                <a:lumOff val="60000"/>
              </a:schemeClr>
            </a:solidFill>
          </a:ln>
        </p:spPr>
        <p:txBody>
          <a:bodyPr wrap="square" rtlCol="0">
            <a:noAutofit/>
          </a:bodyPr>
          <a:lstStyle/>
          <a:p>
            <a:pPr>
              <a:lnSpc>
                <a:spcPct val="140000"/>
              </a:lnSpc>
            </a:pPr>
            <a:r>
              <a:rPr lang="ko-KR" altLang="en-US" sz="1200" b="1" kern="0" spc="200" dirty="0">
                <a:solidFill>
                  <a:srgbClr val="000000"/>
                </a:solidFill>
                <a:effectLst/>
                <a:latin typeface="맑은 고딕" panose="020B0503020000020004" pitchFamily="50" charset="-127"/>
                <a:ea typeface="맑은 고딕" panose="020B0503020000020004" pitchFamily="50" charset="-127"/>
              </a:rPr>
              <a:t>실습</a:t>
            </a:r>
            <a:r>
              <a:rPr lang="ko-KR" altLang="en-US" sz="1200" b="1" kern="0" spc="200" dirty="0">
                <a:solidFill>
                  <a:schemeClr val="accent2">
                    <a:lumMod val="75000"/>
                  </a:schemeClr>
                </a:solidFill>
                <a:effectLst/>
                <a:latin typeface="맑은 고딕" panose="020B0503020000020004" pitchFamily="50" charset="-127"/>
                <a:ea typeface="맑은 고딕" panose="020B0503020000020004" pitchFamily="50" charset="-127"/>
              </a:rPr>
              <a:t>환경</a:t>
            </a:r>
            <a:endParaRPr lang="ko-KR" altLang="en-US" sz="1000" dirty="0"/>
          </a:p>
        </p:txBody>
      </p:sp>
      <p:pic>
        <p:nvPicPr>
          <p:cNvPr id="30" name="Picture 10" descr="question icon 이미지 검색결과">
            <a:extLst>
              <a:ext uri="{FF2B5EF4-FFF2-40B4-BE49-F238E27FC236}">
                <a16:creationId xmlns:a16="http://schemas.microsoft.com/office/drawing/2014/main" id="{5327C521-DD33-44B3-AF6C-48D5BA7FF91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601" t="17407" r="19467" b="25308"/>
          <a:stretch/>
        </p:blipFill>
        <p:spPr bwMode="auto">
          <a:xfrm>
            <a:off x="717195" y="3461755"/>
            <a:ext cx="456918" cy="463916"/>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그룹 16">
            <a:extLst>
              <a:ext uri="{FF2B5EF4-FFF2-40B4-BE49-F238E27FC236}">
                <a16:creationId xmlns:a16="http://schemas.microsoft.com/office/drawing/2014/main" id="{78A33186-1046-4DB1-B4E7-23B9982C5BBB}"/>
              </a:ext>
            </a:extLst>
          </p:cNvPr>
          <p:cNvGrpSpPr/>
          <p:nvPr/>
        </p:nvGrpSpPr>
        <p:grpSpPr>
          <a:xfrm>
            <a:off x="11593737" y="6457890"/>
            <a:ext cx="678993" cy="400110"/>
            <a:chOff x="10627762" y="-30288"/>
            <a:chExt cx="597159" cy="400110"/>
          </a:xfrm>
        </p:grpSpPr>
        <p:sp>
          <p:nvSpPr>
            <p:cNvPr id="18" name="사각형: 둥근 모서리 17">
              <a:extLst>
                <a:ext uri="{FF2B5EF4-FFF2-40B4-BE49-F238E27FC236}">
                  <a16:creationId xmlns:a16="http://schemas.microsoft.com/office/drawing/2014/main" id="{34EF4D1D-579A-437B-9E33-222E207B900B}"/>
                </a:ext>
              </a:extLst>
            </p:cNvPr>
            <p:cNvSpPr/>
            <p:nvPr/>
          </p:nvSpPr>
          <p:spPr>
            <a:xfrm>
              <a:off x="10675841" y="11905"/>
              <a:ext cx="464911" cy="33813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7B0D5FB7-BC83-435D-9B2D-20F597735F6A}"/>
                </a:ext>
              </a:extLst>
            </p:cNvPr>
            <p:cNvSpPr txBox="1"/>
            <p:nvPr/>
          </p:nvSpPr>
          <p:spPr>
            <a:xfrm>
              <a:off x="10627762" y="-30288"/>
              <a:ext cx="597159" cy="400110"/>
            </a:xfrm>
            <a:prstGeom prst="rect">
              <a:avLst/>
            </a:prstGeom>
            <a:noFill/>
          </p:spPr>
          <p:txBody>
            <a:bodyPr wrap="square" rtlCol="0">
              <a:spAutoFit/>
            </a:bodyPr>
            <a:lstStyle/>
            <a:p>
              <a:r>
                <a:rPr lang="en-US" altLang="ko-KR" sz="1000" b="1" dirty="0">
                  <a:solidFill>
                    <a:schemeClr val="bg2">
                      <a:lumMod val="50000"/>
                    </a:schemeClr>
                  </a:solidFill>
                </a:rPr>
                <a:t>L I N K</a:t>
              </a:r>
              <a:endParaRPr lang="ko-KR" altLang="en-US" sz="1000" b="1" dirty="0">
                <a:solidFill>
                  <a:schemeClr val="bg2">
                    <a:lumMod val="50000"/>
                  </a:schemeClr>
                </a:solidFill>
              </a:endParaRPr>
            </a:p>
          </p:txBody>
        </p:sp>
        <p:sp>
          <p:nvSpPr>
            <p:cNvPr id="32" name="화살표: 오른쪽 31">
              <a:hlinkClick r:id="" action="ppaction://noaction"/>
              <a:extLst>
                <a:ext uri="{FF2B5EF4-FFF2-40B4-BE49-F238E27FC236}">
                  <a16:creationId xmlns:a16="http://schemas.microsoft.com/office/drawing/2014/main" id="{DEF7D463-FA9D-4214-AD36-F03E7C02AAC8}"/>
                </a:ext>
              </a:extLst>
            </p:cNvPr>
            <p:cNvSpPr/>
            <p:nvPr/>
          </p:nvSpPr>
          <p:spPr>
            <a:xfrm flipH="1">
              <a:off x="10773860" y="150995"/>
              <a:ext cx="251325" cy="187144"/>
            </a:xfrm>
            <a:prstGeom prst="rightArrow">
              <a:avLst>
                <a:gd name="adj1" fmla="val 50000"/>
                <a:gd name="adj2" fmla="val 7314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3" name="실행 단추: 문서 32">
            <a:hlinkClick r:id="rId6" action="ppaction://hlinkfile"/>
            <a:extLst>
              <a:ext uri="{FF2B5EF4-FFF2-40B4-BE49-F238E27FC236}">
                <a16:creationId xmlns:a16="http://schemas.microsoft.com/office/drawing/2014/main" id="{83ECB9B8-A291-4B2D-9A33-A70907E66877}"/>
              </a:ext>
            </a:extLst>
          </p:cNvPr>
          <p:cNvSpPr/>
          <p:nvPr/>
        </p:nvSpPr>
        <p:spPr>
          <a:xfrm>
            <a:off x="3504210" y="4831737"/>
            <a:ext cx="520535" cy="513608"/>
          </a:xfrm>
          <a:prstGeom prst="actionButton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화살표: 오른쪽 33">
            <a:hlinkClick r:id="" action="ppaction://noaction"/>
            <a:extLst>
              <a:ext uri="{FF2B5EF4-FFF2-40B4-BE49-F238E27FC236}">
                <a16:creationId xmlns:a16="http://schemas.microsoft.com/office/drawing/2014/main" id="{4073BB20-B23B-4352-ADB2-AD789401F76D}"/>
              </a:ext>
            </a:extLst>
          </p:cNvPr>
          <p:cNvSpPr/>
          <p:nvPr/>
        </p:nvSpPr>
        <p:spPr>
          <a:xfrm flipH="1">
            <a:off x="580444" y="596349"/>
            <a:ext cx="257755" cy="206099"/>
          </a:xfrm>
          <a:prstGeom prst="rightArrow">
            <a:avLst>
              <a:gd name="adj1" fmla="val 50000"/>
              <a:gd name="adj2" fmla="val 73148"/>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54092016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1077</Words>
  <Application>Microsoft Office PowerPoint</Application>
  <PresentationFormat>와이드스크린</PresentationFormat>
  <Paragraphs>137</Paragraphs>
  <Slides>20</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20</vt:i4>
      </vt:variant>
    </vt:vector>
  </HeadingPairs>
  <TitlesOfParts>
    <vt:vector size="28" baseType="lpstr">
      <vt:lpstr>Nanum Gothic</vt:lpstr>
      <vt:lpstr>돋움</vt:lpstr>
      <vt:lpstr>맑은 고딕</vt:lpstr>
      <vt:lpstr>바탕</vt:lpstr>
      <vt:lpstr>함초롬바탕</vt:lpstr>
      <vt:lpstr>휴먼명조</vt:lpstr>
      <vt:lpstr>Arial</vt:lpstr>
      <vt:lpstr>Office 테마</vt:lpstr>
      <vt:lpstr>국방 사이버 보안</vt:lpstr>
      <vt:lpstr>/Theory/T4   암호 실습</vt:lpstr>
      <vt:lpstr>/Theory/T4/Ceasar   카이사르 암호</vt:lpstr>
      <vt:lpstr>/Theory/T4/Ceasar   고전암호 실습 – 카이사르 암호</vt:lpstr>
      <vt:lpstr>/Theory/T4/Ceasar    암호문</vt:lpstr>
      <vt:lpstr>PowerPoint 프레젠테이션</vt:lpstr>
      <vt:lpstr>PowerPoint 프레젠테이션</vt:lpstr>
      <vt:lpstr>/Theory/T4/Vigenere  비즈네르 암호</vt:lpstr>
      <vt:lpstr>/Theory/T4/Vigenere 고전암호 실습 – 비즈네르 암호</vt:lpstr>
      <vt:lpstr>/Theory/T4/Vigenere     암호문</vt:lpstr>
      <vt:lpstr>PowerPoint 프레젠테이션</vt:lpstr>
      <vt:lpstr>PowerPoint 프레젠테이션</vt:lpstr>
      <vt:lpstr>/Theory/T4/Vigenere     고전암호 실습 – 에니그마 영화</vt:lpstr>
      <vt:lpstr>/Theory/T4/Vigenere     고전암호 실습 – 에니그마 구조</vt:lpstr>
      <vt:lpstr>/Theory/T4/Vigenere     고전암호 실습 – 에니그마 해독</vt:lpstr>
      <vt:lpstr>/Theory/T5/RSA  현대암호 – RSA 암호</vt:lpstr>
      <vt:lpstr>/Theory/T5/RSA  현대암호 실습 – RSA 암호</vt:lpstr>
      <vt:lpstr>/Theory/T5    암호문</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국방 사이버 보안</dc:title>
  <dc:creator>arizona95</dc:creator>
  <cp:lastModifiedBy>arizona95</cp:lastModifiedBy>
  <cp:revision>10</cp:revision>
  <dcterms:created xsi:type="dcterms:W3CDTF">2021-05-06T02:48:56Z</dcterms:created>
  <dcterms:modified xsi:type="dcterms:W3CDTF">2021-05-09T01:53:26Z</dcterms:modified>
</cp:coreProperties>
</file>