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437" r:id="rId3"/>
    <p:sldId id="518" r:id="rId4"/>
    <p:sldId id="519" r:id="rId5"/>
    <p:sldId id="520" r:id="rId6"/>
    <p:sldId id="440" r:id="rId7"/>
    <p:sldId id="442" r:id="rId8"/>
    <p:sldId id="443" r:id="rId9"/>
    <p:sldId id="693" r:id="rId10"/>
    <p:sldId id="692" r:id="rId11"/>
    <p:sldId id="549" r:id="rId12"/>
    <p:sldId id="575" r:id="rId13"/>
    <p:sldId id="574" r:id="rId14"/>
    <p:sldId id="576" r:id="rId15"/>
    <p:sldId id="577" r:id="rId16"/>
    <p:sldId id="578" r:id="rId17"/>
    <p:sldId id="579" r:id="rId18"/>
    <p:sldId id="550" r:id="rId19"/>
    <p:sldId id="694" r:id="rId20"/>
    <p:sldId id="548" r:id="rId21"/>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4" d="100"/>
          <a:sy n="154" d="100"/>
        </p:scale>
        <p:origin x="2766"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B35D172-7E0E-406F-8342-F90385BEDE9F}"/>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315F0405-6259-4B0C-87EB-CD5F26DF14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30EEF423-349E-4431-A81A-4F495CA4DE25}"/>
              </a:ext>
            </a:extLst>
          </p:cNvPr>
          <p:cNvSpPr>
            <a:spLocks noGrp="1"/>
          </p:cNvSpPr>
          <p:nvPr>
            <p:ph type="dt" sz="half" idx="10"/>
          </p:nvPr>
        </p:nvSpPr>
        <p:spPr/>
        <p:txBody>
          <a:bodyPr/>
          <a:lstStyle/>
          <a:p>
            <a:fld id="{7E865809-CA0E-47B6-B474-920B37FBA785}" type="datetimeFigureOut">
              <a:rPr lang="ko-KR" altLang="en-US" smtClean="0"/>
              <a:t>2024-03-20</a:t>
            </a:fld>
            <a:endParaRPr lang="ko-KR" altLang="en-US"/>
          </a:p>
        </p:txBody>
      </p:sp>
      <p:sp>
        <p:nvSpPr>
          <p:cNvPr id="5" name="바닥글 개체 틀 4">
            <a:extLst>
              <a:ext uri="{FF2B5EF4-FFF2-40B4-BE49-F238E27FC236}">
                <a16:creationId xmlns:a16="http://schemas.microsoft.com/office/drawing/2014/main" id="{45F70DB7-35B1-4131-B4F7-B5EB49651F8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8AB7AB6-B880-43F7-AC4D-A4EDD73E6223}"/>
              </a:ext>
            </a:extLst>
          </p:cNvPr>
          <p:cNvSpPr>
            <a:spLocks noGrp="1"/>
          </p:cNvSpPr>
          <p:nvPr>
            <p:ph type="sldNum" sz="quarter" idx="12"/>
          </p:nvPr>
        </p:nvSpPr>
        <p:spPr/>
        <p:txBody>
          <a:bodyPr/>
          <a:lstStyle/>
          <a:p>
            <a:fld id="{E806B7A4-E4BC-4B1A-915C-10300979FBA2}" type="slidenum">
              <a:rPr lang="ko-KR" altLang="en-US" smtClean="0"/>
              <a:t>‹#›</a:t>
            </a:fld>
            <a:endParaRPr lang="ko-KR" altLang="en-US"/>
          </a:p>
        </p:txBody>
      </p:sp>
    </p:spTree>
    <p:extLst>
      <p:ext uri="{BB962C8B-B14F-4D97-AF65-F5344CB8AC3E}">
        <p14:creationId xmlns:p14="http://schemas.microsoft.com/office/powerpoint/2010/main" val="688506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446E20A-C537-4778-9CA6-60780BFADF5C}"/>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46225068-5802-411D-A2EC-272E87B6068C}"/>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119B4247-734D-47D4-A321-C06FE0DD5220}"/>
              </a:ext>
            </a:extLst>
          </p:cNvPr>
          <p:cNvSpPr>
            <a:spLocks noGrp="1"/>
          </p:cNvSpPr>
          <p:nvPr>
            <p:ph type="dt" sz="half" idx="10"/>
          </p:nvPr>
        </p:nvSpPr>
        <p:spPr/>
        <p:txBody>
          <a:bodyPr/>
          <a:lstStyle/>
          <a:p>
            <a:fld id="{7E865809-CA0E-47B6-B474-920B37FBA785}" type="datetimeFigureOut">
              <a:rPr lang="ko-KR" altLang="en-US" smtClean="0"/>
              <a:t>2024-03-20</a:t>
            </a:fld>
            <a:endParaRPr lang="ko-KR" altLang="en-US"/>
          </a:p>
        </p:txBody>
      </p:sp>
      <p:sp>
        <p:nvSpPr>
          <p:cNvPr id="5" name="바닥글 개체 틀 4">
            <a:extLst>
              <a:ext uri="{FF2B5EF4-FFF2-40B4-BE49-F238E27FC236}">
                <a16:creationId xmlns:a16="http://schemas.microsoft.com/office/drawing/2014/main" id="{8281B4B8-AE4B-4984-B53B-0EE31D351E7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B7ADBF00-5E9D-4B51-9476-0D091AB77249}"/>
              </a:ext>
            </a:extLst>
          </p:cNvPr>
          <p:cNvSpPr>
            <a:spLocks noGrp="1"/>
          </p:cNvSpPr>
          <p:nvPr>
            <p:ph type="sldNum" sz="quarter" idx="12"/>
          </p:nvPr>
        </p:nvSpPr>
        <p:spPr/>
        <p:txBody>
          <a:bodyPr/>
          <a:lstStyle/>
          <a:p>
            <a:fld id="{E806B7A4-E4BC-4B1A-915C-10300979FBA2}" type="slidenum">
              <a:rPr lang="ko-KR" altLang="en-US" smtClean="0"/>
              <a:t>‹#›</a:t>
            </a:fld>
            <a:endParaRPr lang="ko-KR" altLang="en-US"/>
          </a:p>
        </p:txBody>
      </p:sp>
    </p:spTree>
    <p:extLst>
      <p:ext uri="{BB962C8B-B14F-4D97-AF65-F5344CB8AC3E}">
        <p14:creationId xmlns:p14="http://schemas.microsoft.com/office/powerpoint/2010/main" val="595943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27C10540-1DC1-47F1-AF47-401AA2BAE771}"/>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4C6BDBAF-DFC5-4073-B813-1EBAA61E7F4A}"/>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8202A5D-513D-4B23-A14A-0D364E63347A}"/>
              </a:ext>
            </a:extLst>
          </p:cNvPr>
          <p:cNvSpPr>
            <a:spLocks noGrp="1"/>
          </p:cNvSpPr>
          <p:nvPr>
            <p:ph type="dt" sz="half" idx="10"/>
          </p:nvPr>
        </p:nvSpPr>
        <p:spPr/>
        <p:txBody>
          <a:bodyPr/>
          <a:lstStyle/>
          <a:p>
            <a:fld id="{7E865809-CA0E-47B6-B474-920B37FBA785}" type="datetimeFigureOut">
              <a:rPr lang="ko-KR" altLang="en-US" smtClean="0"/>
              <a:t>2024-03-20</a:t>
            </a:fld>
            <a:endParaRPr lang="ko-KR" altLang="en-US"/>
          </a:p>
        </p:txBody>
      </p:sp>
      <p:sp>
        <p:nvSpPr>
          <p:cNvPr id="5" name="바닥글 개체 틀 4">
            <a:extLst>
              <a:ext uri="{FF2B5EF4-FFF2-40B4-BE49-F238E27FC236}">
                <a16:creationId xmlns:a16="http://schemas.microsoft.com/office/drawing/2014/main" id="{6EA85194-1DAC-47DC-8829-1C1C4884DB2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D59B863E-25BE-42B6-9344-1EA0B2342054}"/>
              </a:ext>
            </a:extLst>
          </p:cNvPr>
          <p:cNvSpPr>
            <a:spLocks noGrp="1"/>
          </p:cNvSpPr>
          <p:nvPr>
            <p:ph type="sldNum" sz="quarter" idx="12"/>
          </p:nvPr>
        </p:nvSpPr>
        <p:spPr/>
        <p:txBody>
          <a:bodyPr/>
          <a:lstStyle/>
          <a:p>
            <a:fld id="{E806B7A4-E4BC-4B1A-915C-10300979FBA2}" type="slidenum">
              <a:rPr lang="ko-KR" altLang="en-US" smtClean="0"/>
              <a:t>‹#›</a:t>
            </a:fld>
            <a:endParaRPr lang="ko-KR" altLang="en-US"/>
          </a:p>
        </p:txBody>
      </p:sp>
    </p:spTree>
    <p:extLst>
      <p:ext uri="{BB962C8B-B14F-4D97-AF65-F5344CB8AC3E}">
        <p14:creationId xmlns:p14="http://schemas.microsoft.com/office/powerpoint/2010/main" val="1343661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BBFD508-B5F1-45EF-AD00-9CC11A3F2762}"/>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01F66AA9-D6C2-4E17-A74A-4D4A87956113}"/>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E944C69C-264E-4B39-8E96-8395522850F5}"/>
              </a:ext>
            </a:extLst>
          </p:cNvPr>
          <p:cNvSpPr>
            <a:spLocks noGrp="1"/>
          </p:cNvSpPr>
          <p:nvPr>
            <p:ph type="dt" sz="half" idx="10"/>
          </p:nvPr>
        </p:nvSpPr>
        <p:spPr/>
        <p:txBody>
          <a:bodyPr/>
          <a:lstStyle/>
          <a:p>
            <a:fld id="{7E865809-CA0E-47B6-B474-920B37FBA785}" type="datetimeFigureOut">
              <a:rPr lang="ko-KR" altLang="en-US" smtClean="0"/>
              <a:t>2024-03-20</a:t>
            </a:fld>
            <a:endParaRPr lang="ko-KR" altLang="en-US"/>
          </a:p>
        </p:txBody>
      </p:sp>
      <p:sp>
        <p:nvSpPr>
          <p:cNvPr id="5" name="바닥글 개체 틀 4">
            <a:extLst>
              <a:ext uri="{FF2B5EF4-FFF2-40B4-BE49-F238E27FC236}">
                <a16:creationId xmlns:a16="http://schemas.microsoft.com/office/drawing/2014/main" id="{30616F19-FF26-4EEA-A081-F71A817B4D3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811F3BD-9A66-4A89-BF10-92904E270931}"/>
              </a:ext>
            </a:extLst>
          </p:cNvPr>
          <p:cNvSpPr>
            <a:spLocks noGrp="1"/>
          </p:cNvSpPr>
          <p:nvPr>
            <p:ph type="sldNum" sz="quarter" idx="12"/>
          </p:nvPr>
        </p:nvSpPr>
        <p:spPr/>
        <p:txBody>
          <a:bodyPr/>
          <a:lstStyle/>
          <a:p>
            <a:fld id="{E806B7A4-E4BC-4B1A-915C-10300979FBA2}" type="slidenum">
              <a:rPr lang="ko-KR" altLang="en-US" smtClean="0"/>
              <a:t>‹#›</a:t>
            </a:fld>
            <a:endParaRPr lang="ko-KR" altLang="en-US"/>
          </a:p>
        </p:txBody>
      </p:sp>
    </p:spTree>
    <p:extLst>
      <p:ext uri="{BB962C8B-B14F-4D97-AF65-F5344CB8AC3E}">
        <p14:creationId xmlns:p14="http://schemas.microsoft.com/office/powerpoint/2010/main" val="1231016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EE5392C-4CE1-4D6E-9485-9ABDAC4954E6}"/>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0D9960E8-4AF9-4C7C-BDFB-42884B0735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68340378-548C-4BD1-8024-CE198FBBA6DC}"/>
              </a:ext>
            </a:extLst>
          </p:cNvPr>
          <p:cNvSpPr>
            <a:spLocks noGrp="1"/>
          </p:cNvSpPr>
          <p:nvPr>
            <p:ph type="dt" sz="half" idx="10"/>
          </p:nvPr>
        </p:nvSpPr>
        <p:spPr/>
        <p:txBody>
          <a:bodyPr/>
          <a:lstStyle/>
          <a:p>
            <a:fld id="{7E865809-CA0E-47B6-B474-920B37FBA785}" type="datetimeFigureOut">
              <a:rPr lang="ko-KR" altLang="en-US" smtClean="0"/>
              <a:t>2024-03-20</a:t>
            </a:fld>
            <a:endParaRPr lang="ko-KR" altLang="en-US"/>
          </a:p>
        </p:txBody>
      </p:sp>
      <p:sp>
        <p:nvSpPr>
          <p:cNvPr id="5" name="바닥글 개체 틀 4">
            <a:extLst>
              <a:ext uri="{FF2B5EF4-FFF2-40B4-BE49-F238E27FC236}">
                <a16:creationId xmlns:a16="http://schemas.microsoft.com/office/drawing/2014/main" id="{60E0C3F2-EFA7-450F-9BBD-960CF64D7D15}"/>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85065EE-D6AF-4B8B-8856-851A7CE77BFB}"/>
              </a:ext>
            </a:extLst>
          </p:cNvPr>
          <p:cNvSpPr>
            <a:spLocks noGrp="1"/>
          </p:cNvSpPr>
          <p:nvPr>
            <p:ph type="sldNum" sz="quarter" idx="12"/>
          </p:nvPr>
        </p:nvSpPr>
        <p:spPr/>
        <p:txBody>
          <a:bodyPr/>
          <a:lstStyle/>
          <a:p>
            <a:fld id="{E806B7A4-E4BC-4B1A-915C-10300979FBA2}" type="slidenum">
              <a:rPr lang="ko-KR" altLang="en-US" smtClean="0"/>
              <a:t>‹#›</a:t>
            </a:fld>
            <a:endParaRPr lang="ko-KR" altLang="en-US"/>
          </a:p>
        </p:txBody>
      </p:sp>
    </p:spTree>
    <p:extLst>
      <p:ext uri="{BB962C8B-B14F-4D97-AF65-F5344CB8AC3E}">
        <p14:creationId xmlns:p14="http://schemas.microsoft.com/office/powerpoint/2010/main" val="2770034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05275C1-CD7B-482D-A4FA-1DEC659B0197}"/>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78C5406F-3093-4AF0-A3E7-D83F058E6807}"/>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38B8E275-63C5-4BAB-9C51-7D2819BB354E}"/>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5EFB8D85-5F93-4A73-8E39-969F53BD8234}"/>
              </a:ext>
            </a:extLst>
          </p:cNvPr>
          <p:cNvSpPr>
            <a:spLocks noGrp="1"/>
          </p:cNvSpPr>
          <p:nvPr>
            <p:ph type="dt" sz="half" idx="10"/>
          </p:nvPr>
        </p:nvSpPr>
        <p:spPr/>
        <p:txBody>
          <a:bodyPr/>
          <a:lstStyle/>
          <a:p>
            <a:fld id="{7E865809-CA0E-47B6-B474-920B37FBA785}" type="datetimeFigureOut">
              <a:rPr lang="ko-KR" altLang="en-US" smtClean="0"/>
              <a:t>2024-03-20</a:t>
            </a:fld>
            <a:endParaRPr lang="ko-KR" altLang="en-US"/>
          </a:p>
        </p:txBody>
      </p:sp>
      <p:sp>
        <p:nvSpPr>
          <p:cNvPr id="6" name="바닥글 개체 틀 5">
            <a:extLst>
              <a:ext uri="{FF2B5EF4-FFF2-40B4-BE49-F238E27FC236}">
                <a16:creationId xmlns:a16="http://schemas.microsoft.com/office/drawing/2014/main" id="{1E1F6B69-5635-4F14-BEE6-194530DEA67E}"/>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360A4013-C96A-4401-BEAD-B49438DB99D1}"/>
              </a:ext>
            </a:extLst>
          </p:cNvPr>
          <p:cNvSpPr>
            <a:spLocks noGrp="1"/>
          </p:cNvSpPr>
          <p:nvPr>
            <p:ph type="sldNum" sz="quarter" idx="12"/>
          </p:nvPr>
        </p:nvSpPr>
        <p:spPr/>
        <p:txBody>
          <a:bodyPr/>
          <a:lstStyle/>
          <a:p>
            <a:fld id="{E806B7A4-E4BC-4B1A-915C-10300979FBA2}" type="slidenum">
              <a:rPr lang="ko-KR" altLang="en-US" smtClean="0"/>
              <a:t>‹#›</a:t>
            </a:fld>
            <a:endParaRPr lang="ko-KR" altLang="en-US"/>
          </a:p>
        </p:txBody>
      </p:sp>
    </p:spTree>
    <p:extLst>
      <p:ext uri="{BB962C8B-B14F-4D97-AF65-F5344CB8AC3E}">
        <p14:creationId xmlns:p14="http://schemas.microsoft.com/office/powerpoint/2010/main" val="1856986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E2E0FCC-470F-4D52-925F-7D1A5B4ACE04}"/>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0F8F4FE4-AD68-4FF6-B27C-FD5F0A113F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89C4DE73-E54D-45E4-9B05-2A239A8E3633}"/>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F44D7EE7-FF08-46C4-AF9B-AB4CBF848F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6BA537FD-DCC4-44BF-8191-4147AB720D48}"/>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CA3FD152-EF18-4B87-8B09-5340BEAC7CCD}"/>
              </a:ext>
            </a:extLst>
          </p:cNvPr>
          <p:cNvSpPr>
            <a:spLocks noGrp="1"/>
          </p:cNvSpPr>
          <p:nvPr>
            <p:ph type="dt" sz="half" idx="10"/>
          </p:nvPr>
        </p:nvSpPr>
        <p:spPr/>
        <p:txBody>
          <a:bodyPr/>
          <a:lstStyle/>
          <a:p>
            <a:fld id="{7E865809-CA0E-47B6-B474-920B37FBA785}" type="datetimeFigureOut">
              <a:rPr lang="ko-KR" altLang="en-US" smtClean="0"/>
              <a:t>2024-03-20</a:t>
            </a:fld>
            <a:endParaRPr lang="ko-KR" altLang="en-US"/>
          </a:p>
        </p:txBody>
      </p:sp>
      <p:sp>
        <p:nvSpPr>
          <p:cNvPr id="8" name="바닥글 개체 틀 7">
            <a:extLst>
              <a:ext uri="{FF2B5EF4-FFF2-40B4-BE49-F238E27FC236}">
                <a16:creationId xmlns:a16="http://schemas.microsoft.com/office/drawing/2014/main" id="{940701B6-BA3E-4D90-AF33-AE6BB395EF96}"/>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07A45689-8EF8-423A-AA8F-264792C1C680}"/>
              </a:ext>
            </a:extLst>
          </p:cNvPr>
          <p:cNvSpPr>
            <a:spLocks noGrp="1"/>
          </p:cNvSpPr>
          <p:nvPr>
            <p:ph type="sldNum" sz="quarter" idx="12"/>
          </p:nvPr>
        </p:nvSpPr>
        <p:spPr/>
        <p:txBody>
          <a:bodyPr/>
          <a:lstStyle/>
          <a:p>
            <a:fld id="{E806B7A4-E4BC-4B1A-915C-10300979FBA2}" type="slidenum">
              <a:rPr lang="ko-KR" altLang="en-US" smtClean="0"/>
              <a:t>‹#›</a:t>
            </a:fld>
            <a:endParaRPr lang="ko-KR" altLang="en-US"/>
          </a:p>
        </p:txBody>
      </p:sp>
    </p:spTree>
    <p:extLst>
      <p:ext uri="{BB962C8B-B14F-4D97-AF65-F5344CB8AC3E}">
        <p14:creationId xmlns:p14="http://schemas.microsoft.com/office/powerpoint/2010/main" val="3421715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CFF7406-55DF-424F-99ED-B50899B3508B}"/>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FDD81F8E-C9B2-4864-8538-FADD07EB8266}"/>
              </a:ext>
            </a:extLst>
          </p:cNvPr>
          <p:cNvSpPr>
            <a:spLocks noGrp="1"/>
          </p:cNvSpPr>
          <p:nvPr>
            <p:ph type="dt" sz="half" idx="10"/>
          </p:nvPr>
        </p:nvSpPr>
        <p:spPr/>
        <p:txBody>
          <a:bodyPr/>
          <a:lstStyle/>
          <a:p>
            <a:fld id="{7E865809-CA0E-47B6-B474-920B37FBA785}" type="datetimeFigureOut">
              <a:rPr lang="ko-KR" altLang="en-US" smtClean="0"/>
              <a:t>2024-03-20</a:t>
            </a:fld>
            <a:endParaRPr lang="ko-KR" altLang="en-US"/>
          </a:p>
        </p:txBody>
      </p:sp>
      <p:sp>
        <p:nvSpPr>
          <p:cNvPr id="4" name="바닥글 개체 틀 3">
            <a:extLst>
              <a:ext uri="{FF2B5EF4-FFF2-40B4-BE49-F238E27FC236}">
                <a16:creationId xmlns:a16="http://schemas.microsoft.com/office/drawing/2014/main" id="{75428F83-C9A3-4178-BB31-7169261202FE}"/>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8DA49540-1BCE-4F99-AFAD-D63754E6EE36}"/>
              </a:ext>
            </a:extLst>
          </p:cNvPr>
          <p:cNvSpPr>
            <a:spLocks noGrp="1"/>
          </p:cNvSpPr>
          <p:nvPr>
            <p:ph type="sldNum" sz="quarter" idx="12"/>
          </p:nvPr>
        </p:nvSpPr>
        <p:spPr/>
        <p:txBody>
          <a:bodyPr/>
          <a:lstStyle/>
          <a:p>
            <a:fld id="{E806B7A4-E4BC-4B1A-915C-10300979FBA2}" type="slidenum">
              <a:rPr lang="ko-KR" altLang="en-US" smtClean="0"/>
              <a:t>‹#›</a:t>
            </a:fld>
            <a:endParaRPr lang="ko-KR" altLang="en-US"/>
          </a:p>
        </p:txBody>
      </p:sp>
    </p:spTree>
    <p:extLst>
      <p:ext uri="{BB962C8B-B14F-4D97-AF65-F5344CB8AC3E}">
        <p14:creationId xmlns:p14="http://schemas.microsoft.com/office/powerpoint/2010/main" val="3731717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043809A3-15BE-4420-99CF-C95CE238FCAA}"/>
              </a:ext>
            </a:extLst>
          </p:cNvPr>
          <p:cNvSpPr>
            <a:spLocks noGrp="1"/>
          </p:cNvSpPr>
          <p:nvPr>
            <p:ph type="dt" sz="half" idx="10"/>
          </p:nvPr>
        </p:nvSpPr>
        <p:spPr/>
        <p:txBody>
          <a:bodyPr/>
          <a:lstStyle/>
          <a:p>
            <a:fld id="{7E865809-CA0E-47B6-B474-920B37FBA785}" type="datetimeFigureOut">
              <a:rPr lang="ko-KR" altLang="en-US" smtClean="0"/>
              <a:t>2024-03-20</a:t>
            </a:fld>
            <a:endParaRPr lang="ko-KR" altLang="en-US"/>
          </a:p>
        </p:txBody>
      </p:sp>
      <p:sp>
        <p:nvSpPr>
          <p:cNvPr id="3" name="바닥글 개체 틀 2">
            <a:extLst>
              <a:ext uri="{FF2B5EF4-FFF2-40B4-BE49-F238E27FC236}">
                <a16:creationId xmlns:a16="http://schemas.microsoft.com/office/drawing/2014/main" id="{BF400BEB-66C5-4F60-9A01-65A0952A6C29}"/>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C2FFFBB8-F480-46E7-A5AB-0BB413FC52D5}"/>
              </a:ext>
            </a:extLst>
          </p:cNvPr>
          <p:cNvSpPr>
            <a:spLocks noGrp="1"/>
          </p:cNvSpPr>
          <p:nvPr>
            <p:ph type="sldNum" sz="quarter" idx="12"/>
          </p:nvPr>
        </p:nvSpPr>
        <p:spPr/>
        <p:txBody>
          <a:bodyPr/>
          <a:lstStyle/>
          <a:p>
            <a:fld id="{E806B7A4-E4BC-4B1A-915C-10300979FBA2}" type="slidenum">
              <a:rPr lang="ko-KR" altLang="en-US" smtClean="0"/>
              <a:t>‹#›</a:t>
            </a:fld>
            <a:endParaRPr lang="ko-KR" altLang="en-US"/>
          </a:p>
        </p:txBody>
      </p:sp>
    </p:spTree>
    <p:extLst>
      <p:ext uri="{BB962C8B-B14F-4D97-AF65-F5344CB8AC3E}">
        <p14:creationId xmlns:p14="http://schemas.microsoft.com/office/powerpoint/2010/main" val="3108617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FD9B97-1C46-4001-8D7F-45137406FF8F}"/>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0CC9D190-E09A-45DC-816A-7A05005F2B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E6B2256E-5B2B-4BA8-97C8-BA7A2AF8EC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DCC46DBB-1850-4331-9CA8-2A2D3FAA5627}"/>
              </a:ext>
            </a:extLst>
          </p:cNvPr>
          <p:cNvSpPr>
            <a:spLocks noGrp="1"/>
          </p:cNvSpPr>
          <p:nvPr>
            <p:ph type="dt" sz="half" idx="10"/>
          </p:nvPr>
        </p:nvSpPr>
        <p:spPr/>
        <p:txBody>
          <a:bodyPr/>
          <a:lstStyle/>
          <a:p>
            <a:fld id="{7E865809-CA0E-47B6-B474-920B37FBA785}" type="datetimeFigureOut">
              <a:rPr lang="ko-KR" altLang="en-US" smtClean="0"/>
              <a:t>2024-03-20</a:t>
            </a:fld>
            <a:endParaRPr lang="ko-KR" altLang="en-US"/>
          </a:p>
        </p:txBody>
      </p:sp>
      <p:sp>
        <p:nvSpPr>
          <p:cNvPr id="6" name="바닥글 개체 틀 5">
            <a:extLst>
              <a:ext uri="{FF2B5EF4-FFF2-40B4-BE49-F238E27FC236}">
                <a16:creationId xmlns:a16="http://schemas.microsoft.com/office/drawing/2014/main" id="{C0176994-FB1B-4F45-B36C-884A76C6B1D7}"/>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6C55807C-E9CC-4B2E-80D0-90BA3C9A6530}"/>
              </a:ext>
            </a:extLst>
          </p:cNvPr>
          <p:cNvSpPr>
            <a:spLocks noGrp="1"/>
          </p:cNvSpPr>
          <p:nvPr>
            <p:ph type="sldNum" sz="quarter" idx="12"/>
          </p:nvPr>
        </p:nvSpPr>
        <p:spPr/>
        <p:txBody>
          <a:bodyPr/>
          <a:lstStyle/>
          <a:p>
            <a:fld id="{E806B7A4-E4BC-4B1A-915C-10300979FBA2}" type="slidenum">
              <a:rPr lang="ko-KR" altLang="en-US" smtClean="0"/>
              <a:t>‹#›</a:t>
            </a:fld>
            <a:endParaRPr lang="ko-KR" altLang="en-US"/>
          </a:p>
        </p:txBody>
      </p:sp>
    </p:spTree>
    <p:extLst>
      <p:ext uri="{BB962C8B-B14F-4D97-AF65-F5344CB8AC3E}">
        <p14:creationId xmlns:p14="http://schemas.microsoft.com/office/powerpoint/2010/main" val="1174338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290E582-F5E8-40BF-96A6-0920FE485DA9}"/>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38FDF645-97C3-4F3B-89E4-8A16071427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7E329203-E22A-41B9-96DA-1DAE7B7389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6058CE9B-CAAF-4035-9C66-A30F5CFE95FD}"/>
              </a:ext>
            </a:extLst>
          </p:cNvPr>
          <p:cNvSpPr>
            <a:spLocks noGrp="1"/>
          </p:cNvSpPr>
          <p:nvPr>
            <p:ph type="dt" sz="half" idx="10"/>
          </p:nvPr>
        </p:nvSpPr>
        <p:spPr/>
        <p:txBody>
          <a:bodyPr/>
          <a:lstStyle/>
          <a:p>
            <a:fld id="{7E865809-CA0E-47B6-B474-920B37FBA785}" type="datetimeFigureOut">
              <a:rPr lang="ko-KR" altLang="en-US" smtClean="0"/>
              <a:t>2024-03-20</a:t>
            </a:fld>
            <a:endParaRPr lang="ko-KR" altLang="en-US"/>
          </a:p>
        </p:txBody>
      </p:sp>
      <p:sp>
        <p:nvSpPr>
          <p:cNvPr id="6" name="바닥글 개체 틀 5">
            <a:extLst>
              <a:ext uri="{FF2B5EF4-FFF2-40B4-BE49-F238E27FC236}">
                <a16:creationId xmlns:a16="http://schemas.microsoft.com/office/drawing/2014/main" id="{243A4E4B-D5F6-4645-A8A3-BD549F9ADFDD}"/>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0ECC48E2-CB0B-4746-9A04-FD1A37C13C47}"/>
              </a:ext>
            </a:extLst>
          </p:cNvPr>
          <p:cNvSpPr>
            <a:spLocks noGrp="1"/>
          </p:cNvSpPr>
          <p:nvPr>
            <p:ph type="sldNum" sz="quarter" idx="12"/>
          </p:nvPr>
        </p:nvSpPr>
        <p:spPr/>
        <p:txBody>
          <a:bodyPr/>
          <a:lstStyle/>
          <a:p>
            <a:fld id="{E806B7A4-E4BC-4B1A-915C-10300979FBA2}" type="slidenum">
              <a:rPr lang="ko-KR" altLang="en-US" smtClean="0"/>
              <a:t>‹#›</a:t>
            </a:fld>
            <a:endParaRPr lang="ko-KR" altLang="en-US"/>
          </a:p>
        </p:txBody>
      </p:sp>
    </p:spTree>
    <p:extLst>
      <p:ext uri="{BB962C8B-B14F-4D97-AF65-F5344CB8AC3E}">
        <p14:creationId xmlns:p14="http://schemas.microsoft.com/office/powerpoint/2010/main" val="1453369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97D6E4C6-8AEF-4802-A28E-A10E2D56D6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05AF1FDA-31BA-4099-88C0-FAF9616A53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6CB228C6-FF7E-47F5-A744-31DB4D8BDC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865809-CA0E-47B6-B474-920B37FBA785}" type="datetimeFigureOut">
              <a:rPr lang="ko-KR" altLang="en-US" smtClean="0"/>
              <a:t>2024-03-20</a:t>
            </a:fld>
            <a:endParaRPr lang="ko-KR" altLang="en-US"/>
          </a:p>
        </p:txBody>
      </p:sp>
      <p:sp>
        <p:nvSpPr>
          <p:cNvPr id="5" name="바닥글 개체 틀 4">
            <a:extLst>
              <a:ext uri="{FF2B5EF4-FFF2-40B4-BE49-F238E27FC236}">
                <a16:creationId xmlns:a16="http://schemas.microsoft.com/office/drawing/2014/main" id="{3F329290-CAF7-4F99-A34E-2D8FDB945F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BA2437CA-0949-477E-8F0F-211FED9553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06B7A4-E4BC-4B1A-915C-10300979FBA2}" type="slidenum">
              <a:rPr lang="ko-KR" altLang="en-US" smtClean="0"/>
              <a:t>‹#›</a:t>
            </a:fld>
            <a:endParaRPr lang="ko-KR" altLang="en-US"/>
          </a:p>
        </p:txBody>
      </p:sp>
    </p:spTree>
    <p:extLst>
      <p:ext uri="{BB962C8B-B14F-4D97-AF65-F5344CB8AC3E}">
        <p14:creationId xmlns:p14="http://schemas.microsoft.com/office/powerpoint/2010/main" val="14956271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02C3FF9-0DAA-4D07-8080-DB4B9CD8A44F}"/>
              </a:ext>
            </a:extLst>
          </p:cNvPr>
          <p:cNvSpPr>
            <a:spLocks noGrp="1"/>
          </p:cNvSpPr>
          <p:nvPr>
            <p:ph type="ctrTitle"/>
          </p:nvPr>
        </p:nvSpPr>
        <p:spPr/>
        <p:txBody>
          <a:bodyPr/>
          <a:lstStyle/>
          <a:p>
            <a:r>
              <a:rPr lang="ko-KR" altLang="en-US"/>
              <a:t>정보보호 </a:t>
            </a:r>
            <a:r>
              <a:rPr lang="en-US" altLang="ko-KR"/>
              <a:t>6</a:t>
            </a:r>
            <a:r>
              <a:rPr lang="ko-KR" altLang="en-US"/>
              <a:t>강</a:t>
            </a:r>
          </a:p>
        </p:txBody>
      </p:sp>
      <p:sp>
        <p:nvSpPr>
          <p:cNvPr id="3" name="부제목 2">
            <a:extLst>
              <a:ext uri="{FF2B5EF4-FFF2-40B4-BE49-F238E27FC236}">
                <a16:creationId xmlns:a16="http://schemas.microsoft.com/office/drawing/2014/main" id="{032864F3-6F5B-4D07-9873-29AF11807231}"/>
              </a:ext>
            </a:extLst>
          </p:cNvPr>
          <p:cNvSpPr>
            <a:spLocks noGrp="1"/>
          </p:cNvSpPr>
          <p:nvPr>
            <p:ph type="subTitle" idx="1"/>
          </p:nvPr>
        </p:nvSpPr>
        <p:spPr>
          <a:xfrm>
            <a:off x="1524000" y="4345576"/>
            <a:ext cx="9144000" cy="912223"/>
          </a:xfrm>
        </p:spPr>
        <p:txBody>
          <a:bodyPr/>
          <a:lstStyle/>
          <a:p>
            <a:r>
              <a:rPr lang="ko-KR" altLang="en-US"/>
              <a:t>사이버과학과 백도우</a:t>
            </a:r>
            <a:endParaRPr lang="en-US" altLang="ko-KR"/>
          </a:p>
        </p:txBody>
      </p:sp>
    </p:spTree>
    <p:extLst>
      <p:ext uri="{BB962C8B-B14F-4D97-AF65-F5344CB8AC3E}">
        <p14:creationId xmlns:p14="http://schemas.microsoft.com/office/powerpoint/2010/main" val="1245904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
            <a:extLst>
              <a:ext uri="{FF2B5EF4-FFF2-40B4-BE49-F238E27FC236}">
                <a16:creationId xmlns:a16="http://schemas.microsoft.com/office/drawing/2014/main" id="{3010DBED-3ABA-4169-8A96-F92BD8C538BB}"/>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/Theory/T5/RSA</a:t>
            </a:r>
            <a:br>
              <a:rPr lang="en-US" altLang="ko-KR" sz="2000" b="1" dirty="0">
                <a:solidFill>
                  <a:schemeClr val="bg1">
                    <a:lumMod val="65000"/>
                  </a:schemeClr>
                </a:solidFill>
              </a:rPr>
            </a:br>
            <a:r>
              <a:rPr lang="en-US" altLang="ko-KR" dirty="0"/>
              <a:t> </a:t>
            </a:r>
            <a:r>
              <a:rPr lang="ko-KR" altLang="en-US" dirty="0"/>
              <a:t>현대암호 </a:t>
            </a:r>
            <a:r>
              <a:rPr lang="en-US" altLang="ko-KR" dirty="0"/>
              <a:t>– </a:t>
            </a:r>
            <a:r>
              <a:rPr lang="ko-KR" altLang="en-US" dirty="0" err="1"/>
              <a:t>대칭키</a:t>
            </a:r>
            <a:r>
              <a:rPr lang="ko-KR" altLang="en-US" dirty="0"/>
              <a:t> </a:t>
            </a:r>
            <a:r>
              <a:rPr lang="en-US" altLang="ko-KR" dirty="0"/>
              <a:t>vs </a:t>
            </a:r>
            <a:r>
              <a:rPr lang="ko-KR" altLang="en-US" dirty="0"/>
              <a:t>비대칭키</a:t>
            </a:r>
          </a:p>
        </p:txBody>
      </p:sp>
      <p:grpSp>
        <p:nvGrpSpPr>
          <p:cNvPr id="17" name="그룹 16">
            <a:extLst>
              <a:ext uri="{FF2B5EF4-FFF2-40B4-BE49-F238E27FC236}">
                <a16:creationId xmlns:a16="http://schemas.microsoft.com/office/drawing/2014/main" id="{3348CCAC-FB3E-4065-B63D-44E40A0BE76C}"/>
              </a:ext>
            </a:extLst>
          </p:cNvPr>
          <p:cNvGrpSpPr/>
          <p:nvPr/>
        </p:nvGrpSpPr>
        <p:grpSpPr>
          <a:xfrm>
            <a:off x="11593737" y="6457890"/>
            <a:ext cx="678993" cy="400110"/>
            <a:chOff x="10627762" y="-30288"/>
            <a:chExt cx="597159" cy="400110"/>
          </a:xfrm>
        </p:grpSpPr>
        <p:sp>
          <p:nvSpPr>
            <p:cNvPr id="18" name="사각형: 둥근 모서리 17">
              <a:extLst>
                <a:ext uri="{FF2B5EF4-FFF2-40B4-BE49-F238E27FC236}">
                  <a16:creationId xmlns:a16="http://schemas.microsoft.com/office/drawing/2014/main" id="{0DB9807C-9BA2-46E9-9D98-2E3F952B4E3E}"/>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TextBox 30">
              <a:extLst>
                <a:ext uri="{FF2B5EF4-FFF2-40B4-BE49-F238E27FC236}">
                  <a16:creationId xmlns:a16="http://schemas.microsoft.com/office/drawing/2014/main" id="{73F8AF04-0CDF-4A94-851D-A5FA3E83E0C6}"/>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32" name="화살표: 오른쪽 31">
              <a:hlinkClick r:id="" action="ppaction://noaction"/>
              <a:extLst>
                <a:ext uri="{FF2B5EF4-FFF2-40B4-BE49-F238E27FC236}">
                  <a16:creationId xmlns:a16="http://schemas.microsoft.com/office/drawing/2014/main" id="{24994787-8505-447E-8496-B52B9E14BA27}"/>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4" name="화살표: 오른쪽 33">
            <a:hlinkClick r:id="" action="ppaction://noaction"/>
            <a:extLst>
              <a:ext uri="{FF2B5EF4-FFF2-40B4-BE49-F238E27FC236}">
                <a16:creationId xmlns:a16="http://schemas.microsoft.com/office/drawing/2014/main" id="{17EB1BCD-308C-449A-A409-AE358223DB78}"/>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extBox 1">
            <a:extLst>
              <a:ext uri="{FF2B5EF4-FFF2-40B4-BE49-F238E27FC236}">
                <a16:creationId xmlns:a16="http://schemas.microsoft.com/office/drawing/2014/main" id="{F752891A-12E4-42A2-8EE5-FAD7E43B7C7C}"/>
              </a:ext>
            </a:extLst>
          </p:cNvPr>
          <p:cNvSpPr txBox="1"/>
          <p:nvPr/>
        </p:nvSpPr>
        <p:spPr>
          <a:xfrm>
            <a:off x="758307" y="1950142"/>
            <a:ext cx="1208314" cy="369332"/>
          </a:xfrm>
          <a:prstGeom prst="rect">
            <a:avLst/>
          </a:prstGeom>
          <a:noFill/>
          <a:ln>
            <a:solidFill>
              <a:srgbClr val="7030A0"/>
            </a:solidFill>
          </a:ln>
        </p:spPr>
        <p:txBody>
          <a:bodyPr wrap="square" rtlCol="0">
            <a:spAutoFit/>
          </a:bodyPr>
          <a:lstStyle/>
          <a:p>
            <a:r>
              <a:rPr lang="ko-KR" altLang="en-US" dirty="0"/>
              <a:t>비대칭키 </a:t>
            </a:r>
          </a:p>
        </p:txBody>
      </p:sp>
      <p:sp>
        <p:nvSpPr>
          <p:cNvPr id="3" name="TextBox 2">
            <a:extLst>
              <a:ext uri="{FF2B5EF4-FFF2-40B4-BE49-F238E27FC236}">
                <a16:creationId xmlns:a16="http://schemas.microsoft.com/office/drawing/2014/main" id="{577D6702-CFF7-401E-8A79-444745396055}"/>
              </a:ext>
            </a:extLst>
          </p:cNvPr>
          <p:cNvSpPr txBox="1"/>
          <p:nvPr/>
        </p:nvSpPr>
        <p:spPr>
          <a:xfrm>
            <a:off x="2086848" y="1950142"/>
            <a:ext cx="8018301" cy="646331"/>
          </a:xfrm>
          <a:prstGeom prst="rect">
            <a:avLst/>
          </a:prstGeom>
          <a:noFill/>
          <a:ln>
            <a:solidFill>
              <a:schemeClr val="accent6">
                <a:lumMod val="50000"/>
              </a:schemeClr>
            </a:solidFill>
          </a:ln>
        </p:spPr>
        <p:txBody>
          <a:bodyPr wrap="square" rtlCol="0">
            <a:spAutoFit/>
          </a:bodyPr>
          <a:lstStyle/>
          <a:p>
            <a:r>
              <a:rPr lang="ko-KR" altLang="en-US" dirty="0"/>
              <a:t>공개키 </a:t>
            </a:r>
            <a:r>
              <a:rPr lang="en-US" altLang="ko-KR" dirty="0"/>
              <a:t>: </a:t>
            </a:r>
            <a:r>
              <a:rPr lang="ko-KR" altLang="en-US" dirty="0"/>
              <a:t>모든 사람이 접근 가능한 키</a:t>
            </a:r>
            <a:endParaRPr lang="en-US" altLang="ko-KR" dirty="0"/>
          </a:p>
          <a:p>
            <a:r>
              <a:rPr lang="ko-KR" altLang="en-US" dirty="0"/>
              <a:t>개인키 </a:t>
            </a:r>
            <a:r>
              <a:rPr lang="en-US" altLang="ko-KR" dirty="0"/>
              <a:t>: </a:t>
            </a:r>
            <a:r>
              <a:rPr lang="ko-KR" altLang="en-US" dirty="0"/>
              <a:t>사용자만이 가지고 있는 키</a:t>
            </a:r>
            <a:endParaRPr lang="en-US" altLang="ko-KR" dirty="0"/>
          </a:p>
        </p:txBody>
      </p:sp>
      <p:sp>
        <p:nvSpPr>
          <p:cNvPr id="11" name="TextBox 10">
            <a:extLst>
              <a:ext uri="{FF2B5EF4-FFF2-40B4-BE49-F238E27FC236}">
                <a16:creationId xmlns:a16="http://schemas.microsoft.com/office/drawing/2014/main" id="{6E461072-F3E9-42F4-8382-B839301C47CA}"/>
              </a:ext>
            </a:extLst>
          </p:cNvPr>
          <p:cNvSpPr txBox="1"/>
          <p:nvPr/>
        </p:nvSpPr>
        <p:spPr>
          <a:xfrm>
            <a:off x="1966621" y="6252424"/>
            <a:ext cx="3193207" cy="369332"/>
          </a:xfrm>
          <a:prstGeom prst="rect">
            <a:avLst/>
          </a:prstGeom>
          <a:noFill/>
          <a:ln>
            <a:noFill/>
          </a:ln>
        </p:spPr>
        <p:txBody>
          <a:bodyPr wrap="square" rtlCol="0">
            <a:spAutoFit/>
          </a:bodyPr>
          <a:lstStyle/>
          <a:p>
            <a:pPr marL="285750" indent="-285750">
              <a:buFont typeface="Arial" panose="020B0604020202020204" pitchFamily="34" charset="0"/>
              <a:buChar char="•"/>
            </a:pPr>
            <a:r>
              <a:rPr lang="ko-KR" altLang="en-US" dirty="0" err="1"/>
              <a:t>키교환</a:t>
            </a:r>
            <a:r>
              <a:rPr lang="ko-KR" altLang="en-US" dirty="0"/>
              <a:t> 할 필요가 없음</a:t>
            </a:r>
            <a:r>
              <a:rPr lang="en-US" altLang="ko-KR" dirty="0"/>
              <a:t>!</a:t>
            </a:r>
          </a:p>
        </p:txBody>
      </p:sp>
      <p:grpSp>
        <p:nvGrpSpPr>
          <p:cNvPr id="5" name="그룹 4">
            <a:extLst>
              <a:ext uri="{FF2B5EF4-FFF2-40B4-BE49-F238E27FC236}">
                <a16:creationId xmlns:a16="http://schemas.microsoft.com/office/drawing/2014/main" id="{AF7AB115-6086-416B-865A-083B9F33B6F7}"/>
              </a:ext>
            </a:extLst>
          </p:cNvPr>
          <p:cNvGrpSpPr/>
          <p:nvPr/>
        </p:nvGrpSpPr>
        <p:grpSpPr>
          <a:xfrm>
            <a:off x="1826077" y="2755354"/>
            <a:ext cx="8215995" cy="3220071"/>
            <a:chOff x="1826077" y="2755354"/>
            <a:chExt cx="8215995" cy="3220071"/>
          </a:xfrm>
        </p:grpSpPr>
        <p:pic>
          <p:nvPicPr>
            <p:cNvPr id="3074" name="Picture 2" descr="암호학] 대칭키 vs 공개키(비대칭키) 암호화 차이">
              <a:extLst>
                <a:ext uri="{FF2B5EF4-FFF2-40B4-BE49-F238E27FC236}">
                  <a16:creationId xmlns:a16="http://schemas.microsoft.com/office/drawing/2014/main" id="{F5B23294-EF48-4C92-ABFC-1310668027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6077" y="2755354"/>
              <a:ext cx="8215995" cy="3220071"/>
            </a:xfrm>
            <a:prstGeom prst="rect">
              <a:avLst/>
            </a:prstGeom>
            <a:noFill/>
            <a:extLst>
              <a:ext uri="{909E8E84-426E-40DD-AFC4-6F175D3DCCD1}">
                <a14:hiddenFill xmlns:a14="http://schemas.microsoft.com/office/drawing/2010/main">
                  <a:solidFill>
                    <a:srgbClr val="FFFFFF"/>
                  </a:solidFill>
                </a14:hiddenFill>
              </a:ext>
            </a:extLst>
          </p:spPr>
        </p:pic>
        <p:sp>
          <p:nvSpPr>
            <p:cNvPr id="4" name="직사각형 3">
              <a:extLst>
                <a:ext uri="{FF2B5EF4-FFF2-40B4-BE49-F238E27FC236}">
                  <a16:creationId xmlns:a16="http://schemas.microsoft.com/office/drawing/2014/main" id="{38D53DBE-80BE-4784-886F-13A48E670B09}"/>
                </a:ext>
              </a:extLst>
            </p:cNvPr>
            <p:cNvSpPr/>
            <p:nvPr/>
          </p:nvSpPr>
          <p:spPr>
            <a:xfrm>
              <a:off x="8156121" y="5412921"/>
              <a:ext cx="1869622" cy="4653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3822188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
            <a:extLst>
              <a:ext uri="{FF2B5EF4-FFF2-40B4-BE49-F238E27FC236}">
                <a16:creationId xmlns:a16="http://schemas.microsoft.com/office/drawing/2014/main" id="{3010DBED-3ABA-4169-8A96-F92BD8C538BB}"/>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/Theory/T5/RSA</a:t>
            </a:r>
            <a:br>
              <a:rPr lang="en-US" altLang="ko-KR" sz="2000" b="1" dirty="0">
                <a:solidFill>
                  <a:schemeClr val="bg1">
                    <a:lumMod val="65000"/>
                  </a:schemeClr>
                </a:solidFill>
              </a:rPr>
            </a:br>
            <a:r>
              <a:rPr lang="en-US" altLang="ko-KR" dirty="0"/>
              <a:t> </a:t>
            </a:r>
            <a:r>
              <a:rPr lang="ko-KR" altLang="en-US" dirty="0"/>
              <a:t>현대암호 </a:t>
            </a:r>
            <a:r>
              <a:rPr lang="en-US" altLang="ko-KR" dirty="0"/>
              <a:t>– RSA</a:t>
            </a:r>
            <a:r>
              <a:rPr lang="ko-KR" altLang="en-US" dirty="0"/>
              <a:t> 암호</a:t>
            </a:r>
          </a:p>
        </p:txBody>
      </p:sp>
      <p:grpSp>
        <p:nvGrpSpPr>
          <p:cNvPr id="17" name="그룹 16">
            <a:extLst>
              <a:ext uri="{FF2B5EF4-FFF2-40B4-BE49-F238E27FC236}">
                <a16:creationId xmlns:a16="http://schemas.microsoft.com/office/drawing/2014/main" id="{3348CCAC-FB3E-4065-B63D-44E40A0BE76C}"/>
              </a:ext>
            </a:extLst>
          </p:cNvPr>
          <p:cNvGrpSpPr/>
          <p:nvPr/>
        </p:nvGrpSpPr>
        <p:grpSpPr>
          <a:xfrm>
            <a:off x="11593737" y="6457890"/>
            <a:ext cx="678993" cy="400110"/>
            <a:chOff x="10627762" y="-30288"/>
            <a:chExt cx="597159" cy="400110"/>
          </a:xfrm>
        </p:grpSpPr>
        <p:sp>
          <p:nvSpPr>
            <p:cNvPr id="18" name="사각형: 둥근 모서리 17">
              <a:extLst>
                <a:ext uri="{FF2B5EF4-FFF2-40B4-BE49-F238E27FC236}">
                  <a16:creationId xmlns:a16="http://schemas.microsoft.com/office/drawing/2014/main" id="{0DB9807C-9BA2-46E9-9D98-2E3F952B4E3E}"/>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TextBox 30">
              <a:extLst>
                <a:ext uri="{FF2B5EF4-FFF2-40B4-BE49-F238E27FC236}">
                  <a16:creationId xmlns:a16="http://schemas.microsoft.com/office/drawing/2014/main" id="{73F8AF04-0CDF-4A94-851D-A5FA3E83E0C6}"/>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32" name="화살표: 오른쪽 31">
              <a:hlinkClick r:id="" action="ppaction://noaction"/>
              <a:extLst>
                <a:ext uri="{FF2B5EF4-FFF2-40B4-BE49-F238E27FC236}">
                  <a16:creationId xmlns:a16="http://schemas.microsoft.com/office/drawing/2014/main" id="{24994787-8505-447E-8496-B52B9E14BA27}"/>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4" name="화살표: 오른쪽 33">
            <a:hlinkClick r:id="" action="ppaction://noaction"/>
            <a:extLst>
              <a:ext uri="{FF2B5EF4-FFF2-40B4-BE49-F238E27FC236}">
                <a16:creationId xmlns:a16="http://schemas.microsoft.com/office/drawing/2014/main" id="{17EB1BCD-308C-449A-A409-AE358223DB78}"/>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026" name="Picture 2" descr="이과주의] 숫자의 원자 소수의 비밀을 아는자가 세상을 지배한다 - 인스티즈(instiz) 인티포털">
            <a:extLst>
              <a:ext uri="{FF2B5EF4-FFF2-40B4-BE49-F238E27FC236}">
                <a16:creationId xmlns:a16="http://schemas.microsoft.com/office/drawing/2014/main" id="{C24BD2E2-B7CC-4595-B403-281CAA2FEE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663" y="2938348"/>
            <a:ext cx="2950195" cy="209495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AON CTF - WEB Essential">
            <a:extLst>
              <a:ext uri="{FF2B5EF4-FFF2-40B4-BE49-F238E27FC236}">
                <a16:creationId xmlns:a16="http://schemas.microsoft.com/office/drawing/2014/main" id="{FC9B21D7-D404-448F-8C78-1A51153EB5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4679" y="1829778"/>
            <a:ext cx="8055177" cy="4513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2023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
            <a:extLst>
              <a:ext uri="{FF2B5EF4-FFF2-40B4-BE49-F238E27FC236}">
                <a16:creationId xmlns:a16="http://schemas.microsoft.com/office/drawing/2014/main" id="{3010DBED-3ABA-4169-8A96-F92BD8C538BB}"/>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/Theory/T5/RSA</a:t>
            </a:r>
            <a:br>
              <a:rPr lang="en-US" altLang="ko-KR" sz="2000" b="1" dirty="0">
                <a:solidFill>
                  <a:schemeClr val="bg1">
                    <a:lumMod val="65000"/>
                  </a:schemeClr>
                </a:solidFill>
              </a:rPr>
            </a:br>
            <a:r>
              <a:rPr lang="en-US" altLang="ko-KR" sz="2000" b="1" dirty="0">
                <a:solidFill>
                  <a:schemeClr val="bg1">
                    <a:lumMod val="65000"/>
                  </a:schemeClr>
                </a:solidFill>
              </a:rPr>
              <a:t>   </a:t>
            </a:r>
            <a:r>
              <a:rPr lang="ko-KR" altLang="en-US" dirty="0" err="1"/>
              <a:t>오일러</a:t>
            </a:r>
            <a:r>
              <a:rPr lang="ko-KR" altLang="en-US" dirty="0"/>
              <a:t> 함수</a:t>
            </a:r>
          </a:p>
        </p:txBody>
      </p:sp>
      <p:grpSp>
        <p:nvGrpSpPr>
          <p:cNvPr id="17" name="그룹 16">
            <a:extLst>
              <a:ext uri="{FF2B5EF4-FFF2-40B4-BE49-F238E27FC236}">
                <a16:creationId xmlns:a16="http://schemas.microsoft.com/office/drawing/2014/main" id="{3348CCAC-FB3E-4065-B63D-44E40A0BE76C}"/>
              </a:ext>
            </a:extLst>
          </p:cNvPr>
          <p:cNvGrpSpPr/>
          <p:nvPr/>
        </p:nvGrpSpPr>
        <p:grpSpPr>
          <a:xfrm>
            <a:off x="11593737" y="6457890"/>
            <a:ext cx="678993" cy="400110"/>
            <a:chOff x="10627762" y="-30288"/>
            <a:chExt cx="597159" cy="400110"/>
          </a:xfrm>
        </p:grpSpPr>
        <p:sp>
          <p:nvSpPr>
            <p:cNvPr id="18" name="사각형: 둥근 모서리 17">
              <a:extLst>
                <a:ext uri="{FF2B5EF4-FFF2-40B4-BE49-F238E27FC236}">
                  <a16:creationId xmlns:a16="http://schemas.microsoft.com/office/drawing/2014/main" id="{0DB9807C-9BA2-46E9-9D98-2E3F952B4E3E}"/>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TextBox 30">
              <a:extLst>
                <a:ext uri="{FF2B5EF4-FFF2-40B4-BE49-F238E27FC236}">
                  <a16:creationId xmlns:a16="http://schemas.microsoft.com/office/drawing/2014/main" id="{73F8AF04-0CDF-4A94-851D-A5FA3E83E0C6}"/>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32" name="화살표: 오른쪽 31">
              <a:hlinkClick r:id="" action="ppaction://noaction"/>
              <a:extLst>
                <a:ext uri="{FF2B5EF4-FFF2-40B4-BE49-F238E27FC236}">
                  <a16:creationId xmlns:a16="http://schemas.microsoft.com/office/drawing/2014/main" id="{24994787-8505-447E-8496-B52B9E14BA27}"/>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4" name="화살표: 오른쪽 33">
            <a:hlinkClick r:id="" action="ppaction://noaction"/>
            <a:extLst>
              <a:ext uri="{FF2B5EF4-FFF2-40B4-BE49-F238E27FC236}">
                <a16:creationId xmlns:a16="http://schemas.microsoft.com/office/drawing/2014/main" id="{17EB1BCD-308C-449A-A409-AE358223DB78}"/>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a:extLst>
              <a:ext uri="{FF2B5EF4-FFF2-40B4-BE49-F238E27FC236}">
                <a16:creationId xmlns:a16="http://schemas.microsoft.com/office/drawing/2014/main" id="{C95BEC33-088C-4B34-BED4-79514351C177}"/>
              </a:ext>
            </a:extLst>
          </p:cNvPr>
          <p:cNvSpPr txBox="1"/>
          <p:nvPr/>
        </p:nvSpPr>
        <p:spPr>
          <a:xfrm>
            <a:off x="1682300" y="1897856"/>
            <a:ext cx="8490400" cy="765668"/>
          </a:xfrm>
          <a:prstGeom prst="rect">
            <a:avLst/>
          </a:prstGeom>
          <a:solidFill>
            <a:schemeClr val="accent5">
              <a:lumMod val="20000"/>
              <a:lumOff val="80000"/>
            </a:schemeClr>
          </a:solidFill>
          <a:ln>
            <a:solidFill>
              <a:srgbClr val="00B0F0"/>
            </a:solidFill>
          </a:ln>
        </p:spPr>
        <p:txBody>
          <a:bodyPr wrap="square" rtlCol="0" anchor="ctr">
            <a:noAutofit/>
          </a:bodyPr>
          <a:lstStyle/>
          <a:p>
            <a:pPr algn="ctr"/>
            <a:r>
              <a:rPr lang="en-US" altLang="ko-KR" sz="2400" b="0" i="0" dirty="0">
                <a:effectLst/>
                <a:latin typeface="Nanum Gothic"/>
              </a:rPr>
              <a:t>φ(n)  : 1</a:t>
            </a:r>
            <a:r>
              <a:rPr lang="ko-KR" altLang="en-US" sz="2400" b="0" i="0" dirty="0">
                <a:effectLst/>
                <a:latin typeface="Nanum Gothic"/>
              </a:rPr>
              <a:t>부터 </a:t>
            </a:r>
            <a:r>
              <a:rPr lang="en-US" altLang="ko-KR" sz="2400" b="0" i="0" dirty="0">
                <a:effectLst/>
                <a:latin typeface="Nanum Gothic"/>
              </a:rPr>
              <a:t>n</a:t>
            </a:r>
            <a:r>
              <a:rPr lang="ko-KR" altLang="en-US" sz="2400" b="0" i="0" dirty="0">
                <a:effectLst/>
                <a:latin typeface="Nanum Gothic"/>
              </a:rPr>
              <a:t>까지의 양의 정수 중에 </a:t>
            </a:r>
            <a:r>
              <a:rPr lang="en-US" altLang="ko-KR" sz="2400" b="0" i="0" dirty="0">
                <a:effectLst/>
                <a:latin typeface="Nanum Gothic"/>
              </a:rPr>
              <a:t>n</a:t>
            </a:r>
            <a:r>
              <a:rPr lang="ko-KR" altLang="en-US" sz="2400" b="0" i="0" dirty="0">
                <a:effectLst/>
                <a:latin typeface="Nanum Gothic"/>
              </a:rPr>
              <a:t>과 </a:t>
            </a:r>
            <a:r>
              <a:rPr lang="ko-KR" altLang="en-US" sz="2400" b="0" i="0" dirty="0">
                <a:solidFill>
                  <a:srgbClr val="FF0000"/>
                </a:solidFill>
                <a:effectLst/>
                <a:latin typeface="Nanum Gothic"/>
              </a:rPr>
              <a:t>서로소</a:t>
            </a:r>
            <a:r>
              <a:rPr lang="ko-KR" altLang="en-US" sz="2400" b="0" i="0" dirty="0">
                <a:effectLst/>
                <a:latin typeface="Nanum Gothic"/>
              </a:rPr>
              <a:t>인 것의 개수</a:t>
            </a:r>
            <a:endParaRPr lang="ko-KR" altLang="en-US" sz="2400" dirty="0"/>
          </a:p>
        </p:txBody>
      </p:sp>
      <p:sp>
        <p:nvSpPr>
          <p:cNvPr id="11" name="TextBox 10">
            <a:extLst>
              <a:ext uri="{FF2B5EF4-FFF2-40B4-BE49-F238E27FC236}">
                <a16:creationId xmlns:a16="http://schemas.microsoft.com/office/drawing/2014/main" id="{885C1A6E-C88C-4947-97E8-BCAFEBE98F97}"/>
              </a:ext>
            </a:extLst>
          </p:cNvPr>
          <p:cNvSpPr txBox="1"/>
          <p:nvPr/>
        </p:nvSpPr>
        <p:spPr>
          <a:xfrm>
            <a:off x="1682300" y="2804018"/>
            <a:ext cx="8490400" cy="3044332"/>
          </a:xfrm>
          <a:prstGeom prst="rect">
            <a:avLst/>
          </a:prstGeom>
          <a:noFill/>
          <a:ln>
            <a:solidFill>
              <a:srgbClr val="00B0F0"/>
            </a:solidFill>
          </a:ln>
        </p:spPr>
        <p:txBody>
          <a:bodyPr wrap="square" rtlCol="0">
            <a:noAutofit/>
          </a:bodyPr>
          <a:lstStyle/>
          <a:p>
            <a:r>
              <a:rPr lang="en-US" altLang="ko-KR" sz="2400" dirty="0"/>
              <a:t>ex)  </a:t>
            </a:r>
            <a:r>
              <a:rPr lang="en-US" altLang="ko-KR" sz="2400" b="0" i="0" dirty="0">
                <a:effectLst/>
                <a:latin typeface="Nanum Gothic"/>
              </a:rPr>
              <a:t>φ(6) </a:t>
            </a:r>
            <a:r>
              <a:rPr lang="ko-KR" altLang="en-US" sz="2400" b="0" i="0" dirty="0">
                <a:effectLst/>
                <a:latin typeface="Nanum Gothic"/>
              </a:rPr>
              <a:t>값은</a:t>
            </a:r>
            <a:r>
              <a:rPr lang="en-US" altLang="ko-KR" sz="2400" b="0" i="0" dirty="0">
                <a:effectLst/>
                <a:latin typeface="Nanum Gothic"/>
              </a:rPr>
              <a:t>?</a:t>
            </a:r>
            <a:r>
              <a:rPr lang="en-US" altLang="ko-KR" sz="2400" dirty="0"/>
              <a:t> </a:t>
            </a:r>
          </a:p>
          <a:p>
            <a:endParaRPr lang="en-US" altLang="ko-KR" sz="2400" dirty="0"/>
          </a:p>
          <a:p>
            <a:r>
              <a:rPr lang="en-US" altLang="ko-KR" sz="2400" dirty="0"/>
              <a:t>   { 1, 5 } =&gt; </a:t>
            </a:r>
            <a:r>
              <a:rPr lang="en-US" altLang="ko-KR" sz="2400" b="0" i="0" dirty="0">
                <a:effectLst/>
                <a:latin typeface="Nanum Gothic"/>
              </a:rPr>
              <a:t>φ(6) = 2</a:t>
            </a:r>
          </a:p>
          <a:p>
            <a:endParaRPr lang="en-US" altLang="ko-KR" sz="2400" dirty="0">
              <a:latin typeface="Nanum Gothic"/>
            </a:endParaRPr>
          </a:p>
          <a:p>
            <a:endParaRPr lang="en-US" altLang="ko-KR" sz="2400" dirty="0">
              <a:latin typeface="Nanum Gothic"/>
            </a:endParaRPr>
          </a:p>
          <a:p>
            <a:r>
              <a:rPr lang="en-US" altLang="ko-KR" sz="2400" dirty="0"/>
              <a:t>ex)  </a:t>
            </a:r>
            <a:r>
              <a:rPr lang="en-US" altLang="ko-KR" sz="2400" b="0" i="0" dirty="0">
                <a:effectLst/>
                <a:latin typeface="Nanum Gothic"/>
              </a:rPr>
              <a:t>φ(7) </a:t>
            </a:r>
            <a:r>
              <a:rPr lang="ko-KR" altLang="en-US" sz="2400" b="0" i="0" dirty="0">
                <a:effectLst/>
                <a:latin typeface="Nanum Gothic"/>
              </a:rPr>
              <a:t>값은</a:t>
            </a:r>
            <a:r>
              <a:rPr lang="en-US" altLang="ko-KR" sz="2400" b="0" i="0" dirty="0">
                <a:effectLst/>
                <a:latin typeface="Nanum Gothic"/>
              </a:rPr>
              <a:t>?</a:t>
            </a:r>
            <a:r>
              <a:rPr lang="en-US" altLang="ko-KR" sz="2400" dirty="0"/>
              <a:t> </a:t>
            </a:r>
          </a:p>
          <a:p>
            <a:endParaRPr lang="en-US" altLang="ko-KR" sz="2400" dirty="0"/>
          </a:p>
          <a:p>
            <a:r>
              <a:rPr lang="en-US" altLang="ko-KR" sz="2400" dirty="0"/>
              <a:t>   { 1, 2, 3, 4, 5, 6} =&gt; </a:t>
            </a:r>
            <a:r>
              <a:rPr lang="en-US" altLang="ko-KR" sz="2400" b="0" i="0" dirty="0">
                <a:effectLst/>
                <a:latin typeface="Nanum Gothic"/>
              </a:rPr>
              <a:t>φ(7) = 6</a:t>
            </a:r>
            <a:endParaRPr lang="ko-KR" altLang="en-US" sz="2400" dirty="0"/>
          </a:p>
          <a:p>
            <a:endParaRPr lang="ko-KR" altLang="en-US" sz="2400" dirty="0"/>
          </a:p>
        </p:txBody>
      </p:sp>
    </p:spTree>
    <p:extLst>
      <p:ext uri="{BB962C8B-B14F-4D97-AF65-F5344CB8AC3E}">
        <p14:creationId xmlns:p14="http://schemas.microsoft.com/office/powerpoint/2010/main" val="2549275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
            <a:extLst>
              <a:ext uri="{FF2B5EF4-FFF2-40B4-BE49-F238E27FC236}">
                <a16:creationId xmlns:a16="http://schemas.microsoft.com/office/drawing/2014/main" id="{3010DBED-3ABA-4169-8A96-F92BD8C538BB}"/>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/Theory/T5/RSA</a:t>
            </a:r>
            <a:br>
              <a:rPr lang="en-US" altLang="ko-KR" sz="2000" b="1" dirty="0">
                <a:solidFill>
                  <a:schemeClr val="bg1">
                    <a:lumMod val="65000"/>
                  </a:schemeClr>
                </a:solidFill>
              </a:rPr>
            </a:br>
            <a:r>
              <a:rPr lang="en-US" altLang="ko-KR" sz="2000" b="1" dirty="0">
                <a:solidFill>
                  <a:schemeClr val="bg1">
                    <a:lumMod val="65000"/>
                  </a:schemeClr>
                </a:solidFill>
              </a:rPr>
              <a:t>   </a:t>
            </a:r>
            <a:r>
              <a:rPr lang="ko-KR" altLang="en-US" dirty="0" err="1"/>
              <a:t>오일러</a:t>
            </a:r>
            <a:r>
              <a:rPr lang="ko-KR" altLang="en-US" dirty="0"/>
              <a:t> 정리</a:t>
            </a:r>
          </a:p>
        </p:txBody>
      </p:sp>
      <p:grpSp>
        <p:nvGrpSpPr>
          <p:cNvPr id="17" name="그룹 16">
            <a:extLst>
              <a:ext uri="{FF2B5EF4-FFF2-40B4-BE49-F238E27FC236}">
                <a16:creationId xmlns:a16="http://schemas.microsoft.com/office/drawing/2014/main" id="{3348CCAC-FB3E-4065-B63D-44E40A0BE76C}"/>
              </a:ext>
            </a:extLst>
          </p:cNvPr>
          <p:cNvGrpSpPr/>
          <p:nvPr/>
        </p:nvGrpSpPr>
        <p:grpSpPr>
          <a:xfrm>
            <a:off x="11593737" y="6457890"/>
            <a:ext cx="678993" cy="400110"/>
            <a:chOff x="10627762" y="-30288"/>
            <a:chExt cx="597159" cy="400110"/>
          </a:xfrm>
        </p:grpSpPr>
        <p:sp>
          <p:nvSpPr>
            <p:cNvPr id="18" name="사각형: 둥근 모서리 17">
              <a:extLst>
                <a:ext uri="{FF2B5EF4-FFF2-40B4-BE49-F238E27FC236}">
                  <a16:creationId xmlns:a16="http://schemas.microsoft.com/office/drawing/2014/main" id="{0DB9807C-9BA2-46E9-9D98-2E3F952B4E3E}"/>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TextBox 30">
              <a:extLst>
                <a:ext uri="{FF2B5EF4-FFF2-40B4-BE49-F238E27FC236}">
                  <a16:creationId xmlns:a16="http://schemas.microsoft.com/office/drawing/2014/main" id="{73F8AF04-0CDF-4A94-851D-A5FA3E83E0C6}"/>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32" name="화살표: 오른쪽 31">
              <a:hlinkClick r:id="" action="ppaction://noaction"/>
              <a:extLst>
                <a:ext uri="{FF2B5EF4-FFF2-40B4-BE49-F238E27FC236}">
                  <a16:creationId xmlns:a16="http://schemas.microsoft.com/office/drawing/2014/main" id="{24994787-8505-447E-8496-B52B9E14BA27}"/>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4" name="화살표: 오른쪽 33">
            <a:hlinkClick r:id="" action="ppaction://noaction"/>
            <a:extLst>
              <a:ext uri="{FF2B5EF4-FFF2-40B4-BE49-F238E27FC236}">
                <a16:creationId xmlns:a16="http://schemas.microsoft.com/office/drawing/2014/main" id="{17EB1BCD-308C-449A-A409-AE358223DB78}"/>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TextBox 11">
            <a:extLst>
              <a:ext uri="{FF2B5EF4-FFF2-40B4-BE49-F238E27FC236}">
                <a16:creationId xmlns:a16="http://schemas.microsoft.com/office/drawing/2014/main" id="{B6B1A9C0-B37A-42BD-9CDA-F9465466D0E4}"/>
              </a:ext>
            </a:extLst>
          </p:cNvPr>
          <p:cNvSpPr txBox="1"/>
          <p:nvPr/>
        </p:nvSpPr>
        <p:spPr>
          <a:xfrm>
            <a:off x="1413240" y="1690688"/>
            <a:ext cx="8740410" cy="765668"/>
          </a:xfrm>
          <a:prstGeom prst="rect">
            <a:avLst/>
          </a:prstGeom>
          <a:solidFill>
            <a:schemeClr val="accent5">
              <a:lumMod val="20000"/>
              <a:lumOff val="80000"/>
            </a:schemeClr>
          </a:solidFill>
          <a:ln>
            <a:solidFill>
              <a:srgbClr val="00B0F0"/>
            </a:solidFill>
          </a:ln>
        </p:spPr>
        <p:txBody>
          <a:bodyPr wrap="square" rtlCol="0" anchor="ctr">
            <a:noAutofit/>
          </a:bodyPr>
          <a:lstStyle/>
          <a:p>
            <a:r>
              <a:rPr lang="en-US" altLang="ko-KR" sz="2400" dirty="0"/>
              <a:t> a</a:t>
            </a:r>
            <a:r>
              <a:rPr lang="ko-KR" altLang="en-US" sz="2400" dirty="0"/>
              <a:t>와 </a:t>
            </a:r>
            <a:r>
              <a:rPr lang="en-US" altLang="ko-KR" sz="2400" dirty="0"/>
              <a:t>m </a:t>
            </a:r>
            <a:r>
              <a:rPr lang="ko-KR" altLang="en-US" sz="2400" dirty="0"/>
              <a:t>이 정수이고</a:t>
            </a:r>
            <a:r>
              <a:rPr lang="en-US" altLang="ko-KR" sz="2400" dirty="0"/>
              <a:t>, </a:t>
            </a:r>
            <a:r>
              <a:rPr lang="ko-KR" altLang="en-US" sz="2400" dirty="0" err="1"/>
              <a:t>서로소</a:t>
            </a:r>
            <a:r>
              <a:rPr lang="ko-KR" altLang="en-US" sz="2400" dirty="0"/>
              <a:t> </a:t>
            </a:r>
            <a:r>
              <a:rPr lang="ko-KR" altLang="en-US" sz="2400" dirty="0" err="1"/>
              <a:t>일때</a:t>
            </a:r>
            <a:r>
              <a:rPr lang="en-US" altLang="ko-KR" sz="2400" dirty="0"/>
              <a:t>, </a:t>
            </a:r>
            <a:endParaRPr lang="ko-KR" altLang="en-US" sz="2400" dirty="0"/>
          </a:p>
        </p:txBody>
      </p:sp>
      <p:pic>
        <p:nvPicPr>
          <p:cNvPr id="7" name="그림 6">
            <a:extLst>
              <a:ext uri="{FF2B5EF4-FFF2-40B4-BE49-F238E27FC236}">
                <a16:creationId xmlns:a16="http://schemas.microsoft.com/office/drawing/2014/main" id="{2FFA533A-6999-42EC-98AB-9A306FEBFD1F}"/>
              </a:ext>
            </a:extLst>
          </p:cNvPr>
          <p:cNvPicPr>
            <a:picLocks noChangeAspect="1"/>
          </p:cNvPicPr>
          <p:nvPr/>
        </p:nvPicPr>
        <p:blipFill>
          <a:blip r:embed="rId2"/>
          <a:stretch>
            <a:fillRect/>
          </a:stretch>
        </p:blipFill>
        <p:spPr>
          <a:xfrm>
            <a:off x="6267450" y="1751519"/>
            <a:ext cx="3443287" cy="644006"/>
          </a:xfrm>
          <a:prstGeom prst="rect">
            <a:avLst/>
          </a:prstGeom>
        </p:spPr>
      </p:pic>
      <p:sp>
        <p:nvSpPr>
          <p:cNvPr id="19" name="TextBox 18">
            <a:extLst>
              <a:ext uri="{FF2B5EF4-FFF2-40B4-BE49-F238E27FC236}">
                <a16:creationId xmlns:a16="http://schemas.microsoft.com/office/drawing/2014/main" id="{D3139390-90DA-4D1F-B4D5-BA9FF3D74D49}"/>
              </a:ext>
            </a:extLst>
          </p:cNvPr>
          <p:cNvSpPr txBox="1"/>
          <p:nvPr/>
        </p:nvSpPr>
        <p:spPr>
          <a:xfrm>
            <a:off x="1413240" y="2596849"/>
            <a:ext cx="8740410" cy="4137326"/>
          </a:xfrm>
          <a:prstGeom prst="rect">
            <a:avLst/>
          </a:prstGeom>
          <a:noFill/>
          <a:ln>
            <a:solidFill>
              <a:srgbClr val="00B0F0"/>
            </a:solidFill>
          </a:ln>
        </p:spPr>
        <p:txBody>
          <a:bodyPr wrap="square" rtlCol="0">
            <a:noAutofit/>
          </a:bodyPr>
          <a:lstStyle/>
          <a:p>
            <a:r>
              <a:rPr lang="en-US" altLang="ko-KR" sz="2400" dirty="0"/>
              <a:t>ex)  a = 5, m = 6</a:t>
            </a:r>
          </a:p>
          <a:p>
            <a:endParaRPr lang="en-US" altLang="ko-KR" sz="2400" dirty="0"/>
          </a:p>
          <a:p>
            <a:r>
              <a:rPr lang="en-US" altLang="ko-KR" sz="2400" dirty="0"/>
              <a:t>    5^</a:t>
            </a:r>
            <a:r>
              <a:rPr lang="en-US" altLang="ko-KR" sz="2400" dirty="0">
                <a:latin typeface="Nanum Gothic"/>
              </a:rPr>
              <a:t> φ(6) = 5^2 = 25 = 6*4 + 1 </a:t>
            </a:r>
            <a:r>
              <a:rPr lang="ko-KR" altLang="en-US" sz="2400" dirty="0">
                <a:solidFill>
                  <a:srgbClr val="FF0000"/>
                </a:solidFill>
              </a:rPr>
              <a:t>≡</a:t>
            </a:r>
            <a:r>
              <a:rPr lang="en-US" altLang="ko-KR" sz="2400" dirty="0">
                <a:latin typeface="Nanum Gothic"/>
              </a:rPr>
              <a:t> </a:t>
            </a:r>
            <a:r>
              <a:rPr lang="en-US" altLang="ko-KR" sz="2400" dirty="0">
                <a:solidFill>
                  <a:srgbClr val="7030A0"/>
                </a:solidFill>
                <a:latin typeface="Nanum Gothic"/>
              </a:rPr>
              <a:t>1</a:t>
            </a:r>
            <a:r>
              <a:rPr lang="en-US" altLang="ko-KR" sz="2400" dirty="0">
                <a:latin typeface="Nanum Gothic"/>
              </a:rPr>
              <a:t>(mod 6)</a:t>
            </a:r>
          </a:p>
          <a:p>
            <a:endParaRPr lang="en-US" altLang="ko-KR" sz="2400" dirty="0">
              <a:latin typeface="Nanum Gothic"/>
            </a:endParaRPr>
          </a:p>
          <a:p>
            <a:r>
              <a:rPr lang="en-US" altLang="ko-KR" sz="2400" dirty="0">
                <a:latin typeface="Nanum Gothic"/>
              </a:rPr>
              <a:t>ex</a:t>
            </a:r>
            <a:r>
              <a:rPr lang="en-US" altLang="ko-KR" sz="2400" dirty="0"/>
              <a:t>)  a = 2, m = 7</a:t>
            </a:r>
          </a:p>
          <a:p>
            <a:endParaRPr lang="en-US" altLang="ko-KR" sz="2400" dirty="0"/>
          </a:p>
          <a:p>
            <a:r>
              <a:rPr lang="en-US" altLang="ko-KR" sz="2400" dirty="0"/>
              <a:t>    2^</a:t>
            </a:r>
            <a:r>
              <a:rPr lang="en-US" altLang="ko-KR" sz="2400" dirty="0">
                <a:latin typeface="Nanum Gothic"/>
              </a:rPr>
              <a:t> φ(7) = 2^6 = 64 = 7*9 + 1 </a:t>
            </a:r>
            <a:r>
              <a:rPr lang="ko-KR" altLang="en-US" sz="2400" dirty="0">
                <a:solidFill>
                  <a:srgbClr val="FF0000"/>
                </a:solidFill>
              </a:rPr>
              <a:t>≡</a:t>
            </a:r>
            <a:r>
              <a:rPr lang="en-US" altLang="ko-KR" sz="2400" dirty="0">
                <a:latin typeface="Nanum Gothic"/>
              </a:rPr>
              <a:t> </a:t>
            </a:r>
            <a:r>
              <a:rPr lang="en-US" altLang="ko-KR" sz="2400" dirty="0">
                <a:solidFill>
                  <a:srgbClr val="7030A0"/>
                </a:solidFill>
                <a:latin typeface="Nanum Gothic"/>
              </a:rPr>
              <a:t>1</a:t>
            </a:r>
            <a:r>
              <a:rPr lang="en-US" altLang="ko-KR" sz="2400" dirty="0">
                <a:latin typeface="Nanum Gothic"/>
              </a:rPr>
              <a:t>(mod 7)</a:t>
            </a:r>
          </a:p>
          <a:p>
            <a:endParaRPr lang="en-US" altLang="ko-KR" sz="2400" dirty="0">
              <a:latin typeface="Nanum Gothic"/>
            </a:endParaRPr>
          </a:p>
          <a:p>
            <a:r>
              <a:rPr lang="en-US" altLang="ko-KR" sz="2400" dirty="0">
                <a:latin typeface="Nanum Gothic"/>
              </a:rPr>
              <a:t>ex</a:t>
            </a:r>
            <a:r>
              <a:rPr lang="en-US" altLang="ko-KR" sz="2400" dirty="0"/>
              <a:t>)  a = 3, m = 7</a:t>
            </a:r>
          </a:p>
          <a:p>
            <a:endParaRPr lang="en-US" altLang="ko-KR" sz="2400" dirty="0"/>
          </a:p>
          <a:p>
            <a:r>
              <a:rPr lang="en-US" altLang="ko-KR" sz="2400" dirty="0"/>
              <a:t>    3^</a:t>
            </a:r>
            <a:r>
              <a:rPr lang="en-US" altLang="ko-KR" sz="2400" dirty="0">
                <a:latin typeface="Nanum Gothic"/>
              </a:rPr>
              <a:t> φ(7) = 3^6 = 729 = 7*104 + 1 </a:t>
            </a:r>
            <a:r>
              <a:rPr lang="ko-KR" altLang="en-US" sz="2400" dirty="0">
                <a:solidFill>
                  <a:srgbClr val="FF0000"/>
                </a:solidFill>
              </a:rPr>
              <a:t>≡</a:t>
            </a:r>
            <a:r>
              <a:rPr lang="en-US" altLang="ko-KR" sz="2400" dirty="0">
                <a:latin typeface="Nanum Gothic"/>
              </a:rPr>
              <a:t> </a:t>
            </a:r>
            <a:r>
              <a:rPr lang="en-US" altLang="ko-KR" sz="2400" dirty="0">
                <a:solidFill>
                  <a:srgbClr val="7030A0"/>
                </a:solidFill>
                <a:latin typeface="Nanum Gothic"/>
              </a:rPr>
              <a:t>1</a:t>
            </a:r>
            <a:r>
              <a:rPr lang="en-US" altLang="ko-KR" sz="2400" dirty="0">
                <a:latin typeface="Nanum Gothic"/>
              </a:rPr>
              <a:t>(mod 7)</a:t>
            </a:r>
          </a:p>
          <a:p>
            <a:endParaRPr lang="en-US" altLang="ko-KR" sz="2400" dirty="0"/>
          </a:p>
          <a:p>
            <a:endParaRPr lang="ko-KR" altLang="en-US" sz="2400" dirty="0"/>
          </a:p>
        </p:txBody>
      </p:sp>
    </p:spTree>
    <p:extLst>
      <p:ext uri="{BB962C8B-B14F-4D97-AF65-F5344CB8AC3E}">
        <p14:creationId xmlns:p14="http://schemas.microsoft.com/office/powerpoint/2010/main" val="2029284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
            <a:extLst>
              <a:ext uri="{FF2B5EF4-FFF2-40B4-BE49-F238E27FC236}">
                <a16:creationId xmlns:a16="http://schemas.microsoft.com/office/drawing/2014/main" id="{3010DBED-3ABA-4169-8A96-F92BD8C538BB}"/>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/Theory/T5/RSA</a:t>
            </a:r>
            <a:br>
              <a:rPr lang="en-US" altLang="ko-KR" sz="2000" b="1" dirty="0">
                <a:solidFill>
                  <a:schemeClr val="bg1">
                    <a:lumMod val="65000"/>
                  </a:schemeClr>
                </a:solidFill>
              </a:rPr>
            </a:br>
            <a:r>
              <a:rPr lang="en-US" altLang="ko-KR" dirty="0"/>
              <a:t> </a:t>
            </a:r>
            <a:r>
              <a:rPr lang="ko-KR" altLang="en-US" dirty="0"/>
              <a:t>현대암호 실습 </a:t>
            </a:r>
            <a:r>
              <a:rPr lang="en-US" altLang="ko-KR" dirty="0"/>
              <a:t>– </a:t>
            </a:r>
            <a:r>
              <a:rPr lang="ko-KR" altLang="en-US" dirty="0" err="1"/>
              <a:t>오일러</a:t>
            </a:r>
            <a:r>
              <a:rPr lang="ko-KR" altLang="en-US" dirty="0"/>
              <a:t> 정리</a:t>
            </a:r>
          </a:p>
        </p:txBody>
      </p:sp>
      <p:sp>
        <p:nvSpPr>
          <p:cNvPr id="19" name="TextBox 18">
            <a:extLst>
              <a:ext uri="{FF2B5EF4-FFF2-40B4-BE49-F238E27FC236}">
                <a16:creationId xmlns:a16="http://schemas.microsoft.com/office/drawing/2014/main" id="{7076FC32-9B79-4A30-B484-56AA93672AB7}"/>
              </a:ext>
            </a:extLst>
          </p:cNvPr>
          <p:cNvSpPr txBox="1"/>
          <p:nvPr/>
        </p:nvSpPr>
        <p:spPr>
          <a:xfrm>
            <a:off x="1496053" y="3328503"/>
            <a:ext cx="4432683" cy="2833758"/>
          </a:xfrm>
          <a:prstGeom prst="rect">
            <a:avLst/>
          </a:prstGeom>
          <a:noFill/>
          <a:ln>
            <a:solidFill>
              <a:schemeClr val="accent1">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대응</a:t>
            </a:r>
            <a:r>
              <a:rPr lang="ko-KR" altLang="en-US" sz="1200" b="1" kern="0" spc="200" dirty="0">
                <a:solidFill>
                  <a:schemeClr val="accent1">
                    <a:lumMod val="75000"/>
                  </a:schemeClr>
                </a:solidFill>
                <a:latin typeface="맑은 고딕" panose="020B0503020000020004" pitchFamily="50" charset="-127"/>
                <a:ea typeface="맑은 고딕" panose="020B0503020000020004" pitchFamily="50" charset="-127"/>
              </a:rPr>
              <a:t>실습</a:t>
            </a:r>
            <a:endParaRPr lang="en-US" altLang="ko-KR" sz="1200" b="1" kern="0" spc="200" dirty="0">
              <a:solidFill>
                <a:schemeClr val="accent1">
                  <a:lumMod val="75000"/>
                </a:schemeClr>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err="1">
                <a:solidFill>
                  <a:srgbClr val="000000"/>
                </a:solidFill>
                <a:effectLst/>
                <a:latin typeface="맑은 고딕" panose="020B0503020000020004" pitchFamily="50" charset="-127"/>
                <a:ea typeface="맑은 고딕" panose="020B0503020000020004" pitchFamily="50" charset="-127"/>
              </a:rPr>
              <a:t>오일러</a:t>
            </a:r>
            <a:r>
              <a:rPr lang="ko-KR" altLang="en-US" sz="1000" kern="0" spc="0" dirty="0">
                <a:solidFill>
                  <a:srgbClr val="000000"/>
                </a:solidFill>
                <a:effectLst/>
                <a:latin typeface="맑은 고딕" panose="020B0503020000020004" pitchFamily="50" charset="-127"/>
                <a:ea typeface="맑은 고딕" panose="020B0503020000020004" pitchFamily="50" charset="-127"/>
              </a:rPr>
              <a:t> 정리</a:t>
            </a: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신기하다</a:t>
            </a: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근데 이유를 모르겠다</a:t>
            </a:r>
            <a:r>
              <a:rPr lang="en-US" altLang="ko-KR" sz="1000" kern="0" spc="0" dirty="0">
                <a:solidFill>
                  <a:srgbClr val="000000"/>
                </a:solidFill>
                <a:effectLst/>
                <a:latin typeface="맑은 고딕" panose="020B0503020000020004" pitchFamily="50" charset="-127"/>
                <a:ea typeface="맑은 고딕" panose="020B0503020000020004" pitchFamily="50" charset="-127"/>
              </a:rPr>
              <a:t>!!</a:t>
            </a:r>
          </a:p>
          <a:p>
            <a:pPr>
              <a:lnSpc>
                <a:spcPct val="140000"/>
              </a:lnSpc>
            </a:pPr>
            <a:endParaRPr lang="en-US" altLang="ko-KR" sz="1000" kern="0" dirty="0">
              <a:solidFill>
                <a:srgbClr val="000000"/>
              </a:solidFill>
              <a:latin typeface="맑은 고딕" panose="020B0503020000020004" pitchFamily="50" charset="-127"/>
              <a:ea typeface="맑은 고딕" panose="020B0503020000020004" pitchFamily="50" charset="-127"/>
            </a:endParaRPr>
          </a:p>
          <a:p>
            <a:pPr>
              <a:lnSpc>
                <a:spcPct val="140000"/>
              </a:lnSpc>
            </a:pPr>
            <a:r>
              <a:rPr lang="ko-KR" altLang="en-US" sz="1000" dirty="0"/>
              <a:t>   다음 조건에 맞게 프로그래밍 </a:t>
            </a:r>
            <a:r>
              <a:rPr lang="ko-KR" altLang="en-US" sz="1000" dirty="0" err="1"/>
              <a:t>하시오</a:t>
            </a:r>
            <a:r>
              <a:rPr lang="en-US" altLang="ko-KR" sz="1000" dirty="0"/>
              <a:t>.</a:t>
            </a:r>
            <a:endParaRPr lang="ko-KR" altLang="en-US" sz="1000" dirty="0"/>
          </a:p>
        </p:txBody>
      </p:sp>
      <p:sp>
        <p:nvSpPr>
          <p:cNvPr id="20" name="타원 19">
            <a:extLst>
              <a:ext uri="{FF2B5EF4-FFF2-40B4-BE49-F238E27FC236}">
                <a16:creationId xmlns:a16="http://schemas.microsoft.com/office/drawing/2014/main" id="{9E80E776-56B9-432F-B4E6-4B9F3ADDC947}"/>
              </a:ext>
            </a:extLst>
          </p:cNvPr>
          <p:cNvSpPr/>
          <p:nvPr/>
        </p:nvSpPr>
        <p:spPr>
          <a:xfrm rot="5400000">
            <a:off x="580444" y="3328504"/>
            <a:ext cx="730420" cy="730420"/>
          </a:xfrm>
          <a:prstGeom prst="ellipse">
            <a:avLst/>
          </a:prstGeom>
          <a:noFill/>
          <a:ln w="25400">
            <a:gradFill>
              <a:gsLst>
                <a:gs pos="0">
                  <a:schemeClr val="accent1">
                    <a:lumMod val="75000"/>
                  </a:schemeClr>
                </a:gs>
                <a:gs pos="100000">
                  <a:schemeClr val="accent1">
                    <a:lumMod val="40000"/>
                    <a:lumOff val="6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pic>
        <p:nvPicPr>
          <p:cNvPr id="21" name="Picture 14" descr="appendix icon 이미지 검색결과">
            <a:extLst>
              <a:ext uri="{FF2B5EF4-FFF2-40B4-BE49-F238E27FC236}">
                <a16:creationId xmlns:a16="http://schemas.microsoft.com/office/drawing/2014/main" id="{608B0CD9-D2A6-4DCE-BCB4-51D0AE4FBE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5354" y="3380506"/>
            <a:ext cx="586243" cy="586243"/>
          </a:xfrm>
          <a:prstGeom prst="rect">
            <a:avLst/>
          </a:prstGeom>
          <a:noFill/>
          <a:extLst>
            <a:ext uri="{909E8E84-426E-40DD-AFC4-6F175D3DCCD1}">
              <a14:hiddenFill xmlns:a14="http://schemas.microsoft.com/office/drawing/2010/main">
                <a:solidFill>
                  <a:srgbClr val="FFFFFF"/>
                </a:solidFill>
              </a14:hiddenFill>
            </a:ext>
          </a:extLst>
        </p:spPr>
      </p:pic>
      <p:sp>
        <p:nvSpPr>
          <p:cNvPr id="22" name="타원 21">
            <a:extLst>
              <a:ext uri="{FF2B5EF4-FFF2-40B4-BE49-F238E27FC236}">
                <a16:creationId xmlns:a16="http://schemas.microsoft.com/office/drawing/2014/main" id="{80D101B2-E3D5-4008-9106-02F27DD5899E}"/>
              </a:ext>
            </a:extLst>
          </p:cNvPr>
          <p:cNvSpPr/>
          <p:nvPr/>
        </p:nvSpPr>
        <p:spPr>
          <a:xfrm rot="5400000">
            <a:off x="6263266" y="3308419"/>
            <a:ext cx="730420" cy="730420"/>
          </a:xfrm>
          <a:prstGeom prst="ellipse">
            <a:avLst/>
          </a:prstGeom>
          <a:noFill/>
          <a:ln w="25400">
            <a:gradFill>
              <a:gsLst>
                <a:gs pos="0">
                  <a:schemeClr val="accent4">
                    <a:lumMod val="75000"/>
                  </a:schemeClr>
                </a:gs>
                <a:gs pos="100000">
                  <a:schemeClr val="accent4">
                    <a:lumMod val="40000"/>
                    <a:lumOff val="6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23" name="TextBox 22">
            <a:extLst>
              <a:ext uri="{FF2B5EF4-FFF2-40B4-BE49-F238E27FC236}">
                <a16:creationId xmlns:a16="http://schemas.microsoft.com/office/drawing/2014/main" id="{6DD6BADE-CD7C-432C-B129-58842CE63846}"/>
              </a:ext>
            </a:extLst>
          </p:cNvPr>
          <p:cNvSpPr txBox="1"/>
          <p:nvPr/>
        </p:nvSpPr>
        <p:spPr>
          <a:xfrm>
            <a:off x="7178875" y="3313578"/>
            <a:ext cx="4432682" cy="2833758"/>
          </a:xfrm>
          <a:prstGeom prst="rect">
            <a:avLst/>
          </a:prstGeom>
          <a:noFill/>
          <a:ln>
            <a:solidFill>
              <a:schemeClr val="accent4">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참고</a:t>
            </a:r>
            <a:r>
              <a:rPr lang="ko-KR" altLang="en-US" sz="1200" b="1" kern="0" spc="200" dirty="0">
                <a:solidFill>
                  <a:schemeClr val="accent4">
                    <a:lumMod val="75000"/>
                  </a:schemeClr>
                </a:solidFill>
                <a:effectLst/>
                <a:latin typeface="맑은 고딕" panose="020B0503020000020004" pitchFamily="50" charset="-127"/>
                <a:ea typeface="맑은 고딕" panose="020B0503020000020004" pitchFamily="50" charset="-127"/>
              </a:rPr>
              <a:t>사항</a:t>
            </a:r>
            <a:endParaRPr lang="en-US" altLang="ko-KR" sz="1000" kern="0" spc="0" dirty="0">
              <a:solidFill>
                <a:srgbClr val="000000"/>
              </a:solidFill>
              <a:effectLst/>
              <a:latin typeface="맑은 고딕" panose="020B0503020000020004" pitchFamily="50" charset="-127"/>
              <a:ea typeface="맑은 고딕" panose="020B0503020000020004" pitchFamily="50" charset="-127"/>
            </a:endParaRPr>
          </a:p>
        </p:txBody>
      </p:sp>
      <p:pic>
        <p:nvPicPr>
          <p:cNvPr id="24" name="Picture 4" descr="목표 아이콘 이미지 검색결과">
            <a:extLst>
              <a:ext uri="{FF2B5EF4-FFF2-40B4-BE49-F238E27FC236}">
                <a16:creationId xmlns:a16="http://schemas.microsoft.com/office/drawing/2014/main" id="{B9205FF9-C363-42B3-B1E8-169714DF8E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559" y="2093753"/>
            <a:ext cx="677306" cy="677306"/>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2F32C70E-4032-4FCE-BE50-0C97DEAF64EB}"/>
              </a:ext>
            </a:extLst>
          </p:cNvPr>
          <p:cNvSpPr txBox="1"/>
          <p:nvPr/>
        </p:nvSpPr>
        <p:spPr>
          <a:xfrm>
            <a:off x="1496054" y="2093753"/>
            <a:ext cx="4432682" cy="836832"/>
          </a:xfrm>
          <a:prstGeom prst="rect">
            <a:avLst/>
          </a:prstGeom>
          <a:noFill/>
          <a:ln>
            <a:solidFill>
              <a:schemeClr val="accent6">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교육</a:t>
            </a:r>
            <a:r>
              <a:rPr lang="ko-KR" altLang="en-US" sz="1200" b="1" kern="0" spc="200" dirty="0">
                <a:solidFill>
                  <a:schemeClr val="accent6">
                    <a:lumMod val="75000"/>
                  </a:schemeClr>
                </a:solidFill>
                <a:effectLst/>
                <a:latin typeface="맑은 고딕" panose="020B0503020000020004" pitchFamily="50" charset="-127"/>
                <a:ea typeface="맑은 고딕" panose="020B0503020000020004" pitchFamily="50" charset="-127"/>
              </a:rPr>
              <a:t>목표</a:t>
            </a:r>
            <a:endParaRPr lang="en-US" altLang="ko-KR" sz="1200" kern="0" spc="200" dirty="0">
              <a:solidFill>
                <a:schemeClr val="accent6">
                  <a:lumMod val="75000"/>
                </a:schemeClr>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dirty="0" err="1">
                <a:solidFill>
                  <a:srgbClr val="000000"/>
                </a:solidFill>
                <a:latin typeface="맑은 고딕" panose="020B0503020000020004" pitchFamily="50" charset="-127"/>
                <a:ea typeface="맑은 고딕" panose="020B0503020000020004" pitchFamily="50" charset="-127"/>
              </a:rPr>
              <a:t>오일러</a:t>
            </a:r>
            <a:r>
              <a:rPr lang="ko-KR" altLang="en-US" sz="1000" kern="0" dirty="0">
                <a:solidFill>
                  <a:srgbClr val="000000"/>
                </a:solidFill>
                <a:latin typeface="맑은 고딕" panose="020B0503020000020004" pitchFamily="50" charset="-127"/>
                <a:ea typeface="맑은 고딕" panose="020B0503020000020004" pitchFamily="50" charset="-127"/>
              </a:rPr>
              <a:t> 정리를 이해할 수 있다</a:t>
            </a:r>
            <a:r>
              <a:rPr lang="en-US" altLang="ko-KR" sz="1000" kern="0" spc="0" dirty="0">
                <a:solidFill>
                  <a:srgbClr val="000000"/>
                </a:solidFill>
                <a:effectLst/>
                <a:latin typeface="맑은 고딕" panose="020B0503020000020004" pitchFamily="50" charset="-127"/>
                <a:ea typeface="맑은 고딕" panose="020B0503020000020004" pitchFamily="50" charset="-127"/>
              </a:rPr>
              <a:t>.</a:t>
            </a:r>
            <a:endParaRPr lang="ko-KR" altLang="en-US" sz="1000" dirty="0">
              <a:solidFill>
                <a:schemeClr val="bg1">
                  <a:lumMod val="85000"/>
                </a:schemeClr>
              </a:solidFill>
            </a:endParaRPr>
          </a:p>
        </p:txBody>
      </p:sp>
      <p:sp>
        <p:nvSpPr>
          <p:cNvPr id="26" name="타원 25">
            <a:extLst>
              <a:ext uri="{FF2B5EF4-FFF2-40B4-BE49-F238E27FC236}">
                <a16:creationId xmlns:a16="http://schemas.microsoft.com/office/drawing/2014/main" id="{14C5F114-3943-4F38-AC34-74DB3DD3D844}"/>
              </a:ext>
            </a:extLst>
          </p:cNvPr>
          <p:cNvSpPr/>
          <p:nvPr/>
        </p:nvSpPr>
        <p:spPr>
          <a:xfrm rot="5400000">
            <a:off x="585225" y="2090876"/>
            <a:ext cx="730420" cy="730420"/>
          </a:xfrm>
          <a:prstGeom prst="ellipse">
            <a:avLst/>
          </a:prstGeom>
          <a:noFill/>
          <a:ln w="25400">
            <a:gradFill>
              <a:gsLst>
                <a:gs pos="0">
                  <a:schemeClr val="accent6">
                    <a:lumMod val="75000"/>
                  </a:schemeClr>
                </a:gs>
                <a:gs pos="100000">
                  <a:schemeClr val="accent6">
                    <a:lumMod val="20000"/>
                    <a:lumOff val="8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27" name="타원 26">
            <a:extLst>
              <a:ext uri="{FF2B5EF4-FFF2-40B4-BE49-F238E27FC236}">
                <a16:creationId xmlns:a16="http://schemas.microsoft.com/office/drawing/2014/main" id="{AAB508CF-9DBA-493C-9269-BAA244D463A2}"/>
              </a:ext>
            </a:extLst>
          </p:cNvPr>
          <p:cNvSpPr/>
          <p:nvPr/>
        </p:nvSpPr>
        <p:spPr>
          <a:xfrm rot="5400000">
            <a:off x="6263266" y="2090876"/>
            <a:ext cx="730420" cy="730420"/>
          </a:xfrm>
          <a:prstGeom prst="ellipse">
            <a:avLst/>
          </a:prstGeom>
          <a:noFill/>
          <a:ln w="25400">
            <a:gradFill>
              <a:gsLst>
                <a:gs pos="0">
                  <a:schemeClr val="accent2">
                    <a:lumMod val="75000"/>
                  </a:schemeClr>
                </a:gs>
                <a:gs pos="100000">
                  <a:schemeClr val="accent2">
                    <a:lumMod val="40000"/>
                    <a:lumOff val="6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pic>
        <p:nvPicPr>
          <p:cNvPr id="28" name="Picture 8" descr="cent os 아이콘 이미지 검색결과">
            <a:extLst>
              <a:ext uri="{FF2B5EF4-FFF2-40B4-BE49-F238E27FC236}">
                <a16:creationId xmlns:a16="http://schemas.microsoft.com/office/drawing/2014/main" id="{C1836664-ACB3-4120-A06E-7692DD0A2B8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47703" b="-400"/>
          <a:stretch/>
        </p:blipFill>
        <p:spPr bwMode="auto">
          <a:xfrm>
            <a:off x="6394394" y="2199019"/>
            <a:ext cx="499434" cy="500681"/>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37180C41-650C-48E0-955F-4626CD5B1E28}"/>
              </a:ext>
            </a:extLst>
          </p:cNvPr>
          <p:cNvSpPr txBox="1"/>
          <p:nvPr/>
        </p:nvSpPr>
        <p:spPr>
          <a:xfrm>
            <a:off x="7178875" y="2105495"/>
            <a:ext cx="4432682" cy="838800"/>
          </a:xfrm>
          <a:prstGeom prst="rect">
            <a:avLst/>
          </a:prstGeom>
          <a:noFill/>
          <a:ln>
            <a:solidFill>
              <a:schemeClr val="accent2">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실습</a:t>
            </a:r>
            <a:r>
              <a:rPr lang="ko-KR" altLang="en-US" sz="1200" b="1" kern="0" spc="200" dirty="0">
                <a:solidFill>
                  <a:schemeClr val="accent2">
                    <a:lumMod val="75000"/>
                  </a:schemeClr>
                </a:solidFill>
                <a:effectLst/>
                <a:latin typeface="맑은 고딕" panose="020B0503020000020004" pitchFamily="50" charset="-127"/>
                <a:ea typeface="맑은 고딕" panose="020B0503020000020004" pitchFamily="50" charset="-127"/>
              </a:rPr>
              <a:t>환경</a:t>
            </a:r>
            <a:endParaRPr lang="ko-KR" altLang="en-US" sz="1000" dirty="0"/>
          </a:p>
        </p:txBody>
      </p:sp>
      <p:pic>
        <p:nvPicPr>
          <p:cNvPr id="30" name="Picture 10" descr="question icon 이미지 검색결과">
            <a:extLst>
              <a:ext uri="{FF2B5EF4-FFF2-40B4-BE49-F238E27FC236}">
                <a16:creationId xmlns:a16="http://schemas.microsoft.com/office/drawing/2014/main" id="{5327C521-DD33-44B3-AF6C-48D5BA7FF91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9601" t="17407" r="19467" b="25308"/>
          <a:stretch/>
        </p:blipFill>
        <p:spPr bwMode="auto">
          <a:xfrm>
            <a:off x="717195" y="3461755"/>
            <a:ext cx="456918" cy="463916"/>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그룹 16">
            <a:extLst>
              <a:ext uri="{FF2B5EF4-FFF2-40B4-BE49-F238E27FC236}">
                <a16:creationId xmlns:a16="http://schemas.microsoft.com/office/drawing/2014/main" id="{3348CCAC-FB3E-4065-B63D-44E40A0BE76C}"/>
              </a:ext>
            </a:extLst>
          </p:cNvPr>
          <p:cNvGrpSpPr/>
          <p:nvPr/>
        </p:nvGrpSpPr>
        <p:grpSpPr>
          <a:xfrm>
            <a:off x="11593737" y="6457890"/>
            <a:ext cx="678993" cy="400110"/>
            <a:chOff x="10627762" y="-30288"/>
            <a:chExt cx="597159" cy="400110"/>
          </a:xfrm>
        </p:grpSpPr>
        <p:sp>
          <p:nvSpPr>
            <p:cNvPr id="18" name="사각형: 둥근 모서리 17">
              <a:extLst>
                <a:ext uri="{FF2B5EF4-FFF2-40B4-BE49-F238E27FC236}">
                  <a16:creationId xmlns:a16="http://schemas.microsoft.com/office/drawing/2014/main" id="{0DB9807C-9BA2-46E9-9D98-2E3F952B4E3E}"/>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TextBox 30">
              <a:extLst>
                <a:ext uri="{FF2B5EF4-FFF2-40B4-BE49-F238E27FC236}">
                  <a16:creationId xmlns:a16="http://schemas.microsoft.com/office/drawing/2014/main" id="{73F8AF04-0CDF-4A94-851D-A5FA3E83E0C6}"/>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32" name="화살표: 오른쪽 31">
              <a:hlinkClick r:id="" action="ppaction://noaction"/>
              <a:extLst>
                <a:ext uri="{FF2B5EF4-FFF2-40B4-BE49-F238E27FC236}">
                  <a16:creationId xmlns:a16="http://schemas.microsoft.com/office/drawing/2014/main" id="{24994787-8505-447E-8496-B52B9E14BA27}"/>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4" name="화살표: 오른쪽 33">
            <a:hlinkClick r:id="" action="ppaction://noaction"/>
            <a:extLst>
              <a:ext uri="{FF2B5EF4-FFF2-40B4-BE49-F238E27FC236}">
                <a16:creationId xmlns:a16="http://schemas.microsoft.com/office/drawing/2014/main" id="{17EB1BCD-308C-449A-A409-AE358223DB78}"/>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018857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그룹 6">
            <a:extLst>
              <a:ext uri="{FF2B5EF4-FFF2-40B4-BE49-F238E27FC236}">
                <a16:creationId xmlns:a16="http://schemas.microsoft.com/office/drawing/2014/main" id="{AF329C67-4BCE-4642-925B-521666FCC1F1}"/>
              </a:ext>
            </a:extLst>
          </p:cNvPr>
          <p:cNvGrpSpPr/>
          <p:nvPr/>
        </p:nvGrpSpPr>
        <p:grpSpPr>
          <a:xfrm>
            <a:off x="11593737" y="6457890"/>
            <a:ext cx="678993" cy="400110"/>
            <a:chOff x="10627762" y="-30288"/>
            <a:chExt cx="597159" cy="400110"/>
          </a:xfrm>
        </p:grpSpPr>
        <p:sp>
          <p:nvSpPr>
            <p:cNvPr id="8" name="사각형: 둥근 모서리 7">
              <a:extLst>
                <a:ext uri="{FF2B5EF4-FFF2-40B4-BE49-F238E27FC236}">
                  <a16:creationId xmlns:a16="http://schemas.microsoft.com/office/drawing/2014/main" id="{8E5DFF2D-7B05-41E4-945C-CE046E8FD010}"/>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90082760-2BD6-45FF-AD3B-FCEC37284596}"/>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10" name="화살표: 오른쪽 9">
              <a:hlinkClick r:id="" action="ppaction://noaction"/>
              <a:extLst>
                <a:ext uri="{FF2B5EF4-FFF2-40B4-BE49-F238E27FC236}">
                  <a16:creationId xmlns:a16="http://schemas.microsoft.com/office/drawing/2014/main" id="{B8C90DA2-AB03-43B0-BBFF-A1174C8A9559}"/>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5" name="내용 개체 틀 4">
            <a:extLst>
              <a:ext uri="{FF2B5EF4-FFF2-40B4-BE49-F238E27FC236}">
                <a16:creationId xmlns:a16="http://schemas.microsoft.com/office/drawing/2014/main" id="{7F8912E5-0F8A-4A43-874F-8A136ED78C04}"/>
              </a:ext>
            </a:extLst>
          </p:cNvPr>
          <p:cNvSpPr>
            <a:spLocks noGrp="1"/>
          </p:cNvSpPr>
          <p:nvPr>
            <p:ph idx="1"/>
          </p:nvPr>
        </p:nvSpPr>
        <p:spPr>
          <a:xfrm>
            <a:off x="838199" y="1921911"/>
            <a:ext cx="10515600" cy="4578171"/>
          </a:xfrm>
        </p:spPr>
        <p:txBody>
          <a:bodyPr>
            <a:normAutofit/>
          </a:bodyPr>
          <a:lstStyle/>
          <a:p>
            <a:pPr>
              <a:lnSpc>
                <a:spcPct val="110000"/>
              </a:lnSpc>
              <a:buAutoNum type="arabicPeriod"/>
            </a:pPr>
            <a:r>
              <a:rPr lang="ko-KR" altLang="en-US" sz="1100" kern="0" dirty="0">
                <a:solidFill>
                  <a:srgbClr val="000000"/>
                </a:solidFill>
                <a:latin typeface="맑은 고딕" panose="020B0503020000020004" pitchFamily="50" charset="-127"/>
                <a:ea typeface="맑은 고딕" panose="020B0503020000020004" pitchFamily="50" charset="-127"/>
              </a:rPr>
              <a:t>입력 </a:t>
            </a:r>
            <a:r>
              <a:rPr lang="en-US" altLang="ko-KR" sz="1100" kern="0" dirty="0">
                <a:solidFill>
                  <a:srgbClr val="000000"/>
                </a:solidFill>
                <a:latin typeface="맑은 고딕" panose="020B0503020000020004" pitchFamily="50" charset="-127"/>
                <a:ea typeface="맑은 고딕" panose="020B0503020000020004" pitchFamily="50" charset="-127"/>
              </a:rPr>
              <a:t>m </a:t>
            </a:r>
            <a:r>
              <a:rPr lang="ko-KR" altLang="en-US" sz="1100" kern="0" dirty="0">
                <a:solidFill>
                  <a:srgbClr val="000000"/>
                </a:solidFill>
                <a:latin typeface="맑은 고딕" panose="020B0503020000020004" pitchFamily="50" charset="-127"/>
                <a:ea typeface="맑은 고딕" panose="020B0503020000020004" pitchFamily="50" charset="-127"/>
              </a:rPr>
              <a:t>을 </a:t>
            </a:r>
            <a:r>
              <a:rPr lang="en-US" altLang="ko-KR" sz="1100" kern="0" dirty="0">
                <a:solidFill>
                  <a:srgbClr val="000000"/>
                </a:solidFill>
                <a:latin typeface="맑은 고딕" panose="020B0503020000020004" pitchFamily="50" charset="-127"/>
                <a:ea typeface="맑은 고딕" panose="020B0503020000020004" pitchFamily="50" charset="-127"/>
              </a:rPr>
              <a:t>input </a:t>
            </a:r>
            <a:r>
              <a:rPr lang="ko-KR" altLang="en-US" sz="1100" kern="0" dirty="0">
                <a:solidFill>
                  <a:srgbClr val="000000"/>
                </a:solidFill>
                <a:latin typeface="맑은 고딕" panose="020B0503020000020004" pitchFamily="50" charset="-127"/>
                <a:ea typeface="맑은 고딕" panose="020B0503020000020004" pitchFamily="50" charset="-127"/>
              </a:rPr>
              <a:t>으로 받는다</a:t>
            </a:r>
            <a:r>
              <a:rPr lang="en-US" altLang="ko-KR" sz="1100" kern="0" dirty="0">
                <a:solidFill>
                  <a:srgbClr val="000000"/>
                </a:solidFill>
                <a:latin typeface="맑은 고딕" panose="020B0503020000020004" pitchFamily="50" charset="-127"/>
                <a:ea typeface="맑은 고딕" panose="020B0503020000020004" pitchFamily="50" charset="-127"/>
              </a:rPr>
              <a:t>. </a:t>
            </a:r>
            <a:r>
              <a:rPr lang="ko-KR" altLang="en-US" sz="1100" kern="0" dirty="0">
                <a:solidFill>
                  <a:srgbClr val="000000"/>
                </a:solidFill>
                <a:latin typeface="맑은 고딕" panose="020B0503020000020004" pitchFamily="50" charset="-127"/>
                <a:ea typeface="맑은 고딕" panose="020B0503020000020004" pitchFamily="50" charset="-127"/>
              </a:rPr>
              <a:t>이때</a:t>
            </a:r>
            <a:r>
              <a:rPr lang="en-US" altLang="ko-KR" sz="1100" kern="0" dirty="0">
                <a:solidFill>
                  <a:srgbClr val="000000"/>
                </a:solidFill>
                <a:latin typeface="맑은 고딕" panose="020B0503020000020004" pitchFamily="50" charset="-127"/>
                <a:ea typeface="맑은 고딕" panose="020B0503020000020004" pitchFamily="50" charset="-127"/>
              </a:rPr>
              <a:t>, 3 </a:t>
            </a:r>
            <a:r>
              <a:rPr lang="ko-KR" altLang="en-US" sz="1100" kern="0" dirty="0">
                <a:solidFill>
                  <a:srgbClr val="000000"/>
                </a:solidFill>
                <a:latin typeface="맑은 고딕" panose="020B0503020000020004" pitchFamily="50" charset="-127"/>
                <a:ea typeface="맑은 고딕" panose="020B0503020000020004" pitchFamily="50" charset="-127"/>
              </a:rPr>
              <a:t>이상의 양의 정수가 들어오지 않으면</a:t>
            </a:r>
            <a:r>
              <a:rPr lang="en-US" altLang="ko-KR" sz="1100" kern="0" dirty="0">
                <a:solidFill>
                  <a:srgbClr val="000000"/>
                </a:solidFill>
                <a:latin typeface="맑은 고딕" panose="020B0503020000020004" pitchFamily="50" charset="-127"/>
                <a:ea typeface="맑은 고딕" panose="020B0503020000020004" pitchFamily="50" charset="-127"/>
              </a:rPr>
              <a:t>, “</a:t>
            </a:r>
            <a:r>
              <a:rPr lang="en-US" altLang="ko-KR" sz="1100" kern="0" dirty="0">
                <a:solidFill>
                  <a:srgbClr val="7030A0"/>
                </a:solidFill>
                <a:latin typeface="맑은 고딕" panose="020B0503020000020004" pitchFamily="50" charset="-127"/>
                <a:ea typeface="맑은 고딕" panose="020B0503020000020004" pitchFamily="50" charset="-127"/>
              </a:rPr>
              <a:t>3 </a:t>
            </a:r>
            <a:r>
              <a:rPr lang="ko-KR" altLang="en-US" sz="1100" kern="0" dirty="0">
                <a:solidFill>
                  <a:srgbClr val="7030A0"/>
                </a:solidFill>
                <a:latin typeface="맑은 고딕" panose="020B0503020000020004" pitchFamily="50" charset="-127"/>
                <a:ea typeface="맑은 고딕" panose="020B0503020000020004" pitchFamily="50" charset="-127"/>
              </a:rPr>
              <a:t>이상의 양의 정수를 입력하세요</a:t>
            </a:r>
            <a:r>
              <a:rPr lang="en-US" altLang="ko-KR" sz="1100" kern="0" dirty="0">
                <a:solidFill>
                  <a:srgbClr val="000000"/>
                </a:solidFill>
                <a:latin typeface="맑은 고딕" panose="020B0503020000020004" pitchFamily="50" charset="-127"/>
                <a:ea typeface="맑은 고딕" panose="020B0503020000020004" pitchFamily="50" charset="-127"/>
              </a:rPr>
              <a:t>” </a:t>
            </a:r>
            <a:r>
              <a:rPr lang="ko-KR" altLang="en-US" sz="1100" kern="0" dirty="0">
                <a:solidFill>
                  <a:srgbClr val="000000"/>
                </a:solidFill>
                <a:latin typeface="맑은 고딕" panose="020B0503020000020004" pitchFamily="50" charset="-127"/>
                <a:ea typeface="맑은 고딕" panose="020B0503020000020004" pitchFamily="50" charset="-127"/>
              </a:rPr>
              <a:t>출력 후</a:t>
            </a:r>
            <a:r>
              <a:rPr lang="en-US" altLang="ko-KR" sz="1100" kern="0" dirty="0">
                <a:solidFill>
                  <a:srgbClr val="000000"/>
                </a:solidFill>
                <a:latin typeface="맑은 고딕" panose="020B0503020000020004" pitchFamily="50" charset="-127"/>
                <a:ea typeface="맑은 고딕" panose="020B0503020000020004" pitchFamily="50" charset="-127"/>
              </a:rPr>
              <a:t>, </a:t>
            </a:r>
            <a:r>
              <a:rPr lang="ko-KR" altLang="en-US" sz="1100" kern="0" dirty="0">
                <a:solidFill>
                  <a:srgbClr val="000000"/>
                </a:solidFill>
                <a:latin typeface="맑은 고딕" panose="020B0503020000020004" pitchFamily="50" charset="-127"/>
                <a:ea typeface="맑은 고딕" panose="020B0503020000020004" pitchFamily="50" charset="-127"/>
              </a:rPr>
              <a:t>다시 입력 받는다</a:t>
            </a:r>
            <a:r>
              <a:rPr lang="en-US" altLang="ko-KR" sz="1100" kern="0" dirty="0">
                <a:solidFill>
                  <a:srgbClr val="000000"/>
                </a:solidFill>
                <a:latin typeface="맑은 고딕" panose="020B0503020000020004" pitchFamily="50" charset="-127"/>
                <a:ea typeface="맑은 고딕" panose="020B0503020000020004" pitchFamily="50" charset="-127"/>
              </a:rPr>
              <a:t>.</a:t>
            </a:r>
          </a:p>
          <a:p>
            <a:pPr>
              <a:lnSpc>
                <a:spcPct val="110000"/>
              </a:lnSpc>
              <a:buAutoNum type="arabicPeriod"/>
            </a:pPr>
            <a:r>
              <a:rPr lang="en-US" altLang="ko-KR" sz="1100" dirty="0"/>
              <a:t>m </a:t>
            </a:r>
            <a:r>
              <a:rPr lang="ko-KR" altLang="en-US" sz="1100" dirty="0"/>
              <a:t>과 서로소가 되는 </a:t>
            </a:r>
            <a:r>
              <a:rPr lang="en-US" altLang="ko-KR" sz="1100" dirty="0"/>
              <a:t>m </a:t>
            </a:r>
            <a:r>
              <a:rPr lang="ko-KR" altLang="en-US" sz="1100" dirty="0"/>
              <a:t>보다 작은 양의 정수를</a:t>
            </a:r>
            <a:r>
              <a:rPr lang="en-US" altLang="ko-KR" sz="1100" dirty="0"/>
              <a:t>, </a:t>
            </a:r>
            <a:r>
              <a:rPr lang="ko-KR" altLang="en-US" sz="1100" dirty="0"/>
              <a:t>리스트로 출력한다</a:t>
            </a:r>
            <a:r>
              <a:rPr lang="en-US" altLang="ko-KR" sz="1100" dirty="0"/>
              <a:t>. </a:t>
            </a:r>
            <a:r>
              <a:rPr lang="ko-KR" altLang="en-US" sz="1100" dirty="0"/>
              <a:t>이때</a:t>
            </a:r>
            <a:r>
              <a:rPr lang="en-US" altLang="ko-KR" sz="1100" dirty="0"/>
              <a:t>, </a:t>
            </a:r>
            <a:r>
              <a:rPr lang="ko-KR" altLang="en-US" sz="1100" dirty="0"/>
              <a:t>형식은 </a:t>
            </a:r>
            <a:r>
              <a:rPr lang="en-US" altLang="ko-KR" sz="1100" dirty="0"/>
              <a:t>“</a:t>
            </a:r>
            <a:r>
              <a:rPr lang="en-US" altLang="ko-KR" sz="1100" dirty="0">
                <a:solidFill>
                  <a:srgbClr val="7030A0"/>
                </a:solidFill>
              </a:rPr>
              <a:t>    78</a:t>
            </a:r>
            <a:r>
              <a:rPr lang="en-US" altLang="ko-KR" sz="1100" dirty="0"/>
              <a:t>”  </a:t>
            </a:r>
            <a:r>
              <a:rPr lang="ko-KR" altLang="en-US" sz="1100" dirty="0"/>
              <a:t>의 포맷으로</a:t>
            </a:r>
            <a:r>
              <a:rPr lang="en-US" altLang="ko-KR" sz="1100" dirty="0"/>
              <a:t>, </a:t>
            </a:r>
            <a:r>
              <a:rPr lang="ko-KR" altLang="en-US" sz="1100" dirty="0"/>
              <a:t>숫자와 공백을 포함 총 </a:t>
            </a:r>
            <a:r>
              <a:rPr lang="en-US" altLang="ko-KR" sz="1100" dirty="0"/>
              <a:t>6</a:t>
            </a:r>
            <a:r>
              <a:rPr lang="ko-KR" altLang="en-US" sz="1100" dirty="0"/>
              <a:t>칸이다</a:t>
            </a:r>
            <a:r>
              <a:rPr lang="en-US" altLang="ko-KR" sz="1100" dirty="0"/>
              <a:t>.</a:t>
            </a:r>
          </a:p>
          <a:p>
            <a:pPr>
              <a:lnSpc>
                <a:spcPct val="110000"/>
              </a:lnSpc>
              <a:buAutoNum type="arabicPeriod"/>
            </a:pPr>
            <a:r>
              <a:rPr lang="en-US" altLang="ko-KR" sz="1100" dirty="0"/>
              <a:t>2</a:t>
            </a:r>
            <a:r>
              <a:rPr lang="ko-KR" altLang="en-US" sz="1100" dirty="0"/>
              <a:t>번에서 출력했던 수 들의 곱을 출력한다</a:t>
            </a:r>
            <a:r>
              <a:rPr lang="en-US" altLang="ko-KR" sz="1100" dirty="0"/>
              <a:t>.</a:t>
            </a:r>
          </a:p>
          <a:p>
            <a:pPr>
              <a:lnSpc>
                <a:spcPct val="110000"/>
              </a:lnSpc>
              <a:buAutoNum type="arabicPeriod"/>
            </a:pPr>
            <a:r>
              <a:rPr lang="ko-KR" altLang="en-US" sz="1100" dirty="0"/>
              <a:t>입력 </a:t>
            </a:r>
            <a:r>
              <a:rPr lang="en-US" altLang="ko-KR" sz="1100" dirty="0"/>
              <a:t>a </a:t>
            </a:r>
            <a:r>
              <a:rPr lang="ko-KR" altLang="en-US" sz="1100" dirty="0"/>
              <a:t>를 </a:t>
            </a:r>
            <a:r>
              <a:rPr lang="en-US" altLang="ko-KR" sz="1100" dirty="0"/>
              <a:t>input </a:t>
            </a:r>
            <a:r>
              <a:rPr lang="ko-KR" altLang="en-US" sz="1100" dirty="0"/>
              <a:t>으로 받는다</a:t>
            </a:r>
            <a:r>
              <a:rPr lang="en-US" altLang="ko-KR" sz="1100" dirty="0"/>
              <a:t>. </a:t>
            </a:r>
            <a:r>
              <a:rPr lang="ko-KR" altLang="en-US" sz="1100" kern="0" dirty="0">
                <a:solidFill>
                  <a:srgbClr val="000000"/>
                </a:solidFill>
                <a:latin typeface="맑은 고딕" panose="020B0503020000020004" pitchFamily="50" charset="-127"/>
                <a:ea typeface="맑은 고딕" panose="020B0503020000020004" pitchFamily="50" charset="-127"/>
              </a:rPr>
              <a:t>이때</a:t>
            </a:r>
            <a:r>
              <a:rPr lang="en-US" altLang="ko-KR" sz="1100" kern="0" dirty="0">
                <a:solidFill>
                  <a:srgbClr val="000000"/>
                </a:solidFill>
                <a:latin typeface="맑은 고딕" panose="020B0503020000020004" pitchFamily="50" charset="-127"/>
                <a:ea typeface="맑은 고딕" panose="020B0503020000020004" pitchFamily="50" charset="-127"/>
              </a:rPr>
              <a:t>, 2 </a:t>
            </a:r>
            <a:r>
              <a:rPr lang="ko-KR" altLang="en-US" sz="1100" kern="0" dirty="0">
                <a:solidFill>
                  <a:srgbClr val="000000"/>
                </a:solidFill>
                <a:latin typeface="맑은 고딕" panose="020B0503020000020004" pitchFamily="50" charset="-127"/>
                <a:ea typeface="맑은 고딕" panose="020B0503020000020004" pitchFamily="50" charset="-127"/>
              </a:rPr>
              <a:t>이상의 양의 정수가 들어오지 않으면</a:t>
            </a:r>
            <a:r>
              <a:rPr lang="en-US" altLang="ko-KR" sz="1100" kern="0" dirty="0">
                <a:solidFill>
                  <a:srgbClr val="000000"/>
                </a:solidFill>
                <a:latin typeface="맑은 고딕" panose="020B0503020000020004" pitchFamily="50" charset="-127"/>
                <a:ea typeface="맑은 고딕" panose="020B0503020000020004" pitchFamily="50" charset="-127"/>
              </a:rPr>
              <a:t>, “</a:t>
            </a:r>
            <a:r>
              <a:rPr lang="en-US" altLang="ko-KR" sz="1100" kern="0" dirty="0">
                <a:solidFill>
                  <a:srgbClr val="7030A0"/>
                </a:solidFill>
                <a:latin typeface="맑은 고딕" panose="020B0503020000020004" pitchFamily="50" charset="-127"/>
                <a:ea typeface="맑은 고딕" panose="020B0503020000020004" pitchFamily="50" charset="-127"/>
              </a:rPr>
              <a:t>2 </a:t>
            </a:r>
            <a:r>
              <a:rPr lang="ko-KR" altLang="en-US" sz="1100" kern="0" dirty="0">
                <a:solidFill>
                  <a:srgbClr val="7030A0"/>
                </a:solidFill>
                <a:latin typeface="맑은 고딕" panose="020B0503020000020004" pitchFamily="50" charset="-127"/>
                <a:ea typeface="맑은 고딕" panose="020B0503020000020004" pitchFamily="50" charset="-127"/>
              </a:rPr>
              <a:t>이상의 양의 정수를 입력하세요</a:t>
            </a:r>
            <a:r>
              <a:rPr lang="en-US" altLang="ko-KR" sz="1100" kern="0" dirty="0">
                <a:solidFill>
                  <a:srgbClr val="000000"/>
                </a:solidFill>
                <a:latin typeface="맑은 고딕" panose="020B0503020000020004" pitchFamily="50" charset="-127"/>
                <a:ea typeface="맑은 고딕" panose="020B0503020000020004" pitchFamily="50" charset="-127"/>
              </a:rPr>
              <a:t>” </a:t>
            </a:r>
            <a:r>
              <a:rPr lang="ko-KR" altLang="en-US" sz="1100" kern="0" dirty="0">
                <a:solidFill>
                  <a:srgbClr val="000000"/>
                </a:solidFill>
                <a:latin typeface="맑은 고딕" panose="020B0503020000020004" pitchFamily="50" charset="-127"/>
                <a:ea typeface="맑은 고딕" panose="020B0503020000020004" pitchFamily="50" charset="-127"/>
              </a:rPr>
              <a:t>출력 후</a:t>
            </a:r>
            <a:r>
              <a:rPr lang="en-US" altLang="ko-KR" sz="1100" kern="0" dirty="0">
                <a:solidFill>
                  <a:srgbClr val="000000"/>
                </a:solidFill>
                <a:latin typeface="맑은 고딕" panose="020B0503020000020004" pitchFamily="50" charset="-127"/>
                <a:ea typeface="맑은 고딕" panose="020B0503020000020004" pitchFamily="50" charset="-127"/>
              </a:rPr>
              <a:t>, </a:t>
            </a:r>
            <a:r>
              <a:rPr lang="ko-KR" altLang="en-US" sz="1100" kern="0" dirty="0">
                <a:solidFill>
                  <a:srgbClr val="000000"/>
                </a:solidFill>
                <a:latin typeface="맑은 고딕" panose="020B0503020000020004" pitchFamily="50" charset="-127"/>
                <a:ea typeface="맑은 고딕" panose="020B0503020000020004" pitchFamily="50" charset="-127"/>
              </a:rPr>
              <a:t>다시 입력 받는다</a:t>
            </a:r>
            <a:r>
              <a:rPr lang="en-US" altLang="ko-KR" sz="1100" kern="0" dirty="0">
                <a:solidFill>
                  <a:srgbClr val="000000"/>
                </a:solidFill>
                <a:latin typeface="맑은 고딕" panose="020B0503020000020004" pitchFamily="50" charset="-127"/>
                <a:ea typeface="맑은 고딕" panose="020B0503020000020004" pitchFamily="50" charset="-127"/>
              </a:rPr>
              <a:t>.     </a:t>
            </a:r>
          </a:p>
          <a:p>
            <a:pPr marL="0" indent="0">
              <a:lnSpc>
                <a:spcPct val="110000"/>
              </a:lnSpc>
              <a:buNone/>
            </a:pPr>
            <a:r>
              <a:rPr lang="ko-KR" altLang="en-US" sz="1100" kern="0" dirty="0">
                <a:solidFill>
                  <a:srgbClr val="000000"/>
                </a:solidFill>
                <a:latin typeface="맑은 고딕" panose="020B0503020000020004" pitchFamily="50" charset="-127"/>
                <a:ea typeface="맑은 고딕" panose="020B0503020000020004" pitchFamily="50" charset="-127"/>
              </a:rPr>
              <a:t>    단</a:t>
            </a:r>
            <a:r>
              <a:rPr lang="en-US" altLang="ko-KR" sz="1100" kern="0" dirty="0">
                <a:solidFill>
                  <a:srgbClr val="000000"/>
                </a:solidFill>
                <a:latin typeface="맑은 고딕" panose="020B0503020000020004" pitchFamily="50" charset="-127"/>
                <a:ea typeface="맑은 고딕" panose="020B0503020000020004" pitchFamily="50" charset="-127"/>
              </a:rPr>
              <a:t>,  “</a:t>
            </a:r>
            <a:r>
              <a:rPr lang="en-US" altLang="ko-KR" sz="1100" kern="0" dirty="0">
                <a:solidFill>
                  <a:srgbClr val="7030A0"/>
                </a:solidFill>
                <a:latin typeface="맑은 고딕" panose="020B0503020000020004" pitchFamily="50" charset="-127"/>
                <a:ea typeface="맑은 고딕" panose="020B0503020000020004" pitchFamily="50" charset="-127"/>
              </a:rPr>
              <a:t>exit</a:t>
            </a:r>
            <a:r>
              <a:rPr lang="en-US" altLang="ko-KR" sz="1100" kern="0" dirty="0">
                <a:solidFill>
                  <a:srgbClr val="000000"/>
                </a:solidFill>
                <a:latin typeface="맑은 고딕" panose="020B0503020000020004" pitchFamily="50" charset="-127"/>
                <a:ea typeface="맑은 고딕" panose="020B0503020000020004" pitchFamily="50" charset="-127"/>
              </a:rPr>
              <a:t>” </a:t>
            </a:r>
            <a:r>
              <a:rPr lang="ko-KR" altLang="en-US" sz="1100" kern="0" dirty="0">
                <a:solidFill>
                  <a:srgbClr val="000000"/>
                </a:solidFill>
                <a:latin typeface="맑은 고딕" panose="020B0503020000020004" pitchFamily="50" charset="-127"/>
                <a:ea typeface="맑은 고딕" panose="020B0503020000020004" pitchFamily="50" charset="-127"/>
              </a:rPr>
              <a:t>를 입력 받았을 시</a:t>
            </a:r>
            <a:r>
              <a:rPr lang="en-US" altLang="ko-KR" sz="1100" kern="0" dirty="0">
                <a:solidFill>
                  <a:srgbClr val="000000"/>
                </a:solidFill>
                <a:latin typeface="맑은 고딕" panose="020B0503020000020004" pitchFamily="50" charset="-127"/>
                <a:ea typeface="맑은 고딕" panose="020B0503020000020004" pitchFamily="50" charset="-127"/>
              </a:rPr>
              <a:t>, </a:t>
            </a:r>
            <a:r>
              <a:rPr lang="ko-KR" altLang="en-US" sz="1100" kern="0" dirty="0">
                <a:solidFill>
                  <a:srgbClr val="000000"/>
                </a:solidFill>
                <a:latin typeface="맑은 고딕" panose="020B0503020000020004" pitchFamily="50" charset="-127"/>
                <a:ea typeface="맑은 고딕" panose="020B0503020000020004" pitchFamily="50" charset="-127"/>
              </a:rPr>
              <a:t>프로그래밍을 종료한다</a:t>
            </a:r>
            <a:r>
              <a:rPr lang="en-US" altLang="ko-KR" sz="1100" kern="0" dirty="0">
                <a:solidFill>
                  <a:srgbClr val="000000"/>
                </a:solidFill>
                <a:latin typeface="맑은 고딕" panose="020B0503020000020004" pitchFamily="50" charset="-127"/>
                <a:ea typeface="맑은 고딕" panose="020B0503020000020004" pitchFamily="50" charset="-127"/>
              </a:rPr>
              <a:t>.</a:t>
            </a:r>
          </a:p>
          <a:p>
            <a:pPr>
              <a:lnSpc>
                <a:spcPct val="110000"/>
              </a:lnSpc>
              <a:buAutoNum type="arabicPeriod" startAt="5"/>
            </a:pPr>
            <a:r>
              <a:rPr lang="en-US" altLang="ko-KR" sz="1100" dirty="0"/>
              <a:t>2</a:t>
            </a:r>
            <a:r>
              <a:rPr lang="ko-KR" altLang="en-US" sz="1100" dirty="0"/>
              <a:t>번에서 출력했던 정수들의 </a:t>
            </a:r>
            <a:r>
              <a:rPr lang="en-US" altLang="ko-KR" sz="1100" dirty="0"/>
              <a:t>a </a:t>
            </a:r>
            <a:r>
              <a:rPr lang="ko-KR" altLang="en-US" sz="1100" dirty="0"/>
              <a:t>를 곱하여</a:t>
            </a:r>
            <a:r>
              <a:rPr lang="en-US" altLang="ko-KR" sz="1100" dirty="0"/>
              <a:t>, m </a:t>
            </a:r>
            <a:r>
              <a:rPr lang="ko-KR" altLang="en-US" sz="1100" dirty="0"/>
              <a:t>으로 </a:t>
            </a:r>
            <a:r>
              <a:rPr lang="en-US" altLang="ko-KR" sz="1100" dirty="0"/>
              <a:t>modular </a:t>
            </a:r>
            <a:r>
              <a:rPr lang="ko-KR" altLang="en-US" sz="1100" dirty="0"/>
              <a:t>을 취해준 값을 리스트로 출력한다</a:t>
            </a:r>
            <a:r>
              <a:rPr lang="en-US" altLang="ko-KR" sz="1100" dirty="0"/>
              <a:t>. </a:t>
            </a:r>
            <a:r>
              <a:rPr lang="ko-KR" altLang="en-US" sz="1100" dirty="0"/>
              <a:t>이때</a:t>
            </a:r>
            <a:r>
              <a:rPr lang="en-US" altLang="ko-KR" sz="1100" dirty="0"/>
              <a:t>, </a:t>
            </a:r>
            <a:r>
              <a:rPr lang="ko-KR" altLang="en-US" sz="1100" dirty="0"/>
              <a:t>형식은 </a:t>
            </a:r>
            <a:r>
              <a:rPr lang="en-US" altLang="ko-KR" sz="1100" dirty="0"/>
              <a:t>“</a:t>
            </a:r>
            <a:r>
              <a:rPr lang="en-US" altLang="ko-KR" sz="1100" dirty="0">
                <a:solidFill>
                  <a:srgbClr val="7030A0"/>
                </a:solidFill>
              </a:rPr>
              <a:t>    78</a:t>
            </a:r>
            <a:r>
              <a:rPr lang="en-US" altLang="ko-KR" sz="1100" dirty="0"/>
              <a:t>”  </a:t>
            </a:r>
            <a:r>
              <a:rPr lang="ko-KR" altLang="en-US" sz="1100" dirty="0"/>
              <a:t>의 포맷으로</a:t>
            </a:r>
            <a:r>
              <a:rPr lang="en-US" altLang="ko-KR" sz="1100" dirty="0"/>
              <a:t>, </a:t>
            </a:r>
            <a:r>
              <a:rPr lang="ko-KR" altLang="en-US" sz="1100" dirty="0"/>
              <a:t>숫자와 공백을 포함 총 </a:t>
            </a:r>
            <a:r>
              <a:rPr lang="en-US" altLang="ko-KR" sz="1100" dirty="0"/>
              <a:t>6</a:t>
            </a:r>
            <a:r>
              <a:rPr lang="ko-KR" altLang="en-US" sz="1100" dirty="0"/>
              <a:t>칸이다</a:t>
            </a:r>
            <a:r>
              <a:rPr lang="en-US" altLang="ko-KR" sz="1100" dirty="0"/>
              <a:t>.</a:t>
            </a:r>
          </a:p>
          <a:p>
            <a:pPr>
              <a:lnSpc>
                <a:spcPct val="110000"/>
              </a:lnSpc>
              <a:buAutoNum type="arabicPeriod" startAt="5"/>
            </a:pPr>
            <a:r>
              <a:rPr lang="en-US" altLang="ko-KR" sz="1100" dirty="0"/>
              <a:t>5 </a:t>
            </a:r>
            <a:r>
              <a:rPr lang="ko-KR" altLang="en-US" sz="1100" dirty="0"/>
              <a:t>번에서 출력했던 수 들의 곱을 출력한다</a:t>
            </a:r>
            <a:r>
              <a:rPr lang="en-US" altLang="ko-KR" sz="1100" dirty="0"/>
              <a:t>.</a:t>
            </a:r>
          </a:p>
          <a:p>
            <a:pPr>
              <a:lnSpc>
                <a:spcPct val="110000"/>
              </a:lnSpc>
              <a:buAutoNum type="arabicPeriod" startAt="5"/>
            </a:pPr>
            <a:r>
              <a:rPr lang="ko-KR" altLang="en-US" sz="1100" dirty="0"/>
              <a:t>다시 </a:t>
            </a:r>
            <a:r>
              <a:rPr lang="en-US" altLang="ko-KR" sz="1100" dirty="0"/>
              <a:t>4</a:t>
            </a:r>
            <a:r>
              <a:rPr lang="ko-KR" altLang="en-US" sz="1100" dirty="0"/>
              <a:t>번으로 돌아간다</a:t>
            </a:r>
            <a:r>
              <a:rPr lang="en-US" altLang="ko-KR" sz="1100" dirty="0"/>
              <a:t>. </a:t>
            </a:r>
          </a:p>
          <a:p>
            <a:pPr>
              <a:lnSpc>
                <a:spcPct val="110000"/>
              </a:lnSpc>
              <a:buAutoNum type="arabicPeriod"/>
            </a:pPr>
            <a:endParaRPr lang="ko-KR" altLang="en-US" sz="1100" dirty="0"/>
          </a:p>
        </p:txBody>
      </p:sp>
      <p:sp>
        <p:nvSpPr>
          <p:cNvPr id="13" name="제목 1">
            <a:extLst>
              <a:ext uri="{FF2B5EF4-FFF2-40B4-BE49-F238E27FC236}">
                <a16:creationId xmlns:a16="http://schemas.microsoft.com/office/drawing/2014/main" id="{92887E07-1D87-44E2-BF4D-68A8A7509917}"/>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/Theory/T5/RSA</a:t>
            </a:r>
            <a:br>
              <a:rPr lang="en-US" altLang="ko-KR" sz="2000" b="1" dirty="0">
                <a:solidFill>
                  <a:schemeClr val="bg1">
                    <a:lumMod val="65000"/>
                  </a:schemeClr>
                </a:solidFill>
              </a:rPr>
            </a:br>
            <a:r>
              <a:rPr lang="en-US" altLang="ko-KR" sz="2000" b="1" dirty="0">
                <a:solidFill>
                  <a:schemeClr val="bg1">
                    <a:lumMod val="65000"/>
                  </a:schemeClr>
                </a:solidFill>
              </a:rPr>
              <a:t>   </a:t>
            </a:r>
            <a:r>
              <a:rPr lang="ko-KR" altLang="en-US" dirty="0"/>
              <a:t>프로그래밍 조건</a:t>
            </a:r>
          </a:p>
        </p:txBody>
      </p:sp>
      <p:sp>
        <p:nvSpPr>
          <p:cNvPr id="14" name="화살표: 오른쪽 13">
            <a:hlinkClick r:id="" action="ppaction://noaction"/>
            <a:extLst>
              <a:ext uri="{FF2B5EF4-FFF2-40B4-BE49-F238E27FC236}">
                <a16:creationId xmlns:a16="http://schemas.microsoft.com/office/drawing/2014/main" id="{C9B7CEE7-6EA0-48F6-8E77-9C5AC5880094}"/>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671267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그룹 6">
            <a:extLst>
              <a:ext uri="{FF2B5EF4-FFF2-40B4-BE49-F238E27FC236}">
                <a16:creationId xmlns:a16="http://schemas.microsoft.com/office/drawing/2014/main" id="{AF329C67-4BCE-4642-925B-521666FCC1F1}"/>
              </a:ext>
            </a:extLst>
          </p:cNvPr>
          <p:cNvGrpSpPr/>
          <p:nvPr/>
        </p:nvGrpSpPr>
        <p:grpSpPr>
          <a:xfrm>
            <a:off x="11593737" y="6457890"/>
            <a:ext cx="678993" cy="400110"/>
            <a:chOff x="10627762" y="-30288"/>
            <a:chExt cx="597159" cy="400110"/>
          </a:xfrm>
        </p:grpSpPr>
        <p:sp>
          <p:nvSpPr>
            <p:cNvPr id="8" name="사각형: 둥근 모서리 7">
              <a:extLst>
                <a:ext uri="{FF2B5EF4-FFF2-40B4-BE49-F238E27FC236}">
                  <a16:creationId xmlns:a16="http://schemas.microsoft.com/office/drawing/2014/main" id="{8E5DFF2D-7B05-41E4-945C-CE046E8FD010}"/>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90082760-2BD6-45FF-AD3B-FCEC37284596}"/>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10" name="화살표: 오른쪽 9">
              <a:hlinkClick r:id="" action="ppaction://noaction"/>
              <a:extLst>
                <a:ext uri="{FF2B5EF4-FFF2-40B4-BE49-F238E27FC236}">
                  <a16:creationId xmlns:a16="http://schemas.microsoft.com/office/drawing/2014/main" id="{B8C90DA2-AB03-43B0-BBFF-A1174C8A9559}"/>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5" name="제목 1">
            <a:extLst>
              <a:ext uri="{FF2B5EF4-FFF2-40B4-BE49-F238E27FC236}">
                <a16:creationId xmlns:a16="http://schemas.microsoft.com/office/drawing/2014/main" id="{DADE75AE-61B8-4855-9D70-0C80F6A467BB}"/>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/Theory/T5/RSA</a:t>
            </a:r>
            <a:br>
              <a:rPr lang="en-US" altLang="ko-KR" sz="2000" b="1" dirty="0">
                <a:solidFill>
                  <a:schemeClr val="bg1">
                    <a:lumMod val="65000"/>
                  </a:schemeClr>
                </a:solidFill>
              </a:rPr>
            </a:br>
            <a:r>
              <a:rPr lang="en-US" altLang="ko-KR" sz="2000" b="1" dirty="0">
                <a:solidFill>
                  <a:schemeClr val="bg1">
                    <a:lumMod val="65000"/>
                  </a:schemeClr>
                </a:solidFill>
              </a:rPr>
              <a:t>   </a:t>
            </a:r>
            <a:r>
              <a:rPr lang="ko-KR" altLang="en-US" dirty="0"/>
              <a:t>프로그래밍 예시</a:t>
            </a:r>
          </a:p>
        </p:txBody>
      </p:sp>
      <p:sp>
        <p:nvSpPr>
          <p:cNvPr id="16" name="화살표: 오른쪽 15">
            <a:hlinkClick r:id="" action="ppaction://noaction"/>
            <a:extLst>
              <a:ext uri="{FF2B5EF4-FFF2-40B4-BE49-F238E27FC236}">
                <a16:creationId xmlns:a16="http://schemas.microsoft.com/office/drawing/2014/main" id="{2DC14894-288C-4BEE-BAEB-016B7335EBB0}"/>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6" name="그림 5">
            <a:extLst>
              <a:ext uri="{FF2B5EF4-FFF2-40B4-BE49-F238E27FC236}">
                <a16:creationId xmlns:a16="http://schemas.microsoft.com/office/drawing/2014/main" id="{3DD84C83-99D3-49D7-A18B-EE3743697720}"/>
              </a:ext>
            </a:extLst>
          </p:cNvPr>
          <p:cNvPicPr>
            <a:picLocks noChangeAspect="1"/>
          </p:cNvPicPr>
          <p:nvPr/>
        </p:nvPicPr>
        <p:blipFill>
          <a:blip r:embed="rId2"/>
          <a:stretch>
            <a:fillRect/>
          </a:stretch>
        </p:blipFill>
        <p:spPr>
          <a:xfrm>
            <a:off x="838199" y="2208324"/>
            <a:ext cx="10611793" cy="3027223"/>
          </a:xfrm>
          <a:prstGeom prst="rect">
            <a:avLst/>
          </a:prstGeom>
        </p:spPr>
      </p:pic>
    </p:spTree>
    <p:extLst>
      <p:ext uri="{BB962C8B-B14F-4D97-AF65-F5344CB8AC3E}">
        <p14:creationId xmlns:p14="http://schemas.microsoft.com/office/powerpoint/2010/main" val="37972249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
            <a:extLst>
              <a:ext uri="{FF2B5EF4-FFF2-40B4-BE49-F238E27FC236}">
                <a16:creationId xmlns:a16="http://schemas.microsoft.com/office/drawing/2014/main" id="{3010DBED-3ABA-4169-8A96-F92BD8C538BB}"/>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/Theory/T5/RSA</a:t>
            </a:r>
            <a:br>
              <a:rPr lang="en-US" altLang="ko-KR" sz="2000" b="1" dirty="0">
                <a:solidFill>
                  <a:schemeClr val="bg1">
                    <a:lumMod val="65000"/>
                  </a:schemeClr>
                </a:solidFill>
              </a:rPr>
            </a:br>
            <a:r>
              <a:rPr lang="en-US" altLang="ko-KR" sz="2000" b="1" dirty="0">
                <a:solidFill>
                  <a:schemeClr val="bg1">
                    <a:lumMod val="65000"/>
                  </a:schemeClr>
                </a:solidFill>
              </a:rPr>
              <a:t>   </a:t>
            </a:r>
            <a:r>
              <a:rPr lang="ko-KR" altLang="en-US" dirty="0" err="1"/>
              <a:t>오일러</a:t>
            </a:r>
            <a:r>
              <a:rPr lang="ko-KR" altLang="en-US" dirty="0"/>
              <a:t> 정리 증명</a:t>
            </a:r>
          </a:p>
        </p:txBody>
      </p:sp>
      <p:grpSp>
        <p:nvGrpSpPr>
          <p:cNvPr id="17" name="그룹 16">
            <a:extLst>
              <a:ext uri="{FF2B5EF4-FFF2-40B4-BE49-F238E27FC236}">
                <a16:creationId xmlns:a16="http://schemas.microsoft.com/office/drawing/2014/main" id="{3348CCAC-FB3E-4065-B63D-44E40A0BE76C}"/>
              </a:ext>
            </a:extLst>
          </p:cNvPr>
          <p:cNvGrpSpPr/>
          <p:nvPr/>
        </p:nvGrpSpPr>
        <p:grpSpPr>
          <a:xfrm>
            <a:off x="11593737" y="6457890"/>
            <a:ext cx="678993" cy="400110"/>
            <a:chOff x="10627762" y="-30288"/>
            <a:chExt cx="597159" cy="400110"/>
          </a:xfrm>
        </p:grpSpPr>
        <p:sp>
          <p:nvSpPr>
            <p:cNvPr id="18" name="사각형: 둥근 모서리 17">
              <a:extLst>
                <a:ext uri="{FF2B5EF4-FFF2-40B4-BE49-F238E27FC236}">
                  <a16:creationId xmlns:a16="http://schemas.microsoft.com/office/drawing/2014/main" id="{0DB9807C-9BA2-46E9-9D98-2E3F952B4E3E}"/>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TextBox 30">
              <a:extLst>
                <a:ext uri="{FF2B5EF4-FFF2-40B4-BE49-F238E27FC236}">
                  <a16:creationId xmlns:a16="http://schemas.microsoft.com/office/drawing/2014/main" id="{73F8AF04-0CDF-4A94-851D-A5FA3E83E0C6}"/>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32" name="화살표: 오른쪽 31">
              <a:hlinkClick r:id="" action="ppaction://noaction"/>
              <a:extLst>
                <a:ext uri="{FF2B5EF4-FFF2-40B4-BE49-F238E27FC236}">
                  <a16:creationId xmlns:a16="http://schemas.microsoft.com/office/drawing/2014/main" id="{24994787-8505-447E-8496-B52B9E14BA27}"/>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4" name="화살표: 오른쪽 33">
            <a:hlinkClick r:id="" action="ppaction://noaction"/>
            <a:extLst>
              <a:ext uri="{FF2B5EF4-FFF2-40B4-BE49-F238E27FC236}">
                <a16:creationId xmlns:a16="http://schemas.microsoft.com/office/drawing/2014/main" id="{17EB1BCD-308C-449A-A409-AE358223DB78}"/>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TextBox 18">
            <a:extLst>
              <a:ext uri="{FF2B5EF4-FFF2-40B4-BE49-F238E27FC236}">
                <a16:creationId xmlns:a16="http://schemas.microsoft.com/office/drawing/2014/main" id="{D3139390-90DA-4D1F-B4D5-BA9FF3D74D49}"/>
              </a:ext>
            </a:extLst>
          </p:cNvPr>
          <p:cNvSpPr txBox="1"/>
          <p:nvPr/>
        </p:nvSpPr>
        <p:spPr>
          <a:xfrm>
            <a:off x="1380872" y="4224041"/>
            <a:ext cx="9082130" cy="2268833"/>
          </a:xfrm>
          <a:prstGeom prst="rect">
            <a:avLst/>
          </a:prstGeom>
          <a:noFill/>
          <a:ln>
            <a:solidFill>
              <a:srgbClr val="00B0F0"/>
            </a:solidFill>
          </a:ln>
        </p:spPr>
        <p:txBody>
          <a:bodyPr wrap="square" rtlCol="0">
            <a:noAutofit/>
          </a:bodyPr>
          <a:lstStyle/>
          <a:p>
            <a:pPr>
              <a:lnSpc>
                <a:spcPct val="150000"/>
              </a:lnSpc>
            </a:pPr>
            <a:r>
              <a:rPr lang="en-US" altLang="ko-KR" sz="2400" dirty="0"/>
              <a:t>ex) m = 7 </a:t>
            </a:r>
          </a:p>
          <a:p>
            <a:pPr>
              <a:lnSpc>
                <a:spcPct val="150000"/>
              </a:lnSpc>
            </a:pPr>
            <a:r>
              <a:rPr lang="en-US" altLang="ko-KR" sz="2400" dirty="0"/>
              <a:t>1 * 2 * 3 * 4 * 5 * 6 </a:t>
            </a:r>
            <a:r>
              <a:rPr lang="ko-KR" altLang="en-US" sz="2400" dirty="0">
                <a:solidFill>
                  <a:srgbClr val="FF0000"/>
                </a:solidFill>
              </a:rPr>
              <a:t>≡ </a:t>
            </a:r>
            <a:r>
              <a:rPr lang="en-US" altLang="ko-KR" sz="2400" dirty="0"/>
              <a:t>(1*a) * (2*a) * (3*a) * (4*a) * (5*a) * (6*a)</a:t>
            </a:r>
          </a:p>
          <a:p>
            <a:pPr>
              <a:lnSpc>
                <a:spcPct val="150000"/>
              </a:lnSpc>
            </a:pPr>
            <a:r>
              <a:rPr lang="en-US" altLang="ko-KR" sz="2400" dirty="0"/>
              <a:t>1 * 2 * 3 * 4 * 5 * 6 </a:t>
            </a:r>
            <a:r>
              <a:rPr lang="ko-KR" altLang="en-US" sz="2400" dirty="0">
                <a:solidFill>
                  <a:srgbClr val="FF0000"/>
                </a:solidFill>
              </a:rPr>
              <a:t>≡ </a:t>
            </a:r>
            <a:r>
              <a:rPr lang="en-US" altLang="ko-KR" sz="2400" dirty="0"/>
              <a:t>1 * 2 * 3 * 4 * 5 * 6 * a ^ </a:t>
            </a:r>
            <a:r>
              <a:rPr lang="en-US" altLang="ko-KR" sz="2400" dirty="0">
                <a:latin typeface="Nanum Gothic"/>
              </a:rPr>
              <a:t>φ(7)</a:t>
            </a:r>
          </a:p>
          <a:p>
            <a:pPr>
              <a:lnSpc>
                <a:spcPct val="150000"/>
              </a:lnSpc>
            </a:pPr>
            <a:r>
              <a:rPr lang="en-US" altLang="ko-KR" sz="2400" dirty="0">
                <a:latin typeface="Nanum Gothic"/>
              </a:rPr>
              <a:t>1 </a:t>
            </a:r>
            <a:r>
              <a:rPr lang="ko-KR" altLang="en-US" sz="2400" dirty="0">
                <a:solidFill>
                  <a:srgbClr val="FF0000"/>
                </a:solidFill>
              </a:rPr>
              <a:t>≡ </a:t>
            </a:r>
            <a:r>
              <a:rPr lang="en-US" altLang="ko-KR" sz="2400" dirty="0"/>
              <a:t>a ^ </a:t>
            </a:r>
            <a:r>
              <a:rPr lang="en-US" altLang="ko-KR" sz="2400" dirty="0">
                <a:latin typeface="Nanum Gothic"/>
              </a:rPr>
              <a:t>φ(7)</a:t>
            </a:r>
          </a:p>
        </p:txBody>
      </p:sp>
      <p:sp>
        <p:nvSpPr>
          <p:cNvPr id="11" name="TextBox 10">
            <a:extLst>
              <a:ext uri="{FF2B5EF4-FFF2-40B4-BE49-F238E27FC236}">
                <a16:creationId xmlns:a16="http://schemas.microsoft.com/office/drawing/2014/main" id="{9006ADB7-4553-420D-95A4-632C89F87A00}"/>
              </a:ext>
            </a:extLst>
          </p:cNvPr>
          <p:cNvSpPr txBox="1"/>
          <p:nvPr/>
        </p:nvSpPr>
        <p:spPr>
          <a:xfrm>
            <a:off x="1380872" y="1705157"/>
            <a:ext cx="9082130" cy="2373676"/>
          </a:xfrm>
          <a:prstGeom prst="rect">
            <a:avLst/>
          </a:prstGeom>
          <a:noFill/>
          <a:ln>
            <a:solidFill>
              <a:srgbClr val="00B0F0"/>
            </a:solidFill>
          </a:ln>
        </p:spPr>
        <p:txBody>
          <a:bodyPr wrap="square" rtlCol="0">
            <a:noAutofit/>
          </a:bodyPr>
          <a:lstStyle/>
          <a:p>
            <a:pPr>
              <a:lnSpc>
                <a:spcPct val="150000"/>
              </a:lnSpc>
            </a:pPr>
            <a:r>
              <a:rPr lang="en-US" altLang="ko-KR" sz="2400" dirty="0">
                <a:latin typeface="Nanum Gothic"/>
              </a:rPr>
              <a:t>-&gt;  </a:t>
            </a:r>
            <a:r>
              <a:rPr lang="ko-KR" altLang="en-US" sz="2400" dirty="0">
                <a:latin typeface="Nanum Gothic"/>
              </a:rPr>
              <a:t>왜 순서만 바뀌고</a:t>
            </a:r>
            <a:r>
              <a:rPr lang="en-US" altLang="ko-KR" sz="2400" dirty="0">
                <a:latin typeface="Nanum Gothic"/>
              </a:rPr>
              <a:t>, </a:t>
            </a:r>
            <a:r>
              <a:rPr lang="ko-KR" altLang="en-US" sz="2400" dirty="0">
                <a:solidFill>
                  <a:srgbClr val="FF0000"/>
                </a:solidFill>
                <a:latin typeface="Nanum Gothic"/>
              </a:rPr>
              <a:t>같은 집합이 </a:t>
            </a:r>
            <a:r>
              <a:rPr lang="ko-KR" altLang="en-US" sz="2400" dirty="0">
                <a:latin typeface="Nanum Gothic"/>
              </a:rPr>
              <a:t>나올까</a:t>
            </a:r>
            <a:r>
              <a:rPr lang="en-US" altLang="ko-KR" sz="2400" dirty="0">
                <a:latin typeface="Nanum Gothic"/>
              </a:rPr>
              <a:t>?</a:t>
            </a:r>
          </a:p>
          <a:p>
            <a:pPr>
              <a:lnSpc>
                <a:spcPct val="150000"/>
              </a:lnSpc>
            </a:pPr>
            <a:r>
              <a:rPr lang="en-US" altLang="ko-KR" sz="2400" dirty="0" err="1">
                <a:latin typeface="Nanum Gothic"/>
              </a:rPr>
              <a:t>gcd</a:t>
            </a:r>
            <a:r>
              <a:rPr lang="en-US" altLang="ko-KR" sz="2400" dirty="0">
                <a:latin typeface="Nanum Gothic"/>
              </a:rPr>
              <a:t>( m, k1 ) = 1 , </a:t>
            </a:r>
            <a:r>
              <a:rPr lang="en-US" altLang="ko-KR" sz="2400" dirty="0" err="1">
                <a:latin typeface="Nanum Gothic"/>
              </a:rPr>
              <a:t>gcd</a:t>
            </a:r>
            <a:r>
              <a:rPr lang="en-US" altLang="ko-KR" sz="2400" dirty="0">
                <a:latin typeface="Nanum Gothic"/>
              </a:rPr>
              <a:t>( m, k2 ) = 1, </a:t>
            </a:r>
            <a:r>
              <a:rPr lang="en-US" altLang="ko-KR" sz="2400" dirty="0" err="1">
                <a:latin typeface="Nanum Gothic"/>
              </a:rPr>
              <a:t>gcd</a:t>
            </a:r>
            <a:r>
              <a:rPr lang="en-US" altLang="ko-KR" sz="2400" dirty="0">
                <a:latin typeface="Nanum Gothic"/>
              </a:rPr>
              <a:t>( m, a ) = 1 </a:t>
            </a:r>
            <a:r>
              <a:rPr lang="ko-KR" altLang="en-US" sz="2400" dirty="0" err="1">
                <a:latin typeface="Nanum Gothic"/>
              </a:rPr>
              <a:t>일때</a:t>
            </a:r>
            <a:r>
              <a:rPr lang="en-US" altLang="ko-KR" sz="2400" dirty="0">
                <a:latin typeface="Nanum Gothic"/>
              </a:rPr>
              <a:t>,</a:t>
            </a:r>
          </a:p>
          <a:p>
            <a:pPr>
              <a:lnSpc>
                <a:spcPct val="150000"/>
              </a:lnSpc>
            </a:pPr>
            <a:r>
              <a:rPr lang="ko-KR" altLang="en-US" sz="2400" dirty="0">
                <a:latin typeface="Nanum Gothic"/>
              </a:rPr>
              <a:t>만약  </a:t>
            </a:r>
            <a:r>
              <a:rPr lang="en-US" altLang="ko-KR" sz="2400" dirty="0">
                <a:latin typeface="Nanum Gothic"/>
              </a:rPr>
              <a:t>K1 * a </a:t>
            </a:r>
            <a:r>
              <a:rPr lang="ko-KR" altLang="en-US" sz="2400" dirty="0">
                <a:solidFill>
                  <a:srgbClr val="FF0000"/>
                </a:solidFill>
              </a:rPr>
              <a:t>≡</a:t>
            </a:r>
            <a:r>
              <a:rPr lang="en-US" altLang="ko-KR" sz="2400" dirty="0">
                <a:latin typeface="Nanum Gothic"/>
              </a:rPr>
              <a:t> K2 * a  (mod m) </a:t>
            </a:r>
            <a:r>
              <a:rPr lang="ko-KR" altLang="en-US" sz="2400" dirty="0">
                <a:latin typeface="Nanum Gothic"/>
              </a:rPr>
              <a:t>이라면</a:t>
            </a:r>
            <a:r>
              <a:rPr lang="en-US" altLang="ko-KR" sz="2400" dirty="0">
                <a:latin typeface="Nanum Gothic"/>
              </a:rPr>
              <a:t>, K1  </a:t>
            </a:r>
            <a:r>
              <a:rPr lang="ko-KR" altLang="en-US" sz="2400" dirty="0">
                <a:solidFill>
                  <a:srgbClr val="FF0000"/>
                </a:solidFill>
              </a:rPr>
              <a:t>≡</a:t>
            </a:r>
            <a:r>
              <a:rPr lang="en-US" altLang="ko-KR" sz="2400" dirty="0">
                <a:latin typeface="Nanum Gothic"/>
              </a:rPr>
              <a:t> K2   (mod m) </a:t>
            </a:r>
            <a:r>
              <a:rPr lang="ko-KR" altLang="en-US" sz="2400" dirty="0" err="1">
                <a:latin typeface="Nanum Gothic"/>
              </a:rPr>
              <a:t>이여야</a:t>
            </a:r>
            <a:r>
              <a:rPr lang="ko-KR" altLang="en-US" sz="2400" dirty="0">
                <a:latin typeface="Nanum Gothic"/>
              </a:rPr>
              <a:t> 함</a:t>
            </a:r>
            <a:r>
              <a:rPr lang="en-US" altLang="ko-KR" sz="2400" dirty="0">
                <a:latin typeface="Nanum Gothic"/>
              </a:rPr>
              <a:t>.</a:t>
            </a:r>
          </a:p>
          <a:p>
            <a:pPr>
              <a:lnSpc>
                <a:spcPct val="150000"/>
              </a:lnSpc>
            </a:pPr>
            <a:r>
              <a:rPr lang="ko-KR" altLang="en-US" sz="2400" dirty="0">
                <a:latin typeface="Nanum Gothic"/>
              </a:rPr>
              <a:t>또한</a:t>
            </a:r>
            <a:r>
              <a:rPr lang="en-US" altLang="ko-KR" sz="2400" dirty="0">
                <a:latin typeface="Nanum Gothic"/>
              </a:rPr>
              <a:t>, </a:t>
            </a:r>
            <a:r>
              <a:rPr lang="en-US" altLang="ko-KR" sz="2400" dirty="0" err="1">
                <a:latin typeface="Nanum Gothic"/>
              </a:rPr>
              <a:t>gcd</a:t>
            </a:r>
            <a:r>
              <a:rPr lang="en-US" altLang="ko-KR" sz="2400" dirty="0">
                <a:latin typeface="Nanum Gothic"/>
              </a:rPr>
              <a:t>( m, K1 * a )  </a:t>
            </a:r>
            <a:r>
              <a:rPr lang="ko-KR" altLang="en-US" sz="2400" dirty="0">
                <a:latin typeface="Nanum Gothic"/>
              </a:rPr>
              <a:t>또한 </a:t>
            </a:r>
            <a:r>
              <a:rPr lang="en-US" altLang="ko-KR" sz="2400" dirty="0">
                <a:latin typeface="Nanum Gothic"/>
              </a:rPr>
              <a:t>1 </a:t>
            </a:r>
            <a:r>
              <a:rPr lang="ko-KR" altLang="en-US" sz="2400" dirty="0">
                <a:latin typeface="Nanum Gothic"/>
              </a:rPr>
              <a:t>이 된다</a:t>
            </a:r>
            <a:r>
              <a:rPr lang="en-US" altLang="ko-KR" sz="2400" dirty="0">
                <a:latin typeface="Nanum Gothic"/>
              </a:rPr>
              <a:t>. -&gt; </a:t>
            </a:r>
            <a:r>
              <a:rPr lang="ko-KR" altLang="en-US" sz="2400" dirty="0">
                <a:latin typeface="Nanum Gothic"/>
              </a:rPr>
              <a:t>같은 집합 일 수밖에 없음</a:t>
            </a:r>
            <a:r>
              <a:rPr lang="en-US" altLang="ko-KR" sz="2400" dirty="0">
                <a:latin typeface="Nanum Gothic"/>
              </a:rPr>
              <a:t>!</a:t>
            </a:r>
          </a:p>
        </p:txBody>
      </p:sp>
    </p:spTree>
    <p:extLst>
      <p:ext uri="{BB962C8B-B14F-4D97-AF65-F5344CB8AC3E}">
        <p14:creationId xmlns:p14="http://schemas.microsoft.com/office/powerpoint/2010/main" val="16793741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
            <a:extLst>
              <a:ext uri="{FF2B5EF4-FFF2-40B4-BE49-F238E27FC236}">
                <a16:creationId xmlns:a16="http://schemas.microsoft.com/office/drawing/2014/main" id="{3010DBED-3ABA-4169-8A96-F92BD8C538BB}"/>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/Theory/T5/RSA</a:t>
            </a:r>
            <a:br>
              <a:rPr lang="en-US" altLang="ko-KR" sz="2000" b="1" dirty="0">
                <a:solidFill>
                  <a:schemeClr val="bg1">
                    <a:lumMod val="65000"/>
                  </a:schemeClr>
                </a:solidFill>
              </a:rPr>
            </a:br>
            <a:r>
              <a:rPr lang="en-US" altLang="ko-KR" dirty="0"/>
              <a:t> </a:t>
            </a:r>
            <a:r>
              <a:rPr lang="ko-KR" altLang="en-US" dirty="0"/>
              <a:t>현대암호 </a:t>
            </a:r>
            <a:r>
              <a:rPr lang="en-US" altLang="ko-KR" dirty="0"/>
              <a:t>– RSA</a:t>
            </a:r>
            <a:r>
              <a:rPr lang="ko-KR" altLang="en-US" dirty="0"/>
              <a:t> 암호</a:t>
            </a:r>
          </a:p>
        </p:txBody>
      </p:sp>
      <p:grpSp>
        <p:nvGrpSpPr>
          <p:cNvPr id="17" name="그룹 16">
            <a:extLst>
              <a:ext uri="{FF2B5EF4-FFF2-40B4-BE49-F238E27FC236}">
                <a16:creationId xmlns:a16="http://schemas.microsoft.com/office/drawing/2014/main" id="{3348CCAC-FB3E-4065-B63D-44E40A0BE76C}"/>
              </a:ext>
            </a:extLst>
          </p:cNvPr>
          <p:cNvGrpSpPr/>
          <p:nvPr/>
        </p:nvGrpSpPr>
        <p:grpSpPr>
          <a:xfrm>
            <a:off x="11593737" y="6457890"/>
            <a:ext cx="678993" cy="400110"/>
            <a:chOff x="10627762" y="-30288"/>
            <a:chExt cx="597159" cy="400110"/>
          </a:xfrm>
        </p:grpSpPr>
        <p:sp>
          <p:nvSpPr>
            <p:cNvPr id="18" name="사각형: 둥근 모서리 17">
              <a:extLst>
                <a:ext uri="{FF2B5EF4-FFF2-40B4-BE49-F238E27FC236}">
                  <a16:creationId xmlns:a16="http://schemas.microsoft.com/office/drawing/2014/main" id="{0DB9807C-9BA2-46E9-9D98-2E3F952B4E3E}"/>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TextBox 30">
              <a:extLst>
                <a:ext uri="{FF2B5EF4-FFF2-40B4-BE49-F238E27FC236}">
                  <a16:creationId xmlns:a16="http://schemas.microsoft.com/office/drawing/2014/main" id="{73F8AF04-0CDF-4A94-851D-A5FA3E83E0C6}"/>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32" name="화살표: 오른쪽 31">
              <a:hlinkClick r:id="" action="ppaction://noaction"/>
              <a:extLst>
                <a:ext uri="{FF2B5EF4-FFF2-40B4-BE49-F238E27FC236}">
                  <a16:creationId xmlns:a16="http://schemas.microsoft.com/office/drawing/2014/main" id="{24994787-8505-447E-8496-B52B9E14BA27}"/>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4" name="화살표: 오른쪽 33">
            <a:hlinkClick r:id="" action="ppaction://noaction"/>
            <a:extLst>
              <a:ext uri="{FF2B5EF4-FFF2-40B4-BE49-F238E27FC236}">
                <a16:creationId xmlns:a16="http://schemas.microsoft.com/office/drawing/2014/main" id="{17EB1BCD-308C-449A-A409-AE358223DB78}"/>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직사각형 1">
            <a:extLst>
              <a:ext uri="{FF2B5EF4-FFF2-40B4-BE49-F238E27FC236}">
                <a16:creationId xmlns:a16="http://schemas.microsoft.com/office/drawing/2014/main" id="{902E6D75-CF60-4E60-8C18-51B36DE78E11}"/>
              </a:ext>
            </a:extLst>
          </p:cNvPr>
          <p:cNvSpPr/>
          <p:nvPr/>
        </p:nvSpPr>
        <p:spPr>
          <a:xfrm>
            <a:off x="1121758" y="1990641"/>
            <a:ext cx="9948484" cy="4388062"/>
          </a:xfrm>
          <a:prstGeom prst="rect">
            <a:avLst/>
          </a:prstGeom>
          <a:solidFill>
            <a:schemeClr val="accent1">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ko-KR" altLang="en-US" dirty="0">
                <a:solidFill>
                  <a:schemeClr val="accent1">
                    <a:lumMod val="75000"/>
                  </a:schemeClr>
                </a:solidFill>
              </a:rPr>
              <a:t>뽀로로와 패티가 비밀연애를 위해 암호화된 연애편지를 주고 받으려 한다면</a:t>
            </a:r>
            <a:r>
              <a:rPr lang="en-US" altLang="ko-KR" dirty="0">
                <a:solidFill>
                  <a:schemeClr val="accent1">
                    <a:lumMod val="75000"/>
                  </a:schemeClr>
                </a:solidFill>
              </a:rPr>
              <a:t>...</a:t>
            </a:r>
          </a:p>
          <a:p>
            <a:pPr marL="342900" indent="-342900">
              <a:lnSpc>
                <a:spcPct val="150000"/>
              </a:lnSpc>
              <a:buFont typeface="+mj-lt"/>
              <a:buAutoNum type="arabicPeriod"/>
            </a:pPr>
            <a:r>
              <a:rPr lang="ko-KR" altLang="en-US" dirty="0">
                <a:solidFill>
                  <a:schemeClr val="tx1"/>
                </a:solidFill>
              </a:rPr>
              <a:t>뽀로로와 패티는</a:t>
            </a:r>
            <a:r>
              <a:rPr lang="en-US" altLang="ko-KR" dirty="0">
                <a:solidFill>
                  <a:schemeClr val="tx1"/>
                </a:solidFill>
              </a:rPr>
              <a:t>,</a:t>
            </a:r>
            <a:r>
              <a:rPr lang="ko-KR" altLang="en-US" dirty="0">
                <a:solidFill>
                  <a:schemeClr val="tx1"/>
                </a:solidFill>
              </a:rPr>
              <a:t> 서로 다른 두 소수 </a:t>
            </a:r>
            <a:r>
              <a:rPr lang="en-US" altLang="ko-KR" dirty="0">
                <a:solidFill>
                  <a:schemeClr val="tx1"/>
                </a:solidFill>
              </a:rPr>
              <a:t>(P, Q)</a:t>
            </a:r>
            <a:r>
              <a:rPr lang="ko-KR" altLang="en-US" dirty="0">
                <a:solidFill>
                  <a:schemeClr val="tx1"/>
                </a:solidFill>
              </a:rPr>
              <a:t>를 선택한다</a:t>
            </a:r>
            <a:r>
              <a:rPr lang="en-US" altLang="ko-KR" dirty="0">
                <a:solidFill>
                  <a:schemeClr val="tx1"/>
                </a:solidFill>
              </a:rPr>
              <a:t>.</a:t>
            </a:r>
          </a:p>
          <a:p>
            <a:pPr marL="342900" indent="-342900">
              <a:lnSpc>
                <a:spcPct val="150000"/>
              </a:lnSpc>
              <a:buFont typeface="+mj-lt"/>
              <a:buAutoNum type="arabicPeriod"/>
            </a:pPr>
            <a:r>
              <a:rPr lang="en-US" altLang="ko-KR" dirty="0">
                <a:solidFill>
                  <a:schemeClr val="tx1"/>
                </a:solidFill>
              </a:rPr>
              <a:t>P</a:t>
            </a:r>
            <a:r>
              <a:rPr lang="ko-KR" altLang="en-US" dirty="0">
                <a:solidFill>
                  <a:schemeClr val="tx1"/>
                </a:solidFill>
              </a:rPr>
              <a:t>와 </a:t>
            </a:r>
            <a:r>
              <a:rPr lang="en-US" altLang="ko-KR" dirty="0">
                <a:solidFill>
                  <a:schemeClr val="tx1"/>
                </a:solidFill>
              </a:rPr>
              <a:t>Q</a:t>
            </a:r>
            <a:r>
              <a:rPr lang="ko-KR" altLang="en-US" dirty="0">
                <a:solidFill>
                  <a:schemeClr val="tx1"/>
                </a:solidFill>
              </a:rPr>
              <a:t>를 곱해 </a:t>
            </a:r>
            <a:r>
              <a:rPr lang="en-US" altLang="ko-KR" dirty="0">
                <a:solidFill>
                  <a:schemeClr val="tx1"/>
                </a:solidFill>
              </a:rPr>
              <a:t>N </a:t>
            </a:r>
            <a:r>
              <a:rPr lang="ko-KR" altLang="en-US" dirty="0">
                <a:solidFill>
                  <a:schemeClr val="tx1"/>
                </a:solidFill>
              </a:rPr>
              <a:t>을 구한다</a:t>
            </a:r>
            <a:r>
              <a:rPr lang="en-US" altLang="ko-KR" dirty="0">
                <a:solidFill>
                  <a:schemeClr val="tx1"/>
                </a:solidFill>
              </a:rPr>
              <a:t>.  (N=</a:t>
            </a:r>
            <a:r>
              <a:rPr lang="en-US" altLang="ko-KR" dirty="0" err="1">
                <a:solidFill>
                  <a:schemeClr val="tx1"/>
                </a:solidFill>
              </a:rPr>
              <a:t>PxQ</a:t>
            </a:r>
            <a:r>
              <a:rPr lang="en-US" altLang="ko-KR" dirty="0">
                <a:solidFill>
                  <a:schemeClr val="tx1"/>
                </a:solidFill>
              </a:rPr>
              <a:t>)</a:t>
            </a:r>
          </a:p>
          <a:p>
            <a:pPr marL="342900" indent="-342900">
              <a:lnSpc>
                <a:spcPct val="150000"/>
              </a:lnSpc>
              <a:buFont typeface="+mj-lt"/>
              <a:buAutoNum type="arabicPeriod"/>
            </a:pPr>
            <a:r>
              <a:rPr lang="ko-KR" altLang="en-US" dirty="0" err="1">
                <a:solidFill>
                  <a:schemeClr val="tx1"/>
                </a:solidFill>
              </a:rPr>
              <a:t>오일러</a:t>
            </a:r>
            <a:r>
              <a:rPr lang="ko-KR" altLang="en-US" dirty="0">
                <a:solidFill>
                  <a:schemeClr val="tx1"/>
                </a:solidFill>
              </a:rPr>
              <a:t> 피 함수에 해당되는 </a:t>
            </a:r>
            <a:r>
              <a:rPr lang="en-US" altLang="ko-KR" dirty="0">
                <a:solidFill>
                  <a:schemeClr val="tx1"/>
                </a:solidFill>
              </a:rPr>
              <a:t>φ(N) = (P-1)(Q-1)</a:t>
            </a:r>
            <a:r>
              <a:rPr lang="ko-KR" altLang="en-US" dirty="0">
                <a:solidFill>
                  <a:schemeClr val="tx1"/>
                </a:solidFill>
              </a:rPr>
              <a:t>을 구한다</a:t>
            </a:r>
            <a:r>
              <a:rPr lang="en-US" altLang="ko-KR" dirty="0">
                <a:solidFill>
                  <a:schemeClr val="tx1"/>
                </a:solidFill>
              </a:rPr>
              <a:t>.</a:t>
            </a:r>
          </a:p>
          <a:p>
            <a:pPr marL="342900" indent="-342900">
              <a:lnSpc>
                <a:spcPct val="150000"/>
              </a:lnSpc>
              <a:buFont typeface="+mj-lt"/>
              <a:buAutoNum type="arabicPeriod"/>
            </a:pPr>
            <a:r>
              <a:rPr lang="en-US" altLang="ko-KR" dirty="0">
                <a:solidFill>
                  <a:schemeClr val="tx1"/>
                </a:solidFill>
              </a:rPr>
              <a:t>φ(N) </a:t>
            </a:r>
            <a:r>
              <a:rPr lang="ko-KR" altLang="en-US" dirty="0">
                <a:solidFill>
                  <a:schemeClr val="tx1"/>
                </a:solidFill>
              </a:rPr>
              <a:t>보다는 작으면서 </a:t>
            </a:r>
            <a:r>
              <a:rPr lang="en-US" altLang="ko-KR" dirty="0">
                <a:solidFill>
                  <a:schemeClr val="tx1"/>
                </a:solidFill>
              </a:rPr>
              <a:t>φ(N)</a:t>
            </a:r>
            <a:r>
              <a:rPr lang="ko-KR" altLang="en-US" dirty="0">
                <a:solidFill>
                  <a:schemeClr val="tx1"/>
                </a:solidFill>
              </a:rPr>
              <a:t>와 서로소인 정수 </a:t>
            </a:r>
            <a:r>
              <a:rPr lang="en-US" altLang="ko-KR" dirty="0">
                <a:solidFill>
                  <a:schemeClr val="tx1"/>
                </a:solidFill>
              </a:rPr>
              <a:t>e</a:t>
            </a:r>
            <a:r>
              <a:rPr lang="ko-KR" altLang="en-US" dirty="0">
                <a:solidFill>
                  <a:schemeClr val="tx1"/>
                </a:solidFill>
              </a:rPr>
              <a:t>를 찾는다</a:t>
            </a:r>
            <a:r>
              <a:rPr lang="en-US" altLang="ko-KR" dirty="0">
                <a:solidFill>
                  <a:schemeClr val="tx1"/>
                </a:solidFill>
              </a:rPr>
              <a:t>.  (1 &lt; e &lt; φ(N)) </a:t>
            </a:r>
          </a:p>
          <a:p>
            <a:pPr marL="800100" lvl="1" indent="-342900">
              <a:lnSpc>
                <a:spcPct val="150000"/>
              </a:lnSpc>
              <a:buFont typeface="+mj-lt"/>
              <a:buAutoNum type="arabicParenR"/>
            </a:pPr>
            <a:r>
              <a:rPr lang="ko-KR" altLang="en-US" sz="1600" dirty="0">
                <a:solidFill>
                  <a:schemeClr val="tx1"/>
                </a:solidFill>
              </a:rPr>
              <a:t>이번 알고리즘에서는</a:t>
            </a:r>
            <a:r>
              <a:rPr lang="en-US" altLang="ko-KR" sz="1600" dirty="0">
                <a:solidFill>
                  <a:schemeClr val="tx1"/>
                </a:solidFill>
              </a:rPr>
              <a:t>, </a:t>
            </a:r>
            <a:r>
              <a:rPr lang="en-US" altLang="ko-KR" sz="1600" dirty="0">
                <a:solidFill>
                  <a:srgbClr val="FF0000"/>
                </a:solidFill>
              </a:rPr>
              <a:t>e = 10001(2) </a:t>
            </a:r>
            <a:r>
              <a:rPr lang="ko-KR" altLang="en-US" sz="1600" dirty="0">
                <a:solidFill>
                  <a:schemeClr val="tx1"/>
                </a:solidFill>
              </a:rPr>
              <a:t>로 고정한다</a:t>
            </a:r>
            <a:r>
              <a:rPr lang="en-US" altLang="ko-KR" sz="1600" dirty="0">
                <a:solidFill>
                  <a:schemeClr val="tx1"/>
                </a:solidFill>
              </a:rPr>
              <a:t>. </a:t>
            </a:r>
          </a:p>
          <a:p>
            <a:pPr marL="800100" lvl="1" indent="-342900">
              <a:lnSpc>
                <a:spcPct val="150000"/>
              </a:lnSpc>
              <a:buFont typeface="+mj-lt"/>
              <a:buAutoNum type="arabicParenR"/>
            </a:pPr>
            <a:r>
              <a:rPr lang="ko-KR" altLang="en-US" sz="1600" dirty="0">
                <a:solidFill>
                  <a:schemeClr val="tx1"/>
                </a:solidFill>
              </a:rPr>
              <a:t>만약</a:t>
            </a:r>
            <a:r>
              <a:rPr lang="en-US" altLang="ko-KR" sz="1600" dirty="0">
                <a:solidFill>
                  <a:schemeClr val="tx1"/>
                </a:solidFill>
              </a:rPr>
              <a:t>, e </a:t>
            </a:r>
            <a:r>
              <a:rPr lang="ko-KR" altLang="en-US" sz="1600" dirty="0">
                <a:solidFill>
                  <a:schemeClr val="tx1"/>
                </a:solidFill>
              </a:rPr>
              <a:t>와 </a:t>
            </a:r>
            <a:r>
              <a:rPr lang="en-US" altLang="ko-KR" sz="1600" dirty="0">
                <a:solidFill>
                  <a:schemeClr val="tx1"/>
                </a:solidFill>
              </a:rPr>
              <a:t>N </a:t>
            </a:r>
            <a:r>
              <a:rPr lang="ko-KR" altLang="en-US" sz="1600" dirty="0">
                <a:solidFill>
                  <a:schemeClr val="tx1"/>
                </a:solidFill>
              </a:rPr>
              <a:t>이 서로소가 아닐 시</a:t>
            </a:r>
            <a:r>
              <a:rPr lang="en-US" altLang="ko-KR" sz="1600" dirty="0">
                <a:solidFill>
                  <a:schemeClr val="tx1"/>
                </a:solidFill>
              </a:rPr>
              <a:t>, </a:t>
            </a:r>
            <a:r>
              <a:rPr lang="ko-KR" altLang="en-US" sz="1600" dirty="0">
                <a:solidFill>
                  <a:schemeClr val="tx1"/>
                </a:solidFill>
              </a:rPr>
              <a:t>다시 처음부터 구한다</a:t>
            </a:r>
            <a:r>
              <a:rPr lang="en-US" altLang="ko-KR" sz="1600" dirty="0">
                <a:solidFill>
                  <a:schemeClr val="tx1"/>
                </a:solidFill>
              </a:rPr>
              <a:t>.</a:t>
            </a:r>
          </a:p>
          <a:p>
            <a:pPr marL="342900" indent="-342900">
              <a:lnSpc>
                <a:spcPct val="150000"/>
              </a:lnSpc>
              <a:buFont typeface="+mj-lt"/>
              <a:buAutoNum type="arabicPeriod"/>
            </a:pPr>
            <a:r>
              <a:rPr lang="ko-KR" altLang="en-US" dirty="0">
                <a:solidFill>
                  <a:srgbClr val="FF0000"/>
                </a:solidFill>
              </a:rPr>
              <a:t>확장된 유클리드 호제법</a:t>
            </a:r>
            <a:r>
              <a:rPr lang="ko-KR" altLang="en-US" dirty="0">
                <a:solidFill>
                  <a:schemeClr val="tx1"/>
                </a:solidFill>
              </a:rPr>
              <a:t>을 이용해 </a:t>
            </a:r>
            <a:r>
              <a:rPr lang="en-US" altLang="ko-KR" dirty="0">
                <a:solidFill>
                  <a:schemeClr val="tx1"/>
                </a:solidFill>
              </a:rPr>
              <a:t>(d x e) </a:t>
            </a:r>
            <a:r>
              <a:rPr lang="ko-KR" altLang="en-US" b="0" i="0" dirty="0">
                <a:solidFill>
                  <a:srgbClr val="373A3C"/>
                </a:solidFill>
                <a:effectLst/>
                <a:latin typeface="Helvetica Neue"/>
              </a:rPr>
              <a:t> ≡ </a:t>
            </a:r>
            <a:r>
              <a:rPr lang="en-US" altLang="ko-KR" b="0" i="0" dirty="0">
                <a:solidFill>
                  <a:srgbClr val="373A3C"/>
                </a:solidFill>
                <a:effectLst/>
                <a:latin typeface="Helvetica Neue"/>
              </a:rPr>
              <a:t>1</a:t>
            </a:r>
            <a:r>
              <a:rPr lang="en-US" altLang="ko-KR" dirty="0">
                <a:solidFill>
                  <a:schemeClr val="tx1"/>
                </a:solidFill>
              </a:rPr>
              <a:t> φ(N) </a:t>
            </a:r>
            <a:r>
              <a:rPr lang="ko-KR" altLang="en-US" dirty="0">
                <a:solidFill>
                  <a:schemeClr val="tx1"/>
                </a:solidFill>
              </a:rPr>
              <a:t>을 만족하는 </a:t>
            </a:r>
            <a:r>
              <a:rPr lang="en-US" altLang="ko-KR" dirty="0">
                <a:solidFill>
                  <a:schemeClr val="tx1"/>
                </a:solidFill>
              </a:rPr>
              <a:t>d </a:t>
            </a:r>
            <a:r>
              <a:rPr lang="ko-KR" altLang="en-US" dirty="0">
                <a:solidFill>
                  <a:schemeClr val="tx1"/>
                </a:solidFill>
              </a:rPr>
              <a:t>를 구한다</a:t>
            </a:r>
            <a:r>
              <a:rPr lang="en-US" altLang="ko-KR" dirty="0">
                <a:solidFill>
                  <a:schemeClr val="tx1"/>
                </a:solidFill>
              </a:rPr>
              <a:t>. </a:t>
            </a:r>
          </a:p>
          <a:p>
            <a:pPr marL="342900" indent="-342900">
              <a:lnSpc>
                <a:spcPct val="150000"/>
              </a:lnSpc>
              <a:buFont typeface="+mj-lt"/>
              <a:buAutoNum type="arabicPeriod"/>
            </a:pPr>
            <a:r>
              <a:rPr lang="ko-KR" altLang="en-US" dirty="0">
                <a:solidFill>
                  <a:schemeClr val="tx1"/>
                </a:solidFill>
              </a:rPr>
              <a:t>처음에 선택한 두 소수 </a:t>
            </a:r>
            <a:r>
              <a:rPr lang="en-US" altLang="ko-KR" dirty="0">
                <a:solidFill>
                  <a:schemeClr val="tx1"/>
                </a:solidFill>
              </a:rPr>
              <a:t>(P, Q)</a:t>
            </a:r>
            <a:r>
              <a:rPr lang="ko-KR" altLang="en-US" dirty="0">
                <a:solidFill>
                  <a:schemeClr val="tx1"/>
                </a:solidFill>
              </a:rPr>
              <a:t>는 유출되면 안되므로 삭제한다</a:t>
            </a:r>
            <a:r>
              <a:rPr lang="en-US" altLang="ko-KR" dirty="0">
                <a:solidFill>
                  <a:schemeClr val="tx1"/>
                </a:solidFill>
              </a:rPr>
              <a:t>.</a:t>
            </a:r>
          </a:p>
          <a:p>
            <a:pPr marL="342900" indent="-342900">
              <a:lnSpc>
                <a:spcPct val="150000"/>
              </a:lnSpc>
              <a:buFont typeface="+mj-lt"/>
              <a:buAutoNum type="arabicPeriod"/>
            </a:pPr>
            <a:r>
              <a:rPr lang="ko-KR" altLang="en-US" dirty="0">
                <a:solidFill>
                  <a:schemeClr val="tx1"/>
                </a:solidFill>
              </a:rPr>
              <a:t>패티도 동일한 과정을 거친다</a:t>
            </a:r>
            <a:r>
              <a:rPr lang="en-US" altLang="ko-KR" dirty="0">
                <a:solidFill>
                  <a:schemeClr val="tx1"/>
                </a:solidFill>
              </a:rPr>
              <a:t>.</a:t>
            </a:r>
            <a:endParaRPr lang="ko-KR" altLang="en-US" dirty="0">
              <a:solidFill>
                <a:schemeClr val="tx1"/>
              </a:solidFill>
            </a:endParaRPr>
          </a:p>
        </p:txBody>
      </p:sp>
    </p:spTree>
    <p:extLst>
      <p:ext uri="{BB962C8B-B14F-4D97-AF65-F5344CB8AC3E}">
        <p14:creationId xmlns:p14="http://schemas.microsoft.com/office/powerpoint/2010/main" val="4039189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7D04975-9CEC-488D-8B95-BF4BE3A9EADD}"/>
              </a:ext>
            </a:extLst>
          </p:cNvPr>
          <p:cNvSpPr>
            <a:spLocks noGrp="1"/>
          </p:cNvSpPr>
          <p:nvPr>
            <p:ph type="title"/>
          </p:nvPr>
        </p:nvSpPr>
        <p:spPr/>
        <p:txBody>
          <a:bodyPr/>
          <a:lstStyle/>
          <a:p>
            <a:r>
              <a:rPr lang="ko-KR" altLang="en-US"/>
              <a:t>확장된 유클리드 알고리즘</a:t>
            </a:r>
          </a:p>
        </p:txBody>
      </p:sp>
      <p:sp>
        <p:nvSpPr>
          <p:cNvPr id="3" name="내용 개체 틀 2">
            <a:extLst>
              <a:ext uri="{FF2B5EF4-FFF2-40B4-BE49-F238E27FC236}">
                <a16:creationId xmlns:a16="http://schemas.microsoft.com/office/drawing/2014/main" id="{74FAD29B-D0C3-4DF9-A3D4-1B69E2DF6D35}"/>
              </a:ext>
            </a:extLst>
          </p:cNvPr>
          <p:cNvSpPr>
            <a:spLocks noGrp="1"/>
          </p:cNvSpPr>
          <p:nvPr>
            <p:ph idx="1"/>
          </p:nvPr>
        </p:nvSpPr>
        <p:spPr/>
        <p:txBody>
          <a:bodyPr/>
          <a:lstStyle/>
          <a:p>
            <a:endParaRPr lang="ko-KR" altLang="en-US"/>
          </a:p>
        </p:txBody>
      </p:sp>
      <p:pic>
        <p:nvPicPr>
          <p:cNvPr id="1026" name="Picture 2" descr="유클리드 호제법 / 확장 유클리드 호제법">
            <a:extLst>
              <a:ext uri="{FF2B5EF4-FFF2-40B4-BE49-F238E27FC236}">
                <a16:creationId xmlns:a16="http://schemas.microsoft.com/office/drawing/2014/main" id="{47F42AA2-398C-4303-98B2-2BBE17D119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9272" y="1690688"/>
            <a:ext cx="8424965" cy="4102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6170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5E60E50-7DA3-41F4-B92E-B8A0C30C592F}"/>
              </a:ext>
            </a:extLst>
          </p:cNvPr>
          <p:cNvSpPr>
            <a:spLocks noGrp="1"/>
          </p:cNvSpPr>
          <p:nvPr>
            <p:ph type="title"/>
          </p:nvPr>
        </p:nvSpPr>
        <p:spPr/>
        <p:txBody>
          <a:bodyPr>
            <a:normAutofit/>
          </a:bodyPr>
          <a:lstStyle/>
          <a:p>
            <a:pPr>
              <a:lnSpc>
                <a:spcPct val="100000"/>
              </a:lnSpc>
            </a:pPr>
            <a:r>
              <a:rPr lang="en-US" altLang="ko-KR" sz="2000" b="1" dirty="0">
                <a:solidFill>
                  <a:schemeClr val="bg1">
                    <a:lumMod val="65000"/>
                  </a:schemeClr>
                </a:solidFill>
              </a:rPr>
              <a:t>/Theory/T4/Ceasar </a:t>
            </a:r>
            <a:br>
              <a:rPr lang="en-US" altLang="ko-KR" dirty="0"/>
            </a:br>
            <a:r>
              <a:rPr lang="en-US" altLang="ko-KR" dirty="0"/>
              <a:t> </a:t>
            </a:r>
            <a:r>
              <a:rPr lang="ko-KR" altLang="en-US" kern="0" dirty="0">
                <a:solidFill>
                  <a:srgbClr val="000000"/>
                </a:solidFill>
                <a:latin typeface="함초롬바탕" panose="02030604000101010101" pitchFamily="18" charset="-127"/>
              </a:rPr>
              <a:t>카이사르 암호</a:t>
            </a:r>
            <a:endParaRPr lang="ko-KR" altLang="en-US" dirty="0"/>
          </a:p>
        </p:txBody>
      </p:sp>
      <p:sp>
        <p:nvSpPr>
          <p:cNvPr id="8" name="화살표: 오른쪽 7">
            <a:hlinkClick r:id="" action="ppaction://noaction"/>
            <a:extLst>
              <a:ext uri="{FF2B5EF4-FFF2-40B4-BE49-F238E27FC236}">
                <a16:creationId xmlns:a16="http://schemas.microsoft.com/office/drawing/2014/main" id="{07798558-9F7B-420B-8B5A-377A32580A5E}"/>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13" name="Picture 4">
            <a:extLst>
              <a:ext uri="{FF2B5EF4-FFF2-40B4-BE49-F238E27FC236}">
                <a16:creationId xmlns:a16="http://schemas.microsoft.com/office/drawing/2014/main" id="{084E3E52-14B5-4D47-8E83-1D9C5B775C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0440" y="2617876"/>
            <a:ext cx="7467600" cy="11811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a:extLst>
              <a:ext uri="{FF2B5EF4-FFF2-40B4-BE49-F238E27FC236}">
                <a16:creationId xmlns:a16="http://schemas.microsoft.com/office/drawing/2014/main" id="{0621DB74-C5C5-45D7-94E3-2096FB0425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9825" y="4199482"/>
            <a:ext cx="2854030" cy="1203627"/>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직선 연결선 14">
            <a:extLst>
              <a:ext uri="{FF2B5EF4-FFF2-40B4-BE49-F238E27FC236}">
                <a16:creationId xmlns:a16="http://schemas.microsoft.com/office/drawing/2014/main" id="{7BC2726C-35D9-4E37-AB8D-49FC6A277CE4}"/>
              </a:ext>
            </a:extLst>
          </p:cNvPr>
          <p:cNvCxnSpPr>
            <a:cxnSpLocks/>
          </p:cNvCxnSpPr>
          <p:nvPr/>
        </p:nvCxnSpPr>
        <p:spPr>
          <a:xfrm>
            <a:off x="2676787" y="2486258"/>
            <a:ext cx="0" cy="3289826"/>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08CABBC-A2B1-4C69-B775-B0FF45CDFD24}"/>
              </a:ext>
            </a:extLst>
          </p:cNvPr>
          <p:cNvSpPr txBox="1"/>
          <p:nvPr/>
        </p:nvSpPr>
        <p:spPr>
          <a:xfrm>
            <a:off x="1210190" y="2564004"/>
            <a:ext cx="1272207" cy="923330"/>
          </a:xfrm>
          <a:prstGeom prst="rect">
            <a:avLst/>
          </a:prstGeom>
          <a:noFill/>
        </p:spPr>
        <p:txBody>
          <a:bodyPr wrap="square" rtlCol="0">
            <a:spAutoFit/>
          </a:bodyPr>
          <a:lstStyle/>
          <a:p>
            <a:r>
              <a:rPr lang="ko-KR" altLang="en-US" dirty="0"/>
              <a:t>암호화</a:t>
            </a:r>
            <a:endParaRPr lang="en-US" altLang="ko-KR" dirty="0"/>
          </a:p>
          <a:p>
            <a:endParaRPr lang="en-US" altLang="ko-KR" dirty="0"/>
          </a:p>
          <a:p>
            <a:r>
              <a:rPr lang="en-US" altLang="ko-KR">
                <a:solidFill>
                  <a:srgbClr val="7030A0"/>
                </a:solidFill>
              </a:rPr>
              <a:t>Key</a:t>
            </a:r>
            <a:r>
              <a:rPr lang="ko-KR" altLang="en-US">
                <a:solidFill>
                  <a:srgbClr val="7030A0"/>
                </a:solidFill>
              </a:rPr>
              <a:t> </a:t>
            </a:r>
            <a:r>
              <a:rPr lang="en-US" altLang="ko-KR" dirty="0">
                <a:solidFill>
                  <a:srgbClr val="7030A0"/>
                </a:solidFill>
              </a:rPr>
              <a:t>=</a:t>
            </a:r>
            <a:r>
              <a:rPr lang="ko-KR" altLang="en-US" dirty="0">
                <a:solidFill>
                  <a:srgbClr val="7030A0"/>
                </a:solidFill>
              </a:rPr>
              <a:t> </a:t>
            </a:r>
            <a:r>
              <a:rPr lang="en-US" altLang="ko-KR" dirty="0">
                <a:solidFill>
                  <a:srgbClr val="7030A0"/>
                </a:solidFill>
              </a:rPr>
              <a:t>3</a:t>
            </a:r>
            <a:endParaRPr lang="ko-KR" altLang="en-US" dirty="0">
              <a:solidFill>
                <a:srgbClr val="7030A0"/>
              </a:solidFill>
            </a:endParaRPr>
          </a:p>
        </p:txBody>
      </p:sp>
      <p:sp>
        <p:nvSpPr>
          <p:cNvPr id="17" name="TextBox 16">
            <a:extLst>
              <a:ext uri="{FF2B5EF4-FFF2-40B4-BE49-F238E27FC236}">
                <a16:creationId xmlns:a16="http://schemas.microsoft.com/office/drawing/2014/main" id="{64BD5B46-2EBE-4296-926F-B1C58B1F2182}"/>
              </a:ext>
            </a:extLst>
          </p:cNvPr>
          <p:cNvSpPr txBox="1"/>
          <p:nvPr/>
        </p:nvSpPr>
        <p:spPr>
          <a:xfrm>
            <a:off x="1210190" y="4240884"/>
            <a:ext cx="1272207" cy="923330"/>
          </a:xfrm>
          <a:prstGeom prst="rect">
            <a:avLst/>
          </a:prstGeom>
          <a:noFill/>
        </p:spPr>
        <p:txBody>
          <a:bodyPr wrap="square" rtlCol="0">
            <a:spAutoFit/>
          </a:bodyPr>
          <a:lstStyle/>
          <a:p>
            <a:r>
              <a:rPr lang="ko-KR" altLang="en-US" dirty="0"/>
              <a:t>복호화</a:t>
            </a:r>
            <a:endParaRPr lang="en-US" altLang="ko-KR" dirty="0"/>
          </a:p>
          <a:p>
            <a:endParaRPr lang="en-US" altLang="ko-KR" dirty="0"/>
          </a:p>
          <a:p>
            <a:r>
              <a:rPr lang="en-US" altLang="ko-KR">
                <a:solidFill>
                  <a:srgbClr val="7030A0"/>
                </a:solidFill>
              </a:rPr>
              <a:t>Key</a:t>
            </a:r>
            <a:r>
              <a:rPr lang="ko-KR" altLang="en-US">
                <a:solidFill>
                  <a:srgbClr val="7030A0"/>
                </a:solidFill>
              </a:rPr>
              <a:t> </a:t>
            </a:r>
            <a:r>
              <a:rPr lang="en-US" altLang="ko-KR" dirty="0">
                <a:solidFill>
                  <a:srgbClr val="7030A0"/>
                </a:solidFill>
              </a:rPr>
              <a:t>=</a:t>
            </a:r>
            <a:r>
              <a:rPr lang="ko-KR" altLang="en-US" dirty="0">
                <a:solidFill>
                  <a:srgbClr val="7030A0"/>
                </a:solidFill>
              </a:rPr>
              <a:t> </a:t>
            </a:r>
            <a:r>
              <a:rPr lang="en-US" altLang="ko-KR" dirty="0">
                <a:solidFill>
                  <a:srgbClr val="7030A0"/>
                </a:solidFill>
              </a:rPr>
              <a:t>3</a:t>
            </a:r>
            <a:endParaRPr lang="ko-KR" altLang="en-US" dirty="0">
              <a:solidFill>
                <a:srgbClr val="7030A0"/>
              </a:solidFill>
            </a:endParaRPr>
          </a:p>
        </p:txBody>
      </p:sp>
      <p:cxnSp>
        <p:nvCxnSpPr>
          <p:cNvPr id="20" name="직선 연결선 19">
            <a:extLst>
              <a:ext uri="{FF2B5EF4-FFF2-40B4-BE49-F238E27FC236}">
                <a16:creationId xmlns:a16="http://schemas.microsoft.com/office/drawing/2014/main" id="{76A8C4ED-FA3F-4D86-A278-63F71E33ADD8}"/>
              </a:ext>
            </a:extLst>
          </p:cNvPr>
          <p:cNvCxnSpPr>
            <a:cxnSpLocks/>
          </p:cNvCxnSpPr>
          <p:nvPr/>
        </p:nvCxnSpPr>
        <p:spPr>
          <a:xfrm>
            <a:off x="790492" y="3887840"/>
            <a:ext cx="10899583"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15A13EE6-A0F0-4B46-8D5B-8063D5D88F1C}"/>
              </a:ext>
            </a:extLst>
          </p:cNvPr>
          <p:cNvSpPr txBox="1"/>
          <p:nvPr/>
        </p:nvSpPr>
        <p:spPr>
          <a:xfrm>
            <a:off x="4325510" y="6123543"/>
            <a:ext cx="3371352" cy="369332"/>
          </a:xfrm>
          <a:prstGeom prst="rect">
            <a:avLst/>
          </a:prstGeom>
          <a:noFill/>
        </p:spPr>
        <p:txBody>
          <a:bodyPr wrap="square" rtlCol="0">
            <a:spAutoFit/>
          </a:bodyPr>
          <a:lstStyle/>
          <a:p>
            <a:r>
              <a:rPr lang="en-US" altLang="ko-KR" dirty="0"/>
              <a:t>HELLO </a:t>
            </a:r>
            <a:r>
              <a:rPr lang="en-US" altLang="ko-KR" dirty="0">
                <a:sym typeface="Wingdings" panose="05000000000000000000" pitchFamily="2" charset="2"/>
              </a:rPr>
              <a:t> KHOOR   </a:t>
            </a:r>
            <a:r>
              <a:rPr lang="en-US" altLang="ko-KR">
                <a:sym typeface="Wingdings" panose="05000000000000000000" pitchFamily="2" charset="2"/>
              </a:rPr>
              <a:t>( key </a:t>
            </a:r>
            <a:r>
              <a:rPr lang="en-US" altLang="ko-KR" dirty="0">
                <a:sym typeface="Wingdings" panose="05000000000000000000" pitchFamily="2" charset="2"/>
              </a:rPr>
              <a:t>: 3 )</a:t>
            </a:r>
            <a:endParaRPr lang="ko-KR" altLang="en-US" dirty="0"/>
          </a:p>
        </p:txBody>
      </p:sp>
      <p:sp>
        <p:nvSpPr>
          <p:cNvPr id="24" name="TextBox 23">
            <a:extLst>
              <a:ext uri="{FF2B5EF4-FFF2-40B4-BE49-F238E27FC236}">
                <a16:creationId xmlns:a16="http://schemas.microsoft.com/office/drawing/2014/main" id="{602B7540-8BB8-4F1C-A7FA-22D1C76322E2}"/>
              </a:ext>
            </a:extLst>
          </p:cNvPr>
          <p:cNvSpPr txBox="1"/>
          <p:nvPr/>
        </p:nvSpPr>
        <p:spPr>
          <a:xfrm>
            <a:off x="2642270" y="1841491"/>
            <a:ext cx="6431011" cy="369332"/>
          </a:xfrm>
          <a:prstGeom prst="rect">
            <a:avLst/>
          </a:prstGeom>
          <a:noFill/>
        </p:spPr>
        <p:txBody>
          <a:bodyPr wrap="square" rtlCol="0">
            <a:spAutoFit/>
          </a:bodyPr>
          <a:lstStyle/>
          <a:p>
            <a:r>
              <a:rPr lang="ko-KR" altLang="en-US" dirty="0"/>
              <a:t>평문으로 사용되는 알파벳을 일정한 문자 수 만큼 </a:t>
            </a:r>
            <a:r>
              <a:rPr lang="ko-KR" altLang="en-US" dirty="0">
                <a:solidFill>
                  <a:srgbClr val="FF0000"/>
                </a:solidFill>
              </a:rPr>
              <a:t>평행이동</a:t>
            </a:r>
          </a:p>
        </p:txBody>
      </p:sp>
      <p:grpSp>
        <p:nvGrpSpPr>
          <p:cNvPr id="12" name="그룹 11">
            <a:extLst>
              <a:ext uri="{FF2B5EF4-FFF2-40B4-BE49-F238E27FC236}">
                <a16:creationId xmlns:a16="http://schemas.microsoft.com/office/drawing/2014/main" id="{0DDA3978-5F82-4909-A5A6-2E7577923EFD}"/>
              </a:ext>
            </a:extLst>
          </p:cNvPr>
          <p:cNvGrpSpPr/>
          <p:nvPr/>
        </p:nvGrpSpPr>
        <p:grpSpPr>
          <a:xfrm>
            <a:off x="11593737" y="6457890"/>
            <a:ext cx="678993" cy="400110"/>
            <a:chOff x="10627762" y="-30288"/>
            <a:chExt cx="597159" cy="400110"/>
          </a:xfrm>
        </p:grpSpPr>
        <p:sp>
          <p:nvSpPr>
            <p:cNvPr id="18" name="사각형: 둥근 모서리 17">
              <a:extLst>
                <a:ext uri="{FF2B5EF4-FFF2-40B4-BE49-F238E27FC236}">
                  <a16:creationId xmlns:a16="http://schemas.microsoft.com/office/drawing/2014/main" id="{EE8053A7-D0CF-45D2-95FD-77250F67112F}"/>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TextBox 18">
              <a:extLst>
                <a:ext uri="{FF2B5EF4-FFF2-40B4-BE49-F238E27FC236}">
                  <a16:creationId xmlns:a16="http://schemas.microsoft.com/office/drawing/2014/main" id="{B465C911-C705-49E3-BECF-35800C29176F}"/>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21" name="화살표: 오른쪽 20">
              <a:hlinkClick r:id="" action="ppaction://noaction"/>
              <a:extLst>
                <a:ext uri="{FF2B5EF4-FFF2-40B4-BE49-F238E27FC236}">
                  <a16:creationId xmlns:a16="http://schemas.microsoft.com/office/drawing/2014/main" id="{CE840658-A667-4591-9704-05760A3323F1}"/>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12458277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
            <a:extLst>
              <a:ext uri="{FF2B5EF4-FFF2-40B4-BE49-F238E27FC236}">
                <a16:creationId xmlns:a16="http://schemas.microsoft.com/office/drawing/2014/main" id="{3010DBED-3ABA-4169-8A96-F92BD8C538BB}"/>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/Theory/T5/RSA</a:t>
            </a:r>
            <a:br>
              <a:rPr lang="en-US" altLang="ko-KR" sz="2000" b="1" dirty="0">
                <a:solidFill>
                  <a:schemeClr val="bg1">
                    <a:lumMod val="65000"/>
                  </a:schemeClr>
                </a:solidFill>
              </a:rPr>
            </a:br>
            <a:r>
              <a:rPr lang="en-US" altLang="ko-KR" dirty="0"/>
              <a:t> </a:t>
            </a:r>
            <a:r>
              <a:rPr lang="ko-KR" altLang="en-US" dirty="0"/>
              <a:t>현대암호 구현 </a:t>
            </a:r>
            <a:r>
              <a:rPr lang="en-US" altLang="ko-KR" dirty="0"/>
              <a:t>– RSA</a:t>
            </a:r>
            <a:r>
              <a:rPr lang="ko-KR" altLang="en-US" dirty="0"/>
              <a:t> 암호</a:t>
            </a:r>
          </a:p>
        </p:txBody>
      </p:sp>
      <p:sp>
        <p:nvSpPr>
          <p:cNvPr id="19" name="TextBox 18">
            <a:extLst>
              <a:ext uri="{FF2B5EF4-FFF2-40B4-BE49-F238E27FC236}">
                <a16:creationId xmlns:a16="http://schemas.microsoft.com/office/drawing/2014/main" id="{7076FC32-9B79-4A30-B484-56AA93672AB7}"/>
              </a:ext>
            </a:extLst>
          </p:cNvPr>
          <p:cNvSpPr txBox="1"/>
          <p:nvPr/>
        </p:nvSpPr>
        <p:spPr>
          <a:xfrm>
            <a:off x="1496053" y="3328503"/>
            <a:ext cx="4432683" cy="2833758"/>
          </a:xfrm>
          <a:prstGeom prst="rect">
            <a:avLst/>
          </a:prstGeom>
          <a:noFill/>
          <a:ln>
            <a:solidFill>
              <a:schemeClr val="accent1">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대응</a:t>
            </a:r>
            <a:r>
              <a:rPr lang="ko-KR" altLang="en-US" sz="1200" b="1" kern="0" spc="200" dirty="0">
                <a:solidFill>
                  <a:schemeClr val="accent1">
                    <a:lumMod val="75000"/>
                  </a:schemeClr>
                </a:solidFill>
                <a:latin typeface="맑은 고딕" panose="020B0503020000020004" pitchFamily="50" charset="-127"/>
                <a:ea typeface="맑은 고딕" panose="020B0503020000020004" pitchFamily="50" charset="-127"/>
              </a:rPr>
              <a:t>실습</a:t>
            </a:r>
            <a:endParaRPr lang="en-US" altLang="ko-KR" sz="1200" b="1" kern="0" spc="200" dirty="0">
              <a:solidFill>
                <a:schemeClr val="accent1">
                  <a:lumMod val="75000"/>
                </a:schemeClr>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그동안은</a:t>
            </a:r>
            <a:endParaRPr lang="en-US" altLang="ko-KR" sz="1000" kern="0" spc="0" dirty="0">
              <a:solidFill>
                <a:srgbClr val="000000"/>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dirty="0">
                <a:solidFill>
                  <a:srgbClr val="000000"/>
                </a:solidFill>
                <a:latin typeface="맑은 고딕" panose="020B0503020000020004" pitchFamily="50" charset="-127"/>
                <a:ea typeface="맑은 고딕" panose="020B0503020000020004" pitchFamily="50" charset="-127"/>
              </a:rPr>
              <a:t>    RSA </a:t>
            </a:r>
            <a:r>
              <a:rPr lang="ko-KR" altLang="en-US" sz="1000" kern="0" dirty="0">
                <a:solidFill>
                  <a:srgbClr val="000000"/>
                </a:solidFill>
                <a:latin typeface="맑은 고딕" panose="020B0503020000020004" pitchFamily="50" charset="-127"/>
                <a:ea typeface="맑은 고딕" panose="020B0503020000020004" pitchFamily="50" charset="-127"/>
              </a:rPr>
              <a:t>를 구현하기 위한 추진체였다</a:t>
            </a:r>
            <a:r>
              <a:rPr lang="en-US" altLang="ko-KR" sz="1000" kern="0" dirty="0">
                <a:solidFill>
                  <a:srgbClr val="000000"/>
                </a:solidFill>
                <a:latin typeface="맑은 고딕" panose="020B0503020000020004" pitchFamily="50" charset="-127"/>
                <a:ea typeface="맑은 고딕" panose="020B0503020000020004" pitchFamily="50" charset="-127"/>
              </a:rPr>
              <a:t>..</a:t>
            </a:r>
          </a:p>
          <a:p>
            <a:pPr>
              <a:lnSpc>
                <a:spcPct val="140000"/>
              </a:lnSpc>
            </a:pPr>
            <a:endParaRPr lang="en-US" altLang="ko-KR" sz="1000" kern="0" dirty="0">
              <a:solidFill>
                <a:srgbClr val="000000"/>
              </a:solidFill>
              <a:latin typeface="맑은 고딕" panose="020B0503020000020004" pitchFamily="50" charset="-127"/>
              <a:ea typeface="맑은 고딕" panose="020B0503020000020004" pitchFamily="50" charset="-127"/>
            </a:endParaRPr>
          </a:p>
          <a:p>
            <a:pPr>
              <a:lnSpc>
                <a:spcPct val="140000"/>
              </a:lnSpc>
            </a:pPr>
            <a:endParaRPr lang="en-US" altLang="ko-KR" sz="1000" kern="0" dirty="0">
              <a:solidFill>
                <a:srgbClr val="000000"/>
              </a:solidFill>
              <a:latin typeface="맑은 고딕" panose="020B0503020000020004" pitchFamily="50" charset="-127"/>
              <a:ea typeface="맑은 고딕" panose="020B0503020000020004" pitchFamily="50" charset="-127"/>
            </a:endParaRPr>
          </a:p>
          <a:p>
            <a:pPr>
              <a:lnSpc>
                <a:spcPct val="140000"/>
              </a:lnSpc>
            </a:pPr>
            <a:r>
              <a:rPr lang="en-US" altLang="ko-KR" sz="1000" kern="0" dirty="0">
                <a:solidFill>
                  <a:srgbClr val="000000"/>
                </a:solidFill>
                <a:latin typeface="맑은 고딕" panose="020B0503020000020004" pitchFamily="50" charset="-127"/>
                <a:ea typeface="맑은 고딕" panose="020B0503020000020004" pitchFamily="50" charset="-127"/>
              </a:rPr>
              <a:t>    RSA </a:t>
            </a:r>
            <a:r>
              <a:rPr lang="ko-KR" altLang="en-US" sz="1000" kern="0" dirty="0">
                <a:solidFill>
                  <a:srgbClr val="000000"/>
                </a:solidFill>
                <a:latin typeface="맑은 고딕" panose="020B0503020000020004" pitchFamily="50" charset="-127"/>
                <a:ea typeface="맑은 고딕" panose="020B0503020000020004" pitchFamily="50" charset="-127"/>
              </a:rPr>
              <a:t>를 </a:t>
            </a:r>
            <a:r>
              <a:rPr lang="en-US" altLang="ko-KR" sz="1000" kern="0" dirty="0">
                <a:solidFill>
                  <a:srgbClr val="000000"/>
                </a:solidFill>
                <a:latin typeface="맑은 고딕" panose="020B0503020000020004" pitchFamily="50" charset="-127"/>
                <a:ea typeface="맑은 고딕" panose="020B0503020000020004" pitchFamily="50" charset="-127"/>
              </a:rPr>
              <a:t>python</a:t>
            </a:r>
            <a:r>
              <a:rPr lang="ko-KR" altLang="en-US" sz="1000" kern="0" dirty="0">
                <a:solidFill>
                  <a:srgbClr val="000000"/>
                </a:solidFill>
                <a:latin typeface="맑은 고딕" panose="020B0503020000020004" pitchFamily="50" charset="-127"/>
                <a:ea typeface="맑은 고딕" panose="020B0503020000020004" pitchFamily="50" charset="-127"/>
              </a:rPr>
              <a:t> 으로 </a:t>
            </a:r>
            <a:r>
              <a:rPr lang="ko-KR" altLang="en-US" sz="1000" kern="0" dirty="0" err="1">
                <a:solidFill>
                  <a:srgbClr val="000000"/>
                </a:solidFill>
                <a:latin typeface="맑은 고딕" panose="020B0503020000020004" pitchFamily="50" charset="-127"/>
                <a:ea typeface="맑은 고딕" panose="020B0503020000020004" pitchFamily="50" charset="-127"/>
              </a:rPr>
              <a:t>구현하시오</a:t>
            </a:r>
            <a:r>
              <a:rPr lang="en-US" altLang="ko-KR" sz="1000" kern="0" dirty="0">
                <a:solidFill>
                  <a:srgbClr val="000000"/>
                </a:solidFill>
                <a:latin typeface="맑은 고딕" panose="020B0503020000020004" pitchFamily="50" charset="-127"/>
                <a:ea typeface="맑은 고딕" panose="020B0503020000020004" pitchFamily="50" charset="-127"/>
              </a:rPr>
              <a:t>.</a:t>
            </a:r>
            <a:endParaRPr lang="ko-KR" altLang="en-US" sz="1000" dirty="0"/>
          </a:p>
        </p:txBody>
      </p:sp>
      <p:sp>
        <p:nvSpPr>
          <p:cNvPr id="20" name="타원 19">
            <a:extLst>
              <a:ext uri="{FF2B5EF4-FFF2-40B4-BE49-F238E27FC236}">
                <a16:creationId xmlns:a16="http://schemas.microsoft.com/office/drawing/2014/main" id="{9E80E776-56B9-432F-B4E6-4B9F3ADDC947}"/>
              </a:ext>
            </a:extLst>
          </p:cNvPr>
          <p:cNvSpPr/>
          <p:nvPr/>
        </p:nvSpPr>
        <p:spPr>
          <a:xfrm rot="5400000">
            <a:off x="580444" y="3328504"/>
            <a:ext cx="730420" cy="730420"/>
          </a:xfrm>
          <a:prstGeom prst="ellipse">
            <a:avLst/>
          </a:prstGeom>
          <a:noFill/>
          <a:ln w="25400">
            <a:gradFill>
              <a:gsLst>
                <a:gs pos="0">
                  <a:schemeClr val="accent1">
                    <a:lumMod val="75000"/>
                  </a:schemeClr>
                </a:gs>
                <a:gs pos="100000">
                  <a:schemeClr val="accent1">
                    <a:lumMod val="40000"/>
                    <a:lumOff val="6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pic>
        <p:nvPicPr>
          <p:cNvPr id="21" name="Picture 14" descr="appendix icon 이미지 검색결과">
            <a:extLst>
              <a:ext uri="{FF2B5EF4-FFF2-40B4-BE49-F238E27FC236}">
                <a16:creationId xmlns:a16="http://schemas.microsoft.com/office/drawing/2014/main" id="{608B0CD9-D2A6-4DCE-BCB4-51D0AE4FBE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5354" y="3380506"/>
            <a:ext cx="586243" cy="586243"/>
          </a:xfrm>
          <a:prstGeom prst="rect">
            <a:avLst/>
          </a:prstGeom>
          <a:noFill/>
          <a:extLst>
            <a:ext uri="{909E8E84-426E-40DD-AFC4-6F175D3DCCD1}">
              <a14:hiddenFill xmlns:a14="http://schemas.microsoft.com/office/drawing/2010/main">
                <a:solidFill>
                  <a:srgbClr val="FFFFFF"/>
                </a:solidFill>
              </a14:hiddenFill>
            </a:ext>
          </a:extLst>
        </p:spPr>
      </p:pic>
      <p:sp>
        <p:nvSpPr>
          <p:cNvPr id="22" name="타원 21">
            <a:extLst>
              <a:ext uri="{FF2B5EF4-FFF2-40B4-BE49-F238E27FC236}">
                <a16:creationId xmlns:a16="http://schemas.microsoft.com/office/drawing/2014/main" id="{80D101B2-E3D5-4008-9106-02F27DD5899E}"/>
              </a:ext>
            </a:extLst>
          </p:cNvPr>
          <p:cNvSpPr/>
          <p:nvPr/>
        </p:nvSpPr>
        <p:spPr>
          <a:xfrm rot="5400000">
            <a:off x="6263266" y="3308419"/>
            <a:ext cx="730420" cy="730420"/>
          </a:xfrm>
          <a:prstGeom prst="ellipse">
            <a:avLst/>
          </a:prstGeom>
          <a:noFill/>
          <a:ln w="25400">
            <a:gradFill>
              <a:gsLst>
                <a:gs pos="0">
                  <a:schemeClr val="accent4">
                    <a:lumMod val="75000"/>
                  </a:schemeClr>
                </a:gs>
                <a:gs pos="100000">
                  <a:schemeClr val="accent4">
                    <a:lumMod val="40000"/>
                    <a:lumOff val="6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23" name="TextBox 22">
            <a:extLst>
              <a:ext uri="{FF2B5EF4-FFF2-40B4-BE49-F238E27FC236}">
                <a16:creationId xmlns:a16="http://schemas.microsoft.com/office/drawing/2014/main" id="{6DD6BADE-CD7C-432C-B129-58842CE63846}"/>
              </a:ext>
            </a:extLst>
          </p:cNvPr>
          <p:cNvSpPr txBox="1"/>
          <p:nvPr/>
        </p:nvSpPr>
        <p:spPr>
          <a:xfrm>
            <a:off x="7178875" y="3313578"/>
            <a:ext cx="4432682" cy="2833758"/>
          </a:xfrm>
          <a:prstGeom prst="rect">
            <a:avLst/>
          </a:prstGeom>
          <a:noFill/>
          <a:ln>
            <a:solidFill>
              <a:schemeClr val="accent4">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참고</a:t>
            </a:r>
            <a:r>
              <a:rPr lang="ko-KR" altLang="en-US" sz="1200" b="1" kern="0" spc="200" dirty="0">
                <a:solidFill>
                  <a:schemeClr val="accent4">
                    <a:lumMod val="75000"/>
                  </a:schemeClr>
                </a:solidFill>
                <a:effectLst/>
                <a:latin typeface="맑은 고딕" panose="020B0503020000020004" pitchFamily="50" charset="-127"/>
                <a:ea typeface="맑은 고딕" panose="020B0503020000020004" pitchFamily="50" charset="-127"/>
              </a:rPr>
              <a:t>사항</a:t>
            </a:r>
            <a:endParaRPr lang="en-US" altLang="ko-KR" sz="1200" b="1" kern="0" spc="200" dirty="0">
              <a:solidFill>
                <a:schemeClr val="accent4">
                  <a:lumMod val="75000"/>
                </a:schemeClr>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암호 정보</a:t>
            </a:r>
            <a:r>
              <a:rPr lang="en-US" altLang="ko-KR" sz="1000" kern="0" spc="0" dirty="0">
                <a:solidFill>
                  <a:srgbClr val="000000"/>
                </a:solidFill>
                <a:effectLst/>
                <a:latin typeface="맑은 고딕" panose="020B0503020000020004" pitchFamily="50" charset="-127"/>
                <a:ea typeface="맑은 고딕" panose="020B0503020000020004" pitchFamily="50" charset="-127"/>
              </a:rPr>
              <a:t>]</a:t>
            </a: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RSA</a:t>
            </a:r>
            <a:r>
              <a:rPr lang="ko-KR" altLang="en-US" sz="1000" kern="0" spc="0" dirty="0">
                <a:solidFill>
                  <a:srgbClr val="000000"/>
                </a:solidFill>
                <a:effectLst/>
                <a:latin typeface="맑은 고딕" panose="020B0503020000020004" pitchFamily="50" charset="-127"/>
                <a:ea typeface="맑은 고딕" panose="020B0503020000020004" pitchFamily="50" charset="-127"/>
              </a:rPr>
              <a:t> 암호</a:t>
            </a:r>
            <a:endParaRPr lang="en-US" altLang="ko-KR" sz="1000" kern="0" spc="0" dirty="0">
              <a:solidFill>
                <a:srgbClr val="000000"/>
              </a:solidFill>
              <a:effectLst/>
              <a:latin typeface="맑은 고딕" panose="020B0503020000020004" pitchFamily="50" charset="-127"/>
              <a:ea typeface="맑은 고딕" panose="020B0503020000020004" pitchFamily="50" charset="-127"/>
            </a:endParaRPr>
          </a:p>
        </p:txBody>
      </p:sp>
      <p:pic>
        <p:nvPicPr>
          <p:cNvPr id="24" name="Picture 4" descr="목표 아이콘 이미지 검색결과">
            <a:extLst>
              <a:ext uri="{FF2B5EF4-FFF2-40B4-BE49-F238E27FC236}">
                <a16:creationId xmlns:a16="http://schemas.microsoft.com/office/drawing/2014/main" id="{B9205FF9-C363-42B3-B1E8-169714DF8E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559" y="2093753"/>
            <a:ext cx="677306" cy="677306"/>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2F32C70E-4032-4FCE-BE50-0C97DEAF64EB}"/>
              </a:ext>
            </a:extLst>
          </p:cNvPr>
          <p:cNvSpPr txBox="1"/>
          <p:nvPr/>
        </p:nvSpPr>
        <p:spPr>
          <a:xfrm>
            <a:off x="1496054" y="2093753"/>
            <a:ext cx="4432682" cy="836832"/>
          </a:xfrm>
          <a:prstGeom prst="rect">
            <a:avLst/>
          </a:prstGeom>
          <a:noFill/>
          <a:ln>
            <a:solidFill>
              <a:schemeClr val="accent6">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교육</a:t>
            </a:r>
            <a:r>
              <a:rPr lang="ko-KR" altLang="en-US" sz="1200" b="1" kern="0" spc="200" dirty="0">
                <a:solidFill>
                  <a:schemeClr val="accent6">
                    <a:lumMod val="75000"/>
                  </a:schemeClr>
                </a:solidFill>
                <a:effectLst/>
                <a:latin typeface="맑은 고딕" panose="020B0503020000020004" pitchFamily="50" charset="-127"/>
                <a:ea typeface="맑은 고딕" panose="020B0503020000020004" pitchFamily="50" charset="-127"/>
              </a:rPr>
              <a:t>목표</a:t>
            </a:r>
            <a:endParaRPr lang="en-US" altLang="ko-KR" sz="1200" kern="0" spc="200" dirty="0">
              <a:solidFill>
                <a:schemeClr val="accent6">
                  <a:lumMod val="75000"/>
                </a:schemeClr>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RSA</a:t>
            </a:r>
            <a:r>
              <a:rPr lang="ko-KR" altLang="en-US" sz="1000" kern="0" dirty="0">
                <a:solidFill>
                  <a:srgbClr val="000000"/>
                </a:solidFill>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암호를 </a:t>
            </a:r>
            <a:r>
              <a:rPr lang="en-US" altLang="ko-KR" sz="1000" kern="0" spc="0" dirty="0">
                <a:solidFill>
                  <a:srgbClr val="000000"/>
                </a:solidFill>
                <a:effectLst/>
                <a:latin typeface="맑은 고딕" panose="020B0503020000020004" pitchFamily="50" charset="-127"/>
                <a:ea typeface="맑은 고딕" panose="020B0503020000020004" pitchFamily="50" charset="-127"/>
              </a:rPr>
              <a:t>python </a:t>
            </a:r>
            <a:r>
              <a:rPr lang="ko-KR" altLang="en-US" sz="1000" kern="0" spc="0" dirty="0">
                <a:solidFill>
                  <a:srgbClr val="000000"/>
                </a:solidFill>
                <a:effectLst/>
                <a:latin typeface="맑은 고딕" panose="020B0503020000020004" pitchFamily="50" charset="-127"/>
                <a:ea typeface="맑은 고딕" panose="020B0503020000020004" pitchFamily="50" charset="-127"/>
              </a:rPr>
              <a:t>으로 구현할 수 있다</a:t>
            </a:r>
            <a:r>
              <a:rPr lang="en-US" altLang="ko-KR" sz="1000" kern="0" spc="0" dirty="0">
                <a:solidFill>
                  <a:srgbClr val="000000"/>
                </a:solidFill>
                <a:effectLst/>
                <a:latin typeface="맑은 고딕" panose="020B0503020000020004" pitchFamily="50" charset="-127"/>
                <a:ea typeface="맑은 고딕" panose="020B0503020000020004" pitchFamily="50" charset="-127"/>
              </a:rPr>
              <a:t>.</a:t>
            </a:r>
            <a:endParaRPr lang="ko-KR" altLang="en-US" sz="1000" dirty="0">
              <a:solidFill>
                <a:schemeClr val="bg1">
                  <a:lumMod val="85000"/>
                </a:schemeClr>
              </a:solidFill>
            </a:endParaRPr>
          </a:p>
        </p:txBody>
      </p:sp>
      <p:sp>
        <p:nvSpPr>
          <p:cNvPr id="26" name="타원 25">
            <a:extLst>
              <a:ext uri="{FF2B5EF4-FFF2-40B4-BE49-F238E27FC236}">
                <a16:creationId xmlns:a16="http://schemas.microsoft.com/office/drawing/2014/main" id="{14C5F114-3943-4F38-AC34-74DB3DD3D844}"/>
              </a:ext>
            </a:extLst>
          </p:cNvPr>
          <p:cNvSpPr/>
          <p:nvPr/>
        </p:nvSpPr>
        <p:spPr>
          <a:xfrm rot="5400000">
            <a:off x="585225" y="2090876"/>
            <a:ext cx="730420" cy="730420"/>
          </a:xfrm>
          <a:prstGeom prst="ellipse">
            <a:avLst/>
          </a:prstGeom>
          <a:noFill/>
          <a:ln w="25400">
            <a:gradFill>
              <a:gsLst>
                <a:gs pos="0">
                  <a:schemeClr val="accent6">
                    <a:lumMod val="75000"/>
                  </a:schemeClr>
                </a:gs>
                <a:gs pos="100000">
                  <a:schemeClr val="accent6">
                    <a:lumMod val="20000"/>
                    <a:lumOff val="8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27" name="타원 26">
            <a:extLst>
              <a:ext uri="{FF2B5EF4-FFF2-40B4-BE49-F238E27FC236}">
                <a16:creationId xmlns:a16="http://schemas.microsoft.com/office/drawing/2014/main" id="{AAB508CF-9DBA-493C-9269-BAA244D463A2}"/>
              </a:ext>
            </a:extLst>
          </p:cNvPr>
          <p:cNvSpPr/>
          <p:nvPr/>
        </p:nvSpPr>
        <p:spPr>
          <a:xfrm rot="5400000">
            <a:off x="6263266" y="2090876"/>
            <a:ext cx="730420" cy="730420"/>
          </a:xfrm>
          <a:prstGeom prst="ellipse">
            <a:avLst/>
          </a:prstGeom>
          <a:noFill/>
          <a:ln w="25400">
            <a:gradFill>
              <a:gsLst>
                <a:gs pos="0">
                  <a:schemeClr val="accent2">
                    <a:lumMod val="75000"/>
                  </a:schemeClr>
                </a:gs>
                <a:gs pos="100000">
                  <a:schemeClr val="accent2">
                    <a:lumMod val="40000"/>
                    <a:lumOff val="6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pic>
        <p:nvPicPr>
          <p:cNvPr id="28" name="Picture 8" descr="cent os 아이콘 이미지 검색결과">
            <a:extLst>
              <a:ext uri="{FF2B5EF4-FFF2-40B4-BE49-F238E27FC236}">
                <a16:creationId xmlns:a16="http://schemas.microsoft.com/office/drawing/2014/main" id="{C1836664-ACB3-4120-A06E-7692DD0A2B8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47703" b="-400"/>
          <a:stretch/>
        </p:blipFill>
        <p:spPr bwMode="auto">
          <a:xfrm>
            <a:off x="6394394" y="2199019"/>
            <a:ext cx="499434" cy="500681"/>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37180C41-650C-48E0-955F-4626CD5B1E28}"/>
              </a:ext>
            </a:extLst>
          </p:cNvPr>
          <p:cNvSpPr txBox="1"/>
          <p:nvPr/>
        </p:nvSpPr>
        <p:spPr>
          <a:xfrm>
            <a:off x="7178875" y="2105495"/>
            <a:ext cx="4432682" cy="838800"/>
          </a:xfrm>
          <a:prstGeom prst="rect">
            <a:avLst/>
          </a:prstGeom>
          <a:noFill/>
          <a:ln>
            <a:solidFill>
              <a:schemeClr val="accent2">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실습</a:t>
            </a:r>
            <a:r>
              <a:rPr lang="ko-KR" altLang="en-US" sz="1200" b="1" kern="0" spc="200" dirty="0">
                <a:solidFill>
                  <a:schemeClr val="accent2">
                    <a:lumMod val="75000"/>
                  </a:schemeClr>
                </a:solidFill>
                <a:effectLst/>
                <a:latin typeface="맑은 고딕" panose="020B0503020000020004" pitchFamily="50" charset="-127"/>
                <a:ea typeface="맑은 고딕" panose="020B0503020000020004" pitchFamily="50" charset="-127"/>
              </a:rPr>
              <a:t>환경</a:t>
            </a:r>
            <a:endParaRPr lang="ko-KR" altLang="en-US" sz="1000" dirty="0"/>
          </a:p>
        </p:txBody>
      </p:sp>
      <p:pic>
        <p:nvPicPr>
          <p:cNvPr id="30" name="Picture 10" descr="question icon 이미지 검색결과">
            <a:extLst>
              <a:ext uri="{FF2B5EF4-FFF2-40B4-BE49-F238E27FC236}">
                <a16:creationId xmlns:a16="http://schemas.microsoft.com/office/drawing/2014/main" id="{5327C521-DD33-44B3-AF6C-48D5BA7FF91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9601" t="17407" r="19467" b="25308"/>
          <a:stretch/>
        </p:blipFill>
        <p:spPr bwMode="auto">
          <a:xfrm>
            <a:off x="717195" y="3461755"/>
            <a:ext cx="456918" cy="463916"/>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그룹 16">
            <a:extLst>
              <a:ext uri="{FF2B5EF4-FFF2-40B4-BE49-F238E27FC236}">
                <a16:creationId xmlns:a16="http://schemas.microsoft.com/office/drawing/2014/main" id="{3348CCAC-FB3E-4065-B63D-44E40A0BE76C}"/>
              </a:ext>
            </a:extLst>
          </p:cNvPr>
          <p:cNvGrpSpPr/>
          <p:nvPr/>
        </p:nvGrpSpPr>
        <p:grpSpPr>
          <a:xfrm>
            <a:off x="11593737" y="6457890"/>
            <a:ext cx="678993" cy="400110"/>
            <a:chOff x="10627762" y="-30288"/>
            <a:chExt cx="597159" cy="400110"/>
          </a:xfrm>
        </p:grpSpPr>
        <p:sp>
          <p:nvSpPr>
            <p:cNvPr id="18" name="사각형: 둥근 모서리 17">
              <a:extLst>
                <a:ext uri="{FF2B5EF4-FFF2-40B4-BE49-F238E27FC236}">
                  <a16:creationId xmlns:a16="http://schemas.microsoft.com/office/drawing/2014/main" id="{0DB9807C-9BA2-46E9-9D98-2E3F952B4E3E}"/>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TextBox 30">
              <a:extLst>
                <a:ext uri="{FF2B5EF4-FFF2-40B4-BE49-F238E27FC236}">
                  <a16:creationId xmlns:a16="http://schemas.microsoft.com/office/drawing/2014/main" id="{73F8AF04-0CDF-4A94-851D-A5FA3E83E0C6}"/>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32" name="화살표: 오른쪽 31">
              <a:hlinkClick r:id="" action="ppaction://noaction"/>
              <a:extLst>
                <a:ext uri="{FF2B5EF4-FFF2-40B4-BE49-F238E27FC236}">
                  <a16:creationId xmlns:a16="http://schemas.microsoft.com/office/drawing/2014/main" id="{24994787-8505-447E-8496-B52B9E14BA27}"/>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4" name="화살표: 오른쪽 33">
            <a:hlinkClick r:id="" action="ppaction://noaction"/>
            <a:extLst>
              <a:ext uri="{FF2B5EF4-FFF2-40B4-BE49-F238E27FC236}">
                <a16:creationId xmlns:a16="http://schemas.microsoft.com/office/drawing/2014/main" id="{17EB1BCD-308C-449A-A409-AE358223DB78}"/>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440118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
            <a:extLst>
              <a:ext uri="{FF2B5EF4-FFF2-40B4-BE49-F238E27FC236}">
                <a16:creationId xmlns:a16="http://schemas.microsoft.com/office/drawing/2014/main" id="{3010DBED-3ABA-4169-8A96-F92BD8C538BB}"/>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/Theory/T4/Ceasar</a:t>
            </a:r>
            <a:br>
              <a:rPr lang="en-US" altLang="ko-KR" sz="2000" b="1" dirty="0">
                <a:solidFill>
                  <a:schemeClr val="bg1">
                    <a:lumMod val="65000"/>
                  </a:schemeClr>
                </a:solidFill>
              </a:rPr>
            </a:br>
            <a:r>
              <a:rPr lang="en-US" altLang="ko-KR" sz="2000" b="1" dirty="0">
                <a:solidFill>
                  <a:schemeClr val="bg1">
                    <a:lumMod val="65000"/>
                  </a:schemeClr>
                </a:solidFill>
              </a:rPr>
              <a:t>   </a:t>
            </a:r>
            <a:r>
              <a:rPr lang="ko-KR" altLang="en-US" dirty="0"/>
              <a:t>고전암호 크래킹 </a:t>
            </a:r>
            <a:r>
              <a:rPr lang="en-US" altLang="ko-KR" dirty="0"/>
              <a:t>– </a:t>
            </a:r>
            <a:r>
              <a:rPr lang="ko-KR" altLang="en-US" dirty="0"/>
              <a:t>카이사르 암호 </a:t>
            </a:r>
            <a:r>
              <a:rPr lang="en-US" altLang="ko-KR" dirty="0"/>
              <a:t>1</a:t>
            </a:r>
            <a:endParaRPr lang="ko-KR" altLang="en-US" dirty="0"/>
          </a:p>
        </p:txBody>
      </p:sp>
      <p:sp>
        <p:nvSpPr>
          <p:cNvPr id="19" name="TextBox 18">
            <a:extLst>
              <a:ext uri="{FF2B5EF4-FFF2-40B4-BE49-F238E27FC236}">
                <a16:creationId xmlns:a16="http://schemas.microsoft.com/office/drawing/2014/main" id="{7076FC32-9B79-4A30-B484-56AA93672AB7}"/>
              </a:ext>
            </a:extLst>
          </p:cNvPr>
          <p:cNvSpPr txBox="1"/>
          <p:nvPr/>
        </p:nvSpPr>
        <p:spPr>
          <a:xfrm>
            <a:off x="1496053" y="3328503"/>
            <a:ext cx="4432683" cy="2833758"/>
          </a:xfrm>
          <a:prstGeom prst="rect">
            <a:avLst/>
          </a:prstGeom>
          <a:noFill/>
          <a:ln>
            <a:solidFill>
              <a:schemeClr val="accent1">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대응</a:t>
            </a:r>
            <a:r>
              <a:rPr lang="ko-KR" altLang="en-US" sz="1200" b="1" kern="0" spc="200" dirty="0">
                <a:solidFill>
                  <a:schemeClr val="accent1">
                    <a:lumMod val="75000"/>
                  </a:schemeClr>
                </a:solidFill>
                <a:latin typeface="맑은 고딕" panose="020B0503020000020004" pitchFamily="50" charset="-127"/>
                <a:ea typeface="맑은 고딕" panose="020B0503020000020004" pitchFamily="50" charset="-127"/>
              </a:rPr>
              <a:t>실습</a:t>
            </a:r>
            <a:endParaRPr lang="en-US" altLang="ko-KR" sz="1200" b="1" kern="0" spc="200" dirty="0">
              <a:solidFill>
                <a:schemeClr val="accent1">
                  <a:lumMod val="75000"/>
                </a:schemeClr>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당신은 고대 유적지 에서 다음과 같은 카이사르 암호를 발견하였다</a:t>
            </a: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p>
          <a:p>
            <a:pPr>
              <a:lnSpc>
                <a:spcPct val="140000"/>
              </a:lnSpc>
            </a:pPr>
            <a:r>
              <a:rPr lang="ko-KR" altLang="en-US"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err="1">
                <a:solidFill>
                  <a:srgbClr val="000000"/>
                </a:solidFill>
                <a:effectLst/>
                <a:latin typeface="맑은 고딕" panose="020B0503020000020004" pitchFamily="50" charset="-127"/>
                <a:ea typeface="맑은 고딕" panose="020B0503020000020004" pitchFamily="50" charset="-127"/>
              </a:rPr>
              <a:t>해독하시오</a:t>
            </a:r>
            <a:r>
              <a:rPr lang="en-US" altLang="ko-KR" sz="1000" kern="0" spc="0" dirty="0">
                <a:solidFill>
                  <a:srgbClr val="000000"/>
                </a:solidFill>
                <a:effectLst/>
                <a:latin typeface="맑은 고딕" panose="020B0503020000020004" pitchFamily="50" charset="-127"/>
                <a:ea typeface="맑은 고딕" panose="020B0503020000020004" pitchFamily="50" charset="-127"/>
              </a:rPr>
              <a:t>.</a:t>
            </a:r>
            <a:endParaRPr lang="ko-KR" altLang="en-US" sz="1000" dirty="0"/>
          </a:p>
        </p:txBody>
      </p:sp>
      <p:sp>
        <p:nvSpPr>
          <p:cNvPr id="20" name="타원 19">
            <a:extLst>
              <a:ext uri="{FF2B5EF4-FFF2-40B4-BE49-F238E27FC236}">
                <a16:creationId xmlns:a16="http://schemas.microsoft.com/office/drawing/2014/main" id="{9E80E776-56B9-432F-B4E6-4B9F3ADDC947}"/>
              </a:ext>
            </a:extLst>
          </p:cNvPr>
          <p:cNvSpPr/>
          <p:nvPr/>
        </p:nvSpPr>
        <p:spPr>
          <a:xfrm rot="5400000">
            <a:off x="580444" y="3328504"/>
            <a:ext cx="730420" cy="730420"/>
          </a:xfrm>
          <a:prstGeom prst="ellipse">
            <a:avLst/>
          </a:prstGeom>
          <a:noFill/>
          <a:ln w="25400">
            <a:gradFill>
              <a:gsLst>
                <a:gs pos="0">
                  <a:schemeClr val="accent1">
                    <a:lumMod val="75000"/>
                  </a:schemeClr>
                </a:gs>
                <a:gs pos="100000">
                  <a:schemeClr val="accent1">
                    <a:lumMod val="40000"/>
                    <a:lumOff val="6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pic>
        <p:nvPicPr>
          <p:cNvPr id="21" name="Picture 14" descr="appendix icon 이미지 검색결과">
            <a:extLst>
              <a:ext uri="{FF2B5EF4-FFF2-40B4-BE49-F238E27FC236}">
                <a16:creationId xmlns:a16="http://schemas.microsoft.com/office/drawing/2014/main" id="{608B0CD9-D2A6-4DCE-BCB4-51D0AE4FBE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5354" y="3380506"/>
            <a:ext cx="586243" cy="586243"/>
          </a:xfrm>
          <a:prstGeom prst="rect">
            <a:avLst/>
          </a:prstGeom>
          <a:noFill/>
          <a:extLst>
            <a:ext uri="{909E8E84-426E-40DD-AFC4-6F175D3DCCD1}">
              <a14:hiddenFill xmlns:a14="http://schemas.microsoft.com/office/drawing/2010/main">
                <a:solidFill>
                  <a:srgbClr val="FFFFFF"/>
                </a:solidFill>
              </a14:hiddenFill>
            </a:ext>
          </a:extLst>
        </p:spPr>
      </p:pic>
      <p:sp>
        <p:nvSpPr>
          <p:cNvPr id="22" name="타원 21">
            <a:extLst>
              <a:ext uri="{FF2B5EF4-FFF2-40B4-BE49-F238E27FC236}">
                <a16:creationId xmlns:a16="http://schemas.microsoft.com/office/drawing/2014/main" id="{80D101B2-E3D5-4008-9106-02F27DD5899E}"/>
              </a:ext>
            </a:extLst>
          </p:cNvPr>
          <p:cNvSpPr/>
          <p:nvPr/>
        </p:nvSpPr>
        <p:spPr>
          <a:xfrm rot="5400000">
            <a:off x="6263266" y="3308419"/>
            <a:ext cx="730420" cy="730420"/>
          </a:xfrm>
          <a:prstGeom prst="ellipse">
            <a:avLst/>
          </a:prstGeom>
          <a:noFill/>
          <a:ln w="25400">
            <a:gradFill>
              <a:gsLst>
                <a:gs pos="0">
                  <a:schemeClr val="accent4">
                    <a:lumMod val="75000"/>
                  </a:schemeClr>
                </a:gs>
                <a:gs pos="100000">
                  <a:schemeClr val="accent4">
                    <a:lumMod val="40000"/>
                    <a:lumOff val="6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23" name="TextBox 22">
            <a:extLst>
              <a:ext uri="{FF2B5EF4-FFF2-40B4-BE49-F238E27FC236}">
                <a16:creationId xmlns:a16="http://schemas.microsoft.com/office/drawing/2014/main" id="{6DD6BADE-CD7C-432C-B129-58842CE63846}"/>
              </a:ext>
            </a:extLst>
          </p:cNvPr>
          <p:cNvSpPr txBox="1"/>
          <p:nvPr/>
        </p:nvSpPr>
        <p:spPr>
          <a:xfrm>
            <a:off x="7178875" y="3313578"/>
            <a:ext cx="4432682" cy="2833758"/>
          </a:xfrm>
          <a:prstGeom prst="rect">
            <a:avLst/>
          </a:prstGeom>
          <a:noFill/>
          <a:ln>
            <a:solidFill>
              <a:schemeClr val="accent4">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참고</a:t>
            </a:r>
            <a:r>
              <a:rPr lang="ko-KR" altLang="en-US" sz="1200" b="1" kern="0" spc="200" dirty="0">
                <a:solidFill>
                  <a:schemeClr val="accent4">
                    <a:lumMod val="75000"/>
                  </a:schemeClr>
                </a:solidFill>
                <a:effectLst/>
                <a:latin typeface="맑은 고딕" panose="020B0503020000020004" pitchFamily="50" charset="-127"/>
                <a:ea typeface="맑은 고딕" panose="020B0503020000020004" pitchFamily="50" charset="-127"/>
              </a:rPr>
              <a:t>사항</a:t>
            </a:r>
            <a:endParaRPr lang="en-US" altLang="ko-KR" sz="1200" b="1" kern="0" spc="200" dirty="0">
              <a:solidFill>
                <a:schemeClr val="accent4">
                  <a:lumMod val="75000"/>
                </a:schemeClr>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암호 정보</a:t>
            </a:r>
            <a:r>
              <a:rPr lang="en-US" altLang="ko-KR" sz="1000" kern="0" spc="0" dirty="0">
                <a:solidFill>
                  <a:srgbClr val="000000"/>
                </a:solidFill>
                <a:effectLst/>
                <a:latin typeface="맑은 고딕" panose="020B0503020000020004" pitchFamily="50" charset="-127"/>
                <a:ea typeface="맑은 고딕" panose="020B0503020000020004" pitchFamily="50" charset="-127"/>
              </a:rPr>
              <a:t>]</a:t>
            </a: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카이사르 암호</a:t>
            </a:r>
            <a:endParaRPr lang="en-US" altLang="ko-KR" sz="1000" kern="0" spc="0" dirty="0">
              <a:solidFill>
                <a:srgbClr val="000000"/>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a:solidFill>
                  <a:srgbClr val="000000"/>
                </a:solidFill>
                <a:latin typeface="맑은 고딕" panose="020B0503020000020004" pitchFamily="50" charset="-127"/>
                <a:ea typeface="맑은 고딕" panose="020B0503020000020004" pitchFamily="50" charset="-127"/>
              </a:rPr>
              <a:t>      key</a:t>
            </a:r>
            <a:r>
              <a:rPr lang="en-US" altLang="ko-KR" sz="1000" kern="0" dirty="0">
                <a:solidFill>
                  <a:srgbClr val="000000"/>
                </a:solidFill>
                <a:latin typeface="맑은 고딕" panose="020B0503020000020004" pitchFamily="50" charset="-127"/>
                <a:ea typeface="맑은 고딕" panose="020B0503020000020004" pitchFamily="50" charset="-127"/>
              </a:rPr>
              <a:t>=3</a:t>
            </a:r>
          </a:p>
          <a:p>
            <a:pPr>
              <a:lnSpc>
                <a:spcPct val="140000"/>
              </a:lnSpc>
            </a:pPr>
            <a:endParaRPr lang="en-US" altLang="ko-KR" sz="1000" kern="0" spc="0" dirty="0">
              <a:solidFill>
                <a:srgbClr val="000000"/>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언어</a:t>
            </a:r>
            <a:r>
              <a:rPr lang="en-US" altLang="ko-KR" sz="1000" kern="0" spc="0" dirty="0">
                <a:solidFill>
                  <a:srgbClr val="000000"/>
                </a:solidFill>
                <a:effectLst/>
                <a:latin typeface="맑은 고딕" panose="020B0503020000020004" pitchFamily="50" charset="-127"/>
                <a:ea typeface="맑은 고딕" panose="020B0503020000020004" pitchFamily="50" charset="-127"/>
              </a:rPr>
              <a:t>]</a:t>
            </a: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python 3</a:t>
            </a:r>
          </a:p>
        </p:txBody>
      </p:sp>
      <p:pic>
        <p:nvPicPr>
          <p:cNvPr id="24" name="Picture 4" descr="목표 아이콘 이미지 검색결과">
            <a:extLst>
              <a:ext uri="{FF2B5EF4-FFF2-40B4-BE49-F238E27FC236}">
                <a16:creationId xmlns:a16="http://schemas.microsoft.com/office/drawing/2014/main" id="{B9205FF9-C363-42B3-B1E8-169714DF8E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559" y="2093753"/>
            <a:ext cx="677306" cy="677306"/>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2F32C70E-4032-4FCE-BE50-0C97DEAF64EB}"/>
              </a:ext>
            </a:extLst>
          </p:cNvPr>
          <p:cNvSpPr txBox="1"/>
          <p:nvPr/>
        </p:nvSpPr>
        <p:spPr>
          <a:xfrm>
            <a:off x="1496054" y="2093753"/>
            <a:ext cx="4432682" cy="836832"/>
          </a:xfrm>
          <a:prstGeom prst="rect">
            <a:avLst/>
          </a:prstGeom>
          <a:noFill/>
          <a:ln>
            <a:solidFill>
              <a:schemeClr val="accent6">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교육</a:t>
            </a:r>
            <a:r>
              <a:rPr lang="ko-KR" altLang="en-US" sz="1200" b="1" kern="0" spc="200" dirty="0">
                <a:solidFill>
                  <a:schemeClr val="accent6">
                    <a:lumMod val="75000"/>
                  </a:schemeClr>
                </a:solidFill>
                <a:effectLst/>
                <a:latin typeface="맑은 고딕" panose="020B0503020000020004" pitchFamily="50" charset="-127"/>
                <a:ea typeface="맑은 고딕" panose="020B0503020000020004" pitchFamily="50" charset="-127"/>
              </a:rPr>
              <a:t>목표</a:t>
            </a:r>
            <a:endParaRPr lang="en-US" altLang="ko-KR" sz="1200" kern="0" spc="200" dirty="0">
              <a:solidFill>
                <a:schemeClr val="accent6">
                  <a:lumMod val="75000"/>
                </a:schemeClr>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dirty="0">
                <a:solidFill>
                  <a:srgbClr val="000000"/>
                </a:solidFill>
                <a:latin typeface="맑은 고딕" panose="020B0503020000020004" pitchFamily="50" charset="-127"/>
                <a:ea typeface="맑은 고딕" panose="020B0503020000020004" pitchFamily="50" charset="-127"/>
              </a:rPr>
              <a:t>카이사르 </a:t>
            </a:r>
            <a:r>
              <a:rPr lang="ko-KR" altLang="en-US" sz="1000" kern="0" spc="0" dirty="0">
                <a:solidFill>
                  <a:srgbClr val="000000"/>
                </a:solidFill>
                <a:effectLst/>
                <a:latin typeface="맑은 고딕" panose="020B0503020000020004" pitchFamily="50" charset="-127"/>
                <a:ea typeface="맑은 고딕" panose="020B0503020000020004" pitchFamily="50" charset="-127"/>
              </a:rPr>
              <a:t>암호의 알고리즘과 크래킹을 할 수 있다</a:t>
            </a:r>
            <a:r>
              <a:rPr lang="en-US" altLang="ko-KR" sz="1000" kern="0" spc="0" dirty="0">
                <a:solidFill>
                  <a:srgbClr val="000000"/>
                </a:solidFill>
                <a:effectLst/>
                <a:latin typeface="맑은 고딕" panose="020B0503020000020004" pitchFamily="50" charset="-127"/>
                <a:ea typeface="맑은 고딕" panose="020B0503020000020004" pitchFamily="50" charset="-127"/>
              </a:rPr>
              <a:t>.</a:t>
            </a:r>
          </a:p>
          <a:p>
            <a:pPr>
              <a:lnSpc>
                <a:spcPct val="140000"/>
              </a:lnSpc>
            </a:pPr>
            <a:r>
              <a:rPr lang="en-US" altLang="ko-KR" sz="1000" kern="0" dirty="0">
                <a:solidFill>
                  <a:srgbClr val="000000"/>
                </a:solidFill>
                <a:latin typeface="맑은 고딕" panose="020B0503020000020004" pitchFamily="50" charset="-127"/>
                <a:ea typeface="맑은 고딕" panose="020B0503020000020004" pitchFamily="50" charset="-127"/>
              </a:rPr>
              <a:t>   </a:t>
            </a:r>
            <a:r>
              <a:rPr lang="ko-KR" altLang="en-US" sz="1000" kern="0" dirty="0">
                <a:solidFill>
                  <a:srgbClr val="000000"/>
                </a:solidFill>
                <a:latin typeface="맑은 고딕" panose="020B0503020000020004" pitchFamily="50" charset="-127"/>
                <a:ea typeface="맑은 고딕" panose="020B0503020000020004" pitchFamily="50" charset="-127"/>
              </a:rPr>
              <a:t>파이썬 기본 문법을 작성할 수 있다</a:t>
            </a:r>
            <a:r>
              <a:rPr lang="en-US" altLang="ko-KR" sz="1000" kern="0" dirty="0">
                <a:solidFill>
                  <a:srgbClr val="000000"/>
                </a:solidFill>
                <a:latin typeface="맑은 고딕" panose="020B0503020000020004" pitchFamily="50" charset="-127"/>
                <a:ea typeface="맑은 고딕" panose="020B0503020000020004" pitchFamily="50" charset="-127"/>
              </a:rPr>
              <a:t>.</a:t>
            </a:r>
            <a:endParaRPr lang="ko-KR" altLang="en-US" sz="1000" dirty="0">
              <a:solidFill>
                <a:schemeClr val="bg1">
                  <a:lumMod val="85000"/>
                </a:schemeClr>
              </a:solidFill>
            </a:endParaRPr>
          </a:p>
        </p:txBody>
      </p:sp>
      <p:sp>
        <p:nvSpPr>
          <p:cNvPr id="26" name="타원 25">
            <a:extLst>
              <a:ext uri="{FF2B5EF4-FFF2-40B4-BE49-F238E27FC236}">
                <a16:creationId xmlns:a16="http://schemas.microsoft.com/office/drawing/2014/main" id="{14C5F114-3943-4F38-AC34-74DB3DD3D844}"/>
              </a:ext>
            </a:extLst>
          </p:cNvPr>
          <p:cNvSpPr/>
          <p:nvPr/>
        </p:nvSpPr>
        <p:spPr>
          <a:xfrm rot="5400000">
            <a:off x="585225" y="2090876"/>
            <a:ext cx="730420" cy="730420"/>
          </a:xfrm>
          <a:prstGeom prst="ellipse">
            <a:avLst/>
          </a:prstGeom>
          <a:noFill/>
          <a:ln w="25400">
            <a:gradFill>
              <a:gsLst>
                <a:gs pos="0">
                  <a:schemeClr val="accent6">
                    <a:lumMod val="75000"/>
                  </a:schemeClr>
                </a:gs>
                <a:gs pos="100000">
                  <a:schemeClr val="accent6">
                    <a:lumMod val="20000"/>
                    <a:lumOff val="8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27" name="타원 26">
            <a:extLst>
              <a:ext uri="{FF2B5EF4-FFF2-40B4-BE49-F238E27FC236}">
                <a16:creationId xmlns:a16="http://schemas.microsoft.com/office/drawing/2014/main" id="{AAB508CF-9DBA-493C-9269-BAA244D463A2}"/>
              </a:ext>
            </a:extLst>
          </p:cNvPr>
          <p:cNvSpPr/>
          <p:nvPr/>
        </p:nvSpPr>
        <p:spPr>
          <a:xfrm rot="5400000">
            <a:off x="6263266" y="2090876"/>
            <a:ext cx="730420" cy="730420"/>
          </a:xfrm>
          <a:prstGeom prst="ellipse">
            <a:avLst/>
          </a:prstGeom>
          <a:noFill/>
          <a:ln w="25400">
            <a:gradFill>
              <a:gsLst>
                <a:gs pos="0">
                  <a:schemeClr val="accent2">
                    <a:lumMod val="75000"/>
                  </a:schemeClr>
                </a:gs>
                <a:gs pos="100000">
                  <a:schemeClr val="accent2">
                    <a:lumMod val="40000"/>
                    <a:lumOff val="6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pic>
        <p:nvPicPr>
          <p:cNvPr id="28" name="Picture 8" descr="cent os 아이콘 이미지 검색결과">
            <a:extLst>
              <a:ext uri="{FF2B5EF4-FFF2-40B4-BE49-F238E27FC236}">
                <a16:creationId xmlns:a16="http://schemas.microsoft.com/office/drawing/2014/main" id="{C1836664-ACB3-4120-A06E-7692DD0A2B8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47703" b="-400"/>
          <a:stretch/>
        </p:blipFill>
        <p:spPr bwMode="auto">
          <a:xfrm>
            <a:off x="6394394" y="2199019"/>
            <a:ext cx="499434" cy="500681"/>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37180C41-650C-48E0-955F-4626CD5B1E28}"/>
              </a:ext>
            </a:extLst>
          </p:cNvPr>
          <p:cNvSpPr txBox="1"/>
          <p:nvPr/>
        </p:nvSpPr>
        <p:spPr>
          <a:xfrm>
            <a:off x="7178875" y="2105495"/>
            <a:ext cx="4432682" cy="838800"/>
          </a:xfrm>
          <a:prstGeom prst="rect">
            <a:avLst/>
          </a:prstGeom>
          <a:noFill/>
          <a:ln>
            <a:solidFill>
              <a:schemeClr val="accent2">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실습</a:t>
            </a:r>
            <a:r>
              <a:rPr lang="ko-KR" altLang="en-US" sz="1200" b="1" kern="0" spc="200" dirty="0">
                <a:solidFill>
                  <a:schemeClr val="accent2">
                    <a:lumMod val="75000"/>
                  </a:schemeClr>
                </a:solidFill>
                <a:effectLst/>
                <a:latin typeface="맑은 고딕" panose="020B0503020000020004" pitchFamily="50" charset="-127"/>
                <a:ea typeface="맑은 고딕" panose="020B0503020000020004" pitchFamily="50" charset="-127"/>
              </a:rPr>
              <a:t>환경</a:t>
            </a:r>
            <a:endParaRPr lang="ko-KR" altLang="en-US" sz="1000" dirty="0"/>
          </a:p>
        </p:txBody>
      </p:sp>
      <p:pic>
        <p:nvPicPr>
          <p:cNvPr id="30" name="Picture 10" descr="question icon 이미지 검색결과">
            <a:extLst>
              <a:ext uri="{FF2B5EF4-FFF2-40B4-BE49-F238E27FC236}">
                <a16:creationId xmlns:a16="http://schemas.microsoft.com/office/drawing/2014/main" id="{5327C521-DD33-44B3-AF6C-48D5BA7FF91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9601" t="17407" r="19467" b="25308"/>
          <a:stretch/>
        </p:blipFill>
        <p:spPr bwMode="auto">
          <a:xfrm>
            <a:off x="717195" y="3461755"/>
            <a:ext cx="456918" cy="463916"/>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그룹 16">
            <a:extLst>
              <a:ext uri="{FF2B5EF4-FFF2-40B4-BE49-F238E27FC236}">
                <a16:creationId xmlns:a16="http://schemas.microsoft.com/office/drawing/2014/main" id="{598B08CB-BE7B-4E3F-B3F9-C71913BF7F06}"/>
              </a:ext>
            </a:extLst>
          </p:cNvPr>
          <p:cNvGrpSpPr/>
          <p:nvPr/>
        </p:nvGrpSpPr>
        <p:grpSpPr>
          <a:xfrm>
            <a:off x="11593737" y="6457890"/>
            <a:ext cx="678993" cy="400110"/>
            <a:chOff x="10627762" y="-30288"/>
            <a:chExt cx="597159" cy="400110"/>
          </a:xfrm>
        </p:grpSpPr>
        <p:sp>
          <p:nvSpPr>
            <p:cNvPr id="18" name="사각형: 둥근 모서리 17">
              <a:extLst>
                <a:ext uri="{FF2B5EF4-FFF2-40B4-BE49-F238E27FC236}">
                  <a16:creationId xmlns:a16="http://schemas.microsoft.com/office/drawing/2014/main" id="{6282C3FA-33D3-4CF3-BEE7-4C9EA2FF331D}"/>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TextBox 30">
              <a:extLst>
                <a:ext uri="{FF2B5EF4-FFF2-40B4-BE49-F238E27FC236}">
                  <a16:creationId xmlns:a16="http://schemas.microsoft.com/office/drawing/2014/main" id="{2E695A1D-A3D3-439B-B811-C882760CE950}"/>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32" name="화살표: 오른쪽 31">
              <a:hlinkClick r:id="" action="ppaction://noaction"/>
              <a:extLst>
                <a:ext uri="{FF2B5EF4-FFF2-40B4-BE49-F238E27FC236}">
                  <a16:creationId xmlns:a16="http://schemas.microsoft.com/office/drawing/2014/main" id="{587568FE-9993-4AC7-AA93-3458B61A8AB9}"/>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5" name="화살표: 오른쪽 34">
            <a:hlinkClick r:id="" action="ppaction://noaction"/>
            <a:extLst>
              <a:ext uri="{FF2B5EF4-FFF2-40B4-BE49-F238E27FC236}">
                <a16:creationId xmlns:a16="http://schemas.microsoft.com/office/drawing/2014/main" id="{D79ED9CC-DAC6-4D87-A036-9EBC09DFDBAE}"/>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440463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양피지 이미지 검색결과">
            <a:extLst>
              <a:ext uri="{FF2B5EF4-FFF2-40B4-BE49-F238E27FC236}">
                <a16:creationId xmlns:a16="http://schemas.microsoft.com/office/drawing/2014/main" id="{BC211A44-359F-477B-AB6E-A0B1BD1E0C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321" y="1690687"/>
            <a:ext cx="10944797" cy="4651281"/>
          </a:xfrm>
          <a:prstGeom prst="rect">
            <a:avLst/>
          </a:prstGeom>
          <a:noFill/>
          <a:extLst>
            <a:ext uri="{909E8E84-426E-40DD-AFC4-6F175D3DCCD1}">
              <a14:hiddenFill xmlns:a14="http://schemas.microsoft.com/office/drawing/2010/main">
                <a:solidFill>
                  <a:srgbClr val="FFFFFF"/>
                </a:solidFill>
              </a14:hiddenFill>
            </a:ext>
          </a:extLst>
        </p:spPr>
      </p:pic>
      <p:sp>
        <p:nvSpPr>
          <p:cNvPr id="3" name="내용 개체 틀 2">
            <a:extLst>
              <a:ext uri="{FF2B5EF4-FFF2-40B4-BE49-F238E27FC236}">
                <a16:creationId xmlns:a16="http://schemas.microsoft.com/office/drawing/2014/main" id="{98F7F147-A5DB-4D3F-A47F-20DE3B33B14E}"/>
              </a:ext>
            </a:extLst>
          </p:cNvPr>
          <p:cNvSpPr>
            <a:spLocks noGrp="1"/>
          </p:cNvSpPr>
          <p:nvPr>
            <p:ph idx="1"/>
          </p:nvPr>
        </p:nvSpPr>
        <p:spPr>
          <a:xfrm>
            <a:off x="918884" y="1906309"/>
            <a:ext cx="10515600" cy="4351338"/>
          </a:xfrm>
        </p:spPr>
        <p:txBody>
          <a:bodyPr>
            <a:normAutofit fontScale="92500" lnSpcReduction="10000"/>
          </a:bodyPr>
          <a:lstStyle/>
          <a:p>
            <a:pPr marL="0" indent="0">
              <a:buNone/>
            </a:pPr>
            <a:r>
              <a:rPr lang="en-US" altLang="ko-KR" b="0" i="0" dirty="0">
                <a:solidFill>
                  <a:srgbClr val="000000"/>
                </a:solidFill>
                <a:effectLst/>
                <a:latin typeface="Nanum Gothic"/>
              </a:rPr>
              <a:t>DORQJ ZLWK OLEHUDWLRQ, WKH QDYDO DFDGHPB ZDV RSHQHG WR IRVWHU HOLWH QDYDO RIILFHUV ZKR ZLOO SURWHFW WKH VHDV RI WKH PRWKHUODQG EB DGPLUDO VRQ ZRQ-LO DQG RWKHU PDULQH SLRQHHUV. WKH HOLWH JXDUGLDQVKLSV SURGXFHG EB WKH QDYDO DFDGHPB KDYH GHGLFDWHG WKHPVHOYHV WR WKHLU PRWKHUODQG, DQG DUH VWLOO VWULYLQJ WR UDLVH WKH VWDWXV RI NRUHD LQ DOO SDUWV RI WKH ZRUOG. OLNH WKH DGDJH WKDW WKRVH ZKR UXOH WKH VHD GRPLQDWH WKH ZRUOG, ZH ZLOO PHHW WKH HASHFWDWLRQV RI WKH QDWLRQ DQG WKH SHRSOH EB QXUWXULQJ WDOHQWHG SHRSOH ZKR SURWHFW WKH VHD, ZKLFK LV RXU SODFH RI OLYLQJ DQG WKH FKDQQHO RI QDWLRQDO SURVSHULWB. ZH ORRN IRUZDUG WR BRXU FRQWLQXHG LQWHUHVW DQG VXSSRUW IRU RXU QDYDO DFDGHPB. WKDQN BRX.</a:t>
            </a:r>
            <a:endParaRPr lang="ko-KR" altLang="en-US" dirty="0"/>
          </a:p>
        </p:txBody>
      </p:sp>
      <p:sp>
        <p:nvSpPr>
          <p:cNvPr id="4" name="제목 1">
            <a:extLst>
              <a:ext uri="{FF2B5EF4-FFF2-40B4-BE49-F238E27FC236}">
                <a16:creationId xmlns:a16="http://schemas.microsoft.com/office/drawing/2014/main" id="{FD330260-2213-4952-A5EB-D2E786403755}"/>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/Theory/T4/Ceasar </a:t>
            </a:r>
            <a:br>
              <a:rPr lang="en-US" altLang="ko-KR" sz="2000" b="1" dirty="0">
                <a:solidFill>
                  <a:schemeClr val="bg1">
                    <a:lumMod val="65000"/>
                  </a:schemeClr>
                </a:solidFill>
              </a:rPr>
            </a:br>
            <a:r>
              <a:rPr lang="en-US" altLang="ko-KR" sz="2000" b="1" dirty="0">
                <a:solidFill>
                  <a:schemeClr val="bg1">
                    <a:lumMod val="65000"/>
                  </a:schemeClr>
                </a:solidFill>
              </a:rPr>
              <a:t>   </a:t>
            </a:r>
            <a:r>
              <a:rPr lang="ko-KR" altLang="en-US" dirty="0"/>
              <a:t>암호문</a:t>
            </a:r>
          </a:p>
        </p:txBody>
      </p:sp>
      <p:grpSp>
        <p:nvGrpSpPr>
          <p:cNvPr id="7" name="그룹 6">
            <a:extLst>
              <a:ext uri="{FF2B5EF4-FFF2-40B4-BE49-F238E27FC236}">
                <a16:creationId xmlns:a16="http://schemas.microsoft.com/office/drawing/2014/main" id="{D6F33F77-0FA1-4DDC-9782-912BE77CDC9B}"/>
              </a:ext>
            </a:extLst>
          </p:cNvPr>
          <p:cNvGrpSpPr/>
          <p:nvPr/>
        </p:nvGrpSpPr>
        <p:grpSpPr>
          <a:xfrm>
            <a:off x="11593737" y="6457890"/>
            <a:ext cx="678993" cy="400110"/>
            <a:chOff x="10627762" y="-30288"/>
            <a:chExt cx="597159" cy="400110"/>
          </a:xfrm>
        </p:grpSpPr>
        <p:sp>
          <p:nvSpPr>
            <p:cNvPr id="8" name="사각형: 둥근 모서리 7">
              <a:extLst>
                <a:ext uri="{FF2B5EF4-FFF2-40B4-BE49-F238E27FC236}">
                  <a16:creationId xmlns:a16="http://schemas.microsoft.com/office/drawing/2014/main" id="{89BDFFE5-4D30-4CDF-9705-DD5BE9987233}"/>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5877B000-7D81-494C-A9DC-49311414D421}"/>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10" name="화살표: 오른쪽 9">
              <a:hlinkClick r:id="" action="ppaction://noaction"/>
              <a:extLst>
                <a:ext uri="{FF2B5EF4-FFF2-40B4-BE49-F238E27FC236}">
                  <a16:creationId xmlns:a16="http://schemas.microsoft.com/office/drawing/2014/main" id="{9FA0C82B-6109-48F4-A92F-671FF4C778A5}"/>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 name="화살표: 오른쪽 11">
            <a:hlinkClick r:id="" action="ppaction://noaction"/>
            <a:extLst>
              <a:ext uri="{FF2B5EF4-FFF2-40B4-BE49-F238E27FC236}">
                <a16:creationId xmlns:a16="http://schemas.microsoft.com/office/drawing/2014/main" id="{1149FC60-4487-4D5B-8F5A-F69B0C879ED7}"/>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988235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화살표: 오른쪽 8">
            <a:hlinkClick r:id="" action="ppaction://noaction"/>
            <a:extLst>
              <a:ext uri="{FF2B5EF4-FFF2-40B4-BE49-F238E27FC236}">
                <a16:creationId xmlns:a16="http://schemas.microsoft.com/office/drawing/2014/main" id="{36DC0363-5748-4238-A24E-3E0F461FCB92}"/>
              </a:ext>
            </a:extLst>
          </p:cNvPr>
          <p:cNvSpPr/>
          <p:nvPr/>
        </p:nvSpPr>
        <p:spPr>
          <a:xfrm flipH="1">
            <a:off x="134367" y="97585"/>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E12DF244-1E45-44A0-B32E-616FEC167CD6}"/>
              </a:ext>
            </a:extLst>
          </p:cNvPr>
          <p:cNvSpPr txBox="1">
            <a:spLocks/>
          </p:cNvSpPr>
          <p:nvPr/>
        </p:nvSpPr>
        <p:spPr>
          <a:xfrm>
            <a:off x="392122" y="368998"/>
            <a:ext cx="5616792" cy="6120000"/>
          </a:xfrm>
          <a:prstGeom prst="rect">
            <a:avLst/>
          </a:prstGeom>
          <a:noFill/>
          <a:ln>
            <a:solidFill>
              <a:schemeClr val="accent6">
                <a:lumMod val="40000"/>
                <a:lumOff val="60000"/>
              </a:schemeClr>
            </a:solidFill>
          </a:ln>
        </p:spPr>
        <p:txBody>
          <a:bodyPr wrap="square" rtlCol="0">
            <a:noAutofit/>
          </a:bodyPr>
          <a:lstStyle/>
          <a:p>
            <a:pPr>
              <a:lnSpc>
                <a:spcPct val="140000"/>
              </a:lnSpc>
            </a:pPr>
            <a:r>
              <a:rPr lang="en-US" altLang="ko-KR" sz="1000" dirty="0"/>
              <a:t>1. </a:t>
            </a:r>
            <a:r>
              <a:rPr lang="en-US" altLang="ko-KR" sz="1000"/>
              <a:t>“cipher</a:t>
            </a:r>
            <a:r>
              <a:rPr lang="en-US" altLang="ko-KR" sz="1000" dirty="0"/>
              <a:t>.txt”, </a:t>
            </a:r>
            <a:r>
              <a:rPr lang="en-US" altLang="ko-KR" sz="1000"/>
              <a:t>“decryption</a:t>
            </a:r>
            <a:r>
              <a:rPr lang="en-US" altLang="ko-KR" sz="1000" dirty="0"/>
              <a:t>.py” </a:t>
            </a:r>
            <a:r>
              <a:rPr lang="ko-KR" altLang="en-US" sz="1000" dirty="0"/>
              <a:t>파일 생성</a:t>
            </a:r>
            <a:endParaRPr lang="en-US" altLang="ko-KR" sz="1000" dirty="0"/>
          </a:p>
          <a:p>
            <a:pPr marL="228600" indent="-228600">
              <a:lnSpc>
                <a:spcPct val="140000"/>
              </a:lnSpc>
              <a:buAutoNum type="arabicPeriod"/>
            </a:pPr>
            <a:endParaRPr lang="en-US" altLang="ko-KR" sz="1000" dirty="0"/>
          </a:p>
          <a:p>
            <a:pPr marL="228600" indent="-228600">
              <a:lnSpc>
                <a:spcPct val="140000"/>
              </a:lnSpc>
              <a:buAutoNum type="arabicPeriod"/>
            </a:pPr>
            <a:endParaRPr lang="en-US" altLang="ko-KR" sz="1000" dirty="0"/>
          </a:p>
          <a:p>
            <a:pPr>
              <a:lnSpc>
                <a:spcPct val="140000"/>
              </a:lnSpc>
            </a:pPr>
            <a:endParaRPr lang="en-US" altLang="ko-KR" sz="1000" dirty="0"/>
          </a:p>
          <a:p>
            <a:pPr>
              <a:lnSpc>
                <a:spcPct val="140000"/>
              </a:lnSpc>
            </a:pPr>
            <a:r>
              <a:rPr lang="en-US" altLang="ko-KR" sz="1000" dirty="0"/>
              <a:t>2. </a:t>
            </a:r>
            <a:r>
              <a:rPr lang="en-US" altLang="ko-KR" sz="1000"/>
              <a:t>“cipher</a:t>
            </a:r>
            <a:r>
              <a:rPr lang="en-US" altLang="ko-KR" sz="1000" dirty="0"/>
              <a:t>.txt” </a:t>
            </a:r>
            <a:r>
              <a:rPr lang="ko-KR" altLang="en-US" sz="1000" dirty="0"/>
              <a:t>파일에 암호문 복사</a:t>
            </a:r>
            <a:endParaRPr lang="en-US" altLang="ko-KR" sz="1000" dirty="0"/>
          </a:p>
          <a:p>
            <a:pPr>
              <a:lnSpc>
                <a:spcPct val="140000"/>
              </a:lnSpc>
            </a:pPr>
            <a:endParaRPr lang="en-US" altLang="ko-KR" sz="1000" dirty="0"/>
          </a:p>
          <a:p>
            <a:pPr>
              <a:lnSpc>
                <a:spcPct val="140000"/>
              </a:lnSpc>
            </a:pPr>
            <a:endParaRPr lang="en-US" altLang="ko-KR" sz="1000" dirty="0"/>
          </a:p>
          <a:p>
            <a:pPr>
              <a:lnSpc>
                <a:spcPct val="140000"/>
              </a:lnSpc>
            </a:pPr>
            <a:endParaRPr lang="en-US" altLang="ko-KR" sz="1000" dirty="0"/>
          </a:p>
          <a:p>
            <a:pPr>
              <a:lnSpc>
                <a:spcPct val="140000"/>
              </a:lnSpc>
            </a:pPr>
            <a:endParaRPr lang="en-US" altLang="ko-KR" sz="1000" dirty="0"/>
          </a:p>
          <a:p>
            <a:pPr>
              <a:lnSpc>
                <a:spcPct val="140000"/>
              </a:lnSpc>
            </a:pPr>
            <a:endParaRPr lang="en-US" altLang="ko-KR" sz="1000" dirty="0"/>
          </a:p>
          <a:p>
            <a:pPr>
              <a:lnSpc>
                <a:spcPct val="140000"/>
              </a:lnSpc>
            </a:pPr>
            <a:endParaRPr lang="en-US" altLang="ko-KR" sz="1000" dirty="0"/>
          </a:p>
          <a:p>
            <a:pPr>
              <a:lnSpc>
                <a:spcPct val="140000"/>
              </a:lnSpc>
            </a:pPr>
            <a:endParaRPr lang="en-US" altLang="ko-KR" sz="1000" dirty="0"/>
          </a:p>
          <a:p>
            <a:pPr>
              <a:lnSpc>
                <a:spcPct val="140000"/>
              </a:lnSpc>
            </a:pPr>
            <a:endParaRPr lang="en-US" altLang="ko-KR" sz="1000" dirty="0"/>
          </a:p>
          <a:p>
            <a:pPr>
              <a:lnSpc>
                <a:spcPct val="140000"/>
              </a:lnSpc>
            </a:pPr>
            <a:r>
              <a:rPr lang="en-US" altLang="ko-KR" sz="1000" dirty="0"/>
              <a:t>3. </a:t>
            </a:r>
            <a:r>
              <a:rPr lang="en-US" altLang="ko-KR" sz="1000"/>
              <a:t>“decryption</a:t>
            </a:r>
            <a:r>
              <a:rPr lang="en-US" altLang="ko-KR" sz="1000" dirty="0"/>
              <a:t>.py.py” </a:t>
            </a:r>
            <a:r>
              <a:rPr lang="ko-KR" altLang="en-US" sz="1000" dirty="0"/>
              <a:t>기초 작성</a:t>
            </a:r>
          </a:p>
          <a:p>
            <a:pPr>
              <a:lnSpc>
                <a:spcPct val="140000"/>
              </a:lnSpc>
            </a:pPr>
            <a:endParaRPr lang="ko-KR" altLang="en-US" sz="1000" dirty="0"/>
          </a:p>
        </p:txBody>
      </p:sp>
      <p:sp>
        <p:nvSpPr>
          <p:cNvPr id="24" name="TextBox 23">
            <a:extLst>
              <a:ext uri="{FF2B5EF4-FFF2-40B4-BE49-F238E27FC236}">
                <a16:creationId xmlns:a16="http://schemas.microsoft.com/office/drawing/2014/main" id="{3B02FE9C-319E-4A1A-B3F6-06CCEB53FD1E}"/>
              </a:ext>
            </a:extLst>
          </p:cNvPr>
          <p:cNvSpPr txBox="1">
            <a:spLocks/>
          </p:cNvSpPr>
          <p:nvPr/>
        </p:nvSpPr>
        <p:spPr>
          <a:xfrm>
            <a:off x="6183088" y="368998"/>
            <a:ext cx="5616792" cy="6120000"/>
          </a:xfrm>
          <a:prstGeom prst="rect">
            <a:avLst/>
          </a:prstGeom>
          <a:noFill/>
          <a:ln>
            <a:solidFill>
              <a:schemeClr val="accent6">
                <a:lumMod val="40000"/>
                <a:lumOff val="60000"/>
              </a:schemeClr>
            </a:solidFill>
          </a:ln>
        </p:spPr>
        <p:txBody>
          <a:bodyPr wrap="square" rtlCol="0">
            <a:noAutofit/>
          </a:bodyPr>
          <a:lstStyle/>
          <a:p>
            <a:pPr>
              <a:lnSpc>
                <a:spcPct val="140000"/>
              </a:lnSpc>
            </a:pPr>
            <a:r>
              <a:rPr lang="en-US" altLang="ko-KR" sz="1000" dirty="0"/>
              <a:t>4. </a:t>
            </a:r>
            <a:r>
              <a:rPr lang="en-US" altLang="ko-KR" sz="1000"/>
              <a:t>“decryption</a:t>
            </a:r>
            <a:r>
              <a:rPr lang="en-US" altLang="ko-KR" sz="1000" dirty="0"/>
              <a:t>.py.py” </a:t>
            </a:r>
            <a:r>
              <a:rPr lang="ko-KR" altLang="en-US" sz="1000" dirty="0"/>
              <a:t>작성</a:t>
            </a:r>
            <a:endParaRPr lang="en-US" altLang="ko-KR" sz="1000" dirty="0"/>
          </a:p>
          <a:p>
            <a:pPr>
              <a:lnSpc>
                <a:spcPct val="140000"/>
              </a:lnSpc>
            </a:pPr>
            <a:endParaRPr lang="en-US" altLang="ko-KR" sz="1000" dirty="0"/>
          </a:p>
          <a:p>
            <a:pPr>
              <a:lnSpc>
                <a:spcPct val="140000"/>
              </a:lnSpc>
            </a:pPr>
            <a:endParaRPr lang="en-US" altLang="ko-KR" sz="1000" dirty="0"/>
          </a:p>
          <a:p>
            <a:pPr>
              <a:lnSpc>
                <a:spcPct val="140000"/>
              </a:lnSpc>
            </a:pPr>
            <a:endParaRPr lang="en-US" altLang="ko-KR" sz="1000" dirty="0"/>
          </a:p>
          <a:p>
            <a:pPr>
              <a:lnSpc>
                <a:spcPct val="140000"/>
              </a:lnSpc>
            </a:pPr>
            <a:endParaRPr lang="en-US" altLang="ko-KR" sz="1000" dirty="0"/>
          </a:p>
          <a:p>
            <a:pPr>
              <a:lnSpc>
                <a:spcPct val="140000"/>
              </a:lnSpc>
            </a:pPr>
            <a:endParaRPr lang="en-US" altLang="ko-KR" sz="1000" dirty="0"/>
          </a:p>
          <a:p>
            <a:pPr>
              <a:lnSpc>
                <a:spcPct val="140000"/>
              </a:lnSpc>
            </a:pPr>
            <a:endParaRPr lang="en-US" altLang="ko-KR" sz="1000" dirty="0"/>
          </a:p>
          <a:p>
            <a:pPr>
              <a:lnSpc>
                <a:spcPct val="140000"/>
              </a:lnSpc>
            </a:pPr>
            <a:endParaRPr lang="en-US" altLang="ko-KR" sz="1000" dirty="0"/>
          </a:p>
          <a:p>
            <a:pPr>
              <a:lnSpc>
                <a:spcPct val="140000"/>
              </a:lnSpc>
            </a:pPr>
            <a:endParaRPr lang="en-US" altLang="ko-KR" sz="1000" dirty="0"/>
          </a:p>
          <a:p>
            <a:pPr>
              <a:lnSpc>
                <a:spcPct val="140000"/>
              </a:lnSpc>
            </a:pPr>
            <a:endParaRPr lang="en-US" altLang="ko-KR" sz="1000" dirty="0"/>
          </a:p>
          <a:p>
            <a:pPr>
              <a:lnSpc>
                <a:spcPct val="140000"/>
              </a:lnSpc>
            </a:pPr>
            <a:endParaRPr lang="en-US" altLang="ko-KR" sz="1000" dirty="0"/>
          </a:p>
          <a:p>
            <a:pPr>
              <a:lnSpc>
                <a:spcPct val="140000"/>
              </a:lnSpc>
            </a:pPr>
            <a:endParaRPr lang="en-US" altLang="ko-KR" sz="1000" dirty="0"/>
          </a:p>
          <a:p>
            <a:pPr>
              <a:lnSpc>
                <a:spcPct val="140000"/>
              </a:lnSpc>
            </a:pPr>
            <a:endParaRPr lang="en-US" altLang="ko-KR" sz="1000" dirty="0"/>
          </a:p>
          <a:p>
            <a:pPr>
              <a:lnSpc>
                <a:spcPct val="140000"/>
              </a:lnSpc>
            </a:pPr>
            <a:endParaRPr lang="en-US" altLang="ko-KR" sz="1000" dirty="0"/>
          </a:p>
          <a:p>
            <a:pPr>
              <a:lnSpc>
                <a:spcPct val="140000"/>
              </a:lnSpc>
            </a:pPr>
            <a:endParaRPr lang="en-US" altLang="ko-KR" sz="1000" dirty="0"/>
          </a:p>
          <a:p>
            <a:pPr>
              <a:lnSpc>
                <a:spcPct val="140000"/>
              </a:lnSpc>
            </a:pPr>
            <a:endParaRPr lang="en-US" altLang="ko-KR" sz="1000" dirty="0"/>
          </a:p>
          <a:p>
            <a:pPr>
              <a:lnSpc>
                <a:spcPct val="140000"/>
              </a:lnSpc>
            </a:pPr>
            <a:r>
              <a:rPr lang="en-US" altLang="ko-KR" sz="1000" dirty="0"/>
              <a:t>5</a:t>
            </a:r>
            <a:r>
              <a:rPr lang="en-US" altLang="ko-KR" sz="1000"/>
              <a:t>. decryption</a:t>
            </a:r>
            <a:r>
              <a:rPr lang="en-US" altLang="ko-KR" sz="1000" dirty="0"/>
              <a:t>.py </a:t>
            </a:r>
            <a:r>
              <a:rPr lang="ko-KR" altLang="en-US" sz="1000" dirty="0"/>
              <a:t>실행</a:t>
            </a:r>
            <a:endParaRPr lang="en-US" altLang="ko-KR" sz="1000" dirty="0"/>
          </a:p>
        </p:txBody>
      </p:sp>
      <p:pic>
        <p:nvPicPr>
          <p:cNvPr id="7" name="그림 6">
            <a:extLst>
              <a:ext uri="{FF2B5EF4-FFF2-40B4-BE49-F238E27FC236}">
                <a16:creationId xmlns:a16="http://schemas.microsoft.com/office/drawing/2014/main" id="{6A92F535-737A-4E7E-A418-AAE652ADFE9F}"/>
              </a:ext>
            </a:extLst>
          </p:cNvPr>
          <p:cNvPicPr>
            <a:picLocks noChangeAspect="1"/>
          </p:cNvPicPr>
          <p:nvPr/>
        </p:nvPicPr>
        <p:blipFill>
          <a:blip r:embed="rId2"/>
          <a:stretch>
            <a:fillRect/>
          </a:stretch>
        </p:blipFill>
        <p:spPr>
          <a:xfrm>
            <a:off x="496940" y="672914"/>
            <a:ext cx="5407156" cy="410900"/>
          </a:xfrm>
          <a:prstGeom prst="rect">
            <a:avLst/>
          </a:prstGeom>
        </p:spPr>
      </p:pic>
      <p:pic>
        <p:nvPicPr>
          <p:cNvPr id="16" name="그림 15">
            <a:extLst>
              <a:ext uri="{FF2B5EF4-FFF2-40B4-BE49-F238E27FC236}">
                <a16:creationId xmlns:a16="http://schemas.microsoft.com/office/drawing/2014/main" id="{27F95EDA-569B-4FB2-B8C1-A4F23D8189D4}"/>
              </a:ext>
            </a:extLst>
          </p:cNvPr>
          <p:cNvPicPr>
            <a:picLocks noChangeAspect="1"/>
          </p:cNvPicPr>
          <p:nvPr/>
        </p:nvPicPr>
        <p:blipFill>
          <a:blip r:embed="rId3"/>
          <a:stretch>
            <a:fillRect/>
          </a:stretch>
        </p:blipFill>
        <p:spPr>
          <a:xfrm>
            <a:off x="496940" y="1666873"/>
            <a:ext cx="5407156" cy="1250405"/>
          </a:xfrm>
          <a:prstGeom prst="rect">
            <a:avLst/>
          </a:prstGeom>
        </p:spPr>
      </p:pic>
      <p:pic>
        <p:nvPicPr>
          <p:cNvPr id="21" name="그림 20">
            <a:extLst>
              <a:ext uri="{FF2B5EF4-FFF2-40B4-BE49-F238E27FC236}">
                <a16:creationId xmlns:a16="http://schemas.microsoft.com/office/drawing/2014/main" id="{F6C104C3-F5A9-437A-8789-2CF8A77C87A2}"/>
              </a:ext>
            </a:extLst>
          </p:cNvPr>
          <p:cNvPicPr>
            <a:picLocks noChangeAspect="1"/>
          </p:cNvPicPr>
          <p:nvPr/>
        </p:nvPicPr>
        <p:blipFill>
          <a:blip r:embed="rId4"/>
          <a:stretch>
            <a:fillRect/>
          </a:stretch>
        </p:blipFill>
        <p:spPr>
          <a:xfrm>
            <a:off x="496940" y="3508851"/>
            <a:ext cx="5411777" cy="1009362"/>
          </a:xfrm>
          <a:prstGeom prst="rect">
            <a:avLst/>
          </a:prstGeom>
        </p:spPr>
      </p:pic>
      <p:pic>
        <p:nvPicPr>
          <p:cNvPr id="23" name="그림 22">
            <a:extLst>
              <a:ext uri="{FF2B5EF4-FFF2-40B4-BE49-F238E27FC236}">
                <a16:creationId xmlns:a16="http://schemas.microsoft.com/office/drawing/2014/main" id="{A59A2EAD-2631-493C-88F2-63F874436A0F}"/>
              </a:ext>
            </a:extLst>
          </p:cNvPr>
          <p:cNvPicPr>
            <a:picLocks noChangeAspect="1"/>
          </p:cNvPicPr>
          <p:nvPr/>
        </p:nvPicPr>
        <p:blipFill>
          <a:blip r:embed="rId5"/>
          <a:stretch>
            <a:fillRect/>
          </a:stretch>
        </p:blipFill>
        <p:spPr>
          <a:xfrm>
            <a:off x="6282538" y="672914"/>
            <a:ext cx="5412521" cy="2904004"/>
          </a:xfrm>
          <a:prstGeom prst="rect">
            <a:avLst/>
          </a:prstGeom>
        </p:spPr>
      </p:pic>
      <p:pic>
        <p:nvPicPr>
          <p:cNvPr id="26" name="그림 25">
            <a:extLst>
              <a:ext uri="{FF2B5EF4-FFF2-40B4-BE49-F238E27FC236}">
                <a16:creationId xmlns:a16="http://schemas.microsoft.com/office/drawing/2014/main" id="{297938BA-6BF2-42E4-B078-369F391F8FB0}"/>
              </a:ext>
            </a:extLst>
          </p:cNvPr>
          <p:cNvPicPr>
            <a:picLocks noChangeAspect="1"/>
          </p:cNvPicPr>
          <p:nvPr/>
        </p:nvPicPr>
        <p:blipFill>
          <a:blip r:embed="rId6"/>
          <a:stretch>
            <a:fillRect/>
          </a:stretch>
        </p:blipFill>
        <p:spPr>
          <a:xfrm>
            <a:off x="6282538" y="4119399"/>
            <a:ext cx="5412521" cy="736990"/>
          </a:xfrm>
          <a:prstGeom prst="rect">
            <a:avLst/>
          </a:prstGeom>
        </p:spPr>
      </p:pic>
      <p:grpSp>
        <p:nvGrpSpPr>
          <p:cNvPr id="10" name="그룹 9">
            <a:extLst>
              <a:ext uri="{FF2B5EF4-FFF2-40B4-BE49-F238E27FC236}">
                <a16:creationId xmlns:a16="http://schemas.microsoft.com/office/drawing/2014/main" id="{4DB58B12-BAA8-4374-878F-02C5409DE6EE}"/>
              </a:ext>
            </a:extLst>
          </p:cNvPr>
          <p:cNvGrpSpPr/>
          <p:nvPr/>
        </p:nvGrpSpPr>
        <p:grpSpPr>
          <a:xfrm>
            <a:off x="11593737" y="6457890"/>
            <a:ext cx="678993" cy="400110"/>
            <a:chOff x="10627762" y="-30288"/>
            <a:chExt cx="597159" cy="400110"/>
          </a:xfrm>
        </p:grpSpPr>
        <p:sp>
          <p:nvSpPr>
            <p:cNvPr id="11" name="사각형: 둥근 모서리 10">
              <a:extLst>
                <a:ext uri="{FF2B5EF4-FFF2-40B4-BE49-F238E27FC236}">
                  <a16:creationId xmlns:a16="http://schemas.microsoft.com/office/drawing/2014/main" id="{FDDCBE1A-958A-4B95-B7C1-E5704BC429C6}"/>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TextBox 11">
              <a:extLst>
                <a:ext uri="{FF2B5EF4-FFF2-40B4-BE49-F238E27FC236}">
                  <a16:creationId xmlns:a16="http://schemas.microsoft.com/office/drawing/2014/main" id="{D912A439-DD84-4A0B-8D52-BDCB9F556A5B}"/>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13" name="화살표: 오른쪽 12">
              <a:hlinkClick r:id="" action="ppaction://noaction"/>
              <a:extLst>
                <a:ext uri="{FF2B5EF4-FFF2-40B4-BE49-F238E27FC236}">
                  <a16:creationId xmlns:a16="http://schemas.microsoft.com/office/drawing/2014/main" id="{5DA8A7BF-DE0A-42FA-B11B-11FCB638ACEF}"/>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3120685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5E60E50-7DA3-41F4-B92E-B8A0C30C592F}"/>
              </a:ext>
            </a:extLst>
          </p:cNvPr>
          <p:cNvSpPr>
            <a:spLocks noGrp="1"/>
          </p:cNvSpPr>
          <p:nvPr>
            <p:ph type="title"/>
          </p:nvPr>
        </p:nvSpPr>
        <p:spPr/>
        <p:txBody>
          <a:bodyPr>
            <a:normAutofit/>
          </a:bodyPr>
          <a:lstStyle/>
          <a:p>
            <a:pPr>
              <a:lnSpc>
                <a:spcPct val="100000"/>
              </a:lnSpc>
            </a:pPr>
            <a:r>
              <a:rPr lang="en-US" altLang="ko-KR" sz="2000" b="1" dirty="0">
                <a:solidFill>
                  <a:schemeClr val="bg1">
                    <a:lumMod val="65000"/>
                  </a:schemeClr>
                </a:solidFill>
              </a:rPr>
              <a:t>/Theory/T4/Substitution</a:t>
            </a:r>
            <a:br>
              <a:rPr lang="en-US" altLang="ko-KR" dirty="0"/>
            </a:br>
            <a:r>
              <a:rPr lang="en-US" altLang="ko-KR" dirty="0"/>
              <a:t> </a:t>
            </a:r>
            <a:r>
              <a:rPr lang="ko-KR" altLang="en-US" kern="0" dirty="0">
                <a:solidFill>
                  <a:srgbClr val="000000"/>
                </a:solidFill>
                <a:latin typeface="함초롬바탕" panose="02030604000101010101" pitchFamily="18" charset="-127"/>
              </a:rPr>
              <a:t>치환 암호</a:t>
            </a:r>
            <a:endParaRPr lang="ko-KR" altLang="en-US" dirty="0"/>
          </a:p>
        </p:txBody>
      </p:sp>
      <p:pic>
        <p:nvPicPr>
          <p:cNvPr id="12290" name="Picture 2" descr="Python] 단일 치환 암호">
            <a:extLst>
              <a:ext uri="{FF2B5EF4-FFF2-40B4-BE49-F238E27FC236}">
                <a16:creationId xmlns:a16="http://schemas.microsoft.com/office/drawing/2014/main" id="{60453566-AB3B-40FD-B663-46330915F0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7757" y="1788785"/>
            <a:ext cx="7580826" cy="3280430"/>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93961392-74FC-47BE-B204-55727A129DE1}"/>
              </a:ext>
            </a:extLst>
          </p:cNvPr>
          <p:cNvSpPr txBox="1"/>
          <p:nvPr/>
        </p:nvSpPr>
        <p:spPr>
          <a:xfrm>
            <a:off x="1925325" y="3285282"/>
            <a:ext cx="1272207" cy="369332"/>
          </a:xfrm>
          <a:prstGeom prst="rect">
            <a:avLst/>
          </a:prstGeom>
          <a:noFill/>
        </p:spPr>
        <p:txBody>
          <a:bodyPr wrap="square" rtlCol="0">
            <a:spAutoFit/>
          </a:bodyPr>
          <a:lstStyle/>
          <a:p>
            <a:r>
              <a:rPr lang="ko-KR" altLang="en-US" dirty="0"/>
              <a:t>암호화</a:t>
            </a:r>
            <a:endParaRPr lang="en-US" altLang="ko-KR" dirty="0"/>
          </a:p>
        </p:txBody>
      </p:sp>
      <p:sp>
        <p:nvSpPr>
          <p:cNvPr id="37" name="TextBox 36">
            <a:extLst>
              <a:ext uri="{FF2B5EF4-FFF2-40B4-BE49-F238E27FC236}">
                <a16:creationId xmlns:a16="http://schemas.microsoft.com/office/drawing/2014/main" id="{C7C4E9CF-E6F3-4CB9-8D60-5F07EC9982B5}"/>
              </a:ext>
            </a:extLst>
          </p:cNvPr>
          <p:cNvSpPr txBox="1"/>
          <p:nvPr/>
        </p:nvSpPr>
        <p:spPr>
          <a:xfrm>
            <a:off x="1417601" y="3654614"/>
            <a:ext cx="2130156" cy="369332"/>
          </a:xfrm>
          <a:prstGeom prst="rect">
            <a:avLst/>
          </a:prstGeom>
          <a:noFill/>
        </p:spPr>
        <p:txBody>
          <a:bodyPr wrap="square" rtlCol="0">
            <a:spAutoFit/>
          </a:bodyPr>
          <a:lstStyle/>
          <a:p>
            <a:r>
              <a:rPr lang="en-US" altLang="ko-KR" dirty="0"/>
              <a:t>HELLO </a:t>
            </a:r>
            <a:r>
              <a:rPr lang="en-US" altLang="ko-KR" dirty="0">
                <a:sym typeface="Wingdings" panose="05000000000000000000" pitchFamily="2" charset="2"/>
              </a:rPr>
              <a:t> TXGGO</a:t>
            </a:r>
            <a:endParaRPr lang="ko-KR" altLang="en-US" dirty="0"/>
          </a:p>
        </p:txBody>
      </p:sp>
      <p:cxnSp>
        <p:nvCxnSpPr>
          <p:cNvPr id="4" name="직선 연결선 3">
            <a:extLst>
              <a:ext uri="{FF2B5EF4-FFF2-40B4-BE49-F238E27FC236}">
                <a16:creationId xmlns:a16="http://schemas.microsoft.com/office/drawing/2014/main" id="{8458D368-1A0E-49AE-8480-BF5AE2F0D683}"/>
              </a:ext>
            </a:extLst>
          </p:cNvPr>
          <p:cNvCxnSpPr>
            <a:cxnSpLocks/>
          </p:cNvCxnSpPr>
          <p:nvPr/>
        </p:nvCxnSpPr>
        <p:spPr>
          <a:xfrm>
            <a:off x="5788058" y="2433932"/>
            <a:ext cx="3280528" cy="213806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직선 연결선 68">
            <a:extLst>
              <a:ext uri="{FF2B5EF4-FFF2-40B4-BE49-F238E27FC236}">
                <a16:creationId xmlns:a16="http://schemas.microsoft.com/office/drawing/2014/main" id="{9D03EC99-E87C-43EF-B87D-78AD4877EFC2}"/>
              </a:ext>
            </a:extLst>
          </p:cNvPr>
          <p:cNvCxnSpPr>
            <a:cxnSpLocks/>
          </p:cNvCxnSpPr>
          <p:nvPr/>
        </p:nvCxnSpPr>
        <p:spPr>
          <a:xfrm>
            <a:off x="4949072" y="2433932"/>
            <a:ext cx="5241303" cy="213806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직선 연결선 69">
            <a:extLst>
              <a:ext uri="{FF2B5EF4-FFF2-40B4-BE49-F238E27FC236}">
                <a16:creationId xmlns:a16="http://schemas.microsoft.com/office/drawing/2014/main" id="{D44FC1C0-809A-4C10-8F78-6D69572914BA}"/>
              </a:ext>
            </a:extLst>
          </p:cNvPr>
          <p:cNvCxnSpPr>
            <a:cxnSpLocks/>
          </p:cNvCxnSpPr>
          <p:nvPr/>
        </p:nvCxnSpPr>
        <p:spPr>
          <a:xfrm flipH="1">
            <a:off x="5505254" y="2433932"/>
            <a:ext cx="1376313" cy="213806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직선 연결선 70">
            <a:extLst>
              <a:ext uri="{FF2B5EF4-FFF2-40B4-BE49-F238E27FC236}">
                <a16:creationId xmlns:a16="http://schemas.microsoft.com/office/drawing/2014/main" id="{9C7D4CBE-55E6-42FA-A6C4-531170CE58B4}"/>
              </a:ext>
            </a:extLst>
          </p:cNvPr>
          <p:cNvCxnSpPr>
            <a:cxnSpLocks/>
          </p:cNvCxnSpPr>
          <p:nvPr/>
        </p:nvCxnSpPr>
        <p:spPr>
          <a:xfrm flipH="1">
            <a:off x="4119514" y="2433932"/>
            <a:ext cx="3619893" cy="213806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0055322E-DDC8-433C-B1A2-8FA66B2833AB}"/>
              </a:ext>
            </a:extLst>
          </p:cNvPr>
          <p:cNvSpPr txBox="1"/>
          <p:nvPr/>
        </p:nvSpPr>
        <p:spPr>
          <a:xfrm>
            <a:off x="2660545" y="5803206"/>
            <a:ext cx="6431011" cy="369332"/>
          </a:xfrm>
          <a:prstGeom prst="rect">
            <a:avLst/>
          </a:prstGeom>
          <a:noFill/>
        </p:spPr>
        <p:txBody>
          <a:bodyPr wrap="square" rtlCol="0">
            <a:spAutoFit/>
          </a:bodyPr>
          <a:lstStyle/>
          <a:p>
            <a:r>
              <a:rPr lang="ko-KR" altLang="en-US" dirty="0" err="1"/>
              <a:t>시저</a:t>
            </a:r>
            <a:r>
              <a:rPr lang="ko-KR" altLang="en-US" dirty="0"/>
              <a:t> 암호보다 키의 종류가 훨씬 많다</a:t>
            </a:r>
            <a:r>
              <a:rPr lang="en-US" altLang="ko-KR" dirty="0"/>
              <a:t>. -&gt; 26! </a:t>
            </a:r>
            <a:r>
              <a:rPr lang="ko-KR" altLang="en-US" dirty="0"/>
              <a:t>개</a:t>
            </a:r>
            <a:r>
              <a:rPr lang="en-US" altLang="ko-KR" dirty="0"/>
              <a:t>.</a:t>
            </a:r>
            <a:endParaRPr lang="ko-KR" altLang="en-US" dirty="0">
              <a:solidFill>
                <a:srgbClr val="FF0000"/>
              </a:solidFill>
            </a:endParaRPr>
          </a:p>
        </p:txBody>
      </p:sp>
      <p:grpSp>
        <p:nvGrpSpPr>
          <p:cNvPr id="12" name="그룹 11">
            <a:extLst>
              <a:ext uri="{FF2B5EF4-FFF2-40B4-BE49-F238E27FC236}">
                <a16:creationId xmlns:a16="http://schemas.microsoft.com/office/drawing/2014/main" id="{F5DEE182-52FC-4E34-8E7A-43DA088E53B8}"/>
              </a:ext>
            </a:extLst>
          </p:cNvPr>
          <p:cNvGrpSpPr/>
          <p:nvPr/>
        </p:nvGrpSpPr>
        <p:grpSpPr>
          <a:xfrm>
            <a:off x="11593737" y="6457890"/>
            <a:ext cx="678993" cy="400110"/>
            <a:chOff x="10627762" y="-30288"/>
            <a:chExt cx="597159" cy="400110"/>
          </a:xfrm>
        </p:grpSpPr>
        <p:sp>
          <p:nvSpPr>
            <p:cNvPr id="13" name="사각형: 둥근 모서리 12">
              <a:extLst>
                <a:ext uri="{FF2B5EF4-FFF2-40B4-BE49-F238E27FC236}">
                  <a16:creationId xmlns:a16="http://schemas.microsoft.com/office/drawing/2014/main" id="{7E166D42-530B-49EB-82CB-AC2FA3E917B2}"/>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a:extLst>
                <a:ext uri="{FF2B5EF4-FFF2-40B4-BE49-F238E27FC236}">
                  <a16:creationId xmlns:a16="http://schemas.microsoft.com/office/drawing/2014/main" id="{079B994F-F2A7-4FFF-B661-70A997FB0343}"/>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15" name="화살표: 오른쪽 14">
              <a:hlinkClick r:id="" action="ppaction://noaction"/>
              <a:extLst>
                <a:ext uri="{FF2B5EF4-FFF2-40B4-BE49-F238E27FC236}">
                  <a16:creationId xmlns:a16="http://schemas.microsoft.com/office/drawing/2014/main" id="{9D25A9A3-4EFC-406B-8B1A-C1C1F421C20A}"/>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6" name="화살표: 오른쪽 15">
            <a:hlinkClick r:id="" action="ppaction://noaction"/>
            <a:extLst>
              <a:ext uri="{FF2B5EF4-FFF2-40B4-BE49-F238E27FC236}">
                <a16:creationId xmlns:a16="http://schemas.microsoft.com/office/drawing/2014/main" id="{78AABE2A-ADC1-49CC-82E7-AE1BF0256CE0}"/>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4076013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5E60E50-7DA3-41F4-B92E-B8A0C30C592F}"/>
              </a:ext>
            </a:extLst>
          </p:cNvPr>
          <p:cNvSpPr>
            <a:spLocks noGrp="1"/>
          </p:cNvSpPr>
          <p:nvPr>
            <p:ph type="title"/>
          </p:nvPr>
        </p:nvSpPr>
        <p:spPr/>
        <p:txBody>
          <a:bodyPr>
            <a:normAutofit/>
          </a:bodyPr>
          <a:lstStyle/>
          <a:p>
            <a:pPr>
              <a:lnSpc>
                <a:spcPct val="100000"/>
              </a:lnSpc>
            </a:pPr>
            <a:r>
              <a:rPr lang="en-US" altLang="ko-KR" sz="2000" b="1">
                <a:solidFill>
                  <a:schemeClr val="bg1">
                    <a:lumMod val="65000"/>
                  </a:schemeClr>
                </a:solidFill>
              </a:rPr>
              <a:t>/Theory</a:t>
            </a:r>
            <a:r>
              <a:rPr lang="en-US" altLang="ko-KR" sz="2000" b="1" dirty="0">
                <a:solidFill>
                  <a:schemeClr val="bg1">
                    <a:lumMod val="65000"/>
                  </a:schemeClr>
                </a:solidFill>
              </a:rPr>
              <a:t>/T4/Substitution</a:t>
            </a:r>
            <a:br>
              <a:rPr lang="en-US" altLang="ko-KR" dirty="0"/>
            </a:br>
            <a:r>
              <a:rPr lang="en-US" altLang="ko-KR" dirty="0"/>
              <a:t> </a:t>
            </a:r>
            <a:r>
              <a:rPr lang="ko-KR" altLang="en-US" kern="0" dirty="0">
                <a:solidFill>
                  <a:srgbClr val="000000"/>
                </a:solidFill>
                <a:latin typeface="함초롬바탕" panose="02030604000101010101" pitchFamily="18" charset="-127"/>
              </a:rPr>
              <a:t>치환 암호의 크랙</a:t>
            </a:r>
            <a:endParaRPr lang="ko-KR" altLang="en-US" dirty="0"/>
          </a:p>
        </p:txBody>
      </p:sp>
      <p:pic>
        <p:nvPicPr>
          <p:cNvPr id="11" name="Picture 2" descr="양피지 이미지 검색결과">
            <a:extLst>
              <a:ext uri="{FF2B5EF4-FFF2-40B4-BE49-F238E27FC236}">
                <a16:creationId xmlns:a16="http://schemas.microsoft.com/office/drawing/2014/main" id="{509DEE3F-B140-4304-B622-6BEC4B811A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1258" y="2133577"/>
            <a:ext cx="3789525" cy="161045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5B59151-DF87-4116-A939-ACDB6FE7F968}"/>
              </a:ext>
            </a:extLst>
          </p:cNvPr>
          <p:cNvSpPr txBox="1"/>
          <p:nvPr/>
        </p:nvSpPr>
        <p:spPr>
          <a:xfrm>
            <a:off x="1281259" y="2200143"/>
            <a:ext cx="4007178" cy="1477328"/>
          </a:xfrm>
          <a:prstGeom prst="rect">
            <a:avLst/>
          </a:prstGeom>
          <a:noFill/>
        </p:spPr>
        <p:txBody>
          <a:bodyPr wrap="square" rtlCol="0">
            <a:spAutoFit/>
          </a:bodyPr>
          <a:lstStyle/>
          <a:p>
            <a:r>
              <a:rPr lang="en-US" altLang="ko-KR" sz="900" dirty="0"/>
              <a:t>ME</a:t>
            </a:r>
            <a:r>
              <a:rPr lang="en-US" altLang="ko-KR" sz="900" dirty="0">
                <a:solidFill>
                  <a:srgbClr val="FF0000"/>
                </a:solidFill>
              </a:rPr>
              <a:t>Y</a:t>
            </a:r>
            <a:r>
              <a:rPr lang="en-US" altLang="ko-KR" sz="900" dirty="0"/>
              <a:t>LGVIWAME</a:t>
            </a:r>
            <a:r>
              <a:rPr lang="en-US" altLang="ko-KR" sz="900" dirty="0">
                <a:solidFill>
                  <a:srgbClr val="FF0000"/>
                </a:solidFill>
              </a:rPr>
              <a:t>Y</a:t>
            </a:r>
            <a:r>
              <a:rPr lang="en-US" altLang="ko-KR" sz="900" dirty="0"/>
              <a:t>OPIN</a:t>
            </a:r>
            <a:r>
              <a:rPr lang="en-US" altLang="ko-KR" sz="900" dirty="0">
                <a:solidFill>
                  <a:srgbClr val="FF0000"/>
                </a:solidFill>
              </a:rPr>
              <a:t>Y</a:t>
            </a:r>
            <a:r>
              <a:rPr lang="en-US" altLang="ko-KR" sz="900" dirty="0"/>
              <a:t>ZGW</a:t>
            </a:r>
            <a:r>
              <a:rPr lang="en-US" altLang="ko-KR" sz="900" dirty="0">
                <a:solidFill>
                  <a:srgbClr val="FF0000"/>
                </a:solidFill>
              </a:rPr>
              <a:t>Y</a:t>
            </a:r>
            <a:r>
              <a:rPr lang="en-US" altLang="ko-KR" sz="900" dirty="0"/>
              <a:t>EGMZRUU</a:t>
            </a:r>
            <a:r>
              <a:rPr lang="en-US" altLang="ko-KR" sz="900" dirty="0">
                <a:solidFill>
                  <a:srgbClr val="FF0000"/>
                </a:solidFill>
              </a:rPr>
              <a:t>Y</a:t>
            </a:r>
            <a:r>
              <a:rPr lang="en-US" altLang="ko-KR" sz="900" dirty="0"/>
              <a:t>PZAIXILGVSIZZMPGKKDWO MEPGROEIWGPCEIPAMDKKEYCIUYMGIFRWCEGLOPINYZHRZMPDN YWDWOGWITDWYSEDCEEIAFYYWMPIDWYAGTYPIKGLMXFPIWCEHR ZMMEYMEDWOMGQRYWCEUXMEDPZMQRGMEEYAPISDWOFICJILYS NICYZEYMGGJIPRWIWAIHRUNIWAHRZMUDZZYAMEYFRWCEMRPWD WOPGRWAIOIDWSDMEIGWYMSGMEPYYEYHRUNYARNFRMSDMEWG OPYIMYPZRCCYZZIOIDWIWAIOIDWEYMPDYAILMYPMEYMWUNMDW OUGPZYKFRMIMKIZMEIAMGODTYDMRNIWASIKJYAISIXSDMEEDZWG ZYDWMEYIDPZIXDWODIUZRPYMEYXIPYZGRPDMDZYIZXMGAYZNDZ YSEIMXGRCIWWGMOYM </a:t>
            </a:r>
            <a:endParaRPr lang="ko-KR" altLang="en-US" sz="900" dirty="0"/>
          </a:p>
        </p:txBody>
      </p:sp>
      <p:pic>
        <p:nvPicPr>
          <p:cNvPr id="7" name="그림 6">
            <a:extLst>
              <a:ext uri="{FF2B5EF4-FFF2-40B4-BE49-F238E27FC236}">
                <a16:creationId xmlns:a16="http://schemas.microsoft.com/office/drawing/2014/main" id="{F82B9528-A607-475B-8002-06260CAE85F4}"/>
              </a:ext>
            </a:extLst>
          </p:cNvPr>
          <p:cNvPicPr>
            <a:picLocks noChangeAspect="1"/>
          </p:cNvPicPr>
          <p:nvPr/>
        </p:nvPicPr>
        <p:blipFill>
          <a:blip r:embed="rId3"/>
          <a:stretch>
            <a:fillRect/>
          </a:stretch>
        </p:blipFill>
        <p:spPr>
          <a:xfrm>
            <a:off x="7243767" y="4508739"/>
            <a:ext cx="4079379" cy="2197728"/>
          </a:xfrm>
          <a:prstGeom prst="rect">
            <a:avLst/>
          </a:prstGeom>
        </p:spPr>
      </p:pic>
      <p:pic>
        <p:nvPicPr>
          <p:cNvPr id="10" name="그림 9">
            <a:extLst>
              <a:ext uri="{FF2B5EF4-FFF2-40B4-BE49-F238E27FC236}">
                <a16:creationId xmlns:a16="http://schemas.microsoft.com/office/drawing/2014/main" id="{424CE517-5F97-4DCF-8C32-57E4BF54066E}"/>
              </a:ext>
            </a:extLst>
          </p:cNvPr>
          <p:cNvPicPr>
            <a:picLocks noChangeAspect="1"/>
          </p:cNvPicPr>
          <p:nvPr/>
        </p:nvPicPr>
        <p:blipFill>
          <a:blip r:embed="rId4"/>
          <a:stretch>
            <a:fillRect/>
          </a:stretch>
        </p:blipFill>
        <p:spPr>
          <a:xfrm>
            <a:off x="7243767" y="1840749"/>
            <a:ext cx="3735713" cy="2619146"/>
          </a:xfrm>
          <a:prstGeom prst="rect">
            <a:avLst/>
          </a:prstGeom>
        </p:spPr>
      </p:pic>
      <p:sp>
        <p:nvSpPr>
          <p:cNvPr id="19" name="TextBox 18">
            <a:extLst>
              <a:ext uri="{FF2B5EF4-FFF2-40B4-BE49-F238E27FC236}">
                <a16:creationId xmlns:a16="http://schemas.microsoft.com/office/drawing/2014/main" id="{A39759F7-5D70-4534-96ED-9D17D5B29604}"/>
              </a:ext>
            </a:extLst>
          </p:cNvPr>
          <p:cNvSpPr txBox="1"/>
          <p:nvPr/>
        </p:nvSpPr>
        <p:spPr>
          <a:xfrm>
            <a:off x="2705773" y="3884159"/>
            <a:ext cx="940494" cy="369332"/>
          </a:xfrm>
          <a:prstGeom prst="rect">
            <a:avLst/>
          </a:prstGeom>
          <a:noFill/>
        </p:spPr>
        <p:txBody>
          <a:bodyPr wrap="square" rtlCol="0">
            <a:spAutoFit/>
          </a:bodyPr>
          <a:lstStyle/>
          <a:p>
            <a:r>
              <a:rPr lang="ko-KR" altLang="en-US"/>
              <a:t>암호문</a:t>
            </a:r>
            <a:endParaRPr lang="ko-KR" altLang="en-US" dirty="0">
              <a:solidFill>
                <a:srgbClr val="FF0000"/>
              </a:solidFill>
            </a:endParaRPr>
          </a:p>
        </p:txBody>
      </p:sp>
      <p:sp>
        <p:nvSpPr>
          <p:cNvPr id="12" name="화살표: 오른쪽 11">
            <a:extLst>
              <a:ext uri="{FF2B5EF4-FFF2-40B4-BE49-F238E27FC236}">
                <a16:creationId xmlns:a16="http://schemas.microsoft.com/office/drawing/2014/main" id="{3D24EE5B-59A6-4A28-847E-99CA7D77E26A}"/>
              </a:ext>
            </a:extLst>
          </p:cNvPr>
          <p:cNvSpPr/>
          <p:nvPr/>
        </p:nvSpPr>
        <p:spPr>
          <a:xfrm>
            <a:off x="5967167" y="2714920"/>
            <a:ext cx="418691" cy="2073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화살표: 오른쪽 20">
            <a:extLst>
              <a:ext uri="{FF2B5EF4-FFF2-40B4-BE49-F238E27FC236}">
                <a16:creationId xmlns:a16="http://schemas.microsoft.com/office/drawing/2014/main" id="{C3F7F6AD-E488-41E1-8EA8-D8112D56F2DE}"/>
              </a:ext>
            </a:extLst>
          </p:cNvPr>
          <p:cNvSpPr/>
          <p:nvPr/>
        </p:nvSpPr>
        <p:spPr>
          <a:xfrm rot="10800000">
            <a:off x="5961652" y="5092046"/>
            <a:ext cx="418691" cy="2073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2" name="Picture 2" descr="양피지 이미지 검색결과">
            <a:extLst>
              <a:ext uri="{FF2B5EF4-FFF2-40B4-BE49-F238E27FC236}">
                <a16:creationId xmlns:a16="http://schemas.microsoft.com/office/drawing/2014/main" id="{FEBDE080-53D7-4716-B678-BEC1A97B3D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1257" y="4598969"/>
            <a:ext cx="3789525" cy="1610459"/>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6021AAD5-9A8A-4B4F-80F9-461922B24305}"/>
              </a:ext>
            </a:extLst>
          </p:cNvPr>
          <p:cNvSpPr txBox="1"/>
          <p:nvPr/>
        </p:nvSpPr>
        <p:spPr>
          <a:xfrm>
            <a:off x="1281258" y="4665535"/>
            <a:ext cx="4007178" cy="1477328"/>
          </a:xfrm>
          <a:prstGeom prst="rect">
            <a:avLst/>
          </a:prstGeom>
          <a:noFill/>
        </p:spPr>
        <p:txBody>
          <a:bodyPr wrap="square" rtlCol="0">
            <a:spAutoFit/>
          </a:bodyPr>
          <a:lstStyle/>
          <a:p>
            <a:r>
              <a:rPr lang="en-US" altLang="ko-KR" sz="900" dirty="0" err="1"/>
              <a:t>MEeLGVIWAMEeOPINeZGWeEGMZRUUePZAIXILGVSIZZMPGKKDWO</a:t>
            </a:r>
            <a:r>
              <a:rPr lang="en-US" altLang="ko-KR" sz="900" dirty="0"/>
              <a:t> </a:t>
            </a:r>
            <a:r>
              <a:rPr lang="en-US" altLang="ko-KR" sz="900" dirty="0" err="1"/>
              <a:t>MEPGROEIWGPCEIPAMDKKEeCIUeMGIFRWCEGLOPINeZHRZMPDN</a:t>
            </a:r>
            <a:r>
              <a:rPr lang="en-US" altLang="ko-KR" sz="900" dirty="0"/>
              <a:t> </a:t>
            </a:r>
            <a:r>
              <a:rPr lang="en-US" altLang="ko-KR" sz="900" dirty="0" err="1"/>
              <a:t>eWDWOGWITDWeSEDCEEIAFeeWMPIDWeAGTePIKGLMXFPIWCEHR</a:t>
            </a:r>
            <a:r>
              <a:rPr lang="en-US" altLang="ko-KR" sz="900" dirty="0"/>
              <a:t> </a:t>
            </a:r>
            <a:r>
              <a:rPr lang="en-US" altLang="ko-KR" sz="900" dirty="0" err="1"/>
              <a:t>ZMMEeMEDWOMGQReWCEUXMEDPZMQRGMEEeAPISDWOFICJILeS</a:t>
            </a:r>
            <a:r>
              <a:rPr lang="en-US" altLang="ko-KR" sz="900" dirty="0"/>
              <a:t> </a:t>
            </a:r>
            <a:r>
              <a:rPr lang="en-US" altLang="ko-KR" sz="900" dirty="0" err="1"/>
              <a:t>NICeZEeMGGJIPRWIWAIHRUNIWAHRZMUDZZeAMEeFRWCEMRPWD</a:t>
            </a:r>
            <a:r>
              <a:rPr lang="en-US" altLang="ko-KR" sz="900" dirty="0"/>
              <a:t> </a:t>
            </a:r>
            <a:r>
              <a:rPr lang="en-US" altLang="ko-KR" sz="900" dirty="0" err="1"/>
              <a:t>WOPGRWAIOIDWSDMEIGWeMSGMEPeeEeHRUNeARNFRMSDMEWG</a:t>
            </a:r>
            <a:r>
              <a:rPr lang="en-US" altLang="ko-KR" sz="900" dirty="0"/>
              <a:t> </a:t>
            </a:r>
            <a:r>
              <a:rPr lang="en-US" altLang="ko-KR" sz="900" dirty="0" err="1"/>
              <a:t>OPeIMePZRCCeZZIOIDWIWAIOIDWEeMPDeAILMePMEeMWUNMDWO</a:t>
            </a:r>
            <a:r>
              <a:rPr lang="en-US" altLang="ko-KR" sz="900" dirty="0"/>
              <a:t> </a:t>
            </a:r>
            <a:r>
              <a:rPr lang="en-US" altLang="ko-KR" sz="900" dirty="0" err="1"/>
              <a:t>UGPZeKFRMIMKIZMEIAMGODTeDMRNIWASIKJeAISIXSDMEEDZWGZ</a:t>
            </a:r>
            <a:r>
              <a:rPr lang="en-US" altLang="ko-KR" sz="900" dirty="0"/>
              <a:t> </a:t>
            </a:r>
            <a:r>
              <a:rPr lang="en-US" altLang="ko-KR" sz="900" dirty="0" err="1"/>
              <a:t>eDWMEeIDPZIXDWODIUZRPeMEeXIPeZGRPDMDZeIZXMGAeZNDZe</a:t>
            </a:r>
            <a:r>
              <a:rPr lang="en-US" altLang="ko-KR" sz="900" dirty="0"/>
              <a:t> </a:t>
            </a:r>
            <a:r>
              <a:rPr lang="en-US" altLang="ko-KR" sz="900" dirty="0" err="1"/>
              <a:t>SEIMXGRCIWWGMOeM</a:t>
            </a:r>
            <a:endParaRPr lang="ko-KR" altLang="en-US" sz="900" dirty="0"/>
          </a:p>
        </p:txBody>
      </p:sp>
      <p:sp>
        <p:nvSpPr>
          <p:cNvPr id="24" name="TextBox 23">
            <a:extLst>
              <a:ext uri="{FF2B5EF4-FFF2-40B4-BE49-F238E27FC236}">
                <a16:creationId xmlns:a16="http://schemas.microsoft.com/office/drawing/2014/main" id="{4A8BAA7A-D22C-4D05-9ADD-D980EEEFF285}"/>
              </a:ext>
            </a:extLst>
          </p:cNvPr>
          <p:cNvSpPr txBox="1"/>
          <p:nvPr/>
        </p:nvSpPr>
        <p:spPr>
          <a:xfrm>
            <a:off x="1130376" y="6337135"/>
            <a:ext cx="4444775" cy="369332"/>
          </a:xfrm>
          <a:prstGeom prst="rect">
            <a:avLst/>
          </a:prstGeom>
          <a:noFill/>
        </p:spPr>
        <p:txBody>
          <a:bodyPr wrap="square" rtlCol="0">
            <a:spAutoFit/>
          </a:bodyPr>
          <a:lstStyle/>
          <a:p>
            <a:r>
              <a:rPr lang="ko-KR" altLang="en-US" dirty="0"/>
              <a:t>최빈도를 갖는 </a:t>
            </a:r>
            <a:r>
              <a:rPr lang="ko-KR" altLang="en-US"/>
              <a:t>문자를 </a:t>
            </a:r>
            <a:r>
              <a:rPr lang="en-US" altLang="ko-KR"/>
              <a:t>e</a:t>
            </a:r>
            <a:r>
              <a:rPr lang="ko-KR" altLang="en-US"/>
              <a:t>로 </a:t>
            </a:r>
            <a:r>
              <a:rPr lang="ko-KR" altLang="en-US" dirty="0"/>
              <a:t>변환 </a:t>
            </a:r>
            <a:r>
              <a:rPr lang="en-US" altLang="ko-KR" dirty="0"/>
              <a:t>: </a:t>
            </a:r>
            <a:r>
              <a:rPr lang="en-US" altLang="ko-KR"/>
              <a:t>Y-&gt;e</a:t>
            </a:r>
            <a:endParaRPr lang="ko-KR" altLang="en-US" dirty="0">
              <a:solidFill>
                <a:srgbClr val="FF0000"/>
              </a:solidFill>
            </a:endParaRPr>
          </a:p>
        </p:txBody>
      </p:sp>
      <p:sp>
        <p:nvSpPr>
          <p:cNvPr id="25" name="TextBox 24">
            <a:extLst>
              <a:ext uri="{FF2B5EF4-FFF2-40B4-BE49-F238E27FC236}">
                <a16:creationId xmlns:a16="http://schemas.microsoft.com/office/drawing/2014/main" id="{6EBAA354-546D-4CC8-A633-7ADDE34A290A}"/>
              </a:ext>
            </a:extLst>
          </p:cNvPr>
          <p:cNvSpPr txBox="1"/>
          <p:nvPr/>
        </p:nvSpPr>
        <p:spPr>
          <a:xfrm>
            <a:off x="8698381" y="2018138"/>
            <a:ext cx="1170149" cy="369332"/>
          </a:xfrm>
          <a:prstGeom prst="rect">
            <a:avLst/>
          </a:prstGeom>
          <a:noFill/>
        </p:spPr>
        <p:txBody>
          <a:bodyPr wrap="square" rtlCol="0">
            <a:spAutoFit/>
          </a:bodyPr>
          <a:lstStyle/>
          <a:p>
            <a:r>
              <a:rPr lang="ko-KR" altLang="en-US"/>
              <a:t>빈도분석</a:t>
            </a:r>
            <a:endParaRPr lang="ko-KR" altLang="en-US" dirty="0">
              <a:solidFill>
                <a:srgbClr val="FF0000"/>
              </a:solidFill>
            </a:endParaRPr>
          </a:p>
        </p:txBody>
      </p:sp>
      <p:grpSp>
        <p:nvGrpSpPr>
          <p:cNvPr id="15" name="그룹 14">
            <a:extLst>
              <a:ext uri="{FF2B5EF4-FFF2-40B4-BE49-F238E27FC236}">
                <a16:creationId xmlns:a16="http://schemas.microsoft.com/office/drawing/2014/main" id="{A3D4CCD6-23CD-41EE-9D96-47CC25B213B1}"/>
              </a:ext>
            </a:extLst>
          </p:cNvPr>
          <p:cNvGrpSpPr/>
          <p:nvPr/>
        </p:nvGrpSpPr>
        <p:grpSpPr>
          <a:xfrm>
            <a:off x="11593737" y="6457890"/>
            <a:ext cx="678993" cy="400110"/>
            <a:chOff x="10627762" y="-30288"/>
            <a:chExt cx="597159" cy="400110"/>
          </a:xfrm>
        </p:grpSpPr>
        <p:sp>
          <p:nvSpPr>
            <p:cNvPr id="16" name="사각형: 둥근 모서리 15">
              <a:extLst>
                <a:ext uri="{FF2B5EF4-FFF2-40B4-BE49-F238E27FC236}">
                  <a16:creationId xmlns:a16="http://schemas.microsoft.com/office/drawing/2014/main" id="{EF7B356C-2C72-4D85-84EE-31281A821A3A}"/>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ED380754-F030-4C99-823F-E1561AB783D0}"/>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18" name="화살표: 오른쪽 17">
              <a:hlinkClick r:id="" action="ppaction://noaction"/>
              <a:extLst>
                <a:ext uri="{FF2B5EF4-FFF2-40B4-BE49-F238E27FC236}">
                  <a16:creationId xmlns:a16="http://schemas.microsoft.com/office/drawing/2014/main" id="{D68DEB0A-88C6-495C-A8C6-8F3D38910B83}"/>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 name="직사각형 2">
            <a:extLst>
              <a:ext uri="{FF2B5EF4-FFF2-40B4-BE49-F238E27FC236}">
                <a16:creationId xmlns:a16="http://schemas.microsoft.com/office/drawing/2014/main" id="{7F5CB4C3-52BB-4C32-8DB9-1024F63D7E92}"/>
              </a:ext>
            </a:extLst>
          </p:cNvPr>
          <p:cNvSpPr/>
          <p:nvPr/>
        </p:nvSpPr>
        <p:spPr>
          <a:xfrm>
            <a:off x="8247767" y="1849315"/>
            <a:ext cx="93421" cy="26674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화살표: 오른쪽 19">
            <a:hlinkClick r:id="" action="ppaction://noaction"/>
            <a:extLst>
              <a:ext uri="{FF2B5EF4-FFF2-40B4-BE49-F238E27FC236}">
                <a16:creationId xmlns:a16="http://schemas.microsoft.com/office/drawing/2014/main" id="{7258A388-7297-40DD-9EAB-0B98CB5970BC}"/>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799330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5E60E50-7DA3-41F4-B92E-B8A0C30C592F}"/>
              </a:ext>
            </a:extLst>
          </p:cNvPr>
          <p:cNvSpPr>
            <a:spLocks noGrp="1"/>
          </p:cNvSpPr>
          <p:nvPr>
            <p:ph type="title"/>
          </p:nvPr>
        </p:nvSpPr>
        <p:spPr/>
        <p:txBody>
          <a:bodyPr>
            <a:normAutofit/>
          </a:bodyPr>
          <a:lstStyle/>
          <a:p>
            <a:pPr>
              <a:lnSpc>
                <a:spcPct val="100000"/>
              </a:lnSpc>
            </a:pPr>
            <a:r>
              <a:rPr lang="en-US" altLang="ko-KR" sz="2000" b="1">
                <a:solidFill>
                  <a:schemeClr val="bg1">
                    <a:lumMod val="65000"/>
                  </a:schemeClr>
                </a:solidFill>
              </a:rPr>
              <a:t>/Theory</a:t>
            </a:r>
            <a:r>
              <a:rPr lang="en-US" altLang="ko-KR" sz="2000" b="1" dirty="0">
                <a:solidFill>
                  <a:schemeClr val="bg1">
                    <a:lumMod val="65000"/>
                  </a:schemeClr>
                </a:solidFill>
              </a:rPr>
              <a:t>/T4/Substitution</a:t>
            </a:r>
            <a:br>
              <a:rPr lang="en-US" altLang="ko-KR" dirty="0"/>
            </a:br>
            <a:r>
              <a:rPr lang="en-US" altLang="ko-KR" dirty="0"/>
              <a:t> </a:t>
            </a:r>
            <a:r>
              <a:rPr lang="ko-KR" altLang="en-US" kern="0" dirty="0">
                <a:solidFill>
                  <a:srgbClr val="000000"/>
                </a:solidFill>
                <a:latin typeface="함초롬바탕" panose="02030604000101010101" pitchFamily="18" charset="-127"/>
              </a:rPr>
              <a:t>치환 암호의 크랙</a:t>
            </a:r>
            <a:endParaRPr lang="ko-KR" altLang="en-US" dirty="0"/>
          </a:p>
        </p:txBody>
      </p:sp>
      <p:pic>
        <p:nvPicPr>
          <p:cNvPr id="22" name="Picture 2" descr="양피지 이미지 검색결과">
            <a:extLst>
              <a:ext uri="{FF2B5EF4-FFF2-40B4-BE49-F238E27FC236}">
                <a16:creationId xmlns:a16="http://schemas.microsoft.com/office/drawing/2014/main" id="{FEBDE080-53D7-4716-B678-BEC1A97B3D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2403" y="2025451"/>
            <a:ext cx="3789525" cy="1610459"/>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6021AAD5-9A8A-4B4F-80F9-461922B24305}"/>
              </a:ext>
            </a:extLst>
          </p:cNvPr>
          <p:cNvSpPr txBox="1"/>
          <p:nvPr/>
        </p:nvSpPr>
        <p:spPr>
          <a:xfrm>
            <a:off x="1262404" y="2092017"/>
            <a:ext cx="4007178" cy="1477328"/>
          </a:xfrm>
          <a:prstGeom prst="rect">
            <a:avLst/>
          </a:prstGeom>
          <a:noFill/>
        </p:spPr>
        <p:txBody>
          <a:bodyPr wrap="square" rtlCol="0">
            <a:spAutoFit/>
          </a:bodyPr>
          <a:lstStyle/>
          <a:p>
            <a:r>
              <a:rPr lang="en-US" altLang="ko-KR" sz="900" dirty="0" err="1">
                <a:solidFill>
                  <a:srgbClr val="FF0000"/>
                </a:solidFill>
              </a:rPr>
              <a:t>MEe</a:t>
            </a:r>
            <a:r>
              <a:rPr lang="en-US" altLang="ko-KR" sz="900" dirty="0" err="1"/>
              <a:t>LGVIWA</a:t>
            </a:r>
            <a:r>
              <a:rPr lang="en-US" altLang="ko-KR" sz="900" dirty="0" err="1">
                <a:solidFill>
                  <a:srgbClr val="FF0000"/>
                </a:solidFill>
              </a:rPr>
              <a:t>MEe</a:t>
            </a:r>
            <a:r>
              <a:rPr lang="en-US" altLang="ko-KR" sz="900" dirty="0" err="1"/>
              <a:t>OPINeZGWeEGMZRUUePZAIXILGVSIZZMPGKKDWO</a:t>
            </a:r>
            <a:r>
              <a:rPr lang="en-US" altLang="ko-KR" sz="900" dirty="0"/>
              <a:t> </a:t>
            </a:r>
            <a:r>
              <a:rPr lang="en-US" altLang="ko-KR" sz="900" dirty="0" err="1"/>
              <a:t>MEPGROEIWGPCEIPAMDKKEeCIUeMGIFRWCEGLOPINeZHRZMPDN</a:t>
            </a:r>
            <a:r>
              <a:rPr lang="en-US" altLang="ko-KR" sz="900" dirty="0"/>
              <a:t> </a:t>
            </a:r>
            <a:r>
              <a:rPr lang="en-US" altLang="ko-KR" sz="900" dirty="0" err="1"/>
              <a:t>eWDWOGWITDWeSEDCEEIAFeeWMPIDWeAGTePIKGLMXFPIWCEHR</a:t>
            </a:r>
            <a:r>
              <a:rPr lang="en-US" altLang="ko-KR" sz="900" dirty="0"/>
              <a:t> </a:t>
            </a:r>
            <a:r>
              <a:rPr lang="en-US" altLang="ko-KR" sz="900" dirty="0" err="1"/>
              <a:t>ZM</a:t>
            </a:r>
            <a:r>
              <a:rPr lang="en-US" altLang="ko-KR" sz="900" dirty="0" err="1">
                <a:solidFill>
                  <a:srgbClr val="FF0000"/>
                </a:solidFill>
              </a:rPr>
              <a:t>MEe</a:t>
            </a:r>
            <a:r>
              <a:rPr lang="en-US" altLang="ko-KR" sz="900" dirty="0" err="1"/>
              <a:t>MEDWOMGQReWCEUXMEDPZMQRGMEEeAPISDWOFICJILeS</a:t>
            </a:r>
            <a:r>
              <a:rPr lang="en-US" altLang="ko-KR" sz="900" dirty="0"/>
              <a:t> </a:t>
            </a:r>
            <a:r>
              <a:rPr lang="en-US" altLang="ko-KR" sz="900" dirty="0" err="1"/>
              <a:t>NICeZEeMGGJIPRWIWAIHRUNIWAHRZMUDZZeA</a:t>
            </a:r>
            <a:r>
              <a:rPr lang="en-US" altLang="ko-KR" sz="900" dirty="0" err="1">
                <a:solidFill>
                  <a:srgbClr val="FF0000"/>
                </a:solidFill>
              </a:rPr>
              <a:t>MEe</a:t>
            </a:r>
            <a:r>
              <a:rPr lang="en-US" altLang="ko-KR" sz="900" dirty="0" err="1"/>
              <a:t>FRWCEMRPWD</a:t>
            </a:r>
            <a:r>
              <a:rPr lang="en-US" altLang="ko-KR" sz="900" dirty="0"/>
              <a:t> </a:t>
            </a:r>
            <a:r>
              <a:rPr lang="en-US" altLang="ko-KR" sz="900" dirty="0" err="1"/>
              <a:t>WOPGRWAIOIDWSDMEIGWeMSGMEPeeEeHRUNeARNFRMSDMEWG</a:t>
            </a:r>
            <a:r>
              <a:rPr lang="en-US" altLang="ko-KR" sz="900" dirty="0"/>
              <a:t> </a:t>
            </a:r>
            <a:r>
              <a:rPr lang="en-US" altLang="ko-KR" sz="900" dirty="0" err="1"/>
              <a:t>OPeIMePZRCCeZZIOIDWIWAIOIDWEeMPDeAILMeP</a:t>
            </a:r>
            <a:r>
              <a:rPr lang="en-US" altLang="ko-KR" sz="900" dirty="0" err="1">
                <a:solidFill>
                  <a:srgbClr val="FF0000"/>
                </a:solidFill>
              </a:rPr>
              <a:t>MEe</a:t>
            </a:r>
            <a:r>
              <a:rPr lang="en-US" altLang="ko-KR" sz="900" dirty="0" err="1"/>
              <a:t>MWUNMDWO</a:t>
            </a:r>
            <a:r>
              <a:rPr lang="en-US" altLang="ko-KR" sz="900" dirty="0"/>
              <a:t> </a:t>
            </a:r>
            <a:r>
              <a:rPr lang="en-US" altLang="ko-KR" sz="900" dirty="0" err="1"/>
              <a:t>UGPZeKFRMIMKIZMEIAMGODTeDMRNIWASIKJeAISIXSDMEEDZWGZ</a:t>
            </a:r>
            <a:r>
              <a:rPr lang="en-US" altLang="ko-KR" sz="900" dirty="0"/>
              <a:t> </a:t>
            </a:r>
            <a:r>
              <a:rPr lang="en-US" altLang="ko-KR" sz="900" dirty="0" err="1"/>
              <a:t>eDW</a:t>
            </a:r>
            <a:r>
              <a:rPr lang="en-US" altLang="ko-KR" sz="900" dirty="0" err="1">
                <a:solidFill>
                  <a:srgbClr val="FF0000"/>
                </a:solidFill>
              </a:rPr>
              <a:t>MEe</a:t>
            </a:r>
            <a:r>
              <a:rPr lang="en-US" altLang="ko-KR" sz="900" dirty="0" err="1"/>
              <a:t>IDPZIXDWODIUZRPeMEeXIPeZGRPDMDZeIZXMGAeZNDZe</a:t>
            </a:r>
            <a:r>
              <a:rPr lang="en-US" altLang="ko-KR" sz="900" dirty="0"/>
              <a:t> </a:t>
            </a:r>
            <a:r>
              <a:rPr lang="en-US" altLang="ko-KR" sz="900" dirty="0" err="1"/>
              <a:t>SEIMXGRCIWWGMOeM</a:t>
            </a:r>
            <a:endParaRPr lang="ko-KR" altLang="en-US" sz="900" dirty="0"/>
          </a:p>
        </p:txBody>
      </p:sp>
      <p:sp>
        <p:nvSpPr>
          <p:cNvPr id="24" name="TextBox 23">
            <a:extLst>
              <a:ext uri="{FF2B5EF4-FFF2-40B4-BE49-F238E27FC236}">
                <a16:creationId xmlns:a16="http://schemas.microsoft.com/office/drawing/2014/main" id="{4A8BAA7A-D22C-4D05-9ADD-D980EEEFF285}"/>
              </a:ext>
            </a:extLst>
          </p:cNvPr>
          <p:cNvSpPr txBox="1"/>
          <p:nvPr/>
        </p:nvSpPr>
        <p:spPr>
          <a:xfrm>
            <a:off x="1498022" y="3796722"/>
            <a:ext cx="3553906" cy="369332"/>
          </a:xfrm>
          <a:prstGeom prst="rect">
            <a:avLst/>
          </a:prstGeom>
          <a:noFill/>
        </p:spPr>
        <p:txBody>
          <a:bodyPr wrap="square" rtlCol="0">
            <a:spAutoFit/>
          </a:bodyPr>
          <a:lstStyle/>
          <a:p>
            <a:r>
              <a:rPr lang="ko-KR" altLang="en-US" dirty="0"/>
              <a:t>최빈도를 갖는 </a:t>
            </a:r>
            <a:r>
              <a:rPr lang="ko-KR" altLang="en-US"/>
              <a:t>문자를 </a:t>
            </a:r>
            <a:r>
              <a:rPr lang="en-US" altLang="ko-KR"/>
              <a:t>e</a:t>
            </a:r>
            <a:r>
              <a:rPr lang="ko-KR" altLang="en-US"/>
              <a:t>로 </a:t>
            </a:r>
            <a:r>
              <a:rPr lang="ko-KR" altLang="en-US" dirty="0"/>
              <a:t>변환</a:t>
            </a:r>
            <a:endParaRPr lang="ko-KR" altLang="en-US" dirty="0">
              <a:solidFill>
                <a:srgbClr val="FF0000"/>
              </a:solidFill>
            </a:endParaRPr>
          </a:p>
        </p:txBody>
      </p:sp>
      <p:sp>
        <p:nvSpPr>
          <p:cNvPr id="15" name="화살표: 오른쪽 14">
            <a:extLst>
              <a:ext uri="{FF2B5EF4-FFF2-40B4-BE49-F238E27FC236}">
                <a16:creationId xmlns:a16="http://schemas.microsoft.com/office/drawing/2014/main" id="{7DD39667-A9BF-4B6D-A4DF-CFB621BB8FDD}"/>
              </a:ext>
            </a:extLst>
          </p:cNvPr>
          <p:cNvSpPr/>
          <p:nvPr/>
        </p:nvSpPr>
        <p:spPr>
          <a:xfrm>
            <a:off x="5967167" y="2714920"/>
            <a:ext cx="418691" cy="2073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6" name="Picture 2" descr="양피지 이미지 검색결과">
            <a:extLst>
              <a:ext uri="{FF2B5EF4-FFF2-40B4-BE49-F238E27FC236}">
                <a16:creationId xmlns:a16="http://schemas.microsoft.com/office/drawing/2014/main" id="{CF1EB7B7-E5DA-4210-8FC1-20CAA7668A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3442" y="2025451"/>
            <a:ext cx="3789525" cy="1610459"/>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118B237A-BDE3-4A84-9C0F-BB01562A6F77}"/>
              </a:ext>
            </a:extLst>
          </p:cNvPr>
          <p:cNvSpPr txBox="1"/>
          <p:nvPr/>
        </p:nvSpPr>
        <p:spPr>
          <a:xfrm>
            <a:off x="7083443" y="2092017"/>
            <a:ext cx="4007178" cy="1338828"/>
          </a:xfrm>
          <a:prstGeom prst="rect">
            <a:avLst/>
          </a:prstGeom>
          <a:noFill/>
        </p:spPr>
        <p:txBody>
          <a:bodyPr wrap="square" rtlCol="0">
            <a:spAutoFit/>
          </a:bodyPr>
          <a:lstStyle/>
          <a:p>
            <a:r>
              <a:rPr lang="en-US" altLang="ko-KR" sz="900" dirty="0" err="1"/>
              <a:t>theLGVIWAtheOPINeZGWehGtZRUUePZAIXILGVSIZZtPGKKDWOthPG</a:t>
            </a:r>
            <a:r>
              <a:rPr lang="en-US" altLang="ko-KR" sz="900" dirty="0"/>
              <a:t> </a:t>
            </a:r>
            <a:r>
              <a:rPr lang="en-US" altLang="ko-KR" sz="900" dirty="0" err="1"/>
              <a:t>ROhIWGPChIPAtDKKheCIUetGIFRWChGLOPINeZHRZtPDNeWDWOG</a:t>
            </a:r>
            <a:r>
              <a:rPr lang="en-US" altLang="ko-KR" sz="900" dirty="0"/>
              <a:t> </a:t>
            </a:r>
            <a:r>
              <a:rPr lang="en-US" altLang="ko-KR" sz="900" dirty="0" err="1"/>
              <a:t>WITDWeShDChhIAFeeWtPIDWeAGTePIKGLtXFPIWChHRZtthethDWOt</a:t>
            </a:r>
            <a:r>
              <a:rPr lang="en-US" altLang="ko-KR" sz="900" dirty="0"/>
              <a:t> </a:t>
            </a:r>
            <a:r>
              <a:rPr lang="en-US" altLang="ko-KR" sz="900" dirty="0" err="1"/>
              <a:t>GQReWChUXthDPZtQRGthheAPISDWOFICJILeSNICeZhetGGJIPRWI</a:t>
            </a:r>
            <a:r>
              <a:rPr lang="en-US" altLang="ko-KR" sz="900" dirty="0"/>
              <a:t> </a:t>
            </a:r>
            <a:r>
              <a:rPr lang="en-US" altLang="ko-KR" sz="900" dirty="0" err="1"/>
              <a:t>WAIHRUNIWAHRZtUDZZeAtheFRWChtRPWDWOPGRWAIOIDWSDthIG</a:t>
            </a:r>
            <a:r>
              <a:rPr lang="en-US" altLang="ko-KR" sz="900" dirty="0"/>
              <a:t> </a:t>
            </a:r>
            <a:r>
              <a:rPr lang="en-US" altLang="ko-KR" sz="900" dirty="0" err="1"/>
              <a:t>WetSG</a:t>
            </a:r>
            <a:r>
              <a:rPr lang="en-US" altLang="ko-KR" sz="900" dirty="0" err="1">
                <a:solidFill>
                  <a:srgbClr val="FF0000"/>
                </a:solidFill>
              </a:rPr>
              <a:t>thPee</a:t>
            </a:r>
            <a:r>
              <a:rPr lang="en-US" altLang="ko-KR" sz="900" dirty="0" err="1"/>
              <a:t>heHRUNeARNFRtSDthWGOPeItePZRCCeZZIOIDWIWAIOI</a:t>
            </a:r>
            <a:r>
              <a:rPr lang="en-US" altLang="ko-KR" sz="900" dirty="0"/>
              <a:t> </a:t>
            </a:r>
            <a:r>
              <a:rPr lang="en-US" altLang="ko-KR" sz="900" dirty="0" err="1"/>
              <a:t>DWhetPDeAILtePthetWUNtDWOUGPZeKFRtItKIZthIAtGODTeDtRNIWA</a:t>
            </a:r>
            <a:r>
              <a:rPr lang="en-US" altLang="ko-KR" sz="900" dirty="0"/>
              <a:t> </a:t>
            </a:r>
            <a:r>
              <a:rPr lang="en-US" altLang="ko-KR" sz="900" dirty="0" err="1"/>
              <a:t>SIKJeAISIXSDthhDZWGZeDWtheIDPZIXDWODIUZRPetheXIPeZGRPDt</a:t>
            </a:r>
            <a:r>
              <a:rPr lang="en-US" altLang="ko-KR" sz="900" dirty="0"/>
              <a:t> </a:t>
            </a:r>
            <a:r>
              <a:rPr lang="en-US" altLang="ko-KR" sz="900" dirty="0" err="1"/>
              <a:t>DZeIZXtGAeZNDZeShItXGRCIWWGtOet</a:t>
            </a:r>
            <a:r>
              <a:rPr lang="en-US" altLang="ko-KR" sz="900" dirty="0"/>
              <a:t> </a:t>
            </a:r>
            <a:endParaRPr lang="ko-KR" altLang="en-US" sz="900" dirty="0"/>
          </a:p>
        </p:txBody>
      </p:sp>
      <p:sp>
        <p:nvSpPr>
          <p:cNvPr id="18" name="TextBox 17">
            <a:extLst>
              <a:ext uri="{FF2B5EF4-FFF2-40B4-BE49-F238E27FC236}">
                <a16:creationId xmlns:a16="http://schemas.microsoft.com/office/drawing/2014/main" id="{650ABE02-B583-442C-9FE2-55D96265BE39}"/>
              </a:ext>
            </a:extLst>
          </p:cNvPr>
          <p:cNvSpPr txBox="1"/>
          <p:nvPr/>
        </p:nvSpPr>
        <p:spPr>
          <a:xfrm>
            <a:off x="7319061" y="3796722"/>
            <a:ext cx="3553906" cy="369332"/>
          </a:xfrm>
          <a:prstGeom prst="rect">
            <a:avLst/>
          </a:prstGeom>
          <a:noFill/>
        </p:spPr>
        <p:txBody>
          <a:bodyPr wrap="square" rtlCol="0">
            <a:spAutoFit/>
          </a:bodyPr>
          <a:lstStyle/>
          <a:p>
            <a:r>
              <a:rPr lang="en-US" altLang="ko-KR" dirty="0"/>
              <a:t>“The” </a:t>
            </a:r>
            <a:r>
              <a:rPr lang="ko-KR" altLang="en-US" dirty="0"/>
              <a:t>점검</a:t>
            </a:r>
            <a:r>
              <a:rPr lang="en-US" altLang="ko-KR" dirty="0"/>
              <a:t>: M-&gt;t, E-&gt;h </a:t>
            </a:r>
            <a:endParaRPr lang="ko-KR" altLang="en-US" dirty="0"/>
          </a:p>
        </p:txBody>
      </p:sp>
      <p:sp>
        <p:nvSpPr>
          <p:cNvPr id="20" name="화살표: 오른쪽 19">
            <a:extLst>
              <a:ext uri="{FF2B5EF4-FFF2-40B4-BE49-F238E27FC236}">
                <a16:creationId xmlns:a16="http://schemas.microsoft.com/office/drawing/2014/main" id="{91CD18CC-72BA-42C0-9475-47F3DE8C59CC}"/>
              </a:ext>
            </a:extLst>
          </p:cNvPr>
          <p:cNvSpPr/>
          <p:nvPr/>
        </p:nvSpPr>
        <p:spPr>
          <a:xfrm rot="5400000">
            <a:off x="8850891" y="4271705"/>
            <a:ext cx="418691" cy="2073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6" name="Picture 2" descr="양피지 이미지 검색결과">
            <a:extLst>
              <a:ext uri="{FF2B5EF4-FFF2-40B4-BE49-F238E27FC236}">
                <a16:creationId xmlns:a16="http://schemas.microsoft.com/office/drawing/2014/main" id="{1EE3CBA4-C06C-402C-AABA-B62CD6D23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7372" y="4717397"/>
            <a:ext cx="3789525" cy="1610459"/>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93532C6F-BC3B-4C14-A945-41A654D26DC2}"/>
              </a:ext>
            </a:extLst>
          </p:cNvPr>
          <p:cNvSpPr txBox="1"/>
          <p:nvPr/>
        </p:nvSpPr>
        <p:spPr>
          <a:xfrm>
            <a:off x="7087373" y="4783963"/>
            <a:ext cx="4007178" cy="1338828"/>
          </a:xfrm>
          <a:prstGeom prst="rect">
            <a:avLst/>
          </a:prstGeom>
          <a:noFill/>
        </p:spPr>
        <p:txBody>
          <a:bodyPr wrap="square" rtlCol="0">
            <a:spAutoFit/>
          </a:bodyPr>
          <a:lstStyle/>
          <a:p>
            <a:r>
              <a:rPr lang="en-US" altLang="ko-KR" sz="900" dirty="0" err="1"/>
              <a:t>theLGVIWAtheOrINeZGWehGtZRUUerZAIXILGVSIZZtrGKKDWOthrG</a:t>
            </a:r>
            <a:r>
              <a:rPr lang="en-US" altLang="ko-KR" sz="900" dirty="0"/>
              <a:t> </a:t>
            </a:r>
            <a:r>
              <a:rPr lang="en-US" altLang="ko-KR" sz="900" dirty="0" err="1"/>
              <a:t>ROhIWGrChIrAtDKKheCIUetGIFRWChGLOrINeZHRZtrDNeWDWOG</a:t>
            </a:r>
            <a:r>
              <a:rPr lang="en-US" altLang="ko-KR" sz="900" dirty="0"/>
              <a:t> </a:t>
            </a:r>
            <a:r>
              <a:rPr lang="en-US" altLang="ko-KR" sz="900" dirty="0" err="1"/>
              <a:t>WITDWeShDChhIAFeeWtrIDWeAGTerIKGLtXFrIWChHRZtthethDWOt</a:t>
            </a:r>
            <a:r>
              <a:rPr lang="en-US" altLang="ko-KR" sz="900" dirty="0"/>
              <a:t> </a:t>
            </a:r>
            <a:r>
              <a:rPr lang="en-US" altLang="ko-KR" sz="900" dirty="0" err="1"/>
              <a:t>GQReWChUXthDrZtQRGthheArISDWOFICJILeSNICeZhetGGJIrRWI</a:t>
            </a:r>
            <a:r>
              <a:rPr lang="en-US" altLang="ko-KR" sz="900" dirty="0"/>
              <a:t> </a:t>
            </a:r>
            <a:r>
              <a:rPr lang="en-US" altLang="ko-KR" sz="900" dirty="0" err="1"/>
              <a:t>WAIHRUNIWAHRZtUDZZeAtheFRWChtRrWDWOrGRWAIOIDWSDthIG</a:t>
            </a:r>
            <a:r>
              <a:rPr lang="en-US" altLang="ko-KR" sz="900" dirty="0"/>
              <a:t> </a:t>
            </a:r>
            <a:r>
              <a:rPr lang="en-US" altLang="ko-KR" sz="900" dirty="0" err="1"/>
              <a:t>WetSGthreeheHRUNeARNFRtSDthWGOreIterZRCCeZZIOIDWIWAIOI</a:t>
            </a:r>
            <a:r>
              <a:rPr lang="en-US" altLang="ko-KR" sz="900" dirty="0"/>
              <a:t> </a:t>
            </a:r>
            <a:r>
              <a:rPr lang="en-US" altLang="ko-KR" sz="900" dirty="0" err="1"/>
              <a:t>DWhetrDeAILterthetWUNtDWOUGrZeKFRtItKIZthIAtGODTeDtRNIWA</a:t>
            </a:r>
            <a:r>
              <a:rPr lang="en-US" altLang="ko-KR" sz="900" dirty="0"/>
              <a:t> </a:t>
            </a:r>
            <a:r>
              <a:rPr lang="en-US" altLang="ko-KR" sz="900" dirty="0" err="1"/>
              <a:t>SIKJeAISIXSDthhDZWGZeDWtheIDrZIXDWODIUZRretheXIreZGRrDt</a:t>
            </a:r>
            <a:r>
              <a:rPr lang="en-US" altLang="ko-KR" sz="900" dirty="0"/>
              <a:t> </a:t>
            </a:r>
            <a:r>
              <a:rPr lang="en-US" altLang="ko-KR" sz="900" dirty="0" err="1"/>
              <a:t>DZeIZXtGAeZNDZeShItXGRCIWWGtOet</a:t>
            </a:r>
            <a:r>
              <a:rPr lang="en-US" altLang="ko-KR" sz="900" dirty="0"/>
              <a:t> </a:t>
            </a:r>
            <a:endParaRPr lang="ko-KR" altLang="en-US" sz="900" dirty="0"/>
          </a:p>
        </p:txBody>
      </p:sp>
      <p:sp>
        <p:nvSpPr>
          <p:cNvPr id="28" name="TextBox 27">
            <a:extLst>
              <a:ext uri="{FF2B5EF4-FFF2-40B4-BE49-F238E27FC236}">
                <a16:creationId xmlns:a16="http://schemas.microsoft.com/office/drawing/2014/main" id="{7C8BD474-216F-4863-B008-EF9499B2944A}"/>
              </a:ext>
            </a:extLst>
          </p:cNvPr>
          <p:cNvSpPr txBox="1"/>
          <p:nvPr/>
        </p:nvSpPr>
        <p:spPr>
          <a:xfrm>
            <a:off x="7319061" y="6460508"/>
            <a:ext cx="3553906" cy="369332"/>
          </a:xfrm>
          <a:prstGeom prst="rect">
            <a:avLst/>
          </a:prstGeom>
          <a:noFill/>
        </p:spPr>
        <p:txBody>
          <a:bodyPr wrap="square" rtlCol="0">
            <a:spAutoFit/>
          </a:bodyPr>
          <a:lstStyle/>
          <a:p>
            <a:r>
              <a:rPr lang="ko-KR" altLang="en-US" dirty="0"/>
              <a:t>익숙한 단어 추측 </a:t>
            </a:r>
            <a:r>
              <a:rPr lang="en-US" altLang="ko-KR" dirty="0"/>
              <a:t>: P -&gt; r</a:t>
            </a:r>
            <a:endParaRPr lang="ko-KR" altLang="en-US" dirty="0"/>
          </a:p>
        </p:txBody>
      </p:sp>
      <p:sp>
        <p:nvSpPr>
          <p:cNvPr id="30" name="화살표: 오른쪽 29">
            <a:extLst>
              <a:ext uri="{FF2B5EF4-FFF2-40B4-BE49-F238E27FC236}">
                <a16:creationId xmlns:a16="http://schemas.microsoft.com/office/drawing/2014/main" id="{670D9653-134A-4DB4-817A-9A3B5F65817A}"/>
              </a:ext>
            </a:extLst>
          </p:cNvPr>
          <p:cNvSpPr/>
          <p:nvPr/>
        </p:nvSpPr>
        <p:spPr>
          <a:xfrm rot="10800000">
            <a:off x="5961652" y="5092046"/>
            <a:ext cx="418691" cy="2073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1" name="Picture 2" descr="양피지 이미지 검색결과">
            <a:extLst>
              <a:ext uri="{FF2B5EF4-FFF2-40B4-BE49-F238E27FC236}">
                <a16:creationId xmlns:a16="http://schemas.microsoft.com/office/drawing/2014/main" id="{39C33161-371B-45A2-B122-7E009C183C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5102" y="4650831"/>
            <a:ext cx="3789525" cy="1610459"/>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F9B0E9D1-525D-4A17-BA85-34429CFDFE88}"/>
              </a:ext>
            </a:extLst>
          </p:cNvPr>
          <p:cNvSpPr txBox="1"/>
          <p:nvPr/>
        </p:nvSpPr>
        <p:spPr>
          <a:xfrm>
            <a:off x="1315103" y="4717397"/>
            <a:ext cx="4007178" cy="1200329"/>
          </a:xfrm>
          <a:prstGeom prst="rect">
            <a:avLst/>
          </a:prstGeom>
          <a:noFill/>
        </p:spPr>
        <p:txBody>
          <a:bodyPr wrap="square" rtlCol="0">
            <a:spAutoFit/>
          </a:bodyPr>
          <a:lstStyle/>
          <a:p>
            <a:r>
              <a:rPr lang="en-US" altLang="ko-KR" sz="900" dirty="0" err="1"/>
              <a:t>thefoxandthegrapesonehotsummersdayafoxwasstrollingthroughanorc</a:t>
            </a:r>
            <a:r>
              <a:rPr lang="en-US" altLang="ko-KR" sz="900" dirty="0"/>
              <a:t> </a:t>
            </a:r>
            <a:r>
              <a:rPr lang="en-US" altLang="ko-KR" sz="900" dirty="0" err="1"/>
              <a:t>hardtilhecametoabunchofgrapesjustripeningonavinewhichhadbeentra</a:t>
            </a:r>
            <a:r>
              <a:rPr lang="en-US" altLang="ko-KR" sz="900" dirty="0"/>
              <a:t> inedoveraloftybranchjustthetoquenchmythirstquothhedrawingbackafe </a:t>
            </a:r>
            <a:r>
              <a:rPr lang="en-US" altLang="ko-KR" sz="900" dirty="0" err="1"/>
              <a:t>wpaceshetookarunandajumpandjustmissedthebunchturningroundaga</a:t>
            </a:r>
            <a:r>
              <a:rPr lang="en-US" altLang="ko-KR" sz="900" dirty="0"/>
              <a:t> </a:t>
            </a:r>
            <a:r>
              <a:rPr lang="en-US" altLang="ko-KR" sz="900" dirty="0" err="1"/>
              <a:t>inwithonetwothreehejumpedupbutwithnogreatersuccessagainandagai</a:t>
            </a:r>
            <a:r>
              <a:rPr lang="en-US" altLang="ko-KR" sz="900" dirty="0"/>
              <a:t> nhetriedafterthetemptingmorselbutatlasthadtogiveitupandwalkedaway withhisnoseintheairsayingiamsuretheyaresouritiseasytodespisewhaty </a:t>
            </a:r>
            <a:r>
              <a:rPr lang="en-US" altLang="ko-KR" sz="900" dirty="0" err="1"/>
              <a:t>oucannotget</a:t>
            </a:r>
            <a:endParaRPr lang="ko-KR" altLang="en-US" sz="900" dirty="0"/>
          </a:p>
        </p:txBody>
      </p:sp>
      <p:sp>
        <p:nvSpPr>
          <p:cNvPr id="33" name="TextBox 32">
            <a:extLst>
              <a:ext uri="{FF2B5EF4-FFF2-40B4-BE49-F238E27FC236}">
                <a16:creationId xmlns:a16="http://schemas.microsoft.com/office/drawing/2014/main" id="{A33873BB-686C-47AC-8F07-C4F1D544D574}"/>
              </a:ext>
            </a:extLst>
          </p:cNvPr>
          <p:cNvSpPr txBox="1"/>
          <p:nvPr/>
        </p:nvSpPr>
        <p:spPr>
          <a:xfrm>
            <a:off x="580444" y="6376735"/>
            <a:ext cx="5515557" cy="369332"/>
          </a:xfrm>
          <a:prstGeom prst="rect">
            <a:avLst/>
          </a:prstGeom>
          <a:noFill/>
        </p:spPr>
        <p:txBody>
          <a:bodyPr wrap="square" rtlCol="0">
            <a:spAutoFit/>
          </a:bodyPr>
          <a:lstStyle/>
          <a:p>
            <a:r>
              <a:rPr lang="ko-KR" altLang="en-US" dirty="0"/>
              <a:t> 해독 </a:t>
            </a:r>
            <a:r>
              <a:rPr lang="en-US" altLang="ko-KR" dirty="0"/>
              <a:t>- 『</a:t>
            </a:r>
            <a:r>
              <a:rPr lang="ko-KR" altLang="en-US" dirty="0"/>
              <a:t>이솝우화</a:t>
            </a:r>
            <a:r>
              <a:rPr lang="en-US" altLang="ko-KR" dirty="0"/>
              <a:t>』</a:t>
            </a:r>
            <a:r>
              <a:rPr lang="ko-KR" altLang="en-US" dirty="0"/>
              <a:t>에 나오는 「여우와 포도」 이야기</a:t>
            </a:r>
          </a:p>
        </p:txBody>
      </p:sp>
      <p:grpSp>
        <p:nvGrpSpPr>
          <p:cNvPr id="19" name="그룹 18">
            <a:extLst>
              <a:ext uri="{FF2B5EF4-FFF2-40B4-BE49-F238E27FC236}">
                <a16:creationId xmlns:a16="http://schemas.microsoft.com/office/drawing/2014/main" id="{D9679B20-0403-42DC-81D1-FC6E79BB3DE6}"/>
              </a:ext>
            </a:extLst>
          </p:cNvPr>
          <p:cNvGrpSpPr/>
          <p:nvPr/>
        </p:nvGrpSpPr>
        <p:grpSpPr>
          <a:xfrm>
            <a:off x="11593737" y="6457890"/>
            <a:ext cx="678993" cy="400110"/>
            <a:chOff x="10627762" y="-30288"/>
            <a:chExt cx="597159" cy="400110"/>
          </a:xfrm>
        </p:grpSpPr>
        <p:sp>
          <p:nvSpPr>
            <p:cNvPr id="21" name="사각형: 둥근 모서리 20">
              <a:extLst>
                <a:ext uri="{FF2B5EF4-FFF2-40B4-BE49-F238E27FC236}">
                  <a16:creationId xmlns:a16="http://schemas.microsoft.com/office/drawing/2014/main" id="{01DEBA27-CE9A-47B7-8BF1-126528C7FCC9}"/>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TextBox 24">
              <a:extLst>
                <a:ext uri="{FF2B5EF4-FFF2-40B4-BE49-F238E27FC236}">
                  <a16:creationId xmlns:a16="http://schemas.microsoft.com/office/drawing/2014/main" id="{F304A772-6205-4549-AE4A-67B4EE265BC8}"/>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29" name="화살표: 오른쪽 28">
              <a:hlinkClick r:id="" action="ppaction://noaction"/>
              <a:extLst>
                <a:ext uri="{FF2B5EF4-FFF2-40B4-BE49-F238E27FC236}">
                  <a16:creationId xmlns:a16="http://schemas.microsoft.com/office/drawing/2014/main" id="{E76CED90-3A2D-4338-A91D-C1C1589B7B53}"/>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4" name="화살표: 오른쪽 33">
            <a:hlinkClick r:id="" action="ppaction://noaction"/>
            <a:extLst>
              <a:ext uri="{FF2B5EF4-FFF2-40B4-BE49-F238E27FC236}">
                <a16:creationId xmlns:a16="http://schemas.microsoft.com/office/drawing/2014/main" id="{EA6AC800-AEC5-447E-BD12-2E8D1357D464}"/>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2519613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
            <a:extLst>
              <a:ext uri="{FF2B5EF4-FFF2-40B4-BE49-F238E27FC236}">
                <a16:creationId xmlns:a16="http://schemas.microsoft.com/office/drawing/2014/main" id="{3010DBED-3ABA-4169-8A96-F92BD8C538BB}"/>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/Theory/T5/RSA</a:t>
            </a:r>
            <a:br>
              <a:rPr lang="en-US" altLang="ko-KR" sz="2000" b="1" dirty="0">
                <a:solidFill>
                  <a:schemeClr val="bg1">
                    <a:lumMod val="65000"/>
                  </a:schemeClr>
                </a:solidFill>
              </a:rPr>
            </a:br>
            <a:r>
              <a:rPr lang="en-US" altLang="ko-KR" dirty="0"/>
              <a:t> </a:t>
            </a:r>
            <a:r>
              <a:rPr lang="ko-KR" altLang="en-US" dirty="0"/>
              <a:t>현대암호 </a:t>
            </a:r>
            <a:r>
              <a:rPr lang="en-US" altLang="ko-KR" dirty="0"/>
              <a:t>– </a:t>
            </a:r>
            <a:r>
              <a:rPr lang="ko-KR" altLang="en-US" dirty="0" err="1"/>
              <a:t>대칭키</a:t>
            </a:r>
            <a:r>
              <a:rPr lang="ko-KR" altLang="en-US" dirty="0"/>
              <a:t> </a:t>
            </a:r>
            <a:r>
              <a:rPr lang="en-US" altLang="ko-KR" dirty="0"/>
              <a:t>vs </a:t>
            </a:r>
            <a:r>
              <a:rPr lang="ko-KR" altLang="en-US" dirty="0"/>
              <a:t>비대칭키</a:t>
            </a:r>
          </a:p>
        </p:txBody>
      </p:sp>
      <p:grpSp>
        <p:nvGrpSpPr>
          <p:cNvPr id="17" name="그룹 16">
            <a:extLst>
              <a:ext uri="{FF2B5EF4-FFF2-40B4-BE49-F238E27FC236}">
                <a16:creationId xmlns:a16="http://schemas.microsoft.com/office/drawing/2014/main" id="{3348CCAC-FB3E-4065-B63D-44E40A0BE76C}"/>
              </a:ext>
            </a:extLst>
          </p:cNvPr>
          <p:cNvGrpSpPr/>
          <p:nvPr/>
        </p:nvGrpSpPr>
        <p:grpSpPr>
          <a:xfrm>
            <a:off x="11593737" y="6457890"/>
            <a:ext cx="678993" cy="400110"/>
            <a:chOff x="10627762" y="-30288"/>
            <a:chExt cx="597159" cy="400110"/>
          </a:xfrm>
        </p:grpSpPr>
        <p:sp>
          <p:nvSpPr>
            <p:cNvPr id="18" name="사각형: 둥근 모서리 17">
              <a:extLst>
                <a:ext uri="{FF2B5EF4-FFF2-40B4-BE49-F238E27FC236}">
                  <a16:creationId xmlns:a16="http://schemas.microsoft.com/office/drawing/2014/main" id="{0DB9807C-9BA2-46E9-9D98-2E3F952B4E3E}"/>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TextBox 30">
              <a:extLst>
                <a:ext uri="{FF2B5EF4-FFF2-40B4-BE49-F238E27FC236}">
                  <a16:creationId xmlns:a16="http://schemas.microsoft.com/office/drawing/2014/main" id="{73F8AF04-0CDF-4A94-851D-A5FA3E83E0C6}"/>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32" name="화살표: 오른쪽 31">
              <a:hlinkClick r:id="" action="ppaction://noaction"/>
              <a:extLst>
                <a:ext uri="{FF2B5EF4-FFF2-40B4-BE49-F238E27FC236}">
                  <a16:creationId xmlns:a16="http://schemas.microsoft.com/office/drawing/2014/main" id="{24994787-8505-447E-8496-B52B9E14BA27}"/>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4" name="화살표: 오른쪽 33">
            <a:hlinkClick r:id="" action="ppaction://noaction"/>
            <a:extLst>
              <a:ext uri="{FF2B5EF4-FFF2-40B4-BE49-F238E27FC236}">
                <a16:creationId xmlns:a16="http://schemas.microsoft.com/office/drawing/2014/main" id="{17EB1BCD-308C-449A-A409-AE358223DB78}"/>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extBox 1">
            <a:extLst>
              <a:ext uri="{FF2B5EF4-FFF2-40B4-BE49-F238E27FC236}">
                <a16:creationId xmlns:a16="http://schemas.microsoft.com/office/drawing/2014/main" id="{F752891A-12E4-42A2-8EE5-FAD7E43B7C7C}"/>
              </a:ext>
            </a:extLst>
          </p:cNvPr>
          <p:cNvSpPr txBox="1"/>
          <p:nvPr/>
        </p:nvSpPr>
        <p:spPr>
          <a:xfrm>
            <a:off x="758307" y="1950142"/>
            <a:ext cx="1208314" cy="369332"/>
          </a:xfrm>
          <a:prstGeom prst="rect">
            <a:avLst/>
          </a:prstGeom>
          <a:noFill/>
          <a:ln>
            <a:solidFill>
              <a:srgbClr val="7030A0"/>
            </a:solidFill>
          </a:ln>
        </p:spPr>
        <p:txBody>
          <a:bodyPr wrap="square" rtlCol="0">
            <a:spAutoFit/>
          </a:bodyPr>
          <a:lstStyle/>
          <a:p>
            <a:r>
              <a:rPr lang="ko-KR" altLang="en-US" dirty="0" err="1"/>
              <a:t>대칭키</a:t>
            </a:r>
            <a:r>
              <a:rPr lang="ko-KR" altLang="en-US" dirty="0"/>
              <a:t> </a:t>
            </a:r>
          </a:p>
        </p:txBody>
      </p:sp>
      <p:sp>
        <p:nvSpPr>
          <p:cNvPr id="3" name="TextBox 2">
            <a:extLst>
              <a:ext uri="{FF2B5EF4-FFF2-40B4-BE49-F238E27FC236}">
                <a16:creationId xmlns:a16="http://schemas.microsoft.com/office/drawing/2014/main" id="{577D6702-CFF7-401E-8A79-444745396055}"/>
              </a:ext>
            </a:extLst>
          </p:cNvPr>
          <p:cNvSpPr txBox="1"/>
          <p:nvPr/>
        </p:nvSpPr>
        <p:spPr>
          <a:xfrm>
            <a:off x="2086848" y="1950142"/>
            <a:ext cx="8018301" cy="369332"/>
          </a:xfrm>
          <a:prstGeom prst="rect">
            <a:avLst/>
          </a:prstGeom>
          <a:noFill/>
          <a:ln>
            <a:solidFill>
              <a:schemeClr val="accent6">
                <a:lumMod val="50000"/>
              </a:schemeClr>
            </a:solidFill>
          </a:ln>
        </p:spPr>
        <p:txBody>
          <a:bodyPr wrap="square" rtlCol="0">
            <a:spAutoFit/>
          </a:bodyPr>
          <a:lstStyle/>
          <a:p>
            <a:r>
              <a:rPr lang="ko-KR" altLang="en-US" dirty="0"/>
              <a:t>암호화 키 </a:t>
            </a:r>
            <a:r>
              <a:rPr lang="en-US" altLang="ko-KR" dirty="0"/>
              <a:t>= </a:t>
            </a:r>
            <a:r>
              <a:rPr lang="ko-KR" altLang="en-US" dirty="0"/>
              <a:t>복호화 키</a:t>
            </a:r>
            <a:endParaRPr lang="en-US" altLang="ko-KR" dirty="0"/>
          </a:p>
        </p:txBody>
      </p:sp>
      <p:sp>
        <p:nvSpPr>
          <p:cNvPr id="11" name="TextBox 10">
            <a:extLst>
              <a:ext uri="{FF2B5EF4-FFF2-40B4-BE49-F238E27FC236}">
                <a16:creationId xmlns:a16="http://schemas.microsoft.com/office/drawing/2014/main" id="{6E461072-F3E9-42F4-8382-B839301C47CA}"/>
              </a:ext>
            </a:extLst>
          </p:cNvPr>
          <p:cNvSpPr txBox="1"/>
          <p:nvPr/>
        </p:nvSpPr>
        <p:spPr>
          <a:xfrm>
            <a:off x="1966621" y="6252424"/>
            <a:ext cx="3193207" cy="369332"/>
          </a:xfrm>
          <a:prstGeom prst="rect">
            <a:avLst/>
          </a:prstGeom>
          <a:noFill/>
          <a:ln>
            <a:noFill/>
          </a:ln>
        </p:spPr>
        <p:txBody>
          <a:bodyPr wrap="square" rtlCol="0">
            <a:spAutoFit/>
          </a:bodyPr>
          <a:lstStyle/>
          <a:p>
            <a:pPr marL="285750" indent="-285750">
              <a:buFont typeface="Arial" panose="020B0604020202020204" pitchFamily="34" charset="0"/>
              <a:buChar char="•"/>
            </a:pPr>
            <a:r>
              <a:rPr lang="ko-KR" altLang="en-US" dirty="0" err="1"/>
              <a:t>키교환</a:t>
            </a:r>
            <a:r>
              <a:rPr lang="ko-KR" altLang="en-US" dirty="0"/>
              <a:t> 필요</a:t>
            </a:r>
            <a:endParaRPr lang="en-US" altLang="ko-KR" dirty="0"/>
          </a:p>
        </p:txBody>
      </p:sp>
      <p:pic>
        <p:nvPicPr>
          <p:cNvPr id="4098" name="Picture 2" descr="RAON CTF - WEB Essential">
            <a:extLst>
              <a:ext uri="{FF2B5EF4-FFF2-40B4-BE49-F238E27FC236}">
                <a16:creationId xmlns:a16="http://schemas.microsoft.com/office/drawing/2014/main" id="{9B96E0AD-7A00-4F5D-99E8-561C8EACC7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6848" y="2507273"/>
            <a:ext cx="6330043" cy="3557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639911"/>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1263</Words>
  <Application>Microsoft Office PowerPoint</Application>
  <PresentationFormat>와이드스크린</PresentationFormat>
  <Paragraphs>182</Paragraphs>
  <Slides>20</Slides>
  <Notes>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20</vt:i4>
      </vt:variant>
    </vt:vector>
  </HeadingPairs>
  <TitlesOfParts>
    <vt:vector size="27" baseType="lpstr">
      <vt:lpstr>Helvetica Neue</vt:lpstr>
      <vt:lpstr>Nanum Gothic</vt:lpstr>
      <vt:lpstr>맑은 고딕</vt:lpstr>
      <vt:lpstr>함초롬바탕</vt:lpstr>
      <vt:lpstr>Arial</vt:lpstr>
      <vt:lpstr>Wingdings</vt:lpstr>
      <vt:lpstr>Office 테마</vt:lpstr>
      <vt:lpstr>정보보호 6강</vt:lpstr>
      <vt:lpstr>/Theory/T4/Ceasar   카이사르 암호</vt:lpstr>
      <vt:lpstr>/Theory/T4/Ceasar    고전암호 크래킹 – 카이사르 암호 1</vt:lpstr>
      <vt:lpstr>/Theory/T4/Ceasar     암호문</vt:lpstr>
      <vt:lpstr>PowerPoint 프레젠테이션</vt:lpstr>
      <vt:lpstr>/Theory/T4/Substitution  치환 암호</vt:lpstr>
      <vt:lpstr>/Theory/T4/Substitution  치환 암호의 크랙</vt:lpstr>
      <vt:lpstr>/Theory/T4/Substitution  치환 암호의 크랙</vt:lpstr>
      <vt:lpstr>/Theory/T5/RSA  현대암호 – 대칭키 vs 비대칭키</vt:lpstr>
      <vt:lpstr>/Theory/T5/RSA  현대암호 – 대칭키 vs 비대칭키</vt:lpstr>
      <vt:lpstr>/Theory/T5/RSA  현대암호 – RSA 암호</vt:lpstr>
      <vt:lpstr>/Theory/T5/RSA    오일러 함수</vt:lpstr>
      <vt:lpstr>/Theory/T5/RSA    오일러 정리</vt:lpstr>
      <vt:lpstr>/Theory/T5/RSA  현대암호 실습 – 오일러 정리</vt:lpstr>
      <vt:lpstr>/Theory/T5/RSA    프로그래밍 조건</vt:lpstr>
      <vt:lpstr>/Theory/T5/RSA    프로그래밍 예시</vt:lpstr>
      <vt:lpstr>/Theory/T5/RSA    오일러 정리 증명</vt:lpstr>
      <vt:lpstr>/Theory/T5/RSA  현대암호 – RSA 암호</vt:lpstr>
      <vt:lpstr>확장된 유클리드 알고리즘</vt:lpstr>
      <vt:lpstr>/Theory/T5/RSA  현대암호 구현 – RSA 암호</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정보보호 5강</dc:title>
  <dc:creator>Author</dc:creator>
  <cp:lastModifiedBy>Author</cp:lastModifiedBy>
  <cp:revision>4</cp:revision>
  <dcterms:created xsi:type="dcterms:W3CDTF">2024-03-14T04:44:34Z</dcterms:created>
  <dcterms:modified xsi:type="dcterms:W3CDTF">2024-03-19T16:13:41Z</dcterms:modified>
</cp:coreProperties>
</file>