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1" r:id="rId5"/>
    <p:sldId id="264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B9BBE-12F0-4301-9328-5B9DA022F31F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04903-287C-4F95-B1E9-EE75CC16A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search.naver?mode=all&amp;query=%BC%BC%B1%D7%B8%D5%C6%AE" TargetMode="External"/><Relationship Id="rId3" Type="http://schemas.openxmlformats.org/officeDocument/2006/relationships/hyperlink" Target="http://terms.naver.com/search.naver?mode=all&amp;query=%B8%D6%C6%BC%C4%B3%BD%BA%C6%AE" TargetMode="External"/><Relationship Id="rId7" Type="http://schemas.openxmlformats.org/officeDocument/2006/relationships/hyperlink" Target="http://terms.naver.com/item.php?d1id=2&amp;docid=547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erms.naver.com/search.naver?mode=all&amp;query=%B6%F3%BF%EC%C5%CD" TargetMode="External"/><Relationship Id="rId5" Type="http://schemas.openxmlformats.org/officeDocument/2006/relationships/hyperlink" Target="http://terms.naver.com/item.php?d1id=2&amp;docid=1778" TargetMode="External"/><Relationship Id="rId4" Type="http://schemas.openxmlformats.org/officeDocument/2006/relationships/hyperlink" Target="http://terms.naver.com/item.php?d1id=2&amp;docid=17485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search.naver?mode=all&amp;query=%C7%C1%B7%CE%C5%E4%C4%DD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erms.naver.com/item.php?d1id=2&amp;docid=3776" TargetMode="External"/><Relationship Id="rId4" Type="http://schemas.openxmlformats.org/officeDocument/2006/relationships/hyperlink" Target="http://terms.naver.com/item.php?d1id=6&amp;docid=1475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80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0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2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4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59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2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4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12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2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9FD780-EA3A-4BCB-9608-6827A3EBD229}" type="slidenum">
              <a:rPr lang="en-US" altLang="ko-KR">
                <a:latin typeface="굴림" panose="020B0600000101010101" pitchFamily="50" charset="-127"/>
              </a:rPr>
              <a:pPr eaLnBrk="1" hangingPunct="1"/>
              <a:t>22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Class A : </a:t>
            </a:r>
            <a:r>
              <a:rPr lang="ko-KR" altLang="en-US" b="1"/>
              <a:t>첫번째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으로 시작 </a:t>
            </a:r>
            <a:r>
              <a:rPr lang="en-US" altLang="ko-KR" b="1"/>
              <a:t>= Network Address (1-126, 127 Loopback, 0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r>
              <a:rPr lang="en-US" altLang="ko-KR" b="1"/>
              <a:t>Class B : </a:t>
            </a:r>
            <a:r>
              <a:rPr lang="ko-KR" altLang="en-US" b="1"/>
              <a:t>첫번째 두개의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10</a:t>
            </a:r>
            <a:r>
              <a:rPr lang="ko-KR" altLang="en-US" b="1"/>
              <a:t>으로 시작 </a:t>
            </a:r>
            <a:r>
              <a:rPr lang="en-US" altLang="ko-KR" b="1"/>
              <a:t>= Network Address (128.0.0.0 - 191.255.0.0)</a:t>
            </a:r>
            <a:endParaRPr lang="ko-KR" altLang="ko-KR" b="1"/>
          </a:p>
          <a:p>
            <a:pPr eaLnBrk="1" hangingPunct="1"/>
            <a:r>
              <a:rPr lang="en-US" altLang="ko-KR" b="1"/>
              <a:t>Class C : </a:t>
            </a:r>
            <a:r>
              <a:rPr lang="ko-KR" altLang="en-US" b="1"/>
              <a:t>첫번째 세개의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110</a:t>
            </a:r>
            <a:r>
              <a:rPr lang="ko-KR" altLang="en-US" b="1"/>
              <a:t>으로 시작 </a:t>
            </a:r>
            <a:r>
              <a:rPr lang="en-US" altLang="ko-KR" b="1"/>
              <a:t>= Network Address (192.0.0.0 - 223.255.255.0)</a:t>
            </a:r>
          </a:p>
          <a:p>
            <a:pPr eaLnBrk="1" hangingPunct="1"/>
            <a:r>
              <a:rPr lang="en-US" altLang="ko-KR" b="1"/>
              <a:t>Class D : </a:t>
            </a:r>
            <a:r>
              <a:rPr lang="ko-KR" altLang="en-US" b="1"/>
              <a:t>첫번째 네개의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1110</a:t>
            </a:r>
            <a:r>
              <a:rPr lang="ko-KR" altLang="en-US" b="1"/>
              <a:t>으로 시작 </a:t>
            </a:r>
            <a:r>
              <a:rPr lang="en-US" altLang="ko-KR" b="1"/>
              <a:t>= Specific Multicast Group (224-239)</a:t>
            </a:r>
          </a:p>
          <a:p>
            <a:pPr eaLnBrk="1" hangingPunct="1"/>
            <a:r>
              <a:rPr lang="en-US" altLang="ko-KR" b="1"/>
              <a:t>Class E : </a:t>
            </a:r>
            <a:r>
              <a:rPr lang="ko-KR" altLang="en-US" b="1"/>
              <a:t>첫번째 다섯개의 </a:t>
            </a:r>
            <a:r>
              <a:rPr lang="en-US" altLang="ko-KR" b="1"/>
              <a:t>bit</a:t>
            </a:r>
            <a:r>
              <a:rPr lang="ko-KR" altLang="en-US" b="1"/>
              <a:t>가 </a:t>
            </a:r>
            <a:r>
              <a:rPr lang="en-US" altLang="ko-KR" b="1"/>
              <a:t>11110</a:t>
            </a:r>
            <a:r>
              <a:rPr lang="ko-KR" altLang="en-US" b="1"/>
              <a:t>으로 시작 </a:t>
            </a:r>
            <a:r>
              <a:rPr lang="en-US" altLang="ko-KR" b="1"/>
              <a:t>= Reserved (240-255,255 </a:t>
            </a:r>
            <a:r>
              <a:rPr lang="ko-KR" altLang="en-US" b="1"/>
              <a:t>제외</a:t>
            </a:r>
            <a:r>
              <a:rPr lang="en-US" altLang="ko-KR" b="1"/>
              <a:t>)</a:t>
            </a:r>
          </a:p>
          <a:p>
            <a:pPr eaLnBrk="1" hangingPunct="1"/>
            <a:endParaRPr lang="en-US" altLang="ko-KR" b="1"/>
          </a:p>
          <a:p>
            <a:pPr eaLnBrk="1" hangingPunct="1"/>
            <a:r>
              <a:rPr lang="ko-KR" altLang="en-US" b="1"/>
              <a:t>한 네트워크 상에서 호스트수 산정시 </a:t>
            </a:r>
            <a:r>
              <a:rPr lang="ko-KR" altLang="en-US" b="1">
                <a:solidFill>
                  <a:srgbClr val="FF0000"/>
                </a:solidFill>
              </a:rPr>
              <a:t>첫번째 </a:t>
            </a:r>
            <a:r>
              <a:rPr lang="en-US" altLang="ko-KR" b="1">
                <a:solidFill>
                  <a:srgbClr val="FF0000"/>
                </a:solidFill>
              </a:rPr>
              <a:t>Address</a:t>
            </a:r>
            <a:r>
              <a:rPr lang="ko-KR" altLang="en-US" b="1">
                <a:solidFill>
                  <a:srgbClr val="FF0000"/>
                </a:solidFill>
              </a:rPr>
              <a:t>는 네트워크를 나타내는 어드레스이며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마지막 어드레스는 브로드캐스트로 쓰인다</a:t>
            </a:r>
            <a:r>
              <a:rPr lang="en-US" altLang="ko-KR" b="1">
                <a:solidFill>
                  <a:srgbClr val="FF0000"/>
                </a:solidFill>
              </a:rPr>
              <a:t>. </a:t>
            </a:r>
            <a:r>
              <a:rPr lang="ko-KR" altLang="en-US" b="1">
                <a:solidFill>
                  <a:srgbClr val="FF0000"/>
                </a:solidFill>
              </a:rPr>
              <a:t>따라서 </a:t>
            </a:r>
            <a:r>
              <a:rPr lang="ko-KR" altLang="en-US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ko-KR" altLang="en-US" b="1">
                <a:solidFill>
                  <a:srgbClr val="FF0000"/>
                </a:solidFill>
              </a:rPr>
              <a:t>조합가능한 수 </a:t>
            </a:r>
            <a:r>
              <a:rPr lang="en-US" altLang="ko-KR" b="1">
                <a:solidFill>
                  <a:srgbClr val="FF0000"/>
                </a:solidFill>
              </a:rPr>
              <a:t>-2</a:t>
            </a:r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ko-KR" altLang="en-US" b="1">
                <a:solidFill>
                  <a:srgbClr val="FF0000"/>
                </a:solidFill>
              </a:rPr>
              <a:t>가 호스트 수가 된다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endParaRPr lang="en-US" altLang="ko-KR" b="1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/>
              <a:t>네트워크 기초 강의안 </a:t>
            </a:r>
            <a:r>
              <a:rPr lang="en-US" altLang="ko-KR"/>
              <a:t>92</a:t>
            </a:r>
            <a:r>
              <a:rPr lang="ko-KR" altLang="en-US"/>
              <a:t>번 슬라이드</a:t>
            </a:r>
          </a:p>
        </p:txBody>
      </p:sp>
    </p:spTree>
    <p:extLst>
      <p:ext uri="{BB962C8B-B14F-4D97-AF65-F5344CB8AC3E}">
        <p14:creationId xmlns:p14="http://schemas.microsoft.com/office/powerpoint/2010/main" val="42695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87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7E3AA06-4999-415B-B491-E5719EEC2B17}" type="slidenum">
              <a:rPr lang="en-US" altLang="ko-KR">
                <a:latin typeface="굴림" panose="020B0600000101010101" pitchFamily="50" charset="-127"/>
              </a:rPr>
              <a:pPr eaLnBrk="1" hangingPunct="1"/>
              <a:t>23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각 클래스의 마다 특별한 </a:t>
            </a:r>
            <a:r>
              <a:rPr lang="en-US" altLang="ko-KR"/>
              <a:t>IP</a:t>
            </a:r>
            <a:r>
              <a:rPr lang="ko-KR" altLang="en-US"/>
              <a:t>가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사설 </a:t>
            </a:r>
            <a:r>
              <a:rPr lang="en-US" altLang="ko-KR"/>
              <a:t>IP</a:t>
            </a:r>
            <a:r>
              <a:rPr lang="ko-KR" altLang="en-US"/>
              <a:t>는 라우팅 되지 않음</a:t>
            </a:r>
            <a:r>
              <a:rPr lang="en-US" altLang="ko-KR"/>
              <a:t>. </a:t>
            </a:r>
            <a:r>
              <a:rPr lang="ko-KR" altLang="en-US"/>
              <a:t>외부에서 접속 불가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NAT </a:t>
            </a:r>
            <a:r>
              <a:rPr lang="ko-KR" altLang="en-US"/>
              <a:t>서비스 등을 통해 공인 </a:t>
            </a:r>
            <a:r>
              <a:rPr lang="en-US" altLang="ko-KR"/>
              <a:t>IP</a:t>
            </a:r>
            <a:r>
              <a:rPr lang="ko-KR" altLang="en-US"/>
              <a:t>와 연결 가능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11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F417A1-F34F-4A45-BAD8-8789ABE31FB4}" type="slidenum">
              <a:rPr lang="en-US" altLang="ko-KR">
                <a:latin typeface="굴림" panose="020B0600000101010101" pitchFamily="50" charset="-127"/>
              </a:rPr>
              <a:pPr eaLnBrk="1" hangingPunct="1"/>
              <a:t>24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IPv6(Internet Protocol version 6)</a:t>
            </a:r>
            <a:r>
              <a:rPr lang="ko-KR" altLang="en-US"/>
              <a:t>는 최신의 </a:t>
            </a:r>
            <a:r>
              <a:rPr lang="en-US" altLang="ko-KR"/>
              <a:t>IP</a:t>
            </a:r>
            <a:r>
              <a:rPr lang="ko-KR" altLang="en-US"/>
              <a:t>주소 체계로서</a:t>
            </a:r>
            <a:r>
              <a:rPr lang="en-US" altLang="ko-KR"/>
              <a:t>, </a:t>
            </a:r>
            <a:r>
              <a:rPr lang="ko-KR" altLang="en-US"/>
              <a:t>이제 주요 컴퓨터 운영체계를 비롯한 많은 제품에서 제공되고 있다</a:t>
            </a:r>
            <a:r>
              <a:rPr lang="en-US" altLang="ko-KR"/>
              <a:t>. IPv6</a:t>
            </a:r>
            <a:r>
              <a:rPr lang="ko-KR" altLang="en-US"/>
              <a:t>는  </a:t>
            </a:r>
            <a:r>
              <a:rPr lang="en-US" altLang="ko-KR"/>
              <a:t>IPng(IP Next Generation), </a:t>
            </a:r>
            <a:r>
              <a:rPr lang="ko-KR" altLang="en-US"/>
              <a:t>즉 차세대 </a:t>
            </a:r>
            <a:r>
              <a:rPr lang="en-US" altLang="ko-KR"/>
              <a:t>IP</a:t>
            </a:r>
            <a:r>
              <a:rPr lang="ko-KR" altLang="en-US"/>
              <a:t>라고도 불리고 있다</a:t>
            </a:r>
            <a:r>
              <a:rPr lang="en-US" altLang="ko-KR"/>
              <a:t>. IPv6</a:t>
            </a:r>
            <a:r>
              <a:rPr lang="ko-KR" altLang="en-US"/>
              <a:t>는 </a:t>
            </a:r>
            <a:r>
              <a:rPr lang="en-US" altLang="ko-KR"/>
              <a:t>IETF(Internet Engineering Task Force)</a:t>
            </a:r>
            <a:r>
              <a:rPr lang="ko-KR" altLang="en-US"/>
              <a:t>공식 규격이다</a:t>
            </a:r>
            <a:r>
              <a:rPr lang="en-US" altLang="ko-KR"/>
              <a:t>. IPv6</a:t>
            </a:r>
            <a:r>
              <a:rPr lang="ko-KR" altLang="en-US"/>
              <a:t>는 현재 사용되고 있는 </a:t>
            </a:r>
            <a:r>
              <a:rPr lang="en-US" altLang="ko-KR"/>
              <a:t>IPv4</a:t>
            </a:r>
            <a:r>
              <a:rPr lang="ko-KR" altLang="en-US"/>
              <a:t>를 개선하기 위한 진화적 세트로서 설계되어있다</a:t>
            </a:r>
            <a:r>
              <a:rPr lang="en-US" altLang="ko-KR"/>
              <a:t>. IPv6</a:t>
            </a:r>
            <a:r>
              <a:rPr lang="ko-KR" altLang="en-US"/>
              <a:t>가 </a:t>
            </a:r>
            <a:r>
              <a:rPr lang="en-US" altLang="ko-KR"/>
              <a:t>IPv4</a:t>
            </a:r>
            <a:r>
              <a:rPr lang="ko-KR" altLang="en-US"/>
              <a:t>보다 가장 명백하게 개선된 점은 </a:t>
            </a:r>
            <a:r>
              <a:rPr lang="en-US" altLang="ko-KR"/>
              <a:t>IP</a:t>
            </a:r>
            <a:r>
              <a:rPr lang="ko-KR" altLang="en-US"/>
              <a:t>주소의 길이가 </a:t>
            </a:r>
            <a:r>
              <a:rPr lang="en-US" altLang="ko-KR"/>
              <a:t>32</a:t>
            </a:r>
            <a:r>
              <a:rPr lang="ko-KR" altLang="en-US"/>
              <a:t>비트에서 </a:t>
            </a:r>
            <a:r>
              <a:rPr lang="en-US" altLang="ko-KR"/>
              <a:t>128</a:t>
            </a:r>
            <a:r>
              <a:rPr lang="ko-KR" altLang="en-US"/>
              <a:t>비트로 늘어 났다는 점이다</a:t>
            </a:r>
            <a:r>
              <a:rPr lang="en-US" altLang="ko-KR"/>
              <a:t>. </a:t>
            </a:r>
            <a:r>
              <a:rPr lang="ko-KR" altLang="en-US"/>
              <a:t>이러한 확장은 가까운 장래에 인터넷이 폭발적으로 성장함으로써</a:t>
            </a:r>
            <a:r>
              <a:rPr lang="en-US" altLang="ko-KR"/>
              <a:t>, </a:t>
            </a:r>
            <a:r>
              <a:rPr lang="ko-KR" altLang="en-US"/>
              <a:t>네트웍 주소가 금세 부족해 질 것이라는 우려에 대한 대응책을 제시해 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40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2C5E2EA-B3D2-4180-B058-2FDA776336E7}" type="slidenum">
              <a:rPr lang="en-US" altLang="ko-KR">
                <a:latin typeface="굴림" panose="020B0600000101010101" pitchFamily="50" charset="-127"/>
              </a:rPr>
              <a:pPr eaLnBrk="1" hangingPunct="1"/>
              <a:t>25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IPv6 </a:t>
            </a:r>
            <a:r>
              <a:rPr lang="ko-KR" altLang="en-US"/>
              <a:t>주소에는 세 가지 종류가 있다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유니 캐스트</a:t>
            </a:r>
            <a:r>
              <a:rPr lang="en-US" altLang="ko-KR"/>
              <a:t>(unicast)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유니 캐스트 주소는 유니 캐스트 주소 종류의 범위 내에서 단일 인터페이스를 식별한다</a:t>
            </a:r>
            <a:r>
              <a:rPr lang="en-US" altLang="ko-KR"/>
              <a:t>. </a:t>
            </a:r>
            <a:r>
              <a:rPr lang="ko-KR" altLang="en-US"/>
              <a:t>유니 캐스트 주소로 지정된 패킷은 적절한 유니 캐스트 라우팅 토폴로지를 통해 단일 인터페이스로 배달된다</a:t>
            </a:r>
            <a:r>
              <a:rPr lang="en-US" altLang="ko-KR"/>
              <a:t>. </a:t>
            </a:r>
            <a:r>
              <a:rPr lang="ko-KR" altLang="en-US"/>
              <a:t>로드 균형 시스템을 수용할 수 있도록</a:t>
            </a:r>
            <a:r>
              <a:rPr lang="en-US" altLang="ko-KR"/>
              <a:t>, RFC 2373</a:t>
            </a:r>
            <a:r>
              <a:rPr lang="ko-KR" altLang="en-US"/>
              <a:t>은 여러 인터페이스가 호스트에서 </a:t>
            </a:r>
            <a:r>
              <a:rPr lang="en-US" altLang="ko-KR"/>
              <a:t>IPv6</a:t>
            </a:r>
            <a:r>
              <a:rPr lang="ko-KR" altLang="en-US"/>
              <a:t>에 대한 단일 인터페이스로 나타나기만 한다면 이들 인터페이스가 동일한 주소를 사용하는 것을 허용한다</a:t>
            </a:r>
            <a:r>
              <a:rPr lang="en-US" altLang="ko-KR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멀티캐스트</a:t>
            </a:r>
            <a:r>
              <a:rPr lang="en-US" altLang="ko-KR"/>
              <a:t>(multicast)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위의 그림과 같이 멀티캐스트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멀티캐스트 주소로 지정된 패킷은 적절한 멀티캐스트 라우팅 토폴로지를 통해 주소로 식별되는 모든 인터페이스에 배달된다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애니 캐스트</a:t>
            </a:r>
            <a:r>
              <a:rPr lang="en-US" altLang="ko-KR"/>
              <a:t>(anycast)  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그림과 같이 애니 캐스트 주소는 여러 인터페이스를 식별한다</a:t>
            </a:r>
            <a:r>
              <a:rPr lang="en-US" altLang="ko-KR"/>
              <a:t>. </a:t>
            </a:r>
            <a:r>
              <a:rPr lang="ko-KR" altLang="en-US"/>
              <a:t>애니 캐스트 주소로 지정된 패킷은 적절한 멀티캐스트 라우팅 토폴로지를 통해 주소로 식별되는 가장 가까운 인터페이스인 단일 인터페이스로 배달된다</a:t>
            </a:r>
            <a:r>
              <a:rPr lang="en-US" altLang="ko-KR"/>
              <a:t>. "</a:t>
            </a:r>
            <a:r>
              <a:rPr lang="ko-KR" altLang="en-US"/>
              <a:t>가장 가까운</a:t>
            </a:r>
            <a:r>
              <a:rPr lang="en-US" altLang="ko-KR"/>
              <a:t>" </a:t>
            </a:r>
            <a:r>
              <a:rPr lang="ko-KR" altLang="en-US"/>
              <a:t>인터페이스란 라우팅 거리가 가깝다는 것을 의미한다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멀티캐스트 주소는 여러 인터페이스로 배달되는 일대다 통신에 사용된다</a:t>
            </a:r>
            <a:r>
              <a:rPr lang="en-US" altLang="ko-KR"/>
              <a:t>. </a:t>
            </a:r>
            <a:r>
              <a:rPr lang="ko-KR" altLang="en-US"/>
              <a:t>애니 캐스트 주소는 단일 인터페이스로 배달되는 일대일 통신에 사용된다</a:t>
            </a:r>
            <a:r>
              <a:rPr lang="en-US" altLang="ko-KR"/>
              <a:t>.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모든 경우에 </a:t>
            </a:r>
            <a:r>
              <a:rPr lang="en-US" altLang="ko-KR"/>
              <a:t>IPv6 </a:t>
            </a:r>
            <a:r>
              <a:rPr lang="ko-KR" altLang="en-US"/>
              <a:t>주소는 노드가 아닌 인터페이스를 식별합니다</a:t>
            </a:r>
            <a:r>
              <a:rPr lang="en-US" altLang="ko-KR"/>
              <a:t>. </a:t>
            </a:r>
            <a:r>
              <a:rPr lang="ko-KR" altLang="en-US"/>
              <a:t>노드는 해당 인터페이스 중 하나에 할당된 유니 캐스트 주소로 식별됩니다</a:t>
            </a:r>
          </a:p>
        </p:txBody>
      </p:sp>
    </p:spTree>
    <p:extLst>
      <p:ext uri="{BB962C8B-B14F-4D97-AF65-F5344CB8AC3E}">
        <p14:creationId xmlns:p14="http://schemas.microsoft.com/office/powerpoint/2010/main" val="614756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6BA962B-A392-4586-9EFD-E18A63275360}" type="slidenum">
              <a:rPr lang="en-US" altLang="ko-KR">
                <a:latin typeface="굴림" panose="020B0600000101010101" pitchFamily="50" charset="-127"/>
              </a:rPr>
              <a:pPr eaLnBrk="1" hangingPunct="1"/>
              <a:t>27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b="1"/>
              <a:t>기능</a:t>
            </a:r>
          </a:p>
          <a:p>
            <a:pPr lvl="1" eaLnBrk="1" hangingPunct="1"/>
            <a:r>
              <a:rPr lang="en-US" altLang="ko-KR" b="1"/>
              <a:t>IP(Internet Protocol)</a:t>
            </a:r>
            <a:r>
              <a:rPr lang="ko-KR" altLang="en-US" b="1"/>
              <a:t>는 </a:t>
            </a:r>
            <a:r>
              <a:rPr lang="en-US" altLang="ko-KR" b="1"/>
              <a:t>unreliable, connectionless datagram </a:t>
            </a:r>
            <a:r>
              <a:rPr lang="ko-KR" altLang="en-US" b="1"/>
              <a:t>전송 서비스 제공</a:t>
            </a:r>
          </a:p>
          <a:p>
            <a:pPr lvl="2" eaLnBrk="1" hangingPunct="1"/>
            <a:r>
              <a:rPr lang="en-US" altLang="ko-KR" b="1"/>
              <a:t>unreliable : </a:t>
            </a:r>
            <a:r>
              <a:rPr lang="ko-KR" altLang="en-US" b="1"/>
              <a:t>목적지까지 보내는 데이터의 정확성을 보장하지 않음</a:t>
            </a:r>
          </a:p>
          <a:p>
            <a:pPr lvl="2" eaLnBrk="1" hangingPunct="1"/>
            <a:r>
              <a:rPr lang="en-US" altLang="ko-KR" b="1"/>
              <a:t>Connectionless : IP</a:t>
            </a:r>
            <a:r>
              <a:rPr lang="ko-KR" altLang="en-US" b="1"/>
              <a:t>는 연결에 대해 어떠한 상태 정보도 관리하지 안음 </a:t>
            </a:r>
            <a:r>
              <a:rPr lang="en-US" altLang="ko-KR" b="1"/>
              <a:t>=&gt; </a:t>
            </a:r>
            <a:r>
              <a:rPr lang="ko-KR" altLang="en-US" b="1"/>
              <a:t>비연결 프로토콜</a:t>
            </a:r>
          </a:p>
          <a:p>
            <a:pPr lvl="1" eaLnBrk="1" hangingPunct="1"/>
            <a:r>
              <a:rPr lang="ko-KR" altLang="en-US" b="1"/>
              <a:t>다른 네트워크사이의 데이터의 경로 제공</a:t>
            </a:r>
          </a:p>
          <a:p>
            <a:pPr lvl="1" eaLnBrk="1" hangingPunct="1"/>
            <a:endParaRPr lang="ko-KR" altLang="en-US" b="1"/>
          </a:p>
          <a:p>
            <a:pPr lvl="1" eaLnBrk="1" hangingPunct="1"/>
            <a:r>
              <a:rPr lang="en-US" altLang="ko-KR" b="1"/>
              <a:t>IP Datagram</a:t>
            </a:r>
            <a:r>
              <a:rPr lang="ko-KR" altLang="en-US" b="1"/>
              <a:t>은 전송의 기본 단위는 </a:t>
            </a:r>
            <a:r>
              <a:rPr lang="en-US" altLang="ko-KR" b="1"/>
              <a:t>IP Datagram</a:t>
            </a:r>
          </a:p>
          <a:p>
            <a:pPr lvl="2" eaLnBrk="1" hangingPunct="1"/>
            <a:r>
              <a:rPr lang="en-US" altLang="ko-KR" b="1"/>
              <a:t>Datagram : header</a:t>
            </a:r>
            <a:r>
              <a:rPr lang="ko-KR" altLang="en-US" b="1"/>
              <a:t>와 </a:t>
            </a:r>
            <a:r>
              <a:rPr lang="en-US" altLang="ko-KR" b="1"/>
              <a:t>data portion</a:t>
            </a:r>
            <a:r>
              <a:rPr lang="ko-KR" altLang="en-US" b="1"/>
              <a:t>으로 구성</a:t>
            </a:r>
          </a:p>
          <a:p>
            <a:pPr lvl="3" eaLnBrk="1" hangingPunct="1"/>
            <a:r>
              <a:rPr lang="ko-KR" altLang="en-US" b="1"/>
              <a:t>인터넷의 기본 데이터 단위</a:t>
            </a:r>
          </a:p>
          <a:p>
            <a:pPr lvl="1" eaLnBrk="1" hangingPunct="1"/>
            <a:r>
              <a:rPr lang="en-US" altLang="ko-KR" b="1"/>
              <a:t>32 bit Integer Address(</a:t>
            </a:r>
            <a:r>
              <a:rPr lang="ko-KR" altLang="en-US" b="1"/>
              <a:t>인터넷 주소</a:t>
            </a:r>
            <a:r>
              <a:rPr lang="en-US" altLang="ko-KR" b="1"/>
              <a:t>)</a:t>
            </a:r>
          </a:p>
          <a:p>
            <a:pPr lvl="1" eaLnBrk="1" hangingPunct="1"/>
            <a:r>
              <a:rPr lang="en-US" altLang="ko-KR" b="1"/>
              <a:t>Address : a pair(netid, hostid)</a:t>
            </a:r>
          </a:p>
          <a:p>
            <a:pPr lvl="2" eaLnBrk="1" hangingPunct="1"/>
            <a:r>
              <a:rPr lang="en-US" altLang="ko-KR" b="1"/>
              <a:t>netid : represent network</a:t>
            </a:r>
          </a:p>
          <a:p>
            <a:pPr lvl="2" eaLnBrk="1" hangingPunct="1"/>
            <a:r>
              <a:rPr lang="en-US" altLang="ko-KR" b="1"/>
              <a:t>hostid : represent host</a:t>
            </a:r>
          </a:p>
          <a:p>
            <a:pPr lvl="1" eaLnBrk="1" hangingPunct="1"/>
            <a:r>
              <a:rPr lang="en-US" altLang="ko-KR" b="1"/>
              <a:t>IP </a:t>
            </a:r>
            <a:r>
              <a:rPr lang="ko-KR" altLang="en-US" b="1"/>
              <a:t>주소는 모든 </a:t>
            </a:r>
            <a:r>
              <a:rPr lang="en-US" altLang="ko-KR" b="1"/>
              <a:t>TCP/IP </a:t>
            </a:r>
            <a:r>
              <a:rPr lang="ko-KR" altLang="en-US" b="1"/>
              <a:t>소프트웨어에 사용</a:t>
            </a:r>
          </a:p>
          <a:p>
            <a:pPr lvl="1" eaLnBrk="1" hangingPunct="1"/>
            <a:r>
              <a:rPr lang="ko-KR" altLang="en-US" b="1"/>
              <a:t>호스트의 주소지정과 패킷의 절단</a:t>
            </a:r>
          </a:p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47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46F2461-FAEB-4460-8B14-F67DB2EDC7C9}" type="slidenum">
              <a:rPr lang="en-US" altLang="ko-KR">
                <a:latin typeface="굴림" panose="020B0600000101010101" pitchFamily="50" charset="-127"/>
              </a:rPr>
              <a:pPr eaLnBrk="1" hangingPunct="1"/>
              <a:t>28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1000"/>
              <a:t>인터넷상의 라우터 및 호스트가  전송상의 에러를 송신노드에 보고하고</a:t>
            </a:r>
            <a:r>
              <a:rPr lang="en-US" altLang="ko-KR" sz="1000"/>
              <a:t>, </a:t>
            </a:r>
            <a:r>
              <a:rPr lang="ko-KR" altLang="en-US" sz="1000"/>
              <a:t>노드간 통신에 있어 제어를 위한 메시지를  보고하게 할 목적으로 만들어진 프로토콜이 </a:t>
            </a:r>
            <a:r>
              <a:rPr lang="en-US" altLang="ko-KR" sz="1000"/>
              <a:t>Internet Control Message Protocol(ICMP)</a:t>
            </a:r>
            <a:r>
              <a:rPr lang="ko-KR" altLang="en-US" sz="1000"/>
              <a:t>이다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ICMP</a:t>
            </a:r>
            <a:r>
              <a:rPr lang="ko-KR" altLang="en-US" sz="1000"/>
              <a:t>의 기능은 다음과 같다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</a:t>
            </a:r>
            <a:r>
              <a:rPr lang="ko-KR" altLang="en-US" sz="1000" b="1"/>
              <a:t>상의 </a:t>
            </a:r>
            <a:r>
              <a:rPr lang="en-US" altLang="ko-KR" sz="1000" b="1"/>
              <a:t>Error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Network</a:t>
            </a:r>
            <a:r>
              <a:rPr lang="ko-KR" altLang="en-US" sz="1000"/>
              <a:t>이나 </a:t>
            </a:r>
            <a:r>
              <a:rPr lang="en-US" altLang="ko-KR" sz="1000"/>
              <a:t>Host</a:t>
            </a:r>
            <a:r>
              <a:rPr lang="ko-KR" altLang="en-US" sz="1000"/>
              <a:t>로의 </a:t>
            </a:r>
            <a:r>
              <a:rPr lang="en-US" altLang="ko-KR" sz="1000"/>
              <a:t>Unreachable Error</a:t>
            </a:r>
            <a:r>
              <a:rPr lang="ko-KR" altLang="en-US" sz="1000"/>
              <a:t>및 </a:t>
            </a:r>
            <a:r>
              <a:rPr lang="en-US" altLang="ko-KR" sz="1000"/>
              <a:t>TCP, UDP Port Unreachable Error </a:t>
            </a:r>
            <a:r>
              <a:rPr lang="ko-KR" altLang="en-US" sz="1000"/>
              <a:t>등을 보고한다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Network </a:t>
            </a:r>
            <a:r>
              <a:rPr lang="ko-KR" altLang="en-US" sz="1000" b="1"/>
              <a:t>혼잡 보고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라우터가 </a:t>
            </a:r>
            <a:r>
              <a:rPr lang="en-US" altLang="ko-KR" sz="1000"/>
              <a:t>Packet</a:t>
            </a:r>
            <a:r>
              <a:rPr lang="ko-KR" altLang="en-US" sz="1000"/>
              <a:t>을 받는 속도처럼 빠르게 전송하지 못할 경우 라우터는 </a:t>
            </a:r>
            <a:r>
              <a:rPr lang="en-US" altLang="ko-KR" sz="1000"/>
              <a:t>ICMP Source Quench Message</a:t>
            </a:r>
            <a:r>
              <a:rPr lang="ko-KR" altLang="en-US" sz="1000"/>
              <a:t>를 보내 </a:t>
            </a:r>
            <a:r>
              <a:rPr lang="en-US" altLang="ko-KR" sz="1000"/>
              <a:t>Source</a:t>
            </a:r>
            <a:r>
              <a:rPr lang="ko-KR" altLang="en-US" sz="1000"/>
              <a:t>로 하여금 천천히 보내게 유도한다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Troubleshooting</a:t>
            </a:r>
            <a:r>
              <a:rPr lang="en-US" altLang="ko-KR" sz="1000"/>
              <a:t> : Echo </a:t>
            </a:r>
            <a:r>
              <a:rPr lang="ko-KR" altLang="en-US" sz="1000"/>
              <a:t>기능으로 두 노드간의 </a:t>
            </a:r>
            <a:r>
              <a:rPr lang="en-US" altLang="ko-KR" sz="1000"/>
              <a:t>Network</a:t>
            </a:r>
            <a:r>
              <a:rPr lang="ko-KR" altLang="en-US" sz="1000"/>
              <a:t>의 문제를 파악할 수 있게 해준다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000" b="1"/>
              <a:t> Timeout </a:t>
            </a:r>
            <a:r>
              <a:rPr lang="ko-KR" altLang="en-US" sz="1000" b="1"/>
              <a:t>보고</a:t>
            </a:r>
            <a:r>
              <a:rPr lang="ko-KR" altLang="en-US" sz="1000"/>
              <a:t> </a:t>
            </a:r>
            <a:r>
              <a:rPr lang="en-US" altLang="ko-KR" sz="1000"/>
              <a:t>: IP Header</a:t>
            </a:r>
            <a:r>
              <a:rPr lang="ko-KR" altLang="en-US" sz="1000"/>
              <a:t>의 </a:t>
            </a:r>
            <a:r>
              <a:rPr lang="en-US" altLang="ko-KR" sz="1000"/>
              <a:t>TTL</a:t>
            </a:r>
            <a:r>
              <a:rPr lang="ko-KR" altLang="en-US" sz="1000"/>
              <a:t>값이 </a:t>
            </a:r>
            <a:r>
              <a:rPr lang="en-US" altLang="ko-KR" sz="1000"/>
              <a:t>0</a:t>
            </a:r>
            <a:r>
              <a:rPr lang="ko-KR" altLang="en-US" sz="1000"/>
              <a:t>이 되면 </a:t>
            </a:r>
            <a:r>
              <a:rPr lang="en-US" altLang="ko-KR" sz="1000"/>
              <a:t>Packet</a:t>
            </a:r>
            <a:r>
              <a:rPr lang="ko-KR" altLang="en-US" sz="1000"/>
              <a:t>을 폐기 시키고 </a:t>
            </a:r>
            <a:r>
              <a:rPr lang="en-US" altLang="ko-KR" sz="1000"/>
              <a:t>Source</a:t>
            </a:r>
            <a:r>
              <a:rPr lang="ko-KR" altLang="en-US" sz="1000"/>
              <a:t>노드에게 알린다</a:t>
            </a:r>
            <a:r>
              <a:rPr lang="en-US" altLang="ko-KR" sz="1000"/>
              <a:t>. </a:t>
            </a:r>
            <a:r>
              <a:rPr lang="ko-KR" altLang="en-US" sz="1000"/>
              <a:t>이러한 기능으로 </a:t>
            </a:r>
            <a:r>
              <a:rPr lang="en-US" altLang="ko-KR" sz="1000"/>
              <a:t>Traceroute</a:t>
            </a:r>
            <a:r>
              <a:rPr lang="ko-KR" altLang="en-US" sz="1000"/>
              <a:t>를 할 수 있다</a:t>
            </a:r>
            <a:r>
              <a:rPr lang="en-US" altLang="ko-KR" sz="1000"/>
              <a:t>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ko-KR" sz="100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ko-KR" sz="1000"/>
              <a:t>Packets</a:t>
            </a:r>
            <a:r>
              <a:rPr lang="ko-KR" altLang="en-US" sz="1000"/>
              <a:t>은 </a:t>
            </a:r>
            <a:r>
              <a:rPr lang="en-US" altLang="ko-KR" sz="1000"/>
              <a:t>Type</a:t>
            </a:r>
            <a:r>
              <a:rPr lang="ko-KR" altLang="en-US" sz="1000"/>
              <a:t>에 의해서 구분되고</a:t>
            </a:r>
            <a:r>
              <a:rPr lang="en-US" altLang="ko-KR" sz="1000"/>
              <a:t>, Code</a:t>
            </a:r>
            <a:r>
              <a:rPr lang="ko-KR" altLang="en-US" sz="1000"/>
              <a:t>에 의해서 더 자세히 분류된다</a:t>
            </a:r>
            <a:r>
              <a:rPr lang="en-US" altLang="ko-KR" sz="1000"/>
              <a:t>.</a:t>
            </a:r>
          </a:p>
          <a:p>
            <a:pPr eaLnBrk="1" hangingPunct="1"/>
            <a:r>
              <a:rPr lang="ko-KR" altLang="en-US" sz="1000"/>
              <a:t>우리가 흔히 사용하는 </a:t>
            </a:r>
            <a:r>
              <a:rPr lang="en-US" altLang="ko-KR" sz="1000"/>
              <a:t>Ping</a:t>
            </a:r>
            <a:r>
              <a:rPr lang="ko-KR" altLang="en-US" sz="1000"/>
              <a:t>은 </a:t>
            </a:r>
            <a:r>
              <a:rPr lang="en-US" altLang="ko-KR" sz="1000"/>
              <a:t>Type=8, Code=0</a:t>
            </a:r>
            <a:r>
              <a:rPr lang="ko-KR" altLang="en-US" sz="1000"/>
              <a:t>에 의해서 </a:t>
            </a:r>
            <a:r>
              <a:rPr lang="en-US" altLang="ko-KR" sz="1000"/>
              <a:t>ECHO REQUEST</a:t>
            </a:r>
            <a:r>
              <a:rPr lang="ko-KR" altLang="en-US" sz="1000"/>
              <a:t>로 구분되어 요청되고</a:t>
            </a:r>
            <a:r>
              <a:rPr lang="en-US" altLang="ko-KR" sz="1000"/>
              <a:t>, </a:t>
            </a:r>
            <a:r>
              <a:rPr lang="ko-KR" altLang="en-US" sz="1000"/>
              <a:t>그것에 대한 </a:t>
            </a:r>
            <a:r>
              <a:rPr lang="en-US" altLang="ko-KR" sz="1000"/>
              <a:t>Reply</a:t>
            </a:r>
            <a:r>
              <a:rPr lang="ko-KR" altLang="en-US" sz="1000"/>
              <a:t>는 </a:t>
            </a:r>
            <a:r>
              <a:rPr lang="en-US" altLang="ko-KR" sz="1000"/>
              <a:t>Type=0, Code=0</a:t>
            </a:r>
            <a:r>
              <a:rPr lang="ko-KR" altLang="en-US" sz="1000"/>
              <a:t>에 의해 </a:t>
            </a:r>
            <a:r>
              <a:rPr lang="en-US" altLang="ko-KR" sz="1000"/>
              <a:t>ECHO REPLY</a:t>
            </a:r>
            <a:r>
              <a:rPr lang="ko-KR" altLang="en-US" sz="1000"/>
              <a:t>로 구분되어 도달된다</a:t>
            </a:r>
            <a:r>
              <a:rPr lang="en-US" altLang="ko-KR" sz="1000"/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altLang="ko-KR" sz="1000"/>
          </a:p>
          <a:p>
            <a:pPr eaLnBrk="1" hangingPunct="1"/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47249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E1AF926-4C60-49D5-B8A9-9A33D76FDFB4}" type="slidenum">
              <a:rPr lang="en-US" altLang="ko-KR">
                <a:latin typeface="굴림" panose="020B0600000101010101" pitchFamily="50" charset="-127"/>
              </a:rPr>
              <a:pPr eaLnBrk="1" hangingPunct="1"/>
              <a:t>29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>
                <a:hlinkClick r:id="rId3"/>
              </a:rPr>
              <a:t>멀티캐스트</a:t>
            </a:r>
            <a:r>
              <a:rPr lang="ko-KR" altLang="en-US"/>
              <a:t>를 실현하기 위한 </a:t>
            </a:r>
            <a:r>
              <a:rPr lang="ko-KR" altLang="en-US">
                <a:hlinkClick r:id="rId4"/>
              </a:rPr>
              <a:t>통신 규약</a:t>
            </a:r>
            <a:r>
              <a:rPr lang="en-US" altLang="ko-KR"/>
              <a:t>. RFC 1112</a:t>
            </a:r>
            <a:r>
              <a:rPr lang="ko-KR" altLang="en-US"/>
              <a:t>에 규정되어 있으며 </a:t>
            </a:r>
            <a:r>
              <a:rPr lang="ko-KR" altLang="en-US">
                <a:hlinkClick r:id="rId5"/>
              </a:rPr>
              <a:t>구내 정보 통신망</a:t>
            </a:r>
            <a:r>
              <a:rPr lang="en-US" altLang="ko-KR"/>
              <a:t>(LAN)</a:t>
            </a:r>
            <a:r>
              <a:rPr lang="ko-KR" altLang="en-US"/>
              <a:t>상에서 </a:t>
            </a:r>
            <a:r>
              <a:rPr lang="ko-KR" altLang="en-US">
                <a:hlinkClick r:id="rId6"/>
              </a:rPr>
              <a:t>라우터</a:t>
            </a:r>
            <a:r>
              <a:rPr lang="ko-KR" altLang="en-US"/>
              <a:t>가 멀티캐스트 통신 기능을 구비한 </a:t>
            </a:r>
            <a:r>
              <a:rPr lang="ko-KR" altLang="en-US">
                <a:hlinkClick r:id="rId7"/>
              </a:rPr>
              <a:t>개인용 컴퓨터</a:t>
            </a:r>
            <a:r>
              <a:rPr lang="en-US" altLang="ko-KR"/>
              <a:t>(PC)</a:t>
            </a:r>
            <a:r>
              <a:rPr lang="ko-KR" altLang="en-US"/>
              <a:t>에 대해 멀티캐스트 패킷을 분배하는 경우에 사용된다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PC</a:t>
            </a:r>
            <a:r>
              <a:rPr lang="ko-KR" altLang="en-US"/>
              <a:t>가 멀티캐스트로 통신할 수 있다는 것을 라우터에 통지하는 규약이다</a:t>
            </a:r>
            <a:r>
              <a:rPr lang="en-US" altLang="ko-KR"/>
              <a:t>. </a:t>
            </a:r>
            <a:r>
              <a:rPr lang="ko-KR" altLang="en-US"/>
              <a:t>한편</a:t>
            </a:r>
            <a:r>
              <a:rPr lang="en-US" altLang="ko-KR"/>
              <a:t>, </a:t>
            </a:r>
            <a:r>
              <a:rPr lang="ko-KR" altLang="en-US"/>
              <a:t>멀티캐스트 패킷을 수신한 라우터는 </a:t>
            </a:r>
            <a:r>
              <a:rPr lang="en-US" altLang="ko-KR"/>
              <a:t>IGMP</a:t>
            </a:r>
            <a:r>
              <a:rPr lang="ko-KR" altLang="en-US"/>
              <a:t>로 수신을 선언한 </a:t>
            </a:r>
            <a:r>
              <a:rPr lang="en-US" altLang="ko-KR"/>
              <a:t>PC</a:t>
            </a:r>
            <a:r>
              <a:rPr lang="ko-KR" altLang="en-US"/>
              <a:t>가 있는 경우에만 패킷을 </a:t>
            </a:r>
            <a:r>
              <a:rPr lang="en-US" altLang="ko-KR"/>
              <a:t>PC</a:t>
            </a:r>
            <a:r>
              <a:rPr lang="ko-KR" altLang="en-US"/>
              <a:t>가 접속하는 </a:t>
            </a:r>
            <a:r>
              <a:rPr lang="en-US" altLang="ko-KR"/>
              <a:t>LAN </a:t>
            </a:r>
            <a:r>
              <a:rPr lang="ko-KR" altLang="en-US">
                <a:hlinkClick r:id="rId8"/>
              </a:rPr>
              <a:t>세그먼트</a:t>
            </a:r>
            <a:r>
              <a:rPr lang="ko-KR" altLang="en-US"/>
              <a:t>에 송출한다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163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3818C84-7EA0-4FFB-A3ED-94273ABBE7DC}" type="slidenum">
              <a:rPr lang="en-US" altLang="ko-KR">
                <a:latin typeface="굴림" panose="020B0600000101010101" pitchFamily="50" charset="-127"/>
              </a:rPr>
              <a:pPr eaLnBrk="1" hangingPunct="1"/>
              <a:t>30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/>
              <a:t>ARP(address resolution protocol) </a:t>
            </a:r>
            <a:r>
              <a:rPr lang="ko-KR" altLang="en-US" b="1"/>
              <a:t>주소 결정 프로토콜</a:t>
            </a:r>
          </a:p>
          <a:p>
            <a:pPr eaLnBrk="1" hangingPunct="1"/>
            <a:r>
              <a:rPr lang="ko-KR" altLang="en-US"/>
              <a:t> 인터넷 환경에서 주소를 찾기 위해 제공되는 </a:t>
            </a:r>
            <a:r>
              <a:rPr lang="ko-KR" altLang="en-US">
                <a:hlinkClick r:id="rId3"/>
              </a:rPr>
              <a:t>프로토콜</a:t>
            </a:r>
            <a:r>
              <a:rPr lang="en-US" altLang="ko-KR"/>
              <a:t>.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간의 통신에서는 망 내에 있는 호스트 주소로 </a:t>
            </a:r>
            <a:r>
              <a:rPr lang="en-US" altLang="ko-KR"/>
              <a:t>IP </a:t>
            </a:r>
            <a:r>
              <a:rPr lang="ko-KR" altLang="en-US"/>
              <a:t>주소가 사용되지만</a:t>
            </a:r>
            <a:r>
              <a:rPr lang="en-US" altLang="ko-KR"/>
              <a:t>, </a:t>
            </a:r>
            <a:r>
              <a:rPr lang="ko-KR" altLang="en-US"/>
              <a:t>주소 결정 프로토콜</a:t>
            </a:r>
            <a:r>
              <a:rPr lang="en-US" altLang="ko-KR"/>
              <a:t>(RFC. 826)</a:t>
            </a:r>
            <a:r>
              <a:rPr lang="ko-KR" altLang="en-US"/>
              <a:t>은 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주소를 필요에 따라 역동적으로 얻기 위한 절차를 제공한다</a:t>
            </a:r>
            <a:r>
              <a:rPr lang="en-US" altLang="ko-KR"/>
              <a:t>. </a:t>
            </a:r>
            <a:r>
              <a:rPr lang="ko-KR" altLang="en-US"/>
              <a:t>따라서 인터넷 환경에서는 상호 간의 데이터 링크 주소의 구성 정보가 불필요하게 되었는데</a:t>
            </a:r>
            <a:r>
              <a:rPr lang="en-US" altLang="ko-KR"/>
              <a:t>, </a:t>
            </a:r>
            <a:r>
              <a:rPr lang="ko-KR" altLang="en-US"/>
              <a:t>이것이 인터넷의 확장성과 접속의 용이성을 고조시키는 특징이다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IP Packet </a:t>
            </a:r>
            <a:r>
              <a:rPr lang="ko-KR" altLang="en-US"/>
              <a:t>전송을 위해서는 </a:t>
            </a:r>
            <a:r>
              <a:rPr lang="en-US" altLang="ko-KR"/>
              <a:t>Destination</a:t>
            </a:r>
            <a:r>
              <a:rPr lang="ko-KR" altLang="en-US"/>
              <a:t>의 </a:t>
            </a:r>
            <a:r>
              <a:rPr lang="en-US" altLang="ko-KR"/>
              <a:t>MAC Address</a:t>
            </a:r>
            <a:r>
              <a:rPr lang="ko-KR" altLang="en-US"/>
              <a:t>를 알아내어 </a:t>
            </a:r>
            <a:r>
              <a:rPr lang="en-US" altLang="ko-KR"/>
              <a:t>Frame</a:t>
            </a:r>
            <a:r>
              <a:rPr lang="ko-KR" altLang="en-US"/>
              <a:t>의 </a:t>
            </a:r>
            <a:r>
              <a:rPr lang="en-US" altLang="ko-KR"/>
              <a:t>Header</a:t>
            </a:r>
            <a:r>
              <a:rPr lang="ko-KR" altLang="en-US"/>
              <a:t>에 </a:t>
            </a:r>
            <a:r>
              <a:rPr lang="en-US" altLang="ko-KR"/>
              <a:t>DA</a:t>
            </a:r>
            <a:r>
              <a:rPr lang="ko-KR" altLang="en-US"/>
              <a:t>로 설정해야 </a:t>
            </a:r>
            <a:r>
              <a:rPr lang="en-US" altLang="ko-KR"/>
              <a:t>Frame </a:t>
            </a:r>
            <a:r>
              <a:rPr lang="ko-KR" altLang="en-US"/>
              <a:t>형태로 전송할 수 있다</a:t>
            </a:r>
            <a:r>
              <a:rPr lang="en-US" altLang="ko-KR"/>
              <a:t>. IP</a:t>
            </a:r>
            <a:r>
              <a:rPr lang="ko-KR" altLang="en-US"/>
              <a:t>는 </a:t>
            </a:r>
            <a:r>
              <a:rPr lang="en-US" altLang="ko-KR"/>
              <a:t>ARP </a:t>
            </a:r>
            <a:r>
              <a:rPr lang="ko-KR" altLang="en-US"/>
              <a:t>프로토콜에  요청하여 </a:t>
            </a:r>
            <a:r>
              <a:rPr lang="en-US" altLang="ko-KR"/>
              <a:t>IP Address</a:t>
            </a:r>
            <a:r>
              <a:rPr lang="ko-KR" altLang="en-US"/>
              <a:t>에 대한 </a:t>
            </a:r>
            <a:r>
              <a:rPr lang="en-US" altLang="ko-KR"/>
              <a:t>Layer 2 Address(MAC Address)</a:t>
            </a:r>
            <a:r>
              <a:rPr lang="ko-KR" altLang="en-US"/>
              <a:t>를 알아내도록 하는데 </a:t>
            </a:r>
            <a:r>
              <a:rPr lang="en-US" altLang="ko-KR"/>
              <a:t>IP Address</a:t>
            </a:r>
            <a:r>
              <a:rPr lang="ko-KR" altLang="en-US"/>
              <a:t>를 </a:t>
            </a:r>
            <a:r>
              <a:rPr lang="en-US" altLang="ko-KR"/>
              <a:t>MAC Address</a:t>
            </a:r>
            <a:r>
              <a:rPr lang="ko-KR" altLang="en-US"/>
              <a:t>로 변환해주는 </a:t>
            </a:r>
            <a:r>
              <a:rPr lang="en-US" altLang="ko-KR"/>
              <a:t>Protocol</a:t>
            </a:r>
            <a:r>
              <a:rPr lang="ko-KR" altLang="en-US"/>
              <a:t>을 </a:t>
            </a:r>
            <a:r>
              <a:rPr lang="en-US" altLang="ko-KR"/>
              <a:t>ARP</a:t>
            </a:r>
            <a:r>
              <a:rPr lang="ko-KR" altLang="en-US"/>
              <a:t>라 한다</a:t>
            </a:r>
            <a:r>
              <a:rPr lang="en-US" altLang="ko-KR"/>
              <a:t>. ARP</a:t>
            </a:r>
            <a:r>
              <a:rPr lang="ko-KR" altLang="en-US"/>
              <a:t>는 </a:t>
            </a:r>
            <a:r>
              <a:rPr lang="en-US" altLang="ko-KR"/>
              <a:t>Local Broadcasting</a:t>
            </a:r>
            <a:r>
              <a:rPr lang="ko-KR" altLang="en-US"/>
              <a:t>에 의존한다</a:t>
            </a:r>
            <a:r>
              <a:rPr lang="en-US" altLang="ko-KR"/>
              <a:t>.  ARP</a:t>
            </a:r>
            <a:r>
              <a:rPr lang="ko-KR" altLang="en-US"/>
              <a:t>는 한번 찾은 </a:t>
            </a:r>
            <a:r>
              <a:rPr lang="en-US" altLang="ko-KR"/>
              <a:t>Address</a:t>
            </a:r>
            <a:r>
              <a:rPr lang="ko-KR" altLang="en-US"/>
              <a:t>는 </a:t>
            </a:r>
            <a:r>
              <a:rPr lang="en-US" altLang="ko-KR"/>
              <a:t>ARP Cache</a:t>
            </a:r>
            <a:r>
              <a:rPr lang="ko-KR" altLang="en-US"/>
              <a:t>에 일정기간 </a:t>
            </a:r>
            <a:r>
              <a:rPr lang="en-US" altLang="ko-KR"/>
              <a:t>IP Address-MAC Address</a:t>
            </a:r>
            <a:r>
              <a:rPr lang="ko-KR" altLang="en-US"/>
              <a:t>형태로 보관한다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RARP(reverse address resolution protocol) </a:t>
            </a:r>
            <a:r>
              <a:rPr lang="ko-KR" altLang="en-US" b="1"/>
              <a:t>역순 주소 결정 프로토콜</a:t>
            </a:r>
            <a:r>
              <a:rPr lang="ko-KR" altLang="en-US"/>
              <a:t>인터넷 환경에서의 </a:t>
            </a:r>
            <a:r>
              <a:rPr lang="ko-KR" altLang="en-US">
                <a:hlinkClick r:id="rId4"/>
              </a:rPr>
              <a:t>호스트</a:t>
            </a:r>
            <a:r>
              <a:rPr lang="ko-KR" altLang="en-US"/>
              <a:t> 상호 간 통신에서</a:t>
            </a:r>
            <a:r>
              <a:rPr lang="en-US" altLang="ko-KR"/>
              <a:t>, </a:t>
            </a:r>
            <a:r>
              <a:rPr lang="ko-KR" altLang="en-US"/>
              <a:t>상대방 호스트의 </a:t>
            </a:r>
            <a:r>
              <a:rPr lang="ko-KR" altLang="en-US">
                <a:hlinkClick r:id="rId5"/>
              </a:rPr>
              <a:t>데이터 링크</a:t>
            </a:r>
            <a:r>
              <a:rPr lang="ko-KR" altLang="en-US"/>
              <a:t> 주소로부터 </a:t>
            </a:r>
            <a:r>
              <a:rPr lang="en-US" altLang="ko-KR"/>
              <a:t>IP </a:t>
            </a:r>
            <a:r>
              <a:rPr lang="ko-KR" altLang="en-US"/>
              <a:t>주소를 필요에 따라 역동적으로 얻기 위한 절차를 제공하는 </a:t>
            </a:r>
            <a:r>
              <a:rPr lang="ko-KR" altLang="en-US">
                <a:hlinkClick r:id="rId3"/>
              </a:rPr>
              <a:t>프로토콜</a:t>
            </a:r>
            <a:r>
              <a:rPr lang="ko-KR" altLang="en-US"/>
              <a:t>이다</a:t>
            </a:r>
            <a:r>
              <a:rPr lang="en-US" altLang="ko-KR"/>
              <a:t>. (RFC.903).</a:t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30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8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60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5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5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39E6-A623-4BF5-804B-A2011DA0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18C53-5D72-4FB6-8B93-49D2CAFC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52602-D69E-474C-836E-E6865727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32D25-4FE9-4475-B09A-EB6042DA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BADDB-347E-4799-8523-2A9B048E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2875-7CC7-41CF-8A75-62CDE73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11376-6602-4F8A-AD73-13F82DDE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4F6B-786A-4172-8B08-F04261EC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78F9A-F725-48A2-98AF-5E4DFE3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FC0D-31F5-4F45-9999-F68E745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81F8B-B3DD-4B15-8FC4-C61403EE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DA3EE-DB8A-45C8-9091-711D93EE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2B49A-31E7-4C95-87DA-B068BB6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7FA6A-381D-4E36-9710-9DF4C74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AB496-FB6A-47B1-B6D6-6329632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8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5891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</p:spTree>
    <p:extLst>
      <p:ext uri="{BB962C8B-B14F-4D97-AF65-F5344CB8AC3E}">
        <p14:creationId xmlns:p14="http://schemas.microsoft.com/office/powerpoint/2010/main" val="1231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/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74CB-742A-4368-9CBB-AC5481B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A6C30-A37E-4B9B-A2B7-50B89755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DCABA-1939-496B-B557-FB1245A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06385-9F68-466F-82CA-1B34209A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5289D-11DF-4972-9CFE-8356D855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516A3-6B25-4357-B3BD-71F6248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DD7C3-AF97-4BD3-AF2B-EA7CA2FB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22EEE-3782-4CC9-955D-653A07C9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2CA80-7954-4239-A2B6-F0AE2CF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8781-48C8-4AD9-A035-603B1FEE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7CD1-0489-4BF7-8816-7E777FCF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7FEB-FFB9-42FE-BE46-C1F22D45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B3696-7610-4B05-9980-A8BE245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EE6C1-02E3-486F-8438-D9857493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9AA50-3B3F-4AAD-8838-173C9388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045B0-3B5B-4A31-972E-EE51A7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CBC67-93A4-4FE8-B50D-BE24A9F1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E0D8A-0831-494D-A9CB-9020EAEA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09FD4-6D32-4A53-B1BE-298E460D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065A0-7CDD-4A4C-A3E0-52E335DB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5AE27-8E91-4427-920D-DA846F3F9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E7B22-EEFD-41BC-B6D2-3A4C005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69076-06D6-4FE2-8653-7DB84E0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F2125-964E-4779-8B7D-8A0088A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E778-1770-4B99-A0FD-BD5F0CB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8F035-083F-47E7-AB9C-77D9838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D826-A5C6-4E59-BD00-6A3F1B9A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081F5-61E0-4435-BFD8-12A5250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DADD58-5902-460E-A852-C2179081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CAA3F-3366-43C4-8BE8-790C723C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49582-0F71-406C-8054-937258E6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4B2C-E3B5-47E2-8991-D16AE4F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333C7-27E9-4427-B22C-5E6CF641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B8615-AFCB-43CA-8F4A-45AC9682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4BD68-10B5-40D7-B4CF-85CCDC1C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D69FC-5B46-427D-AA34-76979D0B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D3451-6317-4767-B0A3-39E19081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52251-9D80-4899-B4BE-681F088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423B1-3590-4DA8-A2EE-CF15E793B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44150-9DA6-4774-88D4-539DBA24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7073-0FFF-4821-8998-5396EBD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C620D-195C-4528-AF94-1005E1EB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248C0-EE2C-4585-84D6-74622EA6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1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6E34B-8FA9-43A6-A9A2-DBDE8A81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B9DE-C0BA-4837-A257-41860C90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36253-7C60-4661-BE0F-ACF0B4C83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A0D3-626E-40D9-87A7-02D4F2927D6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BEB8E-455B-4AA6-8DE8-B4F1E1DC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567E7-7137-4404-800F-7DF12E87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FF0E-2EE4-4A2E-8BB4-F45572871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9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7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2291" name="_x390674720" descr="EMB0000205824f4">
            <a:extLst>
              <a:ext uri="{FF2B5EF4-FFF2-40B4-BE49-F238E27FC236}">
                <a16:creationId xmlns:a16="http://schemas.microsoft.com/office/drawing/2014/main" id="{D5E86E7F-6D89-4A74-A85C-571AAFFA5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429000"/>
            <a:ext cx="8280008" cy="28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FFB287DE-375A-4015-88F3-F5EA7F9A4CB9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프로토콜과 관련된 계층으로 오류 복구와 흐름 제어 등을 담당하여 두 시스템 간에 신뢰성 있는 데이터를 전송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37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세션계층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4337" name="_x390674800" descr="EMB0000205824fc">
            <a:extLst>
              <a:ext uri="{FF2B5EF4-FFF2-40B4-BE49-F238E27FC236}">
                <a16:creationId xmlns:a16="http://schemas.microsoft.com/office/drawing/2014/main" id="{EA428E61-722B-43C9-A4E5-350E5E89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567381"/>
            <a:ext cx="8354831" cy="26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55AB2F1D-EBE7-440F-8C32-17AB2DF77C4F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프로그램 계층 간의 통신을 제어하는 구조를 제공하려고 응용 프로그램 계층 사이의 접속을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설정ㆍ유지ㆍ종료시키는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7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표현계층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6385" name="_x390674800" descr="EMB000020582500">
            <a:extLst>
              <a:ext uri="{FF2B5EF4-FFF2-40B4-BE49-F238E27FC236}">
                <a16:creationId xmlns:a16="http://schemas.microsoft.com/office/drawing/2014/main" id="{F6FD5D43-B048-4AE9-AA58-5D71D333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2985514"/>
            <a:ext cx="8186938" cy="332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E5F6FFC-FBA6-4417-9B3D-02A08A409714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컴퓨터 시스템과 네트워크 사이에서 요구하는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포멧으로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맞춰주는 기능을 담당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53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90631184" descr="EMB000020582504">
            <a:extLst>
              <a:ext uri="{FF2B5EF4-FFF2-40B4-BE49-F238E27FC236}">
                <a16:creationId xmlns:a16="http://schemas.microsoft.com/office/drawing/2014/main" id="{570E228E-B6B0-4F6F-8709-CE5F0982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110086"/>
            <a:ext cx="8186938" cy="31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DD464348-F836-4C44-8E09-EFD38721C676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사용자나 소프트웨어가 네트워크에 접근할 수 있는 기능을 제공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22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구조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26147064" descr="EMB000020582508">
            <a:extLst>
              <a:ext uri="{FF2B5EF4-FFF2-40B4-BE49-F238E27FC236}">
                <a16:creationId xmlns:a16="http://schemas.microsoft.com/office/drawing/2014/main" id="{F1C6E30C-E99C-4C5E-AF7C-4E2C769D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50" y="2258410"/>
            <a:ext cx="3386138" cy="42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895512BE-7336-4EDB-A0C5-9A0231829502}"/>
              </a:ext>
            </a:extLst>
          </p:cNvPr>
          <p:cNvSpPr txBox="1"/>
          <p:nvPr/>
        </p:nvSpPr>
        <p:spPr>
          <a:xfrm>
            <a:off x="1896571" y="2258411"/>
            <a:ext cx="4919510" cy="389751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모델은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개의 계층으로 구성된 프로토콜 스택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Tx/>
              <a:buChar char="-"/>
              <a:tabLst>
                <a:tab pos="327668" algn="l"/>
                <a:tab pos="328254" algn="l"/>
              </a:tabLst>
            </a:pPr>
            <a:endParaRPr lang="en-US" altLang="ko-KR" sz="5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모델보다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모델이 이해하기 쉬우나 실제로는 이 두 모델은 서로 관련이 없음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참조 모델의 네트워크 계층과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모델의 인터넷 계층은 비슷하나 동일하지 않음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endParaRPr lang="en-US" altLang="ko-KR" sz="800" spc="-150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</a:tabLst>
            </a:pP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참조 모델에서는 세밀하게 계층의 역할이 정의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그러나 현실은 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모델에 따라 개발</a:t>
            </a:r>
            <a:r>
              <a:rPr lang="en-US" altLang="ko-KR" spc="-30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62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84664" y="1860673"/>
            <a:ext cx="8609667" cy="4524676"/>
            <a:chOff x="212725" y="1219200"/>
            <a:chExt cx="9007475" cy="5106487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828800" y="1219200"/>
            <a:ext cx="7391400" cy="495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문서" r:id="rId5" imgW="8679960" imgH="4967640" progId="Word.Document.8">
                    <p:embed/>
                  </p:oleObj>
                </mc:Choice>
                <mc:Fallback>
                  <p:oleObj name="문서" r:id="rId5" imgW="8679960" imgH="4967640" progId="Word.Document.8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1219200"/>
                          <a:ext cx="7391400" cy="4956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639763" y="5943600"/>
              <a:ext cx="3988541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ICMP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Control Message Protocol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419600" y="5943600"/>
              <a:ext cx="4308860" cy="38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1600">
                  <a:solidFill>
                    <a:schemeClr val="hlink"/>
                  </a:solidFill>
                  <a:latin typeface="Tahoma" panose="020B0604030504040204" pitchFamily="34" charset="0"/>
                </a:rPr>
                <a:t>IGMP</a:t>
              </a:r>
              <a:r>
                <a:rPr kumimoji="0" lang="en-US" altLang="ko-KR" sz="1600">
                  <a:latin typeface="Tahoma" panose="020B0604030504040204" pitchFamily="34" charset="0"/>
                </a:rPr>
                <a:t>:Internet Group Management Protocol</a:t>
              </a:r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1447800" y="1905000"/>
              <a:ext cx="304800" cy="1371600"/>
              <a:chOff x="912" y="1200"/>
              <a:chExt cx="192" cy="864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H="1">
                <a:off x="912" y="120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86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447800" y="3429000"/>
              <a:ext cx="381000" cy="2209800"/>
              <a:chOff x="912" y="2160"/>
              <a:chExt cx="240" cy="1392"/>
            </a:xfrm>
          </p:grpSpPr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0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912" y="355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12725" y="2360613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상위계층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28600" y="4267200"/>
              <a:ext cx="1246398" cy="451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2000" b="1">
                  <a:latin typeface="Tahoma" panose="020B0604030504040204" pitchFamily="34" charset="0"/>
                </a:rPr>
                <a:t>하위계층</a:t>
              </a:r>
              <a:endParaRPr kumimoji="0" lang="ko-KR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7527925" y="3919538"/>
              <a:ext cx="954588" cy="521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2400">
                  <a:latin typeface="Tahoma" panose="020B0604030504040204" pitchFamily="34" charset="0"/>
                </a:rPr>
                <a:t>IGMP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20000" y="3886200"/>
              <a:ext cx="838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2000">
                  <a:latin typeface="Tahoma" panose="020B0604030504040204" pitchFamily="34" charset="0"/>
                </a:rPr>
                <a:t>IGMP</a:t>
              </a:r>
              <a:endParaRPr kumimoji="0" lang="en-US" altLang="ko-KR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83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7ADD9E1-5EFE-40EC-A754-ECE3E30070E6}"/>
              </a:ext>
            </a:extLst>
          </p:cNvPr>
          <p:cNvSpPr txBox="1"/>
          <p:nvPr/>
        </p:nvSpPr>
        <p:spPr>
          <a:xfrm>
            <a:off x="1896571" y="2258411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접속 계층의 송신 측 컴퓨터에서는 상위 계층에서 전달받은 패킷에 물리적 주소인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MAC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주소 정보가 있는 헤더를 추가하여 프레임을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만듬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 프레임을 하위 계층인 물리 계층에 전달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02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 또는 인터넷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26147064" descr="EMB00002058250c">
            <a:extLst>
              <a:ext uri="{FF2B5EF4-FFF2-40B4-BE49-F238E27FC236}">
                <a16:creationId xmlns:a16="http://schemas.microsoft.com/office/drawing/2014/main" id="{ED1F8816-9A65-498D-A995-6F6F7E31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2924945"/>
            <a:ext cx="818693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‘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’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이라고도 하며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네트워크의 패킷 전송을 제어함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56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인터넷 계층 프로토콜 정의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D3B18E-9AF4-44A2-9D5D-5CE9F5B64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1" y="2508811"/>
          <a:ext cx="8212718" cy="39823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795013">
                  <a:extLst>
                    <a:ext uri="{9D8B030D-6E8A-4147-A177-3AD203B41FA5}">
                      <a16:colId xmlns:a16="http://schemas.microsoft.com/office/drawing/2014/main" val="1133112875"/>
                    </a:ext>
                  </a:extLst>
                </a:gridCol>
                <a:gridCol w="4417705">
                  <a:extLst>
                    <a:ext uri="{9D8B030D-6E8A-4147-A177-3AD203B41FA5}">
                      <a16:colId xmlns:a16="http://schemas.microsoft.com/office/drawing/2014/main" val="2373298720"/>
                    </a:ext>
                  </a:extLst>
                </a:gridCol>
              </a:tblGrid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4081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IP(Internet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 연결형 데이터 전달 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723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ICMP(Internet Control Message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호스트나 라우터의 상황 및 오류에 대한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12411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OSPF(Open Shortest Path First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0006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RIP(Routing Information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동일한 시스템 내에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721786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BGP(Border Gateway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시스템의 경계에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5104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IDRP(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InterDomain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Rouuting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상이한 시스템에 있는 라우터 간에 라우팅 정보 전달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38028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IGMP(internet Group Management Protocol)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멀티캐스팅 지원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646273"/>
                  </a:ext>
                </a:extLst>
              </a:tr>
              <a:tr h="442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ARP(Address Resolution Protocol)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 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주소를 이더넷 주소로 변환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46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2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E2BDB4-129E-490D-BE57-10502310FD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9641" y="2820171"/>
          <a:ext cx="8426841" cy="25966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837430">
                  <a:extLst>
                    <a:ext uri="{9D8B030D-6E8A-4147-A177-3AD203B41FA5}">
                      <a16:colId xmlns:a16="http://schemas.microsoft.com/office/drawing/2014/main" val="2145796218"/>
                    </a:ext>
                  </a:extLst>
                </a:gridCol>
                <a:gridCol w="2837430">
                  <a:extLst>
                    <a:ext uri="{9D8B030D-6E8A-4147-A177-3AD203B41FA5}">
                      <a16:colId xmlns:a16="http://schemas.microsoft.com/office/drawing/2014/main" val="3066009915"/>
                    </a:ext>
                  </a:extLst>
                </a:gridCol>
                <a:gridCol w="2751981">
                  <a:extLst>
                    <a:ext uri="{9D8B030D-6E8A-4147-A177-3AD203B41FA5}">
                      <a16:colId xmlns:a16="http://schemas.microsoft.com/office/drawing/2014/main" val="2274119063"/>
                    </a:ext>
                  </a:extLst>
                </a:gridCol>
              </a:tblGrid>
              <a:tr h="233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TCP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UDP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19324"/>
                  </a:ext>
                </a:extLst>
              </a:tr>
              <a:tr h="2338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데이터전송형태</a:t>
                      </a:r>
                      <a:endParaRPr lang="ko-KR" altLang="en-US" sz="140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커넥션리스형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7214821"/>
                  </a:ext>
                </a:extLst>
              </a:tr>
              <a:tr h="361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확립하고 나서 행한다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데이터전송은 데이터 링크를 확립하지 않고 보낸다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9743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신뢰성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송신중에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데이터 링크를 유지하고 있으므로 신뢰성이 높다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송신중의 데이터 분실이나 순서 에러에 관여하지 않기 때문에 신뢰성이 낮다</a:t>
                      </a:r>
                      <a:r>
                        <a:rPr lang="en-US" altLang="ko-KR" sz="105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6509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데이터전송속도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 흐름제어나 순서제어를 하기 때문에 전송속도가 늦어진다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흐름제어나 순서제어를 하지 않는 만큼 전송속도의 저하를 피할 수 있다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7102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데이터전송포맷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각종 제어를 위한 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트레일러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050" kern="0" spc="-1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가 커진다</a:t>
                      </a:r>
                      <a:r>
                        <a:rPr lang="en-US" altLang="ko-KR" sz="1050" kern="0" spc="-1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1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오버헤더는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최소화된다</a:t>
                      </a: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04900"/>
                  </a:ext>
                </a:extLst>
              </a:tr>
              <a:tr h="3618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상위층에의영향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상위층은 자신의 에러처리 이외에는 관여하지 않아도 좋다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End to End </a:t>
                      </a: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의 에러처리가 필요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2861079"/>
                  </a:ext>
                </a:extLst>
              </a:tr>
            </a:tbl>
          </a:graphicData>
        </a:graphic>
      </p:graphicFrame>
      <p:pic>
        <p:nvPicPr>
          <p:cNvPr id="22529" name="_x390670544" descr="EMB000020582514">
            <a:extLst>
              <a:ext uri="{FF2B5EF4-FFF2-40B4-BE49-F238E27FC236}">
                <a16:creationId xmlns:a16="http://schemas.microsoft.com/office/drawing/2014/main" id="{92145B35-E9B9-4832-9F30-30CD206F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5570294"/>
            <a:ext cx="8570855" cy="9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DE89EDCA-B551-4EDB-9D3B-4530AF01EED9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E31195D3-CDBA-4780-88C6-60B888C20033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두 호스트 간의 데이터전송을 담당하는 계층으로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UDP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 프로토콜 사용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1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19536" y="1124744"/>
            <a:ext cx="3240360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전체 목차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 책에서 다룰 내용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5FF07A9-BEC2-47E5-8E07-1E7A786DDC93}"/>
              </a:ext>
            </a:extLst>
          </p:cNvPr>
          <p:cNvSpPr txBox="1"/>
          <p:nvPr/>
        </p:nvSpPr>
        <p:spPr>
          <a:xfrm>
            <a:off x="1995079" y="1870336"/>
            <a:ext cx="8280009" cy="453358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01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개요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02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시스템 보안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03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보안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04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접근 통제 및 정보보호 시스템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05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어플리케이션 보안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06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침해사고 대응 및 디지털 </a:t>
            </a:r>
            <a:r>
              <a:rPr lang="ko-KR" altLang="en-US" sz="2400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포렌식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07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알기 쉬운 암호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CHAPTER 08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z="2400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 관리 및 개인정보보호 관리</a:t>
            </a:r>
            <a:endParaRPr lang="en-US" altLang="ko-KR" sz="24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848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1DA093-895A-40EC-9259-4A43B792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DA843CB4-1D9A-4E95-9343-B286942DA26B}"/>
              </a:ext>
            </a:extLst>
          </p:cNvPr>
          <p:cNvSpPr txBox="1"/>
          <p:nvPr/>
        </p:nvSpPr>
        <p:spPr>
          <a:xfrm>
            <a:off x="1896571" y="2258410"/>
            <a:ext cx="8280009" cy="842834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프로토콜의 범위는 응용 계층의 프로토콜까지 포함하는데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해당 프로토콜에는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FTP, SMTP, SNMP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등이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76921F-58EE-4993-956A-4ABD80C05C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2259" y="3356993"/>
          <a:ext cx="8280010" cy="30248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40005">
                  <a:extLst>
                    <a:ext uri="{9D8B030D-6E8A-4147-A177-3AD203B41FA5}">
                      <a16:colId xmlns:a16="http://schemas.microsoft.com/office/drawing/2014/main" val="2798711456"/>
                    </a:ext>
                  </a:extLst>
                </a:gridCol>
                <a:gridCol w="4140005">
                  <a:extLst>
                    <a:ext uri="{9D8B030D-6E8A-4147-A177-3AD203B41FA5}">
                      <a16:colId xmlns:a16="http://schemas.microsoft.com/office/drawing/2014/main" val="3831140475"/>
                    </a:ext>
                  </a:extLst>
                </a:gridCol>
              </a:tblGrid>
              <a:tr h="2599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종류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정의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40700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HTTP(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HyperText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Web </a:t>
                      </a: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페이지 전달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9751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SMTP(Simple Mail Transfer </a:t>
                      </a:r>
                      <a:r>
                        <a:rPr 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Protocal</a:t>
                      </a: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전자 우편 배달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168271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Telnet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로그인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84489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FTP(File Transfer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양방향 파일 전달 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152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Ping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간에 연결성 시험</a:t>
                      </a:r>
                      <a:endParaRPr lang="ko-KR" altLang="en-US" sz="1200" b="1" kern="0" spc="-5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66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DNS(Domain Name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호스트 이름을 </a:t>
                      </a:r>
                      <a:r>
                        <a:rPr lang="en-US" altLang="ko-KR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IP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 변환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8245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NFS(Network File System)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원격 파일 액세스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96955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SNMP(Simple Network Management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 관리 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65397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NTP(Network Time Protocol)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네트워크에 정확한 시간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1786"/>
                  </a:ext>
                </a:extLst>
              </a:tr>
              <a:tr h="27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Kerberos</a:t>
                      </a:r>
                      <a:endParaRPr 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클라이언트와 </a:t>
                      </a:r>
                      <a:r>
                        <a:rPr lang="ko-KR" altLang="en-US" sz="12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서버간의</a:t>
                      </a:r>
                      <a:r>
                        <a:rPr lang="ko-KR" altLang="en-US" sz="12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인증 기능 제공</a:t>
                      </a:r>
                      <a:endParaRPr lang="ko-KR" altLang="en-US" sz="1200" b="1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6913382"/>
                  </a:ext>
                </a:extLst>
              </a:tr>
            </a:tbl>
          </a:graphicData>
        </a:graphic>
      </p:graphicFrame>
      <p:sp>
        <p:nvSpPr>
          <p:cNvPr id="15" name="object 7">
            <a:extLst>
              <a:ext uri="{FF2B5EF4-FFF2-40B4-BE49-F238E27FC236}">
                <a16:creationId xmlns:a16="http://schemas.microsoft.com/office/drawing/2014/main" id="{7972706B-2A1B-46E0-9DD0-3741C5C27047}"/>
              </a:ext>
            </a:extLst>
          </p:cNvPr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TCP/IP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계층별 특징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응용계층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7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34793" y="1477545"/>
            <a:ext cx="5955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b="1" dirty="0"/>
              <a:t>IP Address Format </a:t>
            </a:r>
            <a:r>
              <a:rPr lang="en-US" altLang="ko-KR" sz="2800" b="1"/>
              <a:t>(Dotted-Decimal)</a:t>
            </a:r>
            <a:r>
              <a:rPr lang="en-US" altLang="ko-KR" sz="2800" b="1">
                <a:solidFill>
                  <a:schemeClr val="bg1"/>
                </a:solidFill>
              </a:rPr>
              <a:t>)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919536" y="1988840"/>
            <a:ext cx="6119812" cy="4464050"/>
            <a:chOff x="1202" y="981"/>
            <a:chExt cx="3273" cy="2132"/>
          </a:xfrm>
        </p:grpSpPr>
        <p:pic>
          <p:nvPicPr>
            <p:cNvPr id="276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02" y="981"/>
              <a:ext cx="3258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1211" y="2093"/>
              <a:ext cx="326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Text Box 6"/>
          <p:cNvSpPr txBox="1">
            <a:spLocks noChangeArrowheads="1"/>
          </p:cNvSpPr>
          <p:nvPr/>
        </p:nvSpPr>
        <p:spPr bwMode="black">
          <a:xfrm>
            <a:off x="8329861" y="4422478"/>
            <a:ext cx="18716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  <a:r>
              <a:rPr lang="ko-KR" altLang="en-US" sz="1400" b="1">
                <a:latin typeface="굴림" panose="020B0600000101010101" pitchFamily="50" charset="-127"/>
              </a:rPr>
              <a:t>를 </a:t>
            </a:r>
            <a:r>
              <a:rPr lang="en-US" altLang="ko-KR" sz="1400" b="1">
                <a:latin typeface="굴림" panose="020B0600000101010101" pitchFamily="50" charset="-127"/>
              </a:rPr>
              <a:t>4 Octet</a:t>
            </a:r>
            <a:r>
              <a:rPr lang="ko-KR" altLang="en-US" sz="1400" b="1">
                <a:latin typeface="굴림" panose="020B0600000101010101" pitchFamily="50" charset="-127"/>
              </a:rPr>
              <a:t>으로 나눔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black">
          <a:xfrm>
            <a:off x="8328274" y="3284240"/>
            <a:ext cx="16815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ko-KR" sz="1400" b="1">
                <a:latin typeface="굴림" panose="020B0600000101010101" pitchFamily="50" charset="-127"/>
              </a:rPr>
              <a:t>32bit Binary Number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black">
          <a:xfrm>
            <a:off x="8328274" y="5589291"/>
            <a:ext cx="1871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ko-KR" altLang="en-US" sz="1400" b="1">
                <a:latin typeface="굴림" panose="020B0600000101010101" pitchFamily="50" charset="-127"/>
              </a:rPr>
              <a:t>각각의 </a:t>
            </a:r>
            <a:r>
              <a:rPr lang="en-US" altLang="ko-KR" sz="1400" b="1">
                <a:latin typeface="굴림" panose="020B0600000101010101" pitchFamily="50" charset="-127"/>
              </a:rPr>
              <a:t>Octet</a:t>
            </a:r>
            <a:r>
              <a:rPr lang="ko-KR" altLang="en-US" sz="1400" b="1">
                <a:latin typeface="굴림" panose="020B0600000101010101" pitchFamily="50" charset="-127"/>
              </a:rPr>
              <a:t>을 </a:t>
            </a:r>
            <a:r>
              <a:rPr lang="en-US" altLang="ko-KR" sz="1400" b="1">
                <a:latin typeface="굴림" panose="020B0600000101010101" pitchFamily="50" charset="-127"/>
              </a:rPr>
              <a:t>10</a:t>
            </a:r>
            <a:r>
              <a:rPr lang="ko-KR" altLang="en-US" sz="1400" b="1">
                <a:latin typeface="굴림" panose="020B0600000101010101" pitchFamily="50" charset="-127"/>
              </a:rPr>
              <a:t>진수로 표현 한 후</a:t>
            </a:r>
            <a:r>
              <a:rPr lang="en-US" altLang="ko-KR" sz="1400" b="1">
                <a:latin typeface="굴림" panose="020B0600000101010101" pitchFamily="50" charset="-127"/>
              </a:rPr>
              <a:t>, </a:t>
            </a:r>
            <a:r>
              <a:rPr lang="ko-KR" altLang="en-US" sz="1400" b="1">
                <a:latin typeface="굴림" panose="020B0600000101010101" pitchFamily="50" charset="-127"/>
              </a:rPr>
              <a:t>각 </a:t>
            </a:r>
            <a:r>
              <a:rPr lang="en-US" altLang="ko-KR" sz="1400" b="1">
                <a:latin typeface="굴림" panose="020B0600000101010101" pitchFamily="50" charset="-127"/>
              </a:rPr>
              <a:t>Octet </a:t>
            </a:r>
            <a:r>
              <a:rPr lang="ko-KR" altLang="en-US" sz="1400" b="1">
                <a:latin typeface="굴림" panose="020B0600000101010101" pitchFamily="50" charset="-127"/>
              </a:rPr>
              <a:t>사이에 </a:t>
            </a:r>
            <a:r>
              <a:rPr lang="en-US" altLang="ko-KR" sz="1400" b="1">
                <a:latin typeface="굴림" panose="020B0600000101010101" pitchFamily="50" charset="-127"/>
              </a:rPr>
              <a:t>.</a:t>
            </a:r>
            <a:r>
              <a:rPr lang="ko-KR" altLang="en-US" sz="1400" b="1">
                <a:latin typeface="굴림" panose="020B0600000101010101" pitchFamily="50" charset="-127"/>
              </a:rPr>
              <a:t>를 넣어 표현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011147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TCP/IP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08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608341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228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8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276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9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325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 dirty="0">
                <a:solidFill>
                  <a:srgbClr val="000000"/>
                </a:solidFill>
                <a:latin typeface="굴림" panose="020B0600000101010101" pitchFamily="50" charset="-127"/>
              </a:rPr>
              <a:t>16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046819" y="1848905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17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83089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24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8680404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25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9985329" y="1839250"/>
            <a:ext cx="3143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2359" tIns="0" rIns="652359" bIns="0" anchor="ctr" anchorCtr="1"/>
          <a:lstStyle>
            <a:lvl1pPr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1028700" eaLnBrk="0" hangingPunct="0"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363"/>
              </a:lnSpc>
            </a:pPr>
            <a:r>
              <a:rPr kumimoji="0" lang="en-US" altLang="ko-KR" sz="2000" b="1">
                <a:solidFill>
                  <a:srgbClr val="000000"/>
                </a:solidFill>
                <a:latin typeface="굴림" panose="020B0600000101010101" pitchFamily="50" charset="-127"/>
              </a:rPr>
              <a:t>32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5891" y="2063087"/>
            <a:ext cx="8686800" cy="4411662"/>
            <a:chOff x="152400" y="1684338"/>
            <a:chExt cx="8686800" cy="4411662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53988" y="2090738"/>
              <a:ext cx="15986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A: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6788" y="16843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716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37480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5424488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7086600" y="1878013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540000" y="23780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(1-126)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2032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152400" y="3265488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B: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965200" y="28606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20701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465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5422900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7085013" y="3054350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34702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37750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50800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514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564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7127875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8432800" y="2700338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2538413" y="3554413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(128-191)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2108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152400" y="4424363"/>
              <a:ext cx="1598613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C:</a:t>
              </a: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965200" y="4019550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20701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110</a:t>
              </a: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NNNNN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37465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5422900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chemeClr val="accent1"/>
                  </a:solidFill>
                  <a:latin typeface="굴림" pitchFamily="50" charset="-127"/>
                </a:rPr>
                <a:t>Network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7085013" y="4211638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latin typeface="굴림" pitchFamily="50" charset="-127"/>
                </a:rPr>
                <a:t>Host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35464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38512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562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527675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8326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71628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8509000" y="3787775"/>
              <a:ext cx="314325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538413" y="471328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(192-223)</a:t>
              </a:r>
            </a:p>
          </p:txBody>
        </p:sp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2124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</a:t>
              </a:r>
            </a:p>
          </p:txBody>
        </p:sp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168275" y="5556250"/>
              <a:ext cx="159861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3150"/>
                </a:lnSpc>
              </a:pPr>
              <a:r>
                <a:rPr kumimoji="0" lang="en-US" altLang="ko-KR" sz="2700" b="1">
                  <a:solidFill>
                    <a:srgbClr val="000000"/>
                  </a:solidFill>
                  <a:latin typeface="굴림" panose="020B0600000101010101" pitchFamily="50" charset="-127"/>
                </a:rPr>
                <a:t>Class D:</a:t>
              </a:r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981075" y="5151438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Bits:</a:t>
              </a:r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20859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2000" b="1">
                  <a:solidFill>
                    <a:srgbClr val="FF0000"/>
                  </a:solidFill>
                  <a:latin typeface="굴림" pitchFamily="50" charset="-127"/>
                </a:rPr>
                <a:t>1110</a:t>
              </a:r>
              <a:r>
                <a:rPr lang="en-US" altLang="ko-KR" sz="2000" b="1">
                  <a:latin typeface="굴림" pitchFamily="50" charset="-127"/>
                </a:rPr>
                <a:t>MMMM</a:t>
              </a:r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37623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2000" b="1">
                <a:latin typeface="굴림" pitchFamily="50" charset="-127"/>
              </a:endParaRPr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5438775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7100888" y="5343525"/>
              <a:ext cx="1714500" cy="4953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147486" tIns="73744" rIns="147486" bIns="73744" anchor="ctr"/>
            <a:lstStyle/>
            <a:p>
              <a:pPr algn="ctr" defTabSz="1028700" eaLnBrk="0" latinLnBrk="0" hangingPunct="0">
                <a:defRPr/>
              </a:pPr>
              <a:r>
                <a:rPr lang="en-US" altLang="ko-KR" sz="1600" b="1">
                  <a:latin typeface="굴림" pitchFamily="50" charset="-127"/>
                </a:rPr>
                <a:t>Multicast Group</a:t>
              </a:r>
              <a:endParaRPr lang="en-US" altLang="ko-KR" sz="1600" b="1">
                <a:solidFill>
                  <a:schemeClr val="accent1"/>
                </a:solidFill>
                <a:latin typeface="굴림" pitchFamily="50" charset="-127"/>
              </a:endParaRPr>
            </a:p>
          </p:txBody>
        </p:sp>
        <p:sp>
          <p:nvSpPr>
            <p:cNvPr id="28727" name="Rectangle 55"/>
            <p:cNvSpPr>
              <a:spLocks noChangeArrowheads="1"/>
            </p:cNvSpPr>
            <p:nvPr/>
          </p:nvSpPr>
          <p:spPr bwMode="auto">
            <a:xfrm>
              <a:off x="35623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8</a:t>
              </a:r>
            </a:p>
          </p:txBody>
        </p: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38671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9</a:t>
              </a:r>
            </a:p>
          </p:txBody>
        </p:sp>
        <p:sp>
          <p:nvSpPr>
            <p:cNvPr id="28729" name="Rectangle 57"/>
            <p:cNvSpPr>
              <a:spLocks noChangeArrowheads="1"/>
            </p:cNvSpPr>
            <p:nvPr/>
          </p:nvSpPr>
          <p:spPr bwMode="auto">
            <a:xfrm>
              <a:off x="51720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16</a:t>
              </a:r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auto">
            <a:xfrm>
              <a:off x="554355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17</a:t>
              </a:r>
            </a:p>
          </p:txBody>
        </p:sp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68484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24</a:t>
              </a:r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auto">
            <a:xfrm>
              <a:off x="7162800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25</a:t>
              </a:r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auto">
            <a:xfrm>
              <a:off x="8524875" y="4919663"/>
              <a:ext cx="314325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32</a:t>
              </a:r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2554288" y="5845175"/>
              <a:ext cx="812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2359" tIns="0" rIns="652359" bIns="0" anchor="ctr" anchorCtr="1"/>
            <a:lstStyle>
              <a:lvl1pPr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defTabSz="1028700" eaLnBrk="0" hangingPunct="0"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4350" algn="l"/>
                  <a:tab pos="1028700" algn="l"/>
                  <a:tab pos="1543050" algn="l"/>
                </a:tabLs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363"/>
                </a:lnSpc>
              </a:pPr>
              <a:r>
                <a:rPr kumimoji="0" lang="en-US" altLang="ko-KR" sz="2000" b="1">
                  <a:solidFill>
                    <a:srgbClr val="000000"/>
                  </a:solidFill>
                  <a:latin typeface="굴림" panose="020B0600000101010101" pitchFamily="50" charset="-127"/>
                </a:rPr>
                <a:t>Range (224-239)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6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8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711625" y="2653003"/>
            <a:ext cx="6372225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black">
          <a:xfrm>
            <a:off x="2279576" y="1858468"/>
            <a:ext cx="756084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2900" indent="-342900">
              <a:spcAft>
                <a:spcPct val="25000"/>
              </a:spcAft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인터넷 상에 배분되지 않는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로 테스트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Address 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또는 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NAT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적용식에</a:t>
            </a:r>
            <a:r>
              <a:rPr lang="ko-K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rPr>
              <a:t> 내부에서 사용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9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Private 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2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166529" y="2492897"/>
            <a:ext cx="5329238" cy="719137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차세대 인터넷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3215743" y="5012258"/>
            <a:ext cx="5329237" cy="719138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chemeClr val="bg1"/>
                </a:solidFill>
                <a:latin typeface="굴림" panose="020B0600000101010101" pitchFamily="50" charset="-127"/>
              </a:rPr>
              <a:t>현재 인터넷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3926942" y="3218384"/>
            <a:ext cx="3878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IPv6(128Bit)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X43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4815943" y="5804421"/>
            <a:ext cx="211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굴림" panose="020B0600000101010101" pitchFamily="50" charset="-127"/>
              </a:rPr>
              <a:t>IPv4(32Bit)</a:t>
            </a:r>
            <a:r>
              <a:rPr lang="en-US" altLang="ko-KR">
                <a:latin typeface="굴림" panose="020B0600000101010101" pitchFamily="50" charset="-127"/>
              </a:rPr>
              <a:t> </a:t>
            </a:r>
            <a:r>
              <a:rPr lang="en-US" altLang="ko-KR" b="1">
                <a:solidFill>
                  <a:srgbClr val="0099CC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b="1">
                <a:solidFill>
                  <a:srgbClr val="0099CC"/>
                </a:solidFill>
                <a:latin typeface="굴림" panose="020B0600000101010101" pitchFamily="50" charset="-127"/>
              </a:rPr>
              <a:t>억개</a:t>
            </a:r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5576355" y="3932758"/>
            <a:ext cx="576263" cy="647700"/>
          </a:xfrm>
          <a:prstGeom prst="upArrow">
            <a:avLst>
              <a:gd name="adj1" fmla="val 38296"/>
              <a:gd name="adj2" fmla="val 47659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>
              <a:solidFill>
                <a:schemeClr val="folHlink"/>
              </a:solidFill>
              <a:latin typeface="굴림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9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99" y="2060848"/>
            <a:ext cx="39766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73" y="3135586"/>
            <a:ext cx="3960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99" y="5086624"/>
            <a:ext cx="38877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656723" y="2087836"/>
            <a:ext cx="2513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유니케스트 </a:t>
            </a:r>
            <a:r>
              <a:rPr lang="en-US" altLang="ko-KR" b="1">
                <a:latin typeface="굴림" panose="020B0600000101010101" pitchFamily="50" charset="-127"/>
              </a:rPr>
              <a:t>(Unicast)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655135" y="3205436"/>
            <a:ext cx="265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멀티캐스트 </a:t>
            </a:r>
            <a:r>
              <a:rPr lang="en-US" altLang="ko-KR" b="1">
                <a:latin typeface="굴림" panose="020B0600000101010101" pitchFamily="50" charset="-127"/>
              </a:rPr>
              <a:t>(Multicast)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659899" y="5134248"/>
            <a:ext cx="255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ko-KR" b="1">
                <a:latin typeface="굴림" panose="020B0600000101010101" pitchFamily="50" charset="-127"/>
              </a:rPr>
              <a:t> </a:t>
            </a:r>
            <a:r>
              <a:rPr lang="ko-KR" altLang="en-US" b="1">
                <a:latin typeface="굴림" panose="020B0600000101010101" pitchFamily="50" charset="-127"/>
              </a:rPr>
              <a:t>애니캐스트 </a:t>
            </a:r>
            <a:r>
              <a:rPr lang="en-US" altLang="ko-KR" b="1">
                <a:latin typeface="굴림" panose="020B0600000101010101" pitchFamily="50" charset="-127"/>
              </a:rPr>
              <a:t>(Anycast)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IPv6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주소 종류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24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639616" y="2492896"/>
            <a:ext cx="7086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0" y="1194808"/>
            <a:ext cx="3744416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32-bit Binary IP </a:t>
              </a:r>
              <a:r>
                <a:rPr lang="en-US" altLang="ko-KR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aDDRESS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35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50375" y="1856813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목적지 주소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(Destination IP Address)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보고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네트워크에 대한 최적의 경로를 찾아 패킷을 전송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자체는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Connection-less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패킷 손실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중복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지연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순서 바뀜 등이 가능한 상황에서의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Best Effort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 시스템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 Process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각 호스트와 라우터 등에서 작동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IP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데이터로는 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UDP, ICMP,IGMP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201300" y="3861048"/>
            <a:ext cx="5670550" cy="2616200"/>
            <a:chOff x="240" y="2487"/>
            <a:chExt cx="3572" cy="1648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240" y="2736"/>
              <a:ext cx="3147" cy="1399"/>
              <a:chOff x="405" y="1241"/>
              <a:chExt cx="5058" cy="1908"/>
            </a:xfrm>
          </p:grpSpPr>
          <p:sp>
            <p:nvSpPr>
              <p:cNvPr id="59398" name="Rectangle 6"/>
              <p:cNvSpPr>
                <a:spLocks noChangeArrowheads="1"/>
              </p:cNvSpPr>
              <p:nvPr/>
            </p:nvSpPr>
            <p:spPr bwMode="auto">
              <a:xfrm>
                <a:off x="1615" y="2036"/>
                <a:ext cx="187" cy="31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 type="none" w="sm" len="sm"/>
                <a:tailEnd type="none" w="sm" len="sm"/>
              </a:ln>
              <a:effectLst>
                <a:outerShdw dist="53882" dir="2700000" algn="ctr" rotWithShape="0">
                  <a:schemeClr val="tx1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36873" name="Rectangle 7"/>
              <p:cNvSpPr>
                <a:spLocks noChangeArrowheads="1"/>
              </p:cNvSpPr>
              <p:nvPr/>
            </p:nvSpPr>
            <p:spPr bwMode="auto">
              <a:xfrm>
                <a:off x="1616" y="2195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4" name="Rectangle 8"/>
              <p:cNvSpPr>
                <a:spLocks noChangeArrowheads="1"/>
              </p:cNvSpPr>
              <p:nvPr/>
            </p:nvSpPr>
            <p:spPr bwMode="auto">
              <a:xfrm>
                <a:off x="405" y="1506"/>
                <a:ext cx="1332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Transport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5" name="Rectangle 9"/>
              <p:cNvSpPr>
                <a:spLocks noChangeArrowheads="1"/>
              </p:cNvSpPr>
              <p:nvPr/>
            </p:nvSpPr>
            <p:spPr bwMode="auto">
              <a:xfrm>
                <a:off x="540" y="2397"/>
                <a:ext cx="107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Internet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Layer</a:t>
                </a:r>
              </a:p>
            </p:txBody>
          </p:sp>
          <p:sp>
            <p:nvSpPr>
              <p:cNvPr id="36876" name="Rectangle 10"/>
              <p:cNvSpPr>
                <a:spLocks noChangeArrowheads="1"/>
              </p:cNvSpPr>
              <p:nvPr/>
            </p:nvSpPr>
            <p:spPr bwMode="auto">
              <a:xfrm>
                <a:off x="1616" y="1241"/>
                <a:ext cx="2637" cy="954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877" name="Rectangle 11"/>
              <p:cNvSpPr>
                <a:spLocks noChangeArrowheads="1"/>
              </p:cNvSpPr>
              <p:nvPr/>
            </p:nvSpPr>
            <p:spPr bwMode="auto">
              <a:xfrm>
                <a:off x="1620" y="1623"/>
                <a:ext cx="1296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TCP</a:t>
                </a:r>
              </a:p>
            </p:txBody>
          </p:sp>
          <p:sp>
            <p:nvSpPr>
              <p:cNvPr id="36878" name="Rectangle 12"/>
              <p:cNvSpPr>
                <a:spLocks noChangeArrowheads="1"/>
              </p:cNvSpPr>
              <p:nvPr/>
            </p:nvSpPr>
            <p:spPr bwMode="auto">
              <a:xfrm>
                <a:off x="2988" y="1614"/>
                <a:ext cx="124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UDP</a:t>
                </a:r>
              </a:p>
            </p:txBody>
          </p:sp>
          <p:sp>
            <p:nvSpPr>
              <p:cNvPr id="36879" name="Rectangle 13"/>
              <p:cNvSpPr>
                <a:spLocks noChangeArrowheads="1"/>
              </p:cNvSpPr>
              <p:nvPr/>
            </p:nvSpPr>
            <p:spPr bwMode="auto">
              <a:xfrm>
                <a:off x="4635" y="2010"/>
                <a:ext cx="828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Protocol</a:t>
                </a:r>
                <a:b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</a:br>
                <a:r>
                  <a:rPr kumimoji="0" lang="en-US" altLang="ko-KR" sz="1600" b="1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Numbers</a:t>
                </a:r>
              </a:p>
            </p:txBody>
          </p:sp>
          <p:sp>
            <p:nvSpPr>
              <p:cNvPr id="36880" name="Rectangle 14"/>
              <p:cNvSpPr>
                <a:spLocks noChangeArrowheads="1"/>
              </p:cNvSpPr>
              <p:nvPr/>
            </p:nvSpPr>
            <p:spPr bwMode="auto">
              <a:xfrm>
                <a:off x="2790" y="2550"/>
                <a:ext cx="33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1431" tIns="30362" rIns="21431" bIns="30362"/>
              <a:lstStyle>
                <a:lvl1pPr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14350" algn="l"/>
                    <a:tab pos="1028700" algn="l"/>
                    <a:tab pos="1543050" algn="l"/>
                  </a:tabLs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ts val="2363"/>
                  </a:lnSpc>
                </a:pPr>
                <a:r>
                  <a:rPr kumimoji="0" lang="en-US" altLang="ko-KR" sz="1600" b="1">
                    <a:solidFill>
                      <a:srgbClr val="FF3300"/>
                    </a:solidFill>
                    <a:latin typeface="굴림" panose="020B0600000101010101" pitchFamily="50" charset="-127"/>
                  </a:rPr>
                  <a:t>IP</a:t>
                </a:r>
              </a:p>
            </p:txBody>
          </p:sp>
          <p:grpSp>
            <p:nvGrpSpPr>
              <p:cNvPr id="36881" name="Group 15"/>
              <p:cNvGrpSpPr>
                <a:grpSpLocks/>
              </p:cNvGrpSpPr>
              <p:nvPr/>
            </p:nvGrpSpPr>
            <p:grpSpPr bwMode="auto">
              <a:xfrm>
                <a:off x="540" y="2199"/>
                <a:ext cx="999" cy="0"/>
                <a:chOff x="480" y="1736"/>
                <a:chExt cx="888" cy="0"/>
              </a:xfrm>
            </p:grpSpPr>
            <p:sp>
              <p:nvSpPr>
                <p:cNvPr id="36886" name="Line 16"/>
                <p:cNvSpPr>
                  <a:spLocks noChangeShapeType="1"/>
                </p:cNvSpPr>
                <p:nvPr/>
              </p:nvSpPr>
              <p:spPr bwMode="auto">
                <a:xfrm>
                  <a:off x="12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7" name="Line 17"/>
                <p:cNvSpPr>
                  <a:spLocks noChangeShapeType="1"/>
                </p:cNvSpPr>
                <p:nvPr/>
              </p:nvSpPr>
              <p:spPr bwMode="auto">
                <a:xfrm>
                  <a:off x="112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89" name="Line 19"/>
                <p:cNvSpPr>
                  <a:spLocks noChangeShapeType="1"/>
                </p:cNvSpPr>
                <p:nvPr/>
              </p:nvSpPr>
              <p:spPr bwMode="auto">
                <a:xfrm>
                  <a:off x="80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0" name="Line 20"/>
                <p:cNvSpPr>
                  <a:spLocks noChangeShapeType="1"/>
                </p:cNvSpPr>
                <p:nvPr/>
              </p:nvSpPr>
              <p:spPr bwMode="auto">
                <a:xfrm>
                  <a:off x="64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891" name="Line 21"/>
                <p:cNvSpPr>
                  <a:spLocks noChangeShapeType="1"/>
                </p:cNvSpPr>
                <p:nvPr/>
              </p:nvSpPr>
              <p:spPr bwMode="auto">
                <a:xfrm>
                  <a:off x="480" y="1736"/>
                  <a:ext cx="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882" name="Line 22"/>
              <p:cNvSpPr>
                <a:spLocks noChangeShapeType="1"/>
              </p:cNvSpPr>
              <p:nvPr/>
            </p:nvSpPr>
            <p:spPr bwMode="auto">
              <a:xfrm flipH="1">
                <a:off x="4158" y="2199"/>
                <a:ext cx="50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3" name="Line 23"/>
              <p:cNvSpPr>
                <a:spLocks noChangeShapeType="1"/>
              </p:cNvSpPr>
              <p:nvPr/>
            </p:nvSpPr>
            <p:spPr bwMode="auto">
              <a:xfrm flipH="1">
                <a:off x="2916" y="1249"/>
                <a:ext cx="0" cy="9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884" name="Oval 24"/>
              <p:cNvSpPr>
                <a:spLocks noChangeArrowheads="1"/>
              </p:cNvSpPr>
              <p:nvPr/>
            </p:nvSpPr>
            <p:spPr bwMode="auto">
              <a:xfrm>
                <a:off x="3425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6885" name="Oval 25"/>
              <p:cNvSpPr>
                <a:spLocks noChangeArrowheads="1"/>
              </p:cNvSpPr>
              <p:nvPr/>
            </p:nvSpPr>
            <p:spPr bwMode="auto">
              <a:xfrm>
                <a:off x="2129" y="2058"/>
                <a:ext cx="261" cy="261"/>
              </a:xfrm>
              <a:prstGeom prst="ellipse">
                <a:avLst/>
              </a:prstGeom>
              <a:solidFill>
                <a:srgbClr val="FFD25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03584" tIns="51793" rIns="103584" bIns="51793" anchor="ctr"/>
              <a:lstStyle>
                <a:lvl1pPr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defTabSz="10287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/>
                <a:r>
                  <a:rPr kumimoji="0" lang="en-US" altLang="ko-KR" sz="1600" b="1">
                    <a:latin typeface="굴림" panose="020B0600000101010101" pitchFamily="50" charset="-127"/>
                  </a:rPr>
                  <a:t>6</a:t>
                </a:r>
              </a:p>
            </p:txBody>
          </p:sp>
        </p:grpSp>
        <p:sp>
          <p:nvSpPr>
            <p:cNvPr id="36870" name="Text Box 26"/>
            <p:cNvSpPr txBox="1">
              <a:spLocks noChangeArrowheads="1"/>
            </p:cNvSpPr>
            <p:nvPr/>
          </p:nvSpPr>
          <p:spPr bwMode="auto">
            <a:xfrm>
              <a:off x="1284" y="2487"/>
              <a:ext cx="9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kumimoji="0" lang="en-US" altLang="ko-KR" sz="1600" b="1" dirty="0">
                  <a:latin typeface="굴림" panose="020B0600000101010101" pitchFamily="50" charset="-127"/>
                </a:rPr>
                <a:t>Protocol Field</a:t>
              </a:r>
            </a:p>
          </p:txBody>
        </p:sp>
        <p:sp>
          <p:nvSpPr>
            <p:cNvPr id="36871" name="Text Box 27"/>
            <p:cNvSpPr txBox="1">
              <a:spLocks noChangeArrowheads="1"/>
            </p:cNvSpPr>
            <p:nvPr/>
          </p:nvSpPr>
          <p:spPr bwMode="auto">
            <a:xfrm>
              <a:off x="3696" y="2784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/>
              <a:endParaRPr kumimoji="0" lang="en-US" altLang="ko-KR" sz="1600" b="1">
                <a:latin typeface="굴림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29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IP(Internet Protocol)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3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2971800" y="4960939"/>
          <a:ext cx="6096000" cy="125253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CHECKSUM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VARIABLE FIELDS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DEPENDING ON ICMP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809876" y="4556125"/>
            <a:ext cx="660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굴림" panose="020B0600000101010101" pitchFamily="50" charset="-127"/>
              </a:rPr>
              <a:t>0                   8                      16                                   31  [bits]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207569" y="1740059"/>
            <a:ext cx="548957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>
                <a:latin typeface="굴림" panose="020B0600000101010101" pitchFamily="50" charset="-127"/>
              </a:rPr>
              <a:t> ICMP</a:t>
            </a:r>
            <a:r>
              <a:rPr lang="ko-KR" altLang="en-US" sz="2000" b="1" dirty="0">
                <a:latin typeface="굴림" panose="020B0600000101010101" pitchFamily="50" charset="-127"/>
              </a:rPr>
              <a:t>의 기능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상의 </a:t>
            </a:r>
            <a:r>
              <a:rPr lang="en-US" altLang="ko-KR" b="1" dirty="0">
                <a:latin typeface="굴림" panose="020B0600000101010101" pitchFamily="50" charset="-127"/>
              </a:rPr>
              <a:t>Error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 </a:t>
            </a:r>
            <a:r>
              <a:rPr lang="en-US" altLang="ko-KR" b="1" dirty="0">
                <a:latin typeface="굴림" panose="020B0600000101010101" pitchFamily="50" charset="-127"/>
              </a:rPr>
              <a:t>Network </a:t>
            </a:r>
            <a:r>
              <a:rPr lang="ko-KR" altLang="en-US" b="1" dirty="0">
                <a:latin typeface="굴림" panose="020B0600000101010101" pitchFamily="50" charset="-127"/>
              </a:rPr>
              <a:t>혼잡 보고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Troubleshooting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굴림" panose="020B0600000101010101" pitchFamily="50" charset="-127"/>
              </a:rPr>
              <a:t> Timeout </a:t>
            </a:r>
            <a:r>
              <a:rPr lang="ko-KR" altLang="en-US" b="1" dirty="0">
                <a:latin typeface="굴림" panose="020B0600000101010101" pitchFamily="50" charset="-127"/>
              </a:rPr>
              <a:t>보고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ko-KR" altLang="en-US" b="1" dirty="0">
                <a:latin typeface="굴림" panose="020B0600000101010101" pitchFamily="50" charset="-127"/>
              </a:rPr>
              <a:t> </a:t>
            </a:r>
            <a:r>
              <a:rPr lang="en-US" altLang="ko-KR" b="1" dirty="0">
                <a:latin typeface="굴림" panose="020B0600000101010101" pitchFamily="50" charset="-127"/>
              </a:rPr>
              <a:t>ICMP Message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5184576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ICMP(Internet Control Message Protocol)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57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034928" y="1154753"/>
            <a:ext cx="337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굴림" panose="020B0600000101010101" pitchFamily="50" charset="-127"/>
              </a:rPr>
              <a:t> </a:t>
            </a:r>
            <a:r>
              <a:rPr kumimoji="0" lang="en-US" altLang="en-US" sz="2400" b="1" dirty="0">
                <a:latin typeface="굴림" panose="020B0600000101010101" pitchFamily="50" charset="-127"/>
              </a:rPr>
              <a:t>IGMP message types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6" y="1600200"/>
            <a:ext cx="75168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168525" y="4552950"/>
            <a:ext cx="353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굴림" panose="020B0600000101010101" pitchFamily="50" charset="-127"/>
              </a:rPr>
              <a:t> </a:t>
            </a:r>
            <a:r>
              <a:rPr kumimoji="0" lang="en-US" altLang="en-US" sz="2400" b="1">
                <a:latin typeface="굴림" panose="020B0600000101010101" pitchFamily="50" charset="-127"/>
              </a:rPr>
              <a:t>IGMP message format</a:t>
            </a:r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5106989"/>
            <a:ext cx="795337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IGMP </a:t>
              </a:r>
              <a:r>
                <a:rPr lang="ko-KR" altLang="en-US" dirty="0">
                  <a:solidFill>
                    <a:srgbClr val="FFC000"/>
                  </a:solidFill>
                </a:rPr>
                <a:t>프로토콜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1847528" y="2636912"/>
            <a:ext cx="8712968" cy="1656184"/>
          </a:xfrm>
          <a:prstGeom prst="rect">
            <a:avLst/>
          </a:prstGeom>
          <a:solidFill>
            <a:srgbClr val="00519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>
              <a:spcBef>
                <a:spcPct val="0"/>
              </a:spcBef>
            </a:pPr>
            <a:endParaRPr lang="ko-KR" altLang="en-US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1847529" y="3068961"/>
            <a:ext cx="874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 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3200" b="1" spc="-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</a:t>
            </a:r>
            <a:endParaRPr lang="en-US" altLang="ko-KR" sz="3200" b="1" spc="-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58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2564904"/>
            <a:ext cx="70897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ARP and RARP</a:t>
              </a: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2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0846" y="2060848"/>
            <a:ext cx="8229600" cy="5257800"/>
          </a:xfrm>
        </p:spPr>
        <p:txBody>
          <a:bodyPr/>
          <a:lstStyle/>
          <a:p>
            <a:r>
              <a:rPr lang="en-US" altLang="ko-KR" sz="2200" dirty="0"/>
              <a:t>TCP</a:t>
            </a:r>
          </a:p>
          <a:p>
            <a:pPr lvl="1" eaLnBrk="1" hangingPunct="1"/>
            <a:r>
              <a:rPr lang="ko-KR" altLang="en-US" sz="2000" b="1" dirty="0" err="1"/>
              <a:t>일대일의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Connection-oriented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있는 통신 서비스를 제공하며 </a:t>
            </a:r>
            <a:r>
              <a:rPr lang="en-US" altLang="ko-KR" sz="2000" b="1" dirty="0"/>
              <a:t>TCP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확립과 보내진 패킷의 확인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순서화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전달 중에 손상된 패킷을 복구하는 책임을 맡고 있다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UDP</a:t>
            </a:r>
          </a:p>
          <a:p>
            <a:pPr lvl="1" eaLnBrk="1" hangingPunct="1"/>
            <a:r>
              <a:rPr lang="ko-KR" altLang="en-US" sz="2000" b="1" dirty="0"/>
              <a:t>일대일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일대 다의 </a:t>
            </a:r>
            <a:r>
              <a:rPr lang="en-US" altLang="ko-KR" sz="2000" b="1" dirty="0">
                <a:solidFill>
                  <a:schemeClr val="accent2"/>
                </a:solidFill>
              </a:rPr>
              <a:t>connectionless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신뢰할 수 없는 통신 서비스를 제공한다</a:t>
            </a:r>
            <a:r>
              <a:rPr lang="en-US" altLang="ko-KR" sz="2000" b="1" dirty="0"/>
              <a:t>.  UDP</a:t>
            </a:r>
            <a:r>
              <a:rPr lang="ko-KR" altLang="en-US" sz="2000" b="1" dirty="0"/>
              <a:t>는 주로 전달할 데이터의 크기가 작거나 </a:t>
            </a:r>
            <a:r>
              <a:rPr lang="en-US" altLang="ko-KR" sz="2000" b="1" dirty="0"/>
              <a:t>TCP </a:t>
            </a:r>
            <a:r>
              <a:rPr lang="ko-KR" altLang="en-US" sz="2000" b="1" dirty="0"/>
              <a:t>연결 확립에 의한 부하를 피할 때 혹은 상위 프로토콜이 신뢰할 수 있는 전달을 책임지는 경우에 사용된다</a:t>
            </a:r>
            <a:r>
              <a:rPr lang="en-US" altLang="ko-KR" sz="2000" b="1" dirty="0"/>
              <a:t>.</a:t>
            </a:r>
          </a:p>
          <a:p>
            <a:endParaRPr lang="en-US" altLang="ko-KR" sz="2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en-US" b="1" dirty="0">
                  <a:solidFill>
                    <a:srgbClr val="FFC000"/>
                  </a:solidFill>
                </a:rPr>
                <a:t>TCP and UDP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clip_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29" y="1844824"/>
            <a:ext cx="588168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Physical Topology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7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이 장에서 다룰 내용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12234" y="1094911"/>
            <a:ext cx="3240360" cy="532832"/>
            <a:chOff x="2167176" y="996746"/>
            <a:chExt cx="4792663" cy="713079"/>
          </a:xfrm>
        </p:grpSpPr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 sz="2800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CC93855F-3D67-42D0-9428-7EEBBF8EF55A}"/>
              </a:ext>
            </a:extLst>
          </p:cNvPr>
          <p:cNvSpPr txBox="1"/>
          <p:nvPr/>
        </p:nvSpPr>
        <p:spPr>
          <a:xfrm>
            <a:off x="1988573" y="1772817"/>
            <a:ext cx="8096004" cy="4698327"/>
          </a:xfrm>
          <a:prstGeom prst="rect">
            <a:avLst/>
          </a:prstGeom>
        </p:spPr>
        <p:txBody>
          <a:bodyPr vert="horz" wrap="square" lIns="0" tIns="80889" rIns="0" bIns="0" rtlCol="0">
            <a:spAutoFit/>
          </a:bodyPr>
          <a:lstStyle/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구조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보안 프로토콜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기반 공격 유형</a:t>
            </a:r>
          </a:p>
          <a:p>
            <a:pPr marL="285750" indent="-285750" fontAlgn="base" latinLnBrk="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절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무선 네트워크 보안</a:t>
            </a:r>
          </a:p>
          <a:p>
            <a:pPr fontAlgn="base" latinLnBrk="0">
              <a:lnSpc>
                <a:spcPct val="2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7296" y="58666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심화 학습 및 활동 과제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계층 네트워크 모델의 장점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네트워크 프로토콜 스택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13D6EFD-9F78-4883-8E84-23E3248A712C}"/>
              </a:ext>
            </a:extLst>
          </p:cNvPr>
          <p:cNvSpPr txBox="1"/>
          <p:nvPr/>
        </p:nvSpPr>
        <p:spPr>
          <a:xfrm>
            <a:off x="1981161" y="2403126"/>
            <a:ext cx="4055414" cy="256894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부분으로 단순화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네트워크의 표준화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네트워크의 모듈화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Interoperable Technology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Accelerate Evolution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학습 및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Troubleshooting</a:t>
            </a:r>
          </a:p>
        </p:txBody>
      </p:sp>
      <p:pic>
        <p:nvPicPr>
          <p:cNvPr id="18" name="Picture 3" descr="clip_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75" y="1709797"/>
            <a:ext cx="4019866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7169" name="_x384277000" descr="EMB0000205824e6">
            <a:extLst>
              <a:ext uri="{FF2B5EF4-FFF2-40B4-BE49-F238E27FC236}">
                <a16:creationId xmlns:a16="http://schemas.microsoft.com/office/drawing/2014/main" id="{E136EA51-390F-4B9A-8100-9C392157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1" y="3041600"/>
            <a:ext cx="8212718" cy="35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ECAB0F77-D87E-4892-98EC-2ED4AD7A121E}"/>
              </a:ext>
            </a:extLst>
          </p:cNvPr>
          <p:cNvSpPr txBox="1"/>
          <p:nvPr/>
        </p:nvSpPr>
        <p:spPr>
          <a:xfrm>
            <a:off x="1896571" y="2258410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OSI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물리 계층 동작 원리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6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C194791-2975-42B6-882F-2B8B81794C13}"/>
              </a:ext>
            </a:extLst>
          </p:cNvPr>
          <p:cNvSpPr txBox="1"/>
          <p:nvPr/>
        </p:nvSpPr>
        <p:spPr>
          <a:xfrm>
            <a:off x="1896571" y="2258411"/>
            <a:ext cx="8280009" cy="146864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실제 장치들을 연결하기 위해 필요한 전기적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세부 사항들을 정의하며 네트워크상에서 데이터 비트를 전송하는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468923" indent="-1714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z="800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 교환 방식으로는 회선교환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메시지교환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패킷 교환 방식이 있음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8117F-EC21-4CD7-A1EC-4EAAC46E9B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571" y="3890510"/>
          <a:ext cx="8280009" cy="278321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05665">
                  <a:extLst>
                    <a:ext uri="{9D8B030D-6E8A-4147-A177-3AD203B41FA5}">
                      <a16:colId xmlns:a16="http://schemas.microsoft.com/office/drawing/2014/main" val="2472202768"/>
                    </a:ext>
                  </a:extLst>
                </a:gridCol>
                <a:gridCol w="7174344">
                  <a:extLst>
                    <a:ext uri="{9D8B030D-6E8A-4147-A177-3AD203B41FA5}">
                      <a16:colId xmlns:a16="http://schemas.microsoft.com/office/drawing/2014/main" val="3380165791"/>
                    </a:ext>
                  </a:extLst>
                </a:gridCol>
              </a:tblGrid>
              <a:tr h="2751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교환 시스템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  <a:endParaRPr lang="ko-KR" alt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94083"/>
                  </a:ext>
                </a:extLst>
              </a:tr>
              <a:tr h="771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회선 교환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Circuit Switching)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발신자와 수신자 또는 통신 쌍방이 통신을 시작하기 전에 미리 전용 연결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회선 또는 채널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을 설정해야만 하는 네트워크를 말한다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통신하는 동안에는 해당 연결이 독점적으로 발신자 및 수신자에 의해서만 사용된다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통신이 끝났을 때는 반드시 연결을 해제하는 절차가 필요하다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초기 전화 시스템이 대표적인 예이다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14251"/>
                  </a:ext>
                </a:extLst>
              </a:tr>
              <a:tr h="7715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메시지 교환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Message Switching)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컴퓨터를 개입시키고 있는 단말 장치에서 다른 단말 장치로 메시지를 보내는 과정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이러 작동을 하는 시스템을 메시지 교환 시스템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(Message Switching System)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이라고 한다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메시지는 목적지를 쓴 헤더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(Header)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부와 본문에 해당하는 텍스트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(Text)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부에서 기인된다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컴퓨터는 텍스트부에 대해 어떤 처리도 하지 않고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헤더부 만을 보고 보내는 곳을 확정한다</a:t>
                      </a:r>
                      <a:r>
                        <a:rPr lang="en-US" altLang="ko-KR" sz="1050" kern="0" spc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655115"/>
                  </a:ext>
                </a:extLst>
              </a:tr>
              <a:tr h="965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패킷교환</a:t>
                      </a:r>
                      <a:endParaRPr lang="ko-KR" altLang="en-US" sz="1050" kern="0" spc="-50" dirty="0"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05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Packet Switching)</a:t>
                      </a:r>
                      <a:endParaRPr lang="en-US" sz="105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현재 가장 많이 사용하는 통신 방식이다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작은 블록의 패킷으로 데이터를 전송하며 데이터를 전송하는 동안만 네트워크 자원을 사용하도록 하는 방법을 말한다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 전달의 단위인 패킷은 여러 통신 지점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(Node)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을 연결하는 데이터 연결 상의 모든 노드들 사이에 개별적으로 경로가 제어된다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 방식은 통신 기간 동안 독점적인 사용을 위해 두 통신 노드 사이를 연결하는 회선 교환 방식과는 달리 짤막한 데이터 트래픽에 적합하다</a:t>
                      </a:r>
                      <a:r>
                        <a:rPr lang="en-US" altLang="ko-KR" sz="1050" kern="0" spc="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64770" marR="64770" marT="17907" marB="17907" anchor="ctr"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685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6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데이터 링크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10241" name="_x390674560" descr="EMB0000205824ec">
            <a:extLst>
              <a:ext uri="{FF2B5EF4-FFF2-40B4-BE49-F238E27FC236}">
                <a16:creationId xmlns:a16="http://schemas.microsoft.com/office/drawing/2014/main" id="{610ED27D-72DC-401D-818B-10E2C67A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3789041"/>
            <a:ext cx="8280009" cy="25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A13957E1-6458-4665-96A2-AA6DDD0D2495}"/>
              </a:ext>
            </a:extLst>
          </p:cNvPr>
          <p:cNvSpPr txBox="1"/>
          <p:nvPr/>
        </p:nvSpPr>
        <p:spPr>
          <a:xfrm>
            <a:off x="1896571" y="2258411"/>
            <a:ext cx="8280009" cy="128398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링크를 이용하여 신뢰성 있는 데이터를 전송하는 계층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네트워크를 통해 데이터를 전송할 때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전송로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74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/>
          </a:p>
        </p:txBody>
      </p:sp>
      <p:sp>
        <p:nvSpPr>
          <p:cNvPr id="7" name="object 7"/>
          <p:cNvSpPr txBox="1"/>
          <p:nvPr/>
        </p:nvSpPr>
        <p:spPr>
          <a:xfrm>
            <a:off x="1995079" y="1870336"/>
            <a:ext cx="8280009" cy="4273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네트워크 계층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네트워크 구조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OSI 7 </a:t>
              </a:r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계층별 특징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13957E1-6458-4665-96A2-AA6DDD0D2495}"/>
              </a:ext>
            </a:extLst>
          </p:cNvPr>
          <p:cNvSpPr txBox="1"/>
          <p:nvPr/>
        </p:nvSpPr>
        <p:spPr>
          <a:xfrm>
            <a:off x="1896571" y="2258411"/>
            <a:ext cx="8280009" cy="16994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여러 개의 노드를 거칠 때 마다 경로를 찾아주는 역할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다양한 길이의 데이터를 네트워크들을 통해 전달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583223" indent="-285750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ü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 과정 속에서 전송계층이 요구하는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QoS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를 제공하기위한 기능적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절차적 수단을 제공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  <p:pic>
        <p:nvPicPr>
          <p:cNvPr id="1025" name="_x234588336" descr="EMB00002ba03769">
            <a:extLst>
              <a:ext uri="{FF2B5EF4-FFF2-40B4-BE49-F238E27FC236}">
                <a16:creationId xmlns:a16="http://schemas.microsoft.com/office/drawing/2014/main" id="{29C605A8-822C-42F6-B60B-424FDD0C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42" y="4068706"/>
            <a:ext cx="8354831" cy="25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7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2296</Words>
  <Application>Microsoft Office PowerPoint</Application>
  <PresentationFormat>와이드스크린</PresentationFormat>
  <Paragraphs>400</Paragraphs>
  <Slides>32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Arial Unicode MS</vt:lpstr>
      <vt:lpstr>HY헤드라인M</vt:lpstr>
      <vt:lpstr>MS PGothic</vt:lpstr>
      <vt:lpstr>Noto Sans CJK JP Regular</vt:lpstr>
      <vt:lpstr>굴림</vt:lpstr>
      <vt:lpstr>맑은 고딕</vt:lpstr>
      <vt:lpstr>문체부 훈민정음체</vt:lpstr>
      <vt:lpstr>Arial</vt:lpstr>
      <vt:lpstr>Tahoma</vt:lpstr>
      <vt:lpstr>Times New Roman</vt:lpstr>
      <vt:lpstr>Wingdings</vt:lpstr>
      <vt:lpstr>Office 테마</vt:lpstr>
      <vt:lpstr>문서</vt:lpstr>
      <vt:lpstr>정보보호 7강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2강</dc:title>
  <dc:creator>Author</dc:creator>
  <cp:lastModifiedBy>Author</cp:lastModifiedBy>
  <cp:revision>5</cp:revision>
  <dcterms:created xsi:type="dcterms:W3CDTF">2024-03-22T06:14:00Z</dcterms:created>
  <dcterms:modified xsi:type="dcterms:W3CDTF">2024-03-22T07:33:03Z</dcterms:modified>
</cp:coreProperties>
</file>