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A972-78E1-4777-9942-637698DF8615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6209-54FE-4DB8-A6AB-64C27252C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75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1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2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1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0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5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4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2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7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73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9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43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07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67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71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31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5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2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4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3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73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24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91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67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25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5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04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68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97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43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05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77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04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61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27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28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4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6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281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051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83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238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8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7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5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30FA-B2F9-44FE-A940-B40AAB1C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9DBBC-3F15-4929-8D53-C6A436B3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10206-96DD-470B-8DB3-3B22CA58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BDF63-42EE-46C9-BE67-13DB6EB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9AD75-ABB1-4D83-83F4-4C4D2FE4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5582-7F24-4245-8127-B7B9959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217F0-1C82-48C0-96A7-BAE7DDB8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01E5A-5251-48EB-B6DD-84EE62A7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48F9-7D29-4440-8230-2B0AB3A1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FDB03-245D-464C-8472-327D1BC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037A0-678B-4256-98D9-8E3796564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DB0D6-C740-454D-A1E2-C03800CDA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47427-D814-4055-AAF0-9D4E984A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EBC8-6629-43B4-B564-77C1BE03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E0BAC-5734-40F3-96E4-C167550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4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29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A1A2-AB6E-4F15-8D6A-6B2DFFBB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008C3-4726-4B1C-AFC1-86AF228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D0E38-CE58-49D2-8E6D-805E7368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3B602-60A6-444B-91DD-C031FB52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730B-640E-4D4A-8C9C-D2A3578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CEBF-827F-4427-8398-F46195D3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81CA1-26D0-4F07-820C-1D125613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B0F4A-F494-49D1-BB75-9A92AF2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5EA6-5FB7-42D4-BE45-1D07F97E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CF1E2-AC2E-45F6-BDBD-2D79396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3D02-E98B-4634-9EC7-7ACDDD8F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DC06F-4F4C-483A-99F4-FC41A62AC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52407-12C9-410B-9159-EAED8A9F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E3429-6A00-44B6-8416-F7ACD910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319C2-4E0E-441E-9E01-F4C46CF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4042-7A9F-49ED-9C2A-7189B83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65E2-8658-40F1-A92A-1AFDCF72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3303F-C9A4-483A-B1C1-DD445238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F600E-A976-4701-B392-1CCCB594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155AF5-69B9-419A-8A40-467AE0DD1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BC241-9A09-4D72-B9C7-3DE887BE3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5FB7B-3B66-4EFC-B183-3AECBAB8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8A9660-67A0-4AA1-9AA9-10FCC88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8E0E60-7C1A-4C57-9A58-D866243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EFBB-2D19-4E5A-86AD-97C0692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923A7-40BC-41F0-98E6-44BB3668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96D39-C0B5-4BC9-B18E-4678867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B8FA-0FA6-4478-A380-9C6D8816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60036-0387-44E2-A054-E316F5CF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FCED-2B16-49A0-9D59-FDD02D8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D66BF-1030-4934-A15E-3097911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1D57-7F32-47F6-96A0-C269C1AF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702E-3B68-4411-817E-C1921904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5FD5-5AAB-4789-A109-C411F5CA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56DB-8C93-4405-906D-0A3DBD0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16891-868D-438E-A85B-CB4A320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5C0E4-F25C-46AA-8040-A9666C61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A434-B4E5-4122-A9DD-6039639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932A0-04DB-441F-B8F8-91EC58450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7E959-348B-4BF9-93BC-BED6F5D5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82961-C398-4BB8-A699-E2BEA86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0B469-CF42-42E9-AF88-F44865DB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155B8-D333-4FC4-8175-1C1AB93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88DFA-5BEF-488C-BAE2-E31602C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23F66-34FA-40BC-BCB9-7BB58D4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CB400-58A5-4329-895D-39FEE7EB6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4ED1-AFF7-4A61-A2AC-F79CD816EF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381FB-C669-4F4C-992A-97729844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5F120-C066-4CF6-ADC7-33CEB044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8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유형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AAE7DA01-9287-496D-96CA-88AD13F25DCA}"/>
              </a:ext>
            </a:extLst>
          </p:cNvPr>
          <p:cNvSpPr txBox="1"/>
          <p:nvPr/>
        </p:nvSpPr>
        <p:spPr>
          <a:xfrm>
            <a:off x="1896571" y="2258411"/>
            <a:ext cx="8280009" cy="362564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서비스 거부 공격은 라우터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웹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전자우편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DNS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 등 모든 네트워크 장비를 대상으로 이루어짐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전산 자원을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소진시킴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구성 정보를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상태 정보를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전산망 요소를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원래 사용자와 타깃 사이의 통신 매체를 차단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6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008432" y="1918399"/>
            <a:ext cx="7399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Resource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고갈형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 Flooding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Bandwidth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잠식형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Smurf Attack, UDP Diagnostic Port Denial service 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Route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Router Discovery Attack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 program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취약점을 이용한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DoS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Land attack, Ping of Death Attack, Teardrop Attack</a:t>
            </a:r>
          </a:p>
        </p:txBody>
      </p:sp>
    </p:spTree>
    <p:extLst>
      <p:ext uri="{BB962C8B-B14F-4D97-AF65-F5344CB8AC3E}">
        <p14:creationId xmlns:p14="http://schemas.microsoft.com/office/powerpoint/2010/main" val="342416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3672408" cy="532832"/>
            <a:chOff x="2167176" y="996746"/>
            <a:chExt cx="6326561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6201973" cy="639763"/>
              <a:chOff x="292" y="967"/>
              <a:chExt cx="4920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4920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6326561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Distributed Denial of Service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 descr="d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9" y="2079685"/>
            <a:ext cx="8361362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26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5472572" cy="532832"/>
            <a:chOff x="2167176" y="996746"/>
            <a:chExt cx="9427754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9427754" cy="639763"/>
              <a:chOff x="292" y="967"/>
              <a:chExt cx="7479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7479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8931615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C000"/>
                  </a:solidFill>
                </a:rPr>
                <a:t>DRDoS</a:t>
              </a:r>
              <a:r>
                <a:rPr lang="en-US" altLang="ko-KR" dirty="0">
                  <a:solidFill>
                    <a:srgbClr val="FFC000"/>
                  </a:solidFill>
                </a:rPr>
                <a:t>(Distributed Reflection Denial of Service)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Picture 3" descr="tcp-refl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88067"/>
            <a:ext cx="7992887" cy="46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08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(Ping of Death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몇몇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들이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Fragment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제대로 재조립하지 못하는 취약점을 이용한 공격 기법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0721" name="_x384276760" descr="EMB000020582528">
            <a:extLst>
              <a:ext uri="{FF2B5EF4-FFF2-40B4-BE49-F238E27FC236}">
                <a16:creationId xmlns:a16="http://schemas.microsoft.com/office/drawing/2014/main" id="{A7AC86EE-6CCD-4601-874D-CE1952B0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4"/>
            <a:ext cx="8426838" cy="35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3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(Ping of Death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pic>
        <p:nvPicPr>
          <p:cNvPr id="17" name="Picture 3" descr="ping_o_dea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536201"/>
            <a:ext cx="6916738" cy="395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7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(SYN Flooding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공격자가 송신자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주소를 존재하지 않거나 다른 시스템의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주소로 위장하여 목적 시스템으로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SYN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연속해서 보내는 방법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7889" name="_x226146984" descr="EMB00002058252c">
            <a:extLst>
              <a:ext uri="{FF2B5EF4-FFF2-40B4-BE49-F238E27FC236}">
                <a16:creationId xmlns:a16="http://schemas.microsoft.com/office/drawing/2014/main" id="{9532D78D-6EF0-4840-B4AB-5CA211AB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284984"/>
            <a:ext cx="8426838" cy="320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5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(Smurf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공격자가 공격대상의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위장하여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중계 네트워크에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ICMP Echo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Reqest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브로드캐스트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주소로 전송하는 방법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8913" name="_x226146984" descr="EMB000020582530">
            <a:extLst>
              <a:ext uri="{FF2B5EF4-FFF2-40B4-BE49-F238E27FC236}">
                <a16:creationId xmlns:a16="http://schemas.microsoft.com/office/drawing/2014/main" id="{2C04E3BF-DF7F-4A61-947B-DC5B3199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202911"/>
            <a:ext cx="8212719" cy="317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8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(Land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송신자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주소와 수신자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송신자 포트와 수신자 포트가 동일하게 조작된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SYN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공격 대상에 전송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9937" name="_x226146984" descr="EMB000020582534">
            <a:extLst>
              <a:ext uri="{FF2B5EF4-FFF2-40B4-BE49-F238E27FC236}">
                <a16:creationId xmlns:a16="http://schemas.microsoft.com/office/drawing/2014/main" id="{21A408F6-F204-4297-BE98-80834DE3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356993"/>
            <a:ext cx="8354830" cy="30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2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(Teardrop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연속적인 인터넷 프로토콜 패킷에 있는 길이 오프셋 필드와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프레그멘테이션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필드를 조작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2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96B1C96-F3CB-4FC6-B1D0-797BA177BA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1" y="2674732"/>
          <a:ext cx="8498850" cy="381642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06937">
                  <a:extLst>
                    <a:ext uri="{9D8B030D-6E8A-4147-A177-3AD203B41FA5}">
                      <a16:colId xmlns:a16="http://schemas.microsoft.com/office/drawing/2014/main" val="800036942"/>
                    </a:ext>
                  </a:extLst>
                </a:gridCol>
                <a:gridCol w="976057">
                  <a:extLst>
                    <a:ext uri="{9D8B030D-6E8A-4147-A177-3AD203B41FA5}">
                      <a16:colId xmlns:a16="http://schemas.microsoft.com/office/drawing/2014/main" val="1288406977"/>
                    </a:ext>
                  </a:extLst>
                </a:gridCol>
                <a:gridCol w="1245177">
                  <a:extLst>
                    <a:ext uri="{9D8B030D-6E8A-4147-A177-3AD203B41FA5}">
                      <a16:colId xmlns:a16="http://schemas.microsoft.com/office/drawing/2014/main" val="286188242"/>
                    </a:ext>
                  </a:extLst>
                </a:gridCol>
                <a:gridCol w="247819">
                  <a:extLst>
                    <a:ext uri="{9D8B030D-6E8A-4147-A177-3AD203B41FA5}">
                      <a16:colId xmlns:a16="http://schemas.microsoft.com/office/drawing/2014/main" val="1798223587"/>
                    </a:ext>
                  </a:extLst>
                </a:gridCol>
                <a:gridCol w="1299001">
                  <a:extLst>
                    <a:ext uri="{9D8B030D-6E8A-4147-A177-3AD203B41FA5}">
                      <a16:colId xmlns:a16="http://schemas.microsoft.com/office/drawing/2014/main" val="3202577605"/>
                    </a:ext>
                  </a:extLst>
                </a:gridCol>
                <a:gridCol w="247819">
                  <a:extLst>
                    <a:ext uri="{9D8B030D-6E8A-4147-A177-3AD203B41FA5}">
                      <a16:colId xmlns:a16="http://schemas.microsoft.com/office/drawing/2014/main" val="3603037246"/>
                    </a:ext>
                  </a:extLst>
                </a:gridCol>
                <a:gridCol w="570761">
                  <a:extLst>
                    <a:ext uri="{9D8B030D-6E8A-4147-A177-3AD203B41FA5}">
                      <a16:colId xmlns:a16="http://schemas.microsoft.com/office/drawing/2014/main" val="3965182416"/>
                    </a:ext>
                  </a:extLst>
                </a:gridCol>
                <a:gridCol w="570761">
                  <a:extLst>
                    <a:ext uri="{9D8B030D-6E8A-4147-A177-3AD203B41FA5}">
                      <a16:colId xmlns:a16="http://schemas.microsoft.com/office/drawing/2014/main" val="3467027275"/>
                    </a:ext>
                  </a:extLst>
                </a:gridCol>
                <a:gridCol w="570761">
                  <a:extLst>
                    <a:ext uri="{9D8B030D-6E8A-4147-A177-3AD203B41FA5}">
                      <a16:colId xmlns:a16="http://schemas.microsoft.com/office/drawing/2014/main" val="85522670"/>
                    </a:ext>
                  </a:extLst>
                </a:gridCol>
                <a:gridCol w="570761">
                  <a:extLst>
                    <a:ext uri="{9D8B030D-6E8A-4147-A177-3AD203B41FA5}">
                      <a16:colId xmlns:a16="http://schemas.microsoft.com/office/drawing/2014/main" val="439651642"/>
                    </a:ext>
                  </a:extLst>
                </a:gridCol>
                <a:gridCol w="247819">
                  <a:extLst>
                    <a:ext uri="{9D8B030D-6E8A-4147-A177-3AD203B41FA5}">
                      <a16:colId xmlns:a16="http://schemas.microsoft.com/office/drawing/2014/main" val="3096476360"/>
                    </a:ext>
                  </a:extLst>
                </a:gridCol>
                <a:gridCol w="1245177">
                  <a:extLst>
                    <a:ext uri="{9D8B030D-6E8A-4147-A177-3AD203B41FA5}">
                      <a16:colId xmlns:a16="http://schemas.microsoft.com/office/drawing/2014/main" val="4277435460"/>
                    </a:ext>
                  </a:extLst>
                </a:gridCol>
              </a:tblGrid>
              <a:tr h="490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Layer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OSI 7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계층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TCP/IP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계층별 프로토콜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보안 프로토콜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46024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어플리케이션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어플리케이션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Telnet, FTP, SMTP, DNS, SNMP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S/MIME, PGP, SSH, Kerberos, SET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370926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프리젠테이션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45308"/>
                  </a:ext>
                </a:extLst>
              </a:tr>
              <a:tr h="398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0341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Segments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전송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전송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TCP, UDP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SSL, TLS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74943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Packets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인터넷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IP, ICMP, ARP, RARP, IGMP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IPSec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04479"/>
                  </a:ext>
                </a:extLst>
              </a:tr>
              <a:tr h="410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Frames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 링크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 인터페이스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Ethernet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Token Ring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Frame Relay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ATM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PPTP, L2TP, L2F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668491"/>
                  </a:ext>
                </a:extLst>
              </a:tr>
              <a:tr h="554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Bits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물리적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17629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48AA80EC-575B-4C26-ACC7-74F68A1F6C85}"/>
              </a:ext>
            </a:extLst>
          </p:cNvPr>
          <p:cNvSpPr txBox="1"/>
          <p:nvPr/>
        </p:nvSpPr>
        <p:spPr>
          <a:xfrm>
            <a:off x="1989642" y="1695963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 7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프로토콜과 각 계층에서 동작하는 보안 프로토콜의 비교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AF3050-6BF3-4A78-B7E4-BBBEB7DD1CC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376820-1ABE-4D75-80A9-0A3E4B15F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>
                <a:extLst>
                  <a:ext uri="{FF2B5EF4-FFF2-40B4-BE49-F238E27FC236}">
                    <a16:creationId xmlns:a16="http://schemas.microsoft.com/office/drawing/2014/main" id="{30EF4479-6F03-4F85-B0E1-7B9AC14B0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4" name="AutoShape 10">
                <a:extLst>
                  <a:ext uri="{FF2B5EF4-FFF2-40B4-BE49-F238E27FC236}">
                    <a16:creationId xmlns:a16="http://schemas.microsoft.com/office/drawing/2014/main" id="{71E96CB9-8B29-4104-8377-949C02EB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55942A00-FD5B-48AE-B483-B32618F48BF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12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1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Trin00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제일 처음 나타난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툴로써 사용하는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형태는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피킷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Flooding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7E0F7-08C9-46F3-AC11-75A531DE6A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1" y="3745431"/>
          <a:ext cx="8280009" cy="9157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280009">
                  <a:extLst>
                    <a:ext uri="{9D8B030D-6E8A-4147-A177-3AD203B41FA5}">
                      <a16:colId xmlns:a16="http://schemas.microsoft.com/office/drawing/2014/main" val="3068688209"/>
                    </a:ext>
                  </a:extLst>
                </a:gridCol>
              </a:tblGrid>
              <a:tr h="915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Intruder - 27665/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Handler</a:t>
                      </a:r>
                      <a:endParaRPr 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Handler - 27444/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Agent</a:t>
                      </a:r>
                      <a:endParaRPr 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Agent -31335/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Handler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2073699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1B2796E9-A82A-45A8-B446-DFB814698AA9}"/>
              </a:ext>
            </a:extLst>
          </p:cNvPr>
          <p:cNvSpPr txBox="1"/>
          <p:nvPr/>
        </p:nvSpPr>
        <p:spPr>
          <a:xfrm>
            <a:off x="1844303" y="4688617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Trinoo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약간 발전된 형태로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Mixter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라는 사람이 개발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Teletubby Flood Network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라고도 불리며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Trinoo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처럼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statd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cmsd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ttdb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데몬의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취약점을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67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297162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TFN2K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발전된 형태로 통신에 특정 포트를 사용하지 않고 암호화되어 있으며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프로그램을 통해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UDP, TCP, ICMP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복합적으로 사용하며 포트도 임의로 결정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Fragmentation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 그램이 네트워크를 통해 전송될 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전송되는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데이터그램의 크기가 해당 전송매체에서 전송될 수 있는 최대 크기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MTU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보다 클 경우 발생함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4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속여먹다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골탕 먹이다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라는 뜻을 지닌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‘Spoof’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나온 말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해커가 악용하려는 호스트의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주소나 이메일 주소를 바꾸어서 이를 통해 해킹하는 것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3009" name="_x226146984" descr="EMB00002058253a">
            <a:extLst>
              <a:ext uri="{FF2B5EF4-FFF2-40B4-BE49-F238E27FC236}">
                <a16:creationId xmlns:a16="http://schemas.microsoft.com/office/drawing/2014/main" id="{43496C35-45F7-4EE9-82CF-4CFF4E9D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4489050"/>
            <a:ext cx="8280009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95079" y="2730851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46736F7-C564-4A51-820D-A8F5A5A36221}"/>
              </a:ext>
            </a:extLst>
          </p:cNvPr>
          <p:cNvSpPr txBox="1"/>
          <p:nvPr/>
        </p:nvSpPr>
        <p:spPr>
          <a:xfrm>
            <a:off x="1896571" y="3092757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구조적인 허점을 이용한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신뢰관게에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있는 두개의 호스트 사이에서 하나의 시스템을 마비시킨 후 마치 자신이 신뢰관계에 있는 호스트인 것처럼 속이는 것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09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423593" y="2636913"/>
            <a:ext cx="6905625" cy="3463925"/>
            <a:chOff x="414" y="1776"/>
            <a:chExt cx="4350" cy="2182"/>
          </a:xfrm>
        </p:grpSpPr>
        <p:pic>
          <p:nvPicPr>
            <p:cNvPr id="19" name="Picture 5" descr="server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993"/>
              <a:ext cx="76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 descr="04-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2089"/>
              <a:ext cx="941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 descr="attack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3054"/>
              <a:ext cx="79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 flipV="1">
              <a:off x="1483" y="2647"/>
              <a:ext cx="812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1623" y="2345"/>
              <a:ext cx="2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3147" y="2717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243" y="2813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414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B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766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A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124" y="3024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DoS attack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3481" y="3058"/>
              <a:ext cx="844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Send SYN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and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Sed data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149" y="2092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Send SYN/ACK</a:t>
              </a:r>
            </a:p>
          </p:txBody>
        </p: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rot="-5400000">
              <a:off x="3053" y="2117"/>
              <a:ext cx="623" cy="125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309" y="2603"/>
              <a:ext cx="1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 b="1"/>
                <a:t>Send guessed SYN/ACK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1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567608" y="2636913"/>
            <a:ext cx="7239000" cy="3108325"/>
            <a:chOff x="576" y="1056"/>
            <a:chExt cx="4560" cy="1958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576" y="1910"/>
              <a:ext cx="456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760" y="2150"/>
              <a:ext cx="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/>
                <a:t>IP Header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144" y="215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/>
                <a:t>TCP Header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552" y="2160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TCP Data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872" y="19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768" y="272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20 bytes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208" y="272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20 bytes</a:t>
              </a: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408" y="19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4" y="1344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624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1872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5136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5136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1872" y="172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2880" y="1440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 b="1"/>
                <a:t>TCP segment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08" y="1056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 b="1"/>
                <a:t>IP datagram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3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2351584" y="2708920"/>
            <a:ext cx="7162800" cy="3657600"/>
            <a:chOff x="576" y="1288"/>
            <a:chExt cx="4512" cy="2304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008" y="15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4608" y="15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576" y="128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Host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176" y="128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Host B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1056" y="1768"/>
              <a:ext cx="3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056" y="2296"/>
              <a:ext cx="3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008" y="2968"/>
              <a:ext cx="3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 rot="306538">
              <a:off x="2160" y="1672"/>
              <a:ext cx="144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1 : SYN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1200, ack: --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 rot="-349536">
              <a:off x="2016" y="2248"/>
              <a:ext cx="172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2 : SYN+ACK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4800, ack: 1201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 rot="404337">
              <a:off x="2112" y="2957"/>
              <a:ext cx="153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3 : ACK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1201, ack: 4801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69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990983" y="2924945"/>
            <a:ext cx="8374062" cy="3297237"/>
            <a:chOff x="281" y="845"/>
            <a:chExt cx="5275" cy="207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4876" y="1169"/>
              <a:ext cx="59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CRC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744" y="1169"/>
              <a:ext cx="21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data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109" y="1169"/>
              <a:ext cx="63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type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202" y="1169"/>
              <a:ext cx="90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Source</a:t>
              </a:r>
            </a:p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MAC addr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88" y="1169"/>
              <a:ext cx="91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Destination</a:t>
              </a:r>
            </a:p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MAC addr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288" y="1169"/>
              <a:ext cx="0" cy="26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202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109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44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876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72" y="1169"/>
              <a:ext cx="0" cy="26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288" y="1169"/>
              <a:ext cx="51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88" y="1444"/>
              <a:ext cx="51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281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1202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2109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2744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876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5465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288" y="162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202" y="162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2109" y="162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2744" y="1624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876" y="162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340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6 byte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1272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6 byte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053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 byte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152" y="1670"/>
              <a:ext cx="14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46~1500 byte</a:t>
              </a: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4785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4 byte</a:t>
              </a: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2743" y="1933"/>
              <a:ext cx="21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IP Datagram 46~1500</a:t>
              </a: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2118" y="1933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0800</a:t>
              </a:r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2118" y="1933"/>
              <a:ext cx="27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>
              <a:off x="2118" y="2115"/>
              <a:ext cx="27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>
              <a:off x="2118" y="1933"/>
              <a:ext cx="0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2743" y="19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9" name="Line 40"/>
            <p:cNvSpPr>
              <a:spLocks noChangeShapeType="1"/>
            </p:cNvSpPr>
            <p:nvPr/>
          </p:nvSpPr>
          <p:spPr bwMode="auto">
            <a:xfrm>
              <a:off x="4885" y="1933"/>
              <a:ext cx="0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4260" y="2251"/>
              <a:ext cx="62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PAD</a:t>
              </a: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2743" y="2251"/>
              <a:ext cx="151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ARP request/reply</a:t>
              </a: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2118" y="2251"/>
              <a:ext cx="62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0806</a:t>
              </a:r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>
              <a:off x="2118" y="225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2118" y="244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5" name="Line 46"/>
            <p:cNvSpPr>
              <a:spLocks noChangeShapeType="1"/>
            </p:cNvSpPr>
            <p:nvPr/>
          </p:nvSpPr>
          <p:spPr bwMode="auto">
            <a:xfrm>
              <a:off x="2118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>
              <a:off x="2743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7" name="Line 48"/>
            <p:cNvSpPr>
              <a:spLocks noChangeShapeType="1"/>
            </p:cNvSpPr>
            <p:nvPr/>
          </p:nvSpPr>
          <p:spPr bwMode="auto">
            <a:xfrm>
              <a:off x="4260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4885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260" y="2589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PAD</a:t>
              </a: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2743" y="2589"/>
              <a:ext cx="151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RARP request/reply</a:t>
              </a: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2118" y="2589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0835</a:t>
              </a: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2118" y="2589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2118" y="277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>
              <a:off x="2118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>
              <a:off x="2743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>
              <a:off x="4260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4885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8" name="Text Box 59"/>
            <p:cNvSpPr txBox="1">
              <a:spLocks noChangeArrowheads="1"/>
            </p:cNvSpPr>
            <p:nvPr/>
          </p:nvSpPr>
          <p:spPr bwMode="auto">
            <a:xfrm>
              <a:off x="3116" y="2435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28 byte</a:t>
              </a:r>
            </a:p>
          </p:txBody>
        </p:sp>
        <p:sp>
          <p:nvSpPr>
            <p:cNvPr id="89" name="Text Box 60"/>
            <p:cNvSpPr txBox="1">
              <a:spLocks noChangeArrowheads="1"/>
            </p:cNvSpPr>
            <p:nvPr/>
          </p:nvSpPr>
          <p:spPr bwMode="auto">
            <a:xfrm>
              <a:off x="3116" y="2744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28 byte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5" y="244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8 byte</a:t>
              </a:r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05" y="2749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8 byte</a:t>
              </a:r>
            </a:p>
          </p:txBody>
        </p:sp>
        <p:sp>
          <p:nvSpPr>
            <p:cNvPr id="92" name="Line 63"/>
            <p:cNvSpPr>
              <a:spLocks noChangeShapeType="1"/>
            </p:cNvSpPr>
            <p:nvPr/>
          </p:nvSpPr>
          <p:spPr bwMode="auto">
            <a:xfrm>
              <a:off x="281" y="845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3" name="Line 64"/>
            <p:cNvSpPr>
              <a:spLocks noChangeShapeType="1"/>
            </p:cNvSpPr>
            <p:nvPr/>
          </p:nvSpPr>
          <p:spPr bwMode="auto">
            <a:xfrm>
              <a:off x="2744" y="845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4" name="Line 65"/>
            <p:cNvSpPr>
              <a:spLocks noChangeShapeType="1"/>
            </p:cNvSpPr>
            <p:nvPr/>
          </p:nvSpPr>
          <p:spPr bwMode="auto">
            <a:xfrm>
              <a:off x="295" y="1026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5" name="Text Box 66"/>
            <p:cNvSpPr txBox="1">
              <a:spLocks noChangeArrowheads="1"/>
            </p:cNvSpPr>
            <p:nvPr/>
          </p:nvSpPr>
          <p:spPr bwMode="auto">
            <a:xfrm>
              <a:off x="839" y="853"/>
              <a:ext cx="140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300"/>
                <a:t>Ethernet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26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4033" name="_x226146984" descr="EMB00002058253e">
            <a:extLst>
              <a:ext uri="{FF2B5EF4-FFF2-40B4-BE49-F238E27FC236}">
                <a16:creationId xmlns:a16="http://schemas.microsoft.com/office/drawing/2014/main" id="{23F087D4-AE16-4D38-88AA-42E3328D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954996"/>
            <a:ext cx="8186937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933056A1-F396-4D2B-AF4F-FF2ADFCC11F8}"/>
              </a:ext>
            </a:extLst>
          </p:cNvPr>
          <p:cNvSpPr txBox="1"/>
          <p:nvPr/>
        </p:nvSpPr>
        <p:spPr>
          <a:xfrm>
            <a:off x="1896571" y="2258411"/>
            <a:ext cx="8280009" cy="168665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로컬에서 통신하고 있는 서버와 클라이언트의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주소에 대한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구조를 공격자의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속임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클라이언트가 서버로 가는 패킷이나 서버에서 클라이언트로 가는 패킷이 공격자에게 향하도록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575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5057" name="_x390670464" descr="EMB000020582543">
            <a:extLst>
              <a:ext uri="{FF2B5EF4-FFF2-40B4-BE49-F238E27FC236}">
                <a16:creationId xmlns:a16="http://schemas.microsoft.com/office/drawing/2014/main" id="{10DA99A5-7AD0-4F71-86EC-5259BFEB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567382"/>
            <a:ext cx="8186937" cy="29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70F99286-A88E-473E-BF3C-020099F31BF1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대상이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서버의 도메인 이름에 대한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주소를 물어 볼 때 공격자는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질의 패킷을 탐지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8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Session Hijacking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6081" name="_x226147144" descr="EMB000020582546">
            <a:extLst>
              <a:ext uri="{FF2B5EF4-FFF2-40B4-BE49-F238E27FC236}">
                <a16:creationId xmlns:a16="http://schemas.microsoft.com/office/drawing/2014/main" id="{A7A25BB1-C9B0-42D3-AF0D-DD77FD0E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280008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C52B4F94-8970-460A-A964-747E9C9C1CCE}"/>
              </a:ext>
            </a:extLst>
          </p:cNvPr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세션을 가로채는 공격 방법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이론적 배경은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Spoofing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시퀀스 넘버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6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PPTP</a:t>
            </a: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L2TP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FA4E97-63A9-4EC8-9C15-3870711C6276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591AABEC-C09D-48C2-BB88-4E6A1D54D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1CD4D68F-9041-4E52-8B43-A7B31822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6A648D3-9D08-4967-B76C-647C8CFA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8" name="모서리가 둥근 직사각형 8">
              <a:extLst>
                <a:ext uri="{FF2B5EF4-FFF2-40B4-BE49-F238E27FC236}">
                  <a16:creationId xmlns:a16="http://schemas.microsoft.com/office/drawing/2014/main" id="{D76707C5-44F3-4AD5-915A-DF774518BAA1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링크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object 4">
            <a:extLst>
              <a:ext uri="{FF2B5EF4-FFF2-40B4-BE49-F238E27FC236}">
                <a16:creationId xmlns:a16="http://schemas.microsoft.com/office/drawing/2014/main" id="{BB19EA3D-5731-4303-BCA7-EC2707F5B6DE}"/>
              </a:ext>
            </a:extLst>
          </p:cNvPr>
          <p:cNvSpPr/>
          <p:nvPr/>
        </p:nvSpPr>
        <p:spPr>
          <a:xfrm>
            <a:off x="1989642" y="7697378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DF50BEB-3186-46DF-847C-E5EF95987D5B}"/>
              </a:ext>
            </a:extLst>
          </p:cNvPr>
          <p:cNvSpPr txBox="1"/>
          <p:nvPr/>
        </p:nvSpPr>
        <p:spPr>
          <a:xfrm>
            <a:off x="1983385" y="3561847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IPSec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프로토콜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4AC74-D8D2-4CCC-BF6B-748772EA26E6}"/>
              </a:ext>
            </a:extLst>
          </p:cNvPr>
          <p:cNvGrpSpPr/>
          <p:nvPr/>
        </p:nvGrpSpPr>
        <p:grpSpPr>
          <a:xfrm>
            <a:off x="1775520" y="2845188"/>
            <a:ext cx="4464496" cy="532832"/>
            <a:chOff x="2167176" y="996746"/>
            <a:chExt cx="4792663" cy="713079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425A3883-617C-4669-90BF-7128A9199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2" name="AutoShape 9">
                <a:extLst>
                  <a:ext uri="{FF2B5EF4-FFF2-40B4-BE49-F238E27FC236}">
                    <a16:creationId xmlns:a16="http://schemas.microsoft.com/office/drawing/2014/main" id="{D687D98B-4A2C-415C-A9DB-875E3D96A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3" name="AutoShape 10">
                <a:extLst>
                  <a:ext uri="{FF2B5EF4-FFF2-40B4-BE49-F238E27FC236}">
                    <a16:creationId xmlns:a16="http://schemas.microsoft.com/office/drawing/2014/main" id="{16DD4380-BEBE-4ECA-BA98-E87581C3A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1" name="모서리가 둥근 직사각형 8">
              <a:extLst>
                <a:ext uri="{FF2B5EF4-FFF2-40B4-BE49-F238E27FC236}">
                  <a16:creationId xmlns:a16="http://schemas.microsoft.com/office/drawing/2014/main" id="{17E72766-98CF-4E49-BA36-068867201352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네트워크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24" name="_x390671104" descr="EMB00002058251c">
            <a:extLst>
              <a:ext uri="{FF2B5EF4-FFF2-40B4-BE49-F238E27FC236}">
                <a16:creationId xmlns:a16="http://schemas.microsoft.com/office/drawing/2014/main" id="{3F7B7005-D9A8-4528-B7D6-A5DBB0AF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8" y="4653137"/>
            <a:ext cx="8207281" cy="202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bject 7">
            <a:extLst>
              <a:ext uri="{FF2B5EF4-FFF2-40B4-BE49-F238E27FC236}">
                <a16:creationId xmlns:a16="http://schemas.microsoft.com/office/drawing/2014/main" id="{82827622-82A0-4C4E-9636-970BECE22712}"/>
              </a:ext>
            </a:extLst>
          </p:cNvPr>
          <p:cNvSpPr txBox="1"/>
          <p:nvPr/>
        </p:nvSpPr>
        <p:spPr>
          <a:xfrm>
            <a:off x="1775521" y="3972997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IPSec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계층의 암호화 프로토콜로써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기반으로 한 네트워크에서만 동작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18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Session Hijacking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Picture 3" descr="Imag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64" y="1862190"/>
            <a:ext cx="648355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60096" y="2708921"/>
            <a:ext cx="3363574" cy="2397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2800" rIns="4572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 SVR_SEQ : </a:t>
            </a:r>
            <a:r>
              <a:rPr kumimoji="0" lang="ko-KR" altLang="en-US" sz="1200"/>
              <a:t>서버에 의해서 송신되어질 다음 바이트의 일련번호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SVR_ACK : </a:t>
            </a:r>
            <a:r>
              <a:rPr kumimoji="0" lang="ko-KR" altLang="en-US" sz="1200"/>
              <a:t>서버에 의해 수신될 다음 바이트 </a:t>
            </a:r>
            <a:r>
              <a:rPr kumimoji="0" lang="en-US" altLang="ko-KR" sz="1200"/>
              <a:t>(</a:t>
            </a:r>
            <a:r>
              <a:rPr kumimoji="0" lang="ko-KR" altLang="en-US" sz="1200"/>
              <a:t>마지막 수신된 바이트의 일련번호 </a:t>
            </a:r>
            <a:r>
              <a:rPr kumimoji="0" lang="en-US" altLang="ko-KR" sz="1200"/>
              <a:t>+ 1)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 SVR_WIND : </a:t>
            </a:r>
            <a:r>
              <a:rPr kumimoji="0" lang="ko-KR" altLang="en-US" sz="1200"/>
              <a:t>서버의 수신 윈도우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CLT_SEQ : </a:t>
            </a:r>
            <a:r>
              <a:rPr kumimoji="0" lang="ko-KR" altLang="en-US" sz="1200"/>
              <a:t>클라이언트에 의해서 송신되어질 다음 바이트의 일련번호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CLT_ACK : </a:t>
            </a:r>
            <a:r>
              <a:rPr kumimoji="0" lang="ko-KR" altLang="en-US" sz="1200"/>
              <a:t>클라이언트에 의해 수신될 다음 바이트</a:t>
            </a:r>
            <a:r>
              <a:rPr kumimoji="0" lang="en-US" altLang="ko-KR" sz="1200"/>
              <a:t>(</a:t>
            </a:r>
            <a:r>
              <a:rPr kumimoji="0" lang="ko-KR" altLang="en-US" sz="1200"/>
              <a:t>마지막 수신된 바이트의 일련번호 </a:t>
            </a:r>
            <a:r>
              <a:rPr kumimoji="0" lang="en-US" altLang="ko-KR" sz="1200"/>
              <a:t>+ 1)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 SVR_WIND : </a:t>
            </a:r>
            <a:r>
              <a:rPr kumimoji="0" lang="ko-KR" altLang="en-US" sz="1200"/>
              <a:t>클라이언트의 수신 윈도우 </a:t>
            </a:r>
          </a:p>
        </p:txBody>
      </p:sp>
    </p:spTree>
    <p:extLst>
      <p:ext uri="{BB962C8B-B14F-4D97-AF65-F5344CB8AC3E}">
        <p14:creationId xmlns:p14="http://schemas.microsoft.com/office/powerpoint/2010/main" val="304073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7CC9CE13-633B-4420-91A5-6837BA82ADEF}"/>
              </a:ext>
            </a:extLst>
          </p:cNvPr>
          <p:cNvSpPr txBox="1"/>
          <p:nvPr/>
        </p:nvSpPr>
        <p:spPr>
          <a:xfrm>
            <a:off x="1995079" y="1870336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통신하는 두 당사자 사이에 끼어들어 당사자들이 교환하는 공개 정보를 자기 것과 바꿔 들키지 않고 도청하거나 통신내용을 바꾸는 수법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2063553" y="2895523"/>
            <a:ext cx="8280009" cy="334864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 환경에서의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스니핑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 Jamming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Redirect Attack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Spoofing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Redirect</a:t>
            </a:r>
          </a:p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914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09950" y="5382587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7105" name="_x226146824" descr="EMB00002058254a">
            <a:extLst>
              <a:ext uri="{FF2B5EF4-FFF2-40B4-BE49-F238E27FC236}">
                <a16:creationId xmlns:a16="http://schemas.microsoft.com/office/drawing/2014/main" id="{54CE9B47-77FF-4818-98E1-F312D531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50" y="3700692"/>
            <a:ext cx="8280009" cy="26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32700D17-AA2B-4E4C-A938-FD4C5288D72D}"/>
              </a:ext>
            </a:extLst>
          </p:cNvPr>
          <p:cNvSpPr txBox="1"/>
          <p:nvPr/>
        </p:nvSpPr>
        <p:spPr>
          <a:xfrm>
            <a:off x="1915387" y="2066439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748A75F-7ADF-4F53-AABF-D4BADD5A25F4}"/>
              </a:ext>
            </a:extLst>
          </p:cNvPr>
          <p:cNvSpPr txBox="1"/>
          <p:nvPr/>
        </p:nvSpPr>
        <p:spPr>
          <a:xfrm>
            <a:off x="1816879" y="2428345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위조된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Reply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브로드캐스트로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네트워크에 주기적으로 보내어 다른 모든 호스트들이 공격자 호스트를 라우터로 믿게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트래픽을 공격자의 호스트를 지나가게 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11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2536202"/>
            <a:ext cx="7454900" cy="392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Protocol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78975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Spoofing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8129" name="_x226146984" descr="EMB00002058254e">
            <a:extLst>
              <a:ext uri="{FF2B5EF4-FFF2-40B4-BE49-F238E27FC236}">
                <a16:creationId xmlns:a16="http://schemas.microsoft.com/office/drawing/2014/main" id="{45DB1BA6-9D3E-4B42-B3CB-168ADF89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71" y="3429001"/>
            <a:ext cx="8378517" cy="30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378E1FE7-C901-4D98-942E-5D261BE9781D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비슷한 공격 방법으로 다른 세그먼트에 존재하는 호스트 간의 트래픽을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하고자 할 때 사용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6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ICMP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9153" name="_x226148424" descr="EMB000020582552">
            <a:extLst>
              <a:ext uri="{FF2B5EF4-FFF2-40B4-BE49-F238E27FC236}">
                <a16:creationId xmlns:a16="http://schemas.microsoft.com/office/drawing/2014/main" id="{2574F4FF-B15E-4853-B5E7-4A8494D2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444049"/>
            <a:ext cx="7560840" cy="29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CEDB6BBA-A213-4E3F-9C59-839F2E335FEC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에러 메시지를 전송하거나 네트워크 흐름을 통제하기 위한 프로토콜로 이를 이용하여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할 수 있는 방법이 존재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7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E56E6B-038C-4BEC-9F63-64F704D4CD32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A9D9B3A9-07F0-4302-97E2-AE849747F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2" name="AutoShape 9">
                <a:extLst>
                  <a:ext uri="{FF2B5EF4-FFF2-40B4-BE49-F238E27FC236}">
                    <a16:creationId xmlns:a16="http://schemas.microsoft.com/office/drawing/2014/main" id="{6AC6D06B-C356-4FA9-80EF-564A63F10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3" name="AutoShape 10">
                <a:extLst>
                  <a:ext uri="{FF2B5EF4-FFF2-40B4-BE49-F238E27FC236}">
                    <a16:creationId xmlns:a16="http://schemas.microsoft.com/office/drawing/2014/main" id="{78880C5D-E088-4834-BB64-E9F96B25D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0" name="모서리가 둥근 직사각형 8">
              <a:extLst>
                <a:ext uri="{FF2B5EF4-FFF2-40B4-BE49-F238E27FC236}">
                  <a16:creationId xmlns:a16="http://schemas.microsoft.com/office/drawing/2014/main" id="{15FAA470-001F-4029-8B1B-BDF3205BC4B7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APT(Advanced Persistent Threat)</a:t>
              </a:r>
              <a:endPara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5" name="object 7">
            <a:extLst>
              <a:ext uri="{FF2B5EF4-FFF2-40B4-BE49-F238E27FC236}">
                <a16:creationId xmlns:a16="http://schemas.microsoft.com/office/drawing/2014/main" id="{EEA51749-8CAE-4405-87AE-6AB92B7CAA76}"/>
              </a:ext>
            </a:extLst>
          </p:cNvPr>
          <p:cNvSpPr txBox="1"/>
          <p:nvPr/>
        </p:nvSpPr>
        <p:spPr>
          <a:xfrm>
            <a:off x="1995079" y="1870336"/>
            <a:ext cx="8280009" cy="274079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특수목적을 가진 조직이 국가기반 시설 또는 주요업체 등을 표적으로 삼고 다양한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기술과 방식을 이용해 지속적으로 정보를 수집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취약점을 파악하여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z="8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절차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침투→탐색→수집→유출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6A36B1-63A5-4DB3-8922-35947E843F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2" y="4558516"/>
          <a:ext cx="7994791" cy="243001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1459">
                  <a:extLst>
                    <a:ext uri="{9D8B030D-6E8A-4147-A177-3AD203B41FA5}">
                      <a16:colId xmlns:a16="http://schemas.microsoft.com/office/drawing/2014/main" val="3885154953"/>
                    </a:ext>
                  </a:extLst>
                </a:gridCol>
                <a:gridCol w="5563332">
                  <a:extLst>
                    <a:ext uri="{9D8B030D-6E8A-4147-A177-3AD203B41FA5}">
                      <a16:colId xmlns:a16="http://schemas.microsoft.com/office/drawing/2014/main" val="2464553943"/>
                    </a:ext>
                  </a:extLst>
                </a:gridCol>
              </a:tblGrid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 방법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6432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스피어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피싱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Spear Phishing)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특정인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유명인사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사이트 사용자를 대상으로 한 </a:t>
                      </a: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피싱공격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7893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PLC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(Programmable Logic Controller)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의도한 결과를 얻기 위해 오랜 기간동안 정보를 수집하는 침투공격 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725268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익스플로잇</a:t>
                      </a:r>
                      <a:endParaRPr lang="ko-KR" altLang="en-US" sz="100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Exploit)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 타깃이 가지고 있는 취약점을 이용한 전용 제로 데이 공격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5568"/>
                  </a:ext>
                </a:extLst>
              </a:tr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내부자 위협</a:t>
                      </a:r>
                      <a:endParaRPr lang="ko-KR" altLang="en-US" sz="10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스피어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피싱 기술을 이용하여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내부자의 중요 정보획득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8330765"/>
                  </a:ext>
                </a:extLst>
              </a:tr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APT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라이프 사이클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수확단계에서도 새로운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즉각적 공격 침투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323033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사회공학적 기법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Social Engineering)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신뢰하는 개인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조직을 가장하여 악성코드 전송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404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670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스턱스넷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(Stuxnet)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371ECC-1C80-4F21-BDC2-1B15D5EE22C4}"/>
              </a:ext>
            </a:extLst>
          </p:cNvPr>
          <p:cNvGrpSpPr/>
          <p:nvPr/>
        </p:nvGrpSpPr>
        <p:grpSpPr>
          <a:xfrm>
            <a:off x="1775520" y="3510050"/>
            <a:ext cx="4464496" cy="532832"/>
            <a:chOff x="2167176" y="996746"/>
            <a:chExt cx="4792663" cy="713079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0EE25DA6-E796-43CC-A7C1-2455B9FA4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7" name="AutoShape 9">
                <a:extLst>
                  <a:ext uri="{FF2B5EF4-FFF2-40B4-BE49-F238E27FC236}">
                    <a16:creationId xmlns:a16="http://schemas.microsoft.com/office/drawing/2014/main" id="{ACA83CD9-EC84-49D9-9B08-AAD9188AC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8" name="AutoShape 10">
                <a:extLst>
                  <a:ext uri="{FF2B5EF4-FFF2-40B4-BE49-F238E27FC236}">
                    <a16:creationId xmlns:a16="http://schemas.microsoft.com/office/drawing/2014/main" id="{E37B2DDB-5714-4ED5-9512-2483ECF2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6" name="모서리가 둥근 직사각형 8">
              <a:extLst>
                <a:ext uri="{FF2B5EF4-FFF2-40B4-BE49-F238E27FC236}">
                  <a16:creationId xmlns:a16="http://schemas.microsoft.com/office/drawing/2014/main" id="{0B3C3573-DE93-4981-856D-BD4B47A7B5A8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중간자 공격</a:t>
              </a:r>
              <a:r>
                <a:rPr lang="en-US" altLang="ko-KR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(Man In Middle Attack)</a:t>
              </a:r>
              <a:endPara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1D3EB58-DD8D-4DCD-9EF1-2A7CCF3A9EB4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국가 및 산업의 중요 기반 시설을 제어하는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SCADA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시스템을 대상으로 한 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CF3FC56D-A13E-45F9-AE7F-572AA8C24380}"/>
              </a:ext>
            </a:extLst>
          </p:cNvPr>
          <p:cNvSpPr txBox="1"/>
          <p:nvPr/>
        </p:nvSpPr>
        <p:spPr>
          <a:xfrm>
            <a:off x="1989642" y="4180748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통신을 조작하여 통신 내용을 도청하거나 조작하는 공격 기법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중간자 공격은 통신을 연결하는 두 사람 사이에 중간자가 침입하여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두 사람은 상대방에게 연결했다고 생각하지만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실제로는 중간자에 연결되어 도청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2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423094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WPAN(Wireless Personal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단거리 통신에 사용되는 개인용 무선 네트워크로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블루투스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(Bluetooth)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및 소형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저전력 디지털 라디오를 이용해 개인 통신망을 구성하여 통신하기 위한 표준 기술인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지그비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Zigbee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 대표적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WLAN(Wireless Local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기존 네트워크 케이블이나 전화선 등 케이블 대신에 전파를 이용해 컴퓨터 간 네트워크를 구축하는 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WMAN(Wireless Metropolitan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도시 규모의 지역 내에서 무선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광대역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접속기능을 통해 사용자간 연결 기능을 제공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899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385391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단말기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AP(Access Point)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브릿지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카드 및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안테나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인증서버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	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구성요소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IPSec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프로토콜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FA4E97-63A9-4EC8-9C15-3870711C6276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591AABEC-C09D-48C2-BB88-4E6A1D54D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1CD4D68F-9041-4E52-8B43-A7B31822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6A648D3-9D08-4967-B76C-647C8CFA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8" name="모서리가 둥근 직사각형 8">
              <a:extLst>
                <a:ext uri="{FF2B5EF4-FFF2-40B4-BE49-F238E27FC236}">
                  <a16:creationId xmlns:a16="http://schemas.microsoft.com/office/drawing/2014/main" id="{D76707C5-44F3-4AD5-915A-DF774518BAA1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네트워크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B7285C0B-C7AB-448D-98EE-495E6918F731}"/>
              </a:ext>
            </a:extLst>
          </p:cNvPr>
          <p:cNvSpPr txBox="1"/>
          <p:nvPr/>
        </p:nvSpPr>
        <p:spPr>
          <a:xfrm>
            <a:off x="1896571" y="2258411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AH(Authentication Header)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ESP(Encapsulating Security Payload)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IKE(Internet Key Exchange)</a:t>
            </a:r>
          </a:p>
        </p:txBody>
      </p:sp>
    </p:spTree>
    <p:extLst>
      <p:ext uri="{BB962C8B-B14F-4D97-AF65-F5344CB8AC3E}">
        <p14:creationId xmlns:p14="http://schemas.microsoft.com/office/powerpoint/2010/main" val="1818098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물리적 보안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기술적 보안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암호화 방식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취약점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8506296" descr="EMB000056a863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51" y="3770943"/>
            <a:ext cx="7632848" cy="26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31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62979" y="1867579"/>
            <a:ext cx="8474075" cy="38342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무선환경의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물리적 특성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강한 전파로 인한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전송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보안 관리어려움으로 인한 불법 침입 가능성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불법 장비 설치 가능성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장비 이동의 자유로움으로 인한 도난 가능성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인증 및 암호 메커니즘의 취약성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보안 기능 취약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낮은 암호화 수준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취약점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772817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움직일 수 있는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이라는 뜻으로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정보통신에서의 모바일은 스마트폰과 태블릿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pc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등과 같이 이동중 사용이 가능한 컴퓨터 환경을 뜻함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일반적으로는 사람이 휴대하면서 사용할 수 있는 소형화된 전자 기기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즉 모바일 기기 혹은 단말을 나타냄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4077072"/>
            <a:ext cx="7548563" cy="243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모바일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557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5112568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Application Environment(WAE)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18220" y="1715098"/>
            <a:ext cx="8496944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WWW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이동통신에 기반한 애플리케이션 환경이며 주 목적이 서비스 공급자들과 개발자들이 다양한 무선 환경에서 효율적으로 애플리케이션과 서비스를 개발하도록 </a:t>
            </a:r>
            <a:r>
              <a:rPr lang="ko-KR" altLang="en-US" sz="1400" kern="1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호환적인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환경을 제공하는 것을 목적으로 하기 때문에 무선인터넷 서비스를 개발하기 위해서는 반드시 필요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다음과 같은 포맷을 인식할 수 있는 환경을 제공한다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게이트웨이에서의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클라이언트에서의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WML : HTML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유사한 가벼운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(light-weight)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무선 단말기를 위해 최적화 되어야 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WML Script : Java Script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언어와 유사한 가벼운 스크립트 언어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84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3960440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Session Layer(WSL)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91544" y="1881545"/>
            <a:ext cx="84969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WSP(Wireless Session Protocol)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session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서비스에 대한 일관적인 인터페이스로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애플리케이션 레이어를 제공한다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세션 서비스는 연결 기반 서비스와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상에서 동작하고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WDP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5520" y="3129695"/>
            <a:ext cx="5256584" cy="532832"/>
            <a:chOff x="2167176" y="996746"/>
            <a:chExt cx="4792663" cy="71307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Transport Layer Security(WTLS)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63552" y="3789041"/>
            <a:ext cx="8172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WTLS(Wireless Transport Layer Security)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SSL(Secure Socket Layer)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알려진 산업 표준인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TLS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프로토콜에 기반한다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WTLS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위해 설계되었으며 좁은 밴드의 통신 채널에 맞도록 최적화되었다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WTLS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특징은 다음과 같다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integrity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Privacy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Authentication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Denial of service protection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35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4752528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WDP( Wireless Datagram Protocol ) layer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82162" y="1763564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네트워크에 의해 지원되는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bearer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이용하는 데이터 위에서 작동한다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 통신 서비스로써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WDP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상위레이어로 일관적인 서비스를 제공하며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bearer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서비스위에서 작동한다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WDP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프로토콜이 상위 레이어 프로토콜에 대하여 통상의 인터페이스를 제공하기 때문에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Security, Session, Application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레이어는 무선망에 대하여 독립적으로 작동할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15848" y="3304521"/>
            <a:ext cx="5256584" cy="532832"/>
            <a:chOff x="2167176" y="996746"/>
            <a:chExt cx="4792663" cy="71307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Transport Layer(WTP)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98012" y="3868081"/>
            <a:ext cx="81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datagram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서비스의 위에서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client(mobile station)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구현하기에 적합한 가벼운 트랜잭션 기반의 프로토콜을 제공한다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안전성이 보장되거나 보장되지 않는 무선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데이터그램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망에서 효과적으로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종류의 트랜잭션 서비스를 제공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신뢰성이 없는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 있는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 있는 양방향 요구 응답</a:t>
            </a:r>
          </a:p>
        </p:txBody>
      </p:sp>
    </p:spTree>
    <p:extLst>
      <p:ext uri="{BB962C8B-B14F-4D97-AF65-F5344CB8AC3E}">
        <p14:creationId xmlns:p14="http://schemas.microsoft.com/office/powerpoint/2010/main" val="234987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보안 체계</a:t>
              </a: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95079" y="1870336"/>
            <a:ext cx="8280009" cy="468491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안전한 부팅 절차 확보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사용하는 모바일 기기에서 모든 소프트웨어는 애플 암호화 로직의 서명된 방식에 의해 무결성이 확인된 후에만 동작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소프트웨어 개인화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소프트웨어를 아이튠즈를 통해 일괄적으로 배포하며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보안상의 문제에 즉각적으로 대응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프로그램에 대한 서명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 설치되는 모든 앱에 대해 코드 무결성 사인을 등록시킴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098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보안 체계</a:t>
              </a: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95079" y="1870337"/>
            <a:ext cx="8280009" cy="425658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활용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응용프로그램이 실행될 때 일종의 가상머신 안에서 실행되는 것처럼 원래의 운영체제와 완전히 독립되어 실행되는 형태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멀티태스킹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금지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기본적으로 음악을 듣는 것 이외의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멀티태스킹을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금지함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원격지에서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로그인 금지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기본적으로 유닉스에 바탕을 두고 있으므로 일반 유닉스처럼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서버를 실행할 수 있고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서버에 로컬 또는 원격지에서 로그인 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73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취약점</a:t>
              </a:r>
            </a:p>
          </p:txBody>
        </p:sp>
      </p:grpSp>
      <p:pic>
        <p:nvPicPr>
          <p:cNvPr id="6145" name="_x381654904" descr="EMB000019180755">
            <a:extLst>
              <a:ext uri="{FF2B5EF4-FFF2-40B4-BE49-F238E27FC236}">
                <a16:creationId xmlns:a16="http://schemas.microsoft.com/office/drawing/2014/main" id="{F332E3CE-3CCE-4485-A0B1-456A598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675270"/>
            <a:ext cx="8280008" cy="28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0A3BA1CF-5C26-493A-9572-BE9A15DF1ED1}"/>
              </a:ext>
            </a:extLst>
          </p:cNvPr>
          <p:cNvSpPr txBox="1"/>
          <p:nvPr/>
        </p:nvSpPr>
        <p:spPr>
          <a:xfrm>
            <a:off x="1995079" y="1870337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보안상의 문제점은 대부분 탈옥한 기기에서 발생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애플이 공식적으로 지원하지 않는 기능을 사용하기 위함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그러한 기능에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내부시스템 파일 및 응용 프로그램파일에 대한 접근과 외부관리 인터페이스가 포함됨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528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보안체계</a:t>
              </a:r>
            </a:p>
          </p:txBody>
        </p:sp>
      </p:grpSp>
      <p:pic>
        <p:nvPicPr>
          <p:cNvPr id="9217" name="_x381656824" descr="EMB000019180759">
            <a:extLst>
              <a:ext uri="{FF2B5EF4-FFF2-40B4-BE49-F238E27FC236}">
                <a16:creationId xmlns:a16="http://schemas.microsoft.com/office/drawing/2014/main" id="{D24AEDCC-4D11-4E44-B050-0D88E128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708920"/>
            <a:ext cx="8280009" cy="35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D4131743-81A2-464E-9559-0136D7C97F47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리눅스 커널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(2.5.25)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기반으로 한 모바일 운영체제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2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SSL(Secure Socket Layer)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FA4E97-63A9-4EC8-9C15-3870711C6276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591AABEC-C09D-48C2-BB88-4E6A1D54D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1CD4D68F-9041-4E52-8B43-A7B31822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6A648D3-9D08-4967-B76C-647C8CFA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8" name="모서리가 둥근 직사각형 8">
              <a:extLst>
                <a:ext uri="{FF2B5EF4-FFF2-40B4-BE49-F238E27FC236}">
                  <a16:creationId xmlns:a16="http://schemas.microsoft.com/office/drawing/2014/main" id="{D76707C5-44F3-4AD5-915A-DF774518BAA1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전송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695CCD4D-243A-4A71-817B-A1E165F5E572}"/>
              </a:ext>
            </a:extLst>
          </p:cNvPr>
          <p:cNvSpPr txBox="1"/>
          <p:nvPr/>
        </p:nvSpPr>
        <p:spPr>
          <a:xfrm>
            <a:off x="1757779" y="5818890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제어 프로토콜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레코드 프로토콜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27649" name="_x390670624" descr="EMB000020582520">
            <a:extLst>
              <a:ext uri="{FF2B5EF4-FFF2-40B4-BE49-F238E27FC236}">
                <a16:creationId xmlns:a16="http://schemas.microsoft.com/office/drawing/2014/main" id="{111A7614-9414-4EF8-86F5-CB50D8399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992638"/>
            <a:ext cx="8280009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436C2934-4D33-4A0D-BA68-1C0DC6F68FBE}"/>
              </a:ext>
            </a:extLst>
          </p:cNvPr>
          <p:cNvSpPr txBox="1"/>
          <p:nvPr/>
        </p:nvSpPr>
        <p:spPr>
          <a:xfrm>
            <a:off x="1896571" y="2258411"/>
            <a:ext cx="8280009" cy="168665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네스케이프가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개발한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SSL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40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비트와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128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비트의 키를 가진 암호화 통신할 수 있게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L2TP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IPSec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보다 상위수준에서 암호화 통신 기능을 제공하여 보통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계층과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5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사이의 프로토콜이라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2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보안체계</a:t>
              </a: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1C4CB232-92C4-47C8-9CB1-D2E6A1EA4885}"/>
              </a:ext>
            </a:extLst>
          </p:cNvPr>
          <p:cNvSpPr txBox="1"/>
          <p:nvPr/>
        </p:nvSpPr>
        <p:spPr>
          <a:xfrm>
            <a:off x="1995079" y="1870337"/>
            <a:ext cx="8280009" cy="385391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프로그램의 권한 관리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안드로이드에 설치된 모든 응용 프로그램은 일반 사용자 권한으로 실행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프로그램에 대한 서명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애플과 마찬가지로 설치되는 응용 프로그램에 대해 서명을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활용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애플과 마찬가지로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프로세스 내부에서 실행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기본적으로 다름 어플리케이션에 접근하는 것을 통제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805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 취약점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AA445B-7DDA-455A-B969-B3B289F5D7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3447" y="3688093"/>
          <a:ext cx="8208912" cy="292072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47097">
                  <a:extLst>
                    <a:ext uri="{9D8B030D-6E8A-4147-A177-3AD203B41FA5}">
                      <a16:colId xmlns:a16="http://schemas.microsoft.com/office/drawing/2014/main" val="3038843541"/>
                    </a:ext>
                  </a:extLst>
                </a:gridCol>
                <a:gridCol w="3566176">
                  <a:extLst>
                    <a:ext uri="{9D8B030D-6E8A-4147-A177-3AD203B41FA5}">
                      <a16:colId xmlns:a16="http://schemas.microsoft.com/office/drawing/2014/main" val="1732478776"/>
                    </a:ext>
                  </a:extLst>
                </a:gridCol>
                <a:gridCol w="2995639">
                  <a:extLst>
                    <a:ext uri="{9D8B030D-6E8A-4147-A177-3AD203B41FA5}">
                      <a16:colId xmlns:a16="http://schemas.microsoft.com/office/drawing/2014/main" val="1381575944"/>
                    </a:ext>
                  </a:extLst>
                </a:gridCol>
              </a:tblGrid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iOS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안드로이드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52369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운영체제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Darwin UNIX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에서 파생하여 발전한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OSX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모바일 버전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리눅스 커널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(2.5.25)</a:t>
                      </a: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을 기반으로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만들어진 모바일 운영체제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31513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보안 통제권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애플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개발자 또는 사용자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366132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프로그램 실행 권한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관리자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root)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일반 사용자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160382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응용프로그램에 대한 서명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애플이 자신의 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CA</a:t>
                      </a: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통해 각 응용프로그램을 서명하여 배포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개발자가 서명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588501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샌드박스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엄격하게 프로그램 간 데이터 통신 통제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iOS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 비해 상대적으로 자유로운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형태의 어플리케이션의 실행이 가능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24103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부팅 절차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암호화 로직으로 서명된 방식에 의한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안전한 부팅 절차 확보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90469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소프트웨어 관리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단말 기기별 고유한 소프트웨어 설치 키 관리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832900"/>
                  </a:ext>
                </a:extLst>
              </a:tr>
            </a:tbl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7BED1912-2EA8-4A65-B33C-479157CB5AB0}"/>
              </a:ext>
            </a:extLst>
          </p:cNvPr>
          <p:cNvSpPr txBox="1"/>
          <p:nvPr/>
        </p:nvSpPr>
        <p:spPr>
          <a:xfrm>
            <a:off x="1995079" y="1870337"/>
            <a:ext cx="8280009" cy="17123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프로그램의 권한 관리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안드로이드는 사용자의 선택에 따라 보안수준을 선택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자유로운 개발과 변경이 가능한 동시에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 비해 상대적으로 보안에 취약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탈옥과 비슷한 개념의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Rootiong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할 수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031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모바일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위협</a:t>
              </a:r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6"/>
            <a:ext cx="8280009" cy="339994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피싱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멀웨어와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랜섬웨어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크립토재킹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Cryptojacking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안전하지 않은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와이파이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오래된 운영 체제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물리적인 기기 침해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150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블루투스 보안 위협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3E3546-AB61-4EF7-80B9-6BEF4E9F4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2" y="3406469"/>
          <a:ext cx="7699391" cy="29753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13283">
                  <a:extLst>
                    <a:ext uri="{9D8B030D-6E8A-4147-A177-3AD203B41FA5}">
                      <a16:colId xmlns:a16="http://schemas.microsoft.com/office/drawing/2014/main" val="655974924"/>
                    </a:ext>
                  </a:extLst>
                </a:gridCol>
                <a:gridCol w="2556055">
                  <a:extLst>
                    <a:ext uri="{9D8B030D-6E8A-4147-A177-3AD203B41FA5}">
                      <a16:colId xmlns:a16="http://schemas.microsoft.com/office/drawing/2014/main" val="3465019620"/>
                    </a:ext>
                  </a:extLst>
                </a:gridCol>
                <a:gridCol w="2830053">
                  <a:extLst>
                    <a:ext uri="{9D8B030D-6E8A-4147-A177-3AD203B41FA5}">
                      <a16:colId xmlns:a16="http://schemas.microsoft.com/office/drawing/2014/main" val="546934707"/>
                    </a:ext>
                  </a:extLst>
                </a:gridCol>
              </a:tblGrid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클래스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도달거리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05636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1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100m 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49511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2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2.5mW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10m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05282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3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1mW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1m 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79623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4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0.5mW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~0.5m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6572601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7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199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년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에릭슨이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개발한 디지털 통신 기기를 위한 개인 근거리 무선 통신 산업 표준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지원 장비는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어떤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장비든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한 클래스 분류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쌍방이 같은 클래스일 필요는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852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블루투스 보안 위협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36E30E-C761-4293-ACD8-F7B38C5105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2" y="2818624"/>
          <a:ext cx="8280009" cy="367253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55799">
                  <a:extLst>
                    <a:ext uri="{9D8B030D-6E8A-4147-A177-3AD203B41FA5}">
                      <a16:colId xmlns:a16="http://schemas.microsoft.com/office/drawing/2014/main" val="466700871"/>
                    </a:ext>
                  </a:extLst>
                </a:gridCol>
                <a:gridCol w="6124210">
                  <a:extLst>
                    <a:ext uri="{9D8B030D-6E8A-4147-A177-3AD203B41FA5}">
                      <a16:colId xmlns:a16="http://schemas.microsoft.com/office/drawing/2014/main" val="2081723315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취약점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46105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블루프린팅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Blueprinting)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공격이 가능한 블루투스 장치들을 검색하고 모델을 확인하는 공격 방식이다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26323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블루스나프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BlueSnarfing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장치의 펌웨어 취약점을 이용하여 장치내에 저장된 데이터에 대한 접근을 허용하는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53629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블루버그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BlueBugging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장치의 펌웨어 취약점을 이용하여 블루투스 지원 장치에 대한 접근권한을 획득하는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29668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블루재킹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Bluejacking)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지원 모바일 단말기에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SPAM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또는 피싱 공격을 시도하는 메시지나 파일을 정송하는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83454"/>
                  </a:ext>
                </a:extLst>
              </a:tr>
              <a:tr h="112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블루본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BlueBorne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Bluetooth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와 공중을 의미하는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Airborne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합성어인데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이름에서 알 수 있듯이 블루본은 블루투스의 무선 통신을 이용해서 해킹을 하는 해킹 공격입니다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블루투스가 활성화되면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MAC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 일부가 공중에 전송된다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근처의 공격자는 블루투스 기기 간 통신을 </a:t>
                      </a: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스니핑하고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하나의 패킷에서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MAC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주소의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80%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확보할 수 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나머지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20%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는 무차별 대입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(Brute-Force)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공격으로 파악한다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1623597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6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블루투스의 주요 보안 위협 및 취약점으로는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Blueprinting,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BlueSnarfing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BlueBugging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Bluejacking,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BlueBorne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등이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614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65926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시스템에서 프로세스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/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스케쥴링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/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교착상태에 대해 설명하고 교착상태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가지 조건에 대해 설명한다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운영체제의 감사 정책을 설명한다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시스템의 네트워크 서비스 보안 강화를 위한 도구인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 Wrapper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설명하고 접근 제어 환경 설정을 위한 파일을 설정 해본다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침해 공격 유형인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Stack buffer overflow, Buffer overflow attack,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Fomat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string attack, Race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condion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attack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기법과 대응 방안에 대하여 기술하기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8577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활동 과제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6977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윈도우 사용자 암호정책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계정 잠금 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사용자 권한 할당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 정책을 설정해 보기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Windows 10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윈도우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NetBIOS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 제거 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방화벽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(Firewall)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및 해제 하기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윈도우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10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방화벽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(Firewall)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 생성 및 적용하기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원도우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 및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 분석과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9063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5"/>
          <p:cNvSpPr>
            <a:spLocks noChangeArrowheads="1"/>
          </p:cNvSpPr>
          <p:nvPr/>
        </p:nvSpPr>
        <p:spPr bwMode="auto">
          <a:xfrm>
            <a:off x="2595563" y="3001964"/>
            <a:ext cx="2430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http://isms.kisa.or.kr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2530" y="11663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03512" y="2708920"/>
            <a:ext cx="8403976" cy="19442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rgbClr val="307DA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88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Q&amp;A</a:t>
            </a:r>
            <a:endParaRPr lang="ko-KR" altLang="en-US" sz="88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11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 VPN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FA4E97-63A9-4EC8-9C15-3870711C6276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591AABEC-C09D-48C2-BB88-4E6A1D54D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1CD4D68F-9041-4E52-8B43-A7B31822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6A648D3-9D08-4967-B76C-647C8CFA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8" name="모서리가 둥근 직사각형 8">
              <a:extLst>
                <a:ext uri="{FF2B5EF4-FFF2-40B4-BE49-F238E27FC236}">
                  <a16:creationId xmlns:a16="http://schemas.microsoft.com/office/drawing/2014/main" id="{D76707C5-44F3-4AD5-915A-DF774518BAA1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응용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29697" name="_x226146984" descr="EMB000020582524">
            <a:extLst>
              <a:ext uri="{FF2B5EF4-FFF2-40B4-BE49-F238E27FC236}">
                <a16:creationId xmlns:a16="http://schemas.microsoft.com/office/drawing/2014/main" id="{FA20A742-9179-4889-BF6D-D0BD11C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645024"/>
            <a:ext cx="8186938" cy="284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A2BE1498-89F3-4B84-9BC5-B4C3D89BC809}"/>
              </a:ext>
            </a:extLst>
          </p:cNvPr>
          <p:cNvSpPr txBox="1"/>
          <p:nvPr/>
        </p:nvSpPr>
        <p:spPr>
          <a:xfrm>
            <a:off x="1896571" y="2258411"/>
            <a:ext cx="8280009" cy="125833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 VPN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방식은 응용계층의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vpn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기술로서 원격 단말기에서 접속하는 경우에 주로 이용되며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이용한 파일 전송 및 파일 복사 프로토콜을 이용할 수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671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299727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MIME(Multipurpose Internet Mail Extensions)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PGP(Pretty Good privacy)</a:t>
            </a: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S/MIME(Security Services for Multipurpose Internet Mail Extension)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2. </a:t>
            </a:r>
            <a:r>
              <a:rPr lang="ko-KR" altLang="en-US" sz="30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보안 프로토콜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FA4E97-63A9-4EC8-9C15-3870711C6276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591AABEC-C09D-48C2-BB88-4E6A1D54D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1CD4D68F-9041-4E52-8B43-A7B318225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06A648D3-9D08-4967-B76C-647C8CFA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8" name="모서리가 둥근 직사각형 8">
              <a:extLst>
                <a:ext uri="{FF2B5EF4-FFF2-40B4-BE49-F238E27FC236}">
                  <a16:creationId xmlns:a16="http://schemas.microsoft.com/office/drawing/2014/main" id="{D76707C5-44F3-4AD5-915A-DF774518BAA1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응용 계층의 보안 프로토콜</a:t>
              </a:r>
              <a:endPara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0AF275C0-B1AE-40CD-8CF3-C4452A8DA376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아스키 데이터만을 처리할 수 있는 원래의 인터넷 전자우편 프로토콜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B37FF51-82C5-4D63-BD4A-7650B0C19379}"/>
              </a:ext>
            </a:extLst>
          </p:cNvPr>
          <p:cNvSpPr txBox="1"/>
          <p:nvPr/>
        </p:nvSpPr>
        <p:spPr>
          <a:xfrm>
            <a:off x="1885900" y="3519739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MIME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객체에 암호화와 전자서명 기능을 추가한 암호화 전자우편 프로그램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FC29721-5F72-416A-AC46-00DB293D92C7}"/>
              </a:ext>
            </a:extLst>
          </p:cNvPr>
          <p:cNvSpPr txBox="1"/>
          <p:nvPr/>
        </p:nvSpPr>
        <p:spPr>
          <a:xfrm>
            <a:off x="1896571" y="4781068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계층에서 보안을 제공하는 가장 대표적인 시스템으로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MIME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객체에 암호화와 전자서명 기능을 추가한 프로토콜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4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02566E22-D1D4-45C8-A585-B9A1007597B2}"/>
              </a:ext>
            </a:extLst>
          </p:cNvPr>
          <p:cNvSpPr txBox="1"/>
          <p:nvPr/>
        </p:nvSpPr>
        <p:spPr>
          <a:xfrm>
            <a:off x="1896571" y="2258410"/>
            <a:ext cx="8280009" cy="255612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DoS(Denial of Service attack)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해킹수법의 하나로 한 명 또는 그 이상의 사용자가 시스템의 리소스를 독점하거나 파괴함으로써 시스템이 더 이상 정상적인 서비스를 할 수 없도록 만든 공격방식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DDoS(Distributed Denial of Service)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여러 대의 컴퓨터를 일제히 동작하게 하여 특정 사이트를 공격하는 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9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증상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6262DB97-8802-4B07-9812-6A0206D6A729}"/>
              </a:ext>
            </a:extLst>
          </p:cNvPr>
          <p:cNvSpPr txBox="1"/>
          <p:nvPr/>
        </p:nvSpPr>
        <p:spPr>
          <a:xfrm>
            <a:off x="1896571" y="2258410"/>
            <a:ext cx="8280009" cy="299727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비정상적인 네트워크 성능 저하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특정 웹사이트의 접근 불가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웹사이트에 접근 불가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특정 전자 우편의 급속한 증가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7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Microsoft Office PowerPoint</Application>
  <PresentationFormat>와이드스크린</PresentationFormat>
  <Paragraphs>633</Paragraphs>
  <Slides>57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8" baseType="lpstr">
      <vt:lpstr>Arial Unicode MS</vt:lpstr>
      <vt:lpstr>HY견고딕</vt:lpstr>
      <vt:lpstr>HY헤드라인M</vt:lpstr>
      <vt:lpstr>Noto Sans CJK JP Regular</vt:lpstr>
      <vt:lpstr>굴림</vt:lpstr>
      <vt:lpstr>맑은 고딕</vt:lpstr>
      <vt:lpstr>문체부 훈민정음체</vt:lpstr>
      <vt:lpstr>Arial</vt:lpstr>
      <vt:lpstr>Times New Roman</vt:lpstr>
      <vt:lpstr>Wingdings</vt:lpstr>
      <vt:lpstr>Office 테마</vt:lpstr>
      <vt:lpstr>정보보호 8강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8강</dc:title>
  <dc:creator>Author</dc:creator>
  <cp:lastModifiedBy>Author</cp:lastModifiedBy>
  <cp:revision>2</cp:revision>
  <dcterms:created xsi:type="dcterms:W3CDTF">2024-03-22T07:33:14Z</dcterms:created>
  <dcterms:modified xsi:type="dcterms:W3CDTF">2024-03-22T07:33:42Z</dcterms:modified>
</cp:coreProperties>
</file>