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685" r:id="rId3"/>
    <p:sldId id="437" r:id="rId4"/>
    <p:sldId id="527" r:id="rId5"/>
    <p:sldId id="528" r:id="rId6"/>
    <p:sldId id="529" r:id="rId7"/>
    <p:sldId id="530" r:id="rId8"/>
    <p:sldId id="438" r:id="rId9"/>
    <p:sldId id="531" r:id="rId10"/>
    <p:sldId id="532" r:id="rId11"/>
    <p:sldId id="533" r:id="rId12"/>
    <p:sldId id="534" r:id="rId13"/>
    <p:sldId id="535" r:id="rId14"/>
    <p:sldId id="536" r:id="rId15"/>
    <p:sldId id="537" r:id="rId16"/>
    <p:sldId id="693" r:id="rId17"/>
    <p:sldId id="692" r:id="rId18"/>
    <p:sldId id="549" r:id="rId19"/>
    <p:sldId id="538" r:id="rId20"/>
    <p:sldId id="539" r:id="rId21"/>
    <p:sldId id="686" r:id="rId22"/>
    <p:sldId id="540" r:id="rId23"/>
    <p:sldId id="690" r:id="rId24"/>
    <p:sldId id="694" r:id="rId25"/>
    <p:sldId id="695" r:id="rId26"/>
    <p:sldId id="696"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6" d="100"/>
          <a:sy n="76"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0171FA-D11C-4F0C-B315-280EEF61053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8FAB48E-2A87-4BF8-9F46-BFDF8DF0E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A864567-2777-4EAF-83F1-0D89453F2BE6}"/>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5" name="바닥글 개체 틀 4">
            <a:extLst>
              <a:ext uri="{FF2B5EF4-FFF2-40B4-BE49-F238E27FC236}">
                <a16:creationId xmlns:a16="http://schemas.microsoft.com/office/drawing/2014/main" id="{910E947A-C188-4F91-A2D8-AAB44AF05DF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43BFB4-55AE-4C96-A495-E96274BEB8DE}"/>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315273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A3564-28D2-4088-8569-BF6F48E5505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4F66B6E-BCB3-46BF-84DE-639E8909735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B3FA791-25CF-4B99-A7E0-20FBBCD73B3A}"/>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5" name="바닥글 개체 틀 4">
            <a:extLst>
              <a:ext uri="{FF2B5EF4-FFF2-40B4-BE49-F238E27FC236}">
                <a16:creationId xmlns:a16="http://schemas.microsoft.com/office/drawing/2014/main" id="{BD991E5A-CC77-46E7-B4B6-36642558FB5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CCFB952-69B7-45BD-AD68-BBFA0F5BACA1}"/>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408338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D4506D9-6C1C-419F-B6DF-25F9441373D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BFA9AF0-1E2D-44EE-8348-57D7D52BEDC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97CE0F7-CC2D-4A70-91E8-0E4BB5726D85}"/>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5" name="바닥글 개체 틀 4">
            <a:extLst>
              <a:ext uri="{FF2B5EF4-FFF2-40B4-BE49-F238E27FC236}">
                <a16:creationId xmlns:a16="http://schemas.microsoft.com/office/drawing/2014/main" id="{2AC0AC7A-CD59-4E60-A176-C50E2CD9CE7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A43DAD-F89B-46E7-871D-9580A965006C}"/>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121086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DAC994-2C9C-4C66-9876-C7C9C5A3CF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B7E57CE-85B6-4B01-A17B-D8457DD3D77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98B2804-73A8-4D03-98E3-B80515D937B2}"/>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5" name="바닥글 개체 틀 4">
            <a:extLst>
              <a:ext uri="{FF2B5EF4-FFF2-40B4-BE49-F238E27FC236}">
                <a16:creationId xmlns:a16="http://schemas.microsoft.com/office/drawing/2014/main" id="{982DC0C2-9F73-4AF1-8E1F-E2784088310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FBF75F6-73F8-4520-B6B5-BFBBF4067A36}"/>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259838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948B06-BB0B-4E9F-B59D-2391E2BA4DD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902C10D-039A-44C3-8A89-FED1FE799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23ED7AC-78E6-41A7-82D0-5EBC8F8AA74C}"/>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5" name="바닥글 개체 틀 4">
            <a:extLst>
              <a:ext uri="{FF2B5EF4-FFF2-40B4-BE49-F238E27FC236}">
                <a16:creationId xmlns:a16="http://schemas.microsoft.com/office/drawing/2014/main" id="{95CEB2AA-1DF3-4751-969B-C184CC7D6D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853818E-E543-46D7-AC1E-164C34A44CB9}"/>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25575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90ACF4-FBDC-43B2-AE0C-9FAD5A65FB0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34DE1B7-2AAD-47B6-8EE6-486C149B0B2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C8BCDCE-907C-4CC4-BD14-7878B5D2DB7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BFA1A0C-023F-47C9-969A-F9D11B20C0A4}"/>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6" name="바닥글 개체 틀 5">
            <a:extLst>
              <a:ext uri="{FF2B5EF4-FFF2-40B4-BE49-F238E27FC236}">
                <a16:creationId xmlns:a16="http://schemas.microsoft.com/office/drawing/2014/main" id="{0A0FF368-A314-4136-BF87-4AA9B5AEF8F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296BDA5-7391-472D-8B49-14AA9F87A11E}"/>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63266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BC3CA9-D1A6-47F4-89F2-6CA23BE795A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8916D93-4618-44E5-A33A-097312E39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D1A8EA7-68EC-41DC-8152-C5B8A8E5BE8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F41B38B-3573-4703-9CCC-DB0DB8D89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1836080-2EEC-4FEA-8D14-2C0953C6F7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E9D7DF7-99B3-463D-8865-83B453D77A70}"/>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8" name="바닥글 개체 틀 7">
            <a:extLst>
              <a:ext uri="{FF2B5EF4-FFF2-40B4-BE49-F238E27FC236}">
                <a16:creationId xmlns:a16="http://schemas.microsoft.com/office/drawing/2014/main" id="{898D77BC-31CB-494A-A651-0574C661F1C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5A90E5F-2583-4028-9488-851E72302D2D}"/>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409026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BD4827-1069-4687-AAF7-2F489E7F864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D695A41-074A-4A12-8499-523CE3AE4867}"/>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4" name="바닥글 개체 틀 3">
            <a:extLst>
              <a:ext uri="{FF2B5EF4-FFF2-40B4-BE49-F238E27FC236}">
                <a16:creationId xmlns:a16="http://schemas.microsoft.com/office/drawing/2014/main" id="{87978FE6-C076-4E6D-934E-D94C01F998B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7D9805D-ECD6-4320-B1CE-E314C272A25F}"/>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213542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651E3A0-0E3A-4EA2-A546-DAD64ECBB070}"/>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3" name="바닥글 개체 틀 2">
            <a:extLst>
              <a:ext uri="{FF2B5EF4-FFF2-40B4-BE49-F238E27FC236}">
                <a16:creationId xmlns:a16="http://schemas.microsoft.com/office/drawing/2014/main" id="{0E4E3FE4-44F2-433C-9C79-B45CC7AB6DF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4BC23DF-6E8F-4B14-A334-33F064F86E31}"/>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209432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5DA05D-A098-4D11-8EB0-594F7229673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58AF04A-9983-40B3-BBEB-A28CC3B51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590646B-0647-4A28-95F9-931FA90D9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7F60AF9-1996-4ECC-9014-92D60CEB574C}"/>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6" name="바닥글 개체 틀 5">
            <a:extLst>
              <a:ext uri="{FF2B5EF4-FFF2-40B4-BE49-F238E27FC236}">
                <a16:creationId xmlns:a16="http://schemas.microsoft.com/office/drawing/2014/main" id="{3DAC38DF-016C-44AC-A2B3-DE77C32A27B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C8A834B-C510-4E6C-B66D-E3C5A88C59B7}"/>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13096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BE3C33-401E-4365-848F-A092006E4B3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8C7DAA7-BF82-461E-A609-79EC9C0D0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2DDA64C-9C6C-4FF0-A4A2-82C42CD09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3E46596-F204-4866-8C30-88F285F3018B}"/>
              </a:ext>
            </a:extLst>
          </p:cNvPr>
          <p:cNvSpPr>
            <a:spLocks noGrp="1"/>
          </p:cNvSpPr>
          <p:nvPr>
            <p:ph type="dt" sz="half" idx="10"/>
          </p:nvPr>
        </p:nvSpPr>
        <p:spPr/>
        <p:txBody>
          <a:bodyPr/>
          <a:lstStyle/>
          <a:p>
            <a:fld id="{B1744219-2105-4AA9-95D4-700DB886B9DA}" type="datetimeFigureOut">
              <a:rPr lang="ko-KR" altLang="en-US" smtClean="0"/>
              <a:t>2022-02-20</a:t>
            </a:fld>
            <a:endParaRPr lang="ko-KR" altLang="en-US"/>
          </a:p>
        </p:txBody>
      </p:sp>
      <p:sp>
        <p:nvSpPr>
          <p:cNvPr id="6" name="바닥글 개체 틀 5">
            <a:extLst>
              <a:ext uri="{FF2B5EF4-FFF2-40B4-BE49-F238E27FC236}">
                <a16:creationId xmlns:a16="http://schemas.microsoft.com/office/drawing/2014/main" id="{2F965012-AE93-47C5-B463-786F818A61A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45FD82-0BA6-4E4A-B9CB-743DAF3B462B}"/>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54452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0808E7F-D4F8-416E-943A-270E8FA08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F0B96E0-BB14-4041-A408-094861223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12A094D-1E7F-4416-8519-EBC9B678F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44219-2105-4AA9-95D4-700DB886B9DA}" type="datetimeFigureOut">
              <a:rPr lang="ko-KR" altLang="en-US" smtClean="0"/>
              <a:t>2022-02-20</a:t>
            </a:fld>
            <a:endParaRPr lang="ko-KR" altLang="en-US"/>
          </a:p>
        </p:txBody>
      </p:sp>
      <p:sp>
        <p:nvSpPr>
          <p:cNvPr id="5" name="바닥글 개체 틀 4">
            <a:extLst>
              <a:ext uri="{FF2B5EF4-FFF2-40B4-BE49-F238E27FC236}">
                <a16:creationId xmlns:a16="http://schemas.microsoft.com/office/drawing/2014/main" id="{6BA1147F-8EB3-4543-8DBF-0235075FB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B8584E2-DEDA-41EC-80A7-F63B1F056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73758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youtube.com/watch?v=o4dCzqy1JrY"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2.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Content/ItCS/Block/"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94.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0.html" TargetMode="Externa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80D6BF-4BE7-4B95-87F4-1C4559C0133D}"/>
              </a:ext>
            </a:extLst>
          </p:cNvPr>
          <p:cNvSpPr>
            <a:spLocks noGrp="1"/>
          </p:cNvSpPr>
          <p:nvPr>
            <p:ph type="ctrTitle"/>
          </p:nvPr>
        </p:nvSpPr>
        <p:spPr/>
        <p:txBody>
          <a:bodyPr/>
          <a:lstStyle/>
          <a:p>
            <a:r>
              <a:rPr lang="ko-KR" altLang="en-US"/>
              <a:t>국방 사이버 보안</a:t>
            </a:r>
            <a:endParaRPr lang="ko-KR" altLang="en-US" dirty="0"/>
          </a:p>
        </p:txBody>
      </p:sp>
      <p:sp>
        <p:nvSpPr>
          <p:cNvPr id="3" name="부제목 2">
            <a:extLst>
              <a:ext uri="{FF2B5EF4-FFF2-40B4-BE49-F238E27FC236}">
                <a16:creationId xmlns:a16="http://schemas.microsoft.com/office/drawing/2014/main" id="{27DBF306-A7A3-41EC-91E2-168031C1A5EF}"/>
              </a:ext>
            </a:extLst>
          </p:cNvPr>
          <p:cNvSpPr>
            <a:spLocks noGrp="1"/>
          </p:cNvSpPr>
          <p:nvPr>
            <p:ph type="subTitle" idx="1"/>
          </p:nvPr>
        </p:nvSpPr>
        <p:spPr/>
        <p:txBody>
          <a:bodyPr/>
          <a:lstStyle/>
          <a:p>
            <a:r>
              <a:rPr lang="en-US" altLang="ko-KR" dirty="0"/>
              <a:t>6</a:t>
            </a:r>
            <a:r>
              <a:rPr lang="ko-KR" altLang="en-US" dirty="0"/>
              <a:t>주차</a:t>
            </a:r>
            <a:endParaRPr lang="en-US" altLang="ko-KR" dirty="0"/>
          </a:p>
        </p:txBody>
      </p:sp>
    </p:spTree>
    <p:extLst>
      <p:ext uri="{BB962C8B-B14F-4D97-AF65-F5344CB8AC3E}">
        <p14:creationId xmlns:p14="http://schemas.microsoft.com/office/powerpoint/2010/main" val="292872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RNDEZADQNHDEULTRRCCLVCVJYYYCFIBLRDHYPHDLRTCCCRJZYEHGFWZYEEOPLIIEGOWCNTOFVSHYPHDLRWDRUHPKNNNUUAOGSOIJLOOFRRHYPHDLRSXMHLYZRAORUINKNCCGAENMZEOGZENQBMZMAETMHNZTRRZTRNOFBUBFGOAZRCVSFEOFRYYMGHDLTSOFNTIMBNZRUOPEUTJD</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211EABFD-2D0A-4F9D-857A-0632046546CF}"/>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440F77D7-602A-485B-B104-4F59BB8EF1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9611C42-822E-4427-85A4-DC34225A12F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7433FF0-4A30-4EDE-8222-4B5AB5A8B30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193FAE9-065B-4D58-935B-02084A31775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3288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a:t>키와 암호문을 복사 </a:t>
            </a:r>
            <a:r>
              <a:rPr lang="ko-KR" altLang="en-US" sz="1000" dirty="0" err="1"/>
              <a:t>붙혀넣기</a:t>
            </a:r>
            <a:r>
              <a:rPr lang="ko-KR" altLang="en-US" sz="1000" dirty="0"/>
              <a:t> 한다</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8D441FC0-3FF2-45C1-9314-CDB4120A70C9}"/>
              </a:ext>
            </a:extLst>
          </p:cNvPr>
          <p:cNvPicPr>
            <a:picLocks noChangeAspect="1"/>
          </p:cNvPicPr>
          <p:nvPr/>
        </p:nvPicPr>
        <p:blipFill>
          <a:blip r:embed="rId2"/>
          <a:stretch>
            <a:fillRect/>
          </a:stretch>
        </p:blipFill>
        <p:spPr>
          <a:xfrm>
            <a:off x="923304" y="1105065"/>
            <a:ext cx="4143375" cy="3009900"/>
          </a:xfrm>
          <a:prstGeom prst="rect">
            <a:avLst/>
          </a:prstGeom>
        </p:spPr>
      </p:pic>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79637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ENIGMAISAHIGHLYTECHNICALLYDESIGNEDMACHINETHEPROBLEMISWEARETRYINGTOBEATTHISMACHINEWITHHUMANSWHATIFONLYOTHERMACHINESCOULDBEATTHISMACHINESOMETIMESSOMEONEYOUNEVEREVENTHOUGHTOFBECAUSETHEYDOTHINGSTHATNOONETHOUGHTOF</a:t>
            </a:r>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Enigma is a </a:t>
            </a:r>
            <a:r>
              <a:rPr lang="en-US" altLang="ko-KR" sz="1000"/>
              <a:t>highly technically designed machine.</a:t>
            </a:r>
            <a:endParaRPr lang="en-US" altLang="ko-KR" sz="1000" dirty="0"/>
          </a:p>
          <a:p>
            <a:pPr>
              <a:lnSpc>
                <a:spcPct val="140000"/>
              </a:lnSpc>
            </a:pPr>
            <a:r>
              <a:rPr lang="en-US" altLang="ko-KR" sz="1000"/>
              <a:t>The problem </a:t>
            </a:r>
            <a:r>
              <a:rPr lang="en-US" altLang="ko-KR" sz="1000" dirty="0"/>
              <a:t>is</a:t>
            </a:r>
            <a:r>
              <a:rPr lang="en-US" altLang="ko-KR" sz="1000"/>
              <a:t>, we are </a:t>
            </a:r>
            <a:r>
              <a:rPr lang="en-US" altLang="ko-KR" sz="1000" dirty="0"/>
              <a:t>trying </a:t>
            </a:r>
            <a:r>
              <a:rPr lang="en-US" altLang="ko-KR" sz="1000"/>
              <a:t>to beat this machine </a:t>
            </a:r>
            <a:r>
              <a:rPr lang="en-US" altLang="ko-KR" sz="1000" dirty="0"/>
              <a:t>with humans.</a:t>
            </a:r>
          </a:p>
          <a:p>
            <a:pPr>
              <a:lnSpc>
                <a:spcPct val="140000"/>
              </a:lnSpc>
            </a:pPr>
            <a:r>
              <a:rPr lang="en-US" altLang="ko-KR" sz="1000" dirty="0"/>
              <a:t>What if </a:t>
            </a:r>
            <a:r>
              <a:rPr lang="en-US" altLang="ko-KR" sz="1000"/>
              <a:t>only other machines could beat this machine?</a:t>
            </a:r>
            <a:endParaRPr lang="en-US" altLang="ko-KR" sz="1000" dirty="0"/>
          </a:p>
          <a:p>
            <a:pPr>
              <a:lnSpc>
                <a:spcPct val="140000"/>
              </a:lnSpc>
            </a:pPr>
            <a:r>
              <a:rPr lang="en-US" altLang="ko-KR" sz="1000"/>
              <a:t>Sometimes someone you never even </a:t>
            </a:r>
            <a:r>
              <a:rPr lang="en-US" altLang="ko-KR" sz="1000" dirty="0"/>
              <a:t>thought of</a:t>
            </a:r>
          </a:p>
          <a:p>
            <a:pPr>
              <a:lnSpc>
                <a:spcPct val="140000"/>
              </a:lnSpc>
            </a:pPr>
            <a:r>
              <a:rPr lang="en-US" altLang="ko-KR" sz="1000"/>
              <a:t>Because they </a:t>
            </a:r>
            <a:r>
              <a:rPr lang="en-US" altLang="ko-KR" sz="1000" dirty="0"/>
              <a:t>do things that </a:t>
            </a:r>
            <a:r>
              <a:rPr lang="en-US" altLang="ko-KR" sz="1000"/>
              <a:t>no one </a:t>
            </a:r>
            <a:r>
              <a:rPr lang="en-US" altLang="ko-KR" sz="1000" dirty="0"/>
              <a:t>thought of.</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err="1"/>
              <a:t>에니그마는</a:t>
            </a:r>
            <a:r>
              <a:rPr lang="ko-KR" altLang="en-US" sz="1000" dirty="0"/>
              <a:t> 고도의 기술로 설계된 기계예요</a:t>
            </a:r>
            <a:r>
              <a:rPr lang="en-US" altLang="ko-KR" sz="1000" dirty="0"/>
              <a:t>.</a:t>
            </a:r>
          </a:p>
          <a:p>
            <a:pPr>
              <a:lnSpc>
                <a:spcPct val="140000"/>
              </a:lnSpc>
            </a:pPr>
            <a:r>
              <a:rPr lang="ko-KR" altLang="en-US" sz="1000" dirty="0"/>
              <a:t>문제는 우리가 사람으로 이 기계를 이기려 하는 거죠</a:t>
            </a:r>
            <a:r>
              <a:rPr lang="en-US" altLang="ko-KR" sz="1000" dirty="0"/>
              <a:t>.</a:t>
            </a:r>
          </a:p>
          <a:p>
            <a:pPr>
              <a:lnSpc>
                <a:spcPct val="140000"/>
              </a:lnSpc>
            </a:pPr>
            <a:r>
              <a:rPr lang="ko-KR" altLang="en-US" sz="1000" dirty="0"/>
              <a:t>만일 다른 기계만이 이 기계를 이길 수 </a:t>
            </a:r>
            <a:r>
              <a:rPr lang="ko-KR" altLang="en-US" sz="1000" dirty="0" err="1"/>
              <a:t>있다면요</a:t>
            </a:r>
            <a:r>
              <a:rPr lang="en-US" altLang="ko-KR" sz="1000" dirty="0"/>
              <a:t>?</a:t>
            </a:r>
          </a:p>
          <a:p>
            <a:pPr>
              <a:lnSpc>
                <a:spcPct val="140000"/>
              </a:lnSpc>
            </a:pPr>
            <a:r>
              <a:rPr lang="ko-KR" altLang="en-US" sz="1000" dirty="0"/>
              <a:t>가끔은 생각지도 못한 누군가가</a:t>
            </a:r>
          </a:p>
          <a:p>
            <a:pPr>
              <a:lnSpc>
                <a:spcPct val="140000"/>
              </a:lnSpc>
            </a:pPr>
            <a:r>
              <a:rPr lang="ko-KR" altLang="en-US" sz="1000" dirty="0"/>
              <a:t>누구도 </a:t>
            </a:r>
            <a:r>
              <a:rPr lang="ko-KR" altLang="en-US" sz="1000" dirty="0" err="1"/>
              <a:t>생각지</a:t>
            </a:r>
            <a:r>
              <a:rPr lang="ko-KR" altLang="en-US" sz="1000" dirty="0"/>
              <a:t> 못한 일을 </a:t>
            </a:r>
            <a:r>
              <a:rPr lang="ko-KR" altLang="en-US" sz="1000" dirty="0" err="1"/>
              <a:t>해내니깐요</a:t>
            </a:r>
            <a:r>
              <a:rPr lang="en-US" altLang="ko-KR" sz="1000" dirty="0"/>
              <a:t>.</a:t>
            </a:r>
            <a:endParaRPr lang="ko-KR" altLang="en-US" sz="1000" dirty="0"/>
          </a:p>
        </p:txBody>
      </p:sp>
      <p:grpSp>
        <p:nvGrpSpPr>
          <p:cNvPr id="6" name="그룹 5">
            <a:extLst>
              <a:ext uri="{FF2B5EF4-FFF2-40B4-BE49-F238E27FC236}">
                <a16:creationId xmlns:a16="http://schemas.microsoft.com/office/drawing/2014/main" id="{F3871165-E600-43E1-850A-A80FBA404116}"/>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4AA4D715-85BA-4552-8843-05CCC093FC6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9CA405D-D9A5-47E4-865A-1C6BFC431BA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E2A67193-6CBE-4B0C-804E-86CA4560982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화살표: 오른쪽 9">
            <a:hlinkClick r:id="" action="ppaction://noaction"/>
            <a:extLst>
              <a:ext uri="{FF2B5EF4-FFF2-40B4-BE49-F238E27FC236}">
                <a16:creationId xmlns:a16="http://schemas.microsoft.com/office/drawing/2014/main" id="{F3666324-9DA2-4FAD-B07D-A6A5DF9DF3BF}"/>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761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영화</a:t>
            </a:r>
          </a:p>
        </p:txBody>
      </p:sp>
      <p:grpSp>
        <p:nvGrpSpPr>
          <p:cNvPr id="7" name="그룹 6">
            <a:extLst>
              <a:ext uri="{FF2B5EF4-FFF2-40B4-BE49-F238E27FC236}">
                <a16:creationId xmlns:a16="http://schemas.microsoft.com/office/drawing/2014/main" id="{DC074EC5-2787-4108-8FBB-BD25F36F0AC0}"/>
              </a:ext>
            </a:extLst>
          </p:cNvPr>
          <p:cNvGrpSpPr/>
          <p:nvPr/>
        </p:nvGrpSpPr>
        <p:grpSpPr>
          <a:xfrm>
            <a:off x="4463994" y="2113575"/>
            <a:ext cx="2687542" cy="381664"/>
            <a:chOff x="1463040" y="2464903"/>
            <a:chExt cx="2687542" cy="381664"/>
          </a:xfrm>
        </p:grpSpPr>
        <p:grpSp>
          <p:nvGrpSpPr>
            <p:cNvPr id="5" name="그룹 4">
              <a:extLst>
                <a:ext uri="{FF2B5EF4-FFF2-40B4-BE49-F238E27FC236}">
                  <a16:creationId xmlns:a16="http://schemas.microsoft.com/office/drawing/2014/main" id="{3BCAD334-A02B-40BA-9FB6-D667E9DF481B}"/>
                </a:ext>
              </a:extLst>
            </p:cNvPr>
            <p:cNvGrpSpPr/>
            <p:nvPr/>
          </p:nvGrpSpPr>
          <p:grpSpPr>
            <a:xfrm>
              <a:off x="1463040" y="2464904"/>
              <a:ext cx="628153" cy="381663"/>
              <a:chOff x="1463040" y="2464904"/>
              <a:chExt cx="628153" cy="381663"/>
            </a:xfrm>
          </p:grpSpPr>
          <p:sp>
            <p:nvSpPr>
              <p:cNvPr id="3" name="사각형: 둥근 모서리 2">
                <a:extLst>
                  <a:ext uri="{FF2B5EF4-FFF2-40B4-BE49-F238E27FC236}">
                    <a16:creationId xmlns:a16="http://schemas.microsoft.com/office/drawing/2014/main" id="{8EC15E06-43E8-4A36-8A51-FB387789EE67}"/>
                  </a:ext>
                </a:extLst>
              </p:cNvPr>
              <p:cNvSpPr/>
              <p:nvPr/>
            </p:nvSpPr>
            <p:spPr>
              <a:xfrm>
                <a:off x="1463040" y="2464904"/>
                <a:ext cx="628153" cy="381663"/>
              </a:xfrm>
              <a:prstGeom prst="roundRect">
                <a:avLst>
                  <a:gd name="adj" fmla="val 312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순서도: 추출 3">
                <a:extLst>
                  <a:ext uri="{FF2B5EF4-FFF2-40B4-BE49-F238E27FC236}">
                    <a16:creationId xmlns:a16="http://schemas.microsoft.com/office/drawing/2014/main" id="{18B3FF5C-2C6C-4B2A-8E5E-716BC84839D0}"/>
                  </a:ext>
                </a:extLst>
              </p:cNvPr>
              <p:cNvSpPr/>
              <p:nvPr/>
            </p:nvSpPr>
            <p:spPr>
              <a:xfrm rot="5400000">
                <a:off x="1715494" y="2570261"/>
                <a:ext cx="174928" cy="17095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D8CFC705-54BD-46CC-804F-00C9A3C1A9E6}"/>
                </a:ext>
              </a:extLst>
            </p:cNvPr>
            <p:cNvSpPr txBox="1"/>
            <p:nvPr/>
          </p:nvSpPr>
          <p:spPr>
            <a:xfrm>
              <a:off x="2091194" y="2464903"/>
              <a:ext cx="2059388" cy="369332"/>
            </a:xfrm>
            <a:prstGeom prst="rect">
              <a:avLst/>
            </a:prstGeom>
            <a:noFill/>
          </p:spPr>
          <p:txBody>
            <a:bodyPr wrap="square" rtlCol="0">
              <a:spAutoFit/>
            </a:bodyPr>
            <a:lstStyle/>
            <a:p>
              <a:r>
                <a:rPr lang="en-US" altLang="ko-KR" dirty="0">
                  <a:hlinkClick r:id="rId2"/>
                </a:rPr>
                <a:t>IMITATION GAME</a:t>
              </a:r>
              <a:endParaRPr lang="ko-KR" altLang="en-US" dirty="0"/>
            </a:p>
          </p:txBody>
        </p:sp>
      </p:grpSp>
      <p:pic>
        <p:nvPicPr>
          <p:cNvPr id="3074" name="Picture 2" descr="세계대전을 호령한 암호 장치, 에니그마 : 네이버 포스트">
            <a:extLst>
              <a:ext uri="{FF2B5EF4-FFF2-40B4-BE49-F238E27FC236}">
                <a16:creationId xmlns:a16="http://schemas.microsoft.com/office/drawing/2014/main" id="{13304E49-F340-4E60-A2E7-CD62DC7F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454" y="1923093"/>
            <a:ext cx="2687542" cy="40313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알라딘: [수입] The Imitation Game (이미테이션 게임) O.S.T [180g 투명 LP]">
            <a:extLst>
              <a:ext uri="{FF2B5EF4-FFF2-40B4-BE49-F238E27FC236}">
                <a16:creationId xmlns:a16="http://schemas.microsoft.com/office/drawing/2014/main" id="{55597862-CE91-4471-A4AF-A3F568FD9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49" y="2840603"/>
            <a:ext cx="2809320" cy="28037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이미테이션 게임', 세상 등졌던 비운의 천재의 부활 - 오마이스타">
            <a:extLst>
              <a:ext uri="{FF2B5EF4-FFF2-40B4-BE49-F238E27FC236}">
                <a16:creationId xmlns:a16="http://schemas.microsoft.com/office/drawing/2014/main" id="{4EBA7E39-8513-4659-ACB3-1B33E2CB5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3304" y="2495239"/>
            <a:ext cx="3642133" cy="254089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그룹 11">
            <a:extLst>
              <a:ext uri="{FF2B5EF4-FFF2-40B4-BE49-F238E27FC236}">
                <a16:creationId xmlns:a16="http://schemas.microsoft.com/office/drawing/2014/main" id="{B691DAD8-D7EB-4F5E-884B-EED0CB7E4B4F}"/>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B7D1C12-879A-4B1D-BEB4-43D7368260C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9799CC20-5B26-47B8-B5EC-47FB5488FCBD}"/>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7" name="화살표: 오른쪽 16">
              <a:hlinkClick r:id="" action="ppaction://noaction"/>
              <a:extLst>
                <a:ext uri="{FF2B5EF4-FFF2-40B4-BE49-F238E27FC236}">
                  <a16:creationId xmlns:a16="http://schemas.microsoft.com/office/drawing/2014/main" id="{5E0A43E6-F04B-46AF-8D01-1BDCC16FD98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화살표: 오른쪽 17">
            <a:hlinkClick r:id="" action="ppaction://noaction"/>
            <a:extLst>
              <a:ext uri="{FF2B5EF4-FFF2-40B4-BE49-F238E27FC236}">
                <a16:creationId xmlns:a16="http://schemas.microsoft.com/office/drawing/2014/main" id="{605D5655-CB9C-4B72-94BE-B0E38F31EAD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91688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구조</a:t>
            </a:r>
          </a:p>
        </p:txBody>
      </p:sp>
      <p:pic>
        <p:nvPicPr>
          <p:cNvPr id="4098" name="Picture 2">
            <a:extLst>
              <a:ext uri="{FF2B5EF4-FFF2-40B4-BE49-F238E27FC236}">
                <a16:creationId xmlns:a16="http://schemas.microsoft.com/office/drawing/2014/main" id="{8F2CF3D2-9BAB-442F-BB73-E6868774B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993127"/>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2D953A-C997-43AB-8C9D-B8B84B6B7294}"/>
              </a:ext>
            </a:extLst>
          </p:cNvPr>
          <p:cNvSpPr txBox="1"/>
          <p:nvPr/>
        </p:nvSpPr>
        <p:spPr>
          <a:xfrm>
            <a:off x="580444" y="5941358"/>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자판으로 입력한 알파벳 </a:t>
            </a:r>
            <a:r>
              <a:rPr lang="en-US" altLang="ko-KR" sz="1400" b="0" i="0" dirty="0">
                <a:effectLst/>
                <a:latin typeface="Arial" panose="020B0604020202020204" pitchFamily="34" charset="0"/>
              </a:rPr>
              <a:t>T</a:t>
            </a:r>
            <a:r>
              <a:rPr lang="ko-KR" altLang="en-US" sz="1400" b="0" i="0" dirty="0">
                <a:effectLst/>
                <a:latin typeface="Arial" panose="020B0604020202020204" pitchFamily="34" charset="0"/>
              </a:rPr>
              <a:t>은 플러그보드와 </a:t>
            </a:r>
            <a:r>
              <a:rPr lang="en-US" altLang="ko-KR" sz="1400" b="0" i="0" dirty="0">
                <a:effectLst/>
                <a:latin typeface="Arial" panose="020B0604020202020204" pitchFamily="34" charset="0"/>
              </a:rPr>
              <a:t>3</a:t>
            </a:r>
            <a:r>
              <a:rPr lang="ko-KR" altLang="en-US" sz="1400" b="0" i="0" dirty="0">
                <a:effectLst/>
                <a:latin typeface="Arial" panose="020B0604020202020204" pitchFamily="34" charset="0"/>
              </a:rPr>
              <a:t>개의 </a:t>
            </a:r>
            <a:r>
              <a:rPr lang="ko-KR" altLang="en-US" sz="1400" b="0" i="0" dirty="0" err="1">
                <a:effectLst/>
                <a:latin typeface="Arial" panose="020B0604020202020204" pitchFamily="34" charset="0"/>
              </a:rPr>
              <a:t>회전자</a:t>
            </a:r>
            <a:r>
              <a:rPr lang="en-US" altLang="ko-KR" sz="1400" b="0" i="0" dirty="0">
                <a:effectLst/>
                <a:latin typeface="Arial" panose="020B0604020202020204" pitchFamily="34" charset="0"/>
              </a:rPr>
              <a:t>, </a:t>
            </a:r>
            <a:r>
              <a:rPr lang="ko-KR" altLang="en-US" sz="1400" b="0" i="0" dirty="0">
                <a:effectLst/>
                <a:latin typeface="Arial" panose="020B0604020202020204" pitchFamily="34" charset="0"/>
              </a:rPr>
              <a:t>반전자를 거쳐 알파벳 </a:t>
            </a:r>
            <a:r>
              <a:rPr lang="en-US" altLang="ko-KR" sz="1400" b="0" i="0" dirty="0">
                <a:effectLst/>
                <a:latin typeface="Arial" panose="020B0604020202020204" pitchFamily="34" charset="0"/>
              </a:rPr>
              <a:t>G</a:t>
            </a:r>
            <a:r>
              <a:rPr lang="ko-KR" altLang="en-US" sz="1400" b="0" i="0" dirty="0">
                <a:effectLst/>
                <a:latin typeface="Arial" panose="020B0604020202020204" pitchFamily="34" charset="0"/>
              </a:rPr>
              <a:t>로 암호화되어 출력됩니다</a:t>
            </a:r>
            <a:r>
              <a:rPr lang="en-US" altLang="ko-KR" sz="1400" b="0" i="0" dirty="0">
                <a:effectLst/>
                <a:latin typeface="Arial" panose="020B0604020202020204" pitchFamily="34" charset="0"/>
              </a:rPr>
              <a:t>.</a:t>
            </a:r>
          </a:p>
          <a:p>
            <a:pPr marL="285750" indent="-285750">
              <a:lnSpc>
                <a:spcPct val="150000"/>
              </a:lnSpc>
              <a:buFont typeface="Arial" panose="020B0604020202020204" pitchFamily="34" charset="0"/>
              <a:buChar char="•"/>
            </a:pPr>
            <a:r>
              <a:rPr lang="en-US" altLang="ko-KR" sz="1400" dirty="0">
                <a:latin typeface="Arial" panose="020B0604020202020204" pitchFamily="34" charset="0"/>
              </a:rPr>
              <a:t>Plugboard: </a:t>
            </a:r>
            <a:r>
              <a:rPr lang="ko-KR" altLang="en-US" sz="1400" dirty="0">
                <a:latin typeface="Arial" panose="020B0604020202020204" pitchFamily="34" charset="0"/>
              </a:rPr>
              <a:t>치환암호</a:t>
            </a:r>
            <a:r>
              <a:rPr lang="en-US" altLang="ko-KR" sz="1400">
                <a:latin typeface="Arial" panose="020B0604020202020204" pitchFamily="34" charset="0"/>
              </a:rPr>
              <a:t>,</a:t>
            </a:r>
            <a:r>
              <a:rPr lang="ko-KR" altLang="en-US" sz="1400">
                <a:latin typeface="Arial" panose="020B0604020202020204" pitchFamily="34" charset="0"/>
              </a:rPr>
              <a:t>  </a:t>
            </a:r>
            <a:r>
              <a:rPr lang="en-US" altLang="ko-KR" sz="1400">
                <a:latin typeface="Arial" panose="020B0604020202020204" pitchFamily="34" charset="0"/>
              </a:rPr>
              <a:t>Wheel</a:t>
            </a:r>
            <a:r>
              <a:rPr lang="ko-KR" altLang="en-US" sz="1400">
                <a:latin typeface="Arial" panose="020B0604020202020204" pitchFamily="34" charset="0"/>
              </a:rPr>
              <a:t> </a:t>
            </a:r>
            <a:r>
              <a:rPr lang="en-US" altLang="ko-KR" sz="1400" dirty="0">
                <a:latin typeface="Arial" panose="020B0604020202020204" pitchFamily="34" charset="0"/>
              </a:rPr>
              <a:t>: </a:t>
            </a:r>
            <a:r>
              <a:rPr lang="ko-KR" altLang="en-US" sz="1400" dirty="0" err="1">
                <a:solidFill>
                  <a:srgbClr val="FF0000"/>
                </a:solidFill>
                <a:latin typeface="Arial" panose="020B0604020202020204" pitchFamily="34" charset="0"/>
              </a:rPr>
              <a:t>키</a:t>
            </a:r>
            <a:r>
              <a:rPr lang="ko-KR" altLang="en-US" sz="1400" dirty="0" err="1">
                <a:latin typeface="Arial" panose="020B0604020202020204" pitchFamily="34" charset="0"/>
              </a:rPr>
              <a:t>값이</a:t>
            </a:r>
            <a:r>
              <a:rPr lang="ko-KR" altLang="en-US" sz="1400" dirty="0">
                <a:latin typeface="Arial" panose="020B0604020202020204" pitchFamily="34" charset="0"/>
              </a:rPr>
              <a:t> 바뀌는 치환암호</a:t>
            </a:r>
            <a:r>
              <a:rPr lang="en-US" altLang="ko-KR" sz="1400">
                <a:latin typeface="Arial" panose="020B0604020202020204" pitchFamily="34" charset="0"/>
              </a:rPr>
              <a:t>,  Reflector</a:t>
            </a:r>
            <a:r>
              <a:rPr lang="en-US" altLang="ko-KR" sz="1400" dirty="0">
                <a:latin typeface="Arial" panose="020B0604020202020204" pitchFamily="34" charset="0"/>
              </a:rPr>
              <a:t>: </a:t>
            </a:r>
            <a:r>
              <a:rPr lang="ko-KR" altLang="en-US" sz="1400" dirty="0">
                <a:latin typeface="Arial" panose="020B0604020202020204" pitchFamily="34" charset="0"/>
              </a:rPr>
              <a:t>암호화</a:t>
            </a:r>
            <a:r>
              <a:rPr lang="en-US" altLang="ko-KR" sz="1400" dirty="0">
                <a:latin typeface="Arial" panose="020B0604020202020204" pitchFamily="34" charset="0"/>
              </a:rPr>
              <a:t>, </a:t>
            </a:r>
            <a:r>
              <a:rPr lang="ko-KR" altLang="en-US" sz="1400" dirty="0">
                <a:latin typeface="Arial" panose="020B0604020202020204" pitchFamily="34" charset="0"/>
              </a:rPr>
              <a:t>해독의 키를 같게 해주는 역할</a:t>
            </a:r>
            <a:r>
              <a:rPr lang="en-US" altLang="ko-KR" sz="1400" dirty="0">
                <a:latin typeface="Arial" panose="020B0604020202020204" pitchFamily="34" charset="0"/>
              </a:rPr>
              <a:t> </a:t>
            </a:r>
          </a:p>
        </p:txBody>
      </p:sp>
      <p:pic>
        <p:nvPicPr>
          <p:cNvPr id="9" name="그림 8">
            <a:extLst>
              <a:ext uri="{FF2B5EF4-FFF2-40B4-BE49-F238E27FC236}">
                <a16:creationId xmlns:a16="http://schemas.microsoft.com/office/drawing/2014/main" id="{3F999454-62D1-4D89-B05D-AA4051F7871A}"/>
              </a:ext>
            </a:extLst>
          </p:cNvPr>
          <p:cNvPicPr>
            <a:picLocks noChangeAspect="1"/>
          </p:cNvPicPr>
          <p:nvPr/>
        </p:nvPicPr>
        <p:blipFill>
          <a:blip r:embed="rId3"/>
          <a:stretch>
            <a:fillRect/>
          </a:stretch>
        </p:blipFill>
        <p:spPr>
          <a:xfrm>
            <a:off x="7553737" y="3469820"/>
            <a:ext cx="3458819" cy="1208321"/>
          </a:xfrm>
          <a:prstGeom prst="rect">
            <a:avLst/>
          </a:prstGeom>
        </p:spPr>
      </p:pic>
      <p:cxnSp>
        <p:nvCxnSpPr>
          <p:cNvPr id="11" name="직선 화살표 연결선 10">
            <a:extLst>
              <a:ext uri="{FF2B5EF4-FFF2-40B4-BE49-F238E27FC236}">
                <a16:creationId xmlns:a16="http://schemas.microsoft.com/office/drawing/2014/main" id="{4701C614-3AA0-4509-B6A5-C9C5DEF8F2BE}"/>
              </a:ext>
            </a:extLst>
          </p:cNvPr>
          <p:cNvCxnSpPr>
            <a:cxnSpLocks/>
            <a:endCxn id="9" idx="1"/>
          </p:cNvCxnSpPr>
          <p:nvPr/>
        </p:nvCxnSpPr>
        <p:spPr>
          <a:xfrm flipV="1">
            <a:off x="6119853" y="4073981"/>
            <a:ext cx="1433884" cy="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A956160A-116D-49B8-B3AE-B754B6215750}"/>
              </a:ext>
            </a:extLst>
          </p:cNvPr>
          <p:cNvPicPr>
            <a:picLocks noChangeAspect="1"/>
          </p:cNvPicPr>
          <p:nvPr/>
        </p:nvPicPr>
        <p:blipFill>
          <a:blip r:embed="rId4"/>
          <a:stretch>
            <a:fillRect/>
          </a:stretch>
        </p:blipFill>
        <p:spPr>
          <a:xfrm>
            <a:off x="6836795" y="2034206"/>
            <a:ext cx="2356961" cy="1255210"/>
          </a:xfrm>
          <a:prstGeom prst="rect">
            <a:avLst/>
          </a:prstGeom>
        </p:spPr>
      </p:pic>
      <p:cxnSp>
        <p:nvCxnSpPr>
          <p:cNvPr id="19" name="직선 화살표 연결선 18">
            <a:extLst>
              <a:ext uri="{FF2B5EF4-FFF2-40B4-BE49-F238E27FC236}">
                <a16:creationId xmlns:a16="http://schemas.microsoft.com/office/drawing/2014/main" id="{62E09594-AC81-446F-8BE3-D58804FBFA52}"/>
              </a:ext>
            </a:extLst>
          </p:cNvPr>
          <p:cNvCxnSpPr/>
          <p:nvPr/>
        </p:nvCxnSpPr>
        <p:spPr>
          <a:xfrm>
            <a:off x="5279666" y="2480556"/>
            <a:ext cx="1557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C7DE6824-1111-421E-B1E1-4F6DD425933F}"/>
              </a:ext>
            </a:extLst>
          </p:cNvPr>
          <p:cNvPicPr>
            <a:picLocks noChangeAspect="1"/>
          </p:cNvPicPr>
          <p:nvPr/>
        </p:nvPicPr>
        <p:blipFill>
          <a:blip r:embed="rId5"/>
          <a:stretch>
            <a:fillRect/>
          </a:stretch>
        </p:blipFill>
        <p:spPr>
          <a:xfrm>
            <a:off x="9193756" y="1701613"/>
            <a:ext cx="2241605" cy="1587803"/>
          </a:xfrm>
          <a:prstGeom prst="rect">
            <a:avLst/>
          </a:prstGeom>
        </p:spPr>
      </p:pic>
      <p:grpSp>
        <p:nvGrpSpPr>
          <p:cNvPr id="12" name="그룹 11">
            <a:extLst>
              <a:ext uri="{FF2B5EF4-FFF2-40B4-BE49-F238E27FC236}">
                <a16:creationId xmlns:a16="http://schemas.microsoft.com/office/drawing/2014/main" id="{407B068C-ED2A-4C38-ABD1-4BC5ECA4C69E}"/>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18A12F8-65D2-48BF-BDC8-83571EFD137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A0B22D11-E68E-49B2-B082-65241A87972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8D576ABF-EC5E-4B87-82CA-363693F456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화살표: 오른쪽 19">
            <a:hlinkClick r:id="" action="ppaction://noaction"/>
            <a:extLst>
              <a:ext uri="{FF2B5EF4-FFF2-40B4-BE49-F238E27FC236}">
                <a16:creationId xmlns:a16="http://schemas.microsoft.com/office/drawing/2014/main" id="{F6D7BD68-3F26-4242-8396-337C715358EB}"/>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97188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해독</a:t>
            </a:r>
          </a:p>
        </p:txBody>
      </p:sp>
      <p:sp>
        <p:nvSpPr>
          <p:cNvPr id="2" name="TextBox 1">
            <a:extLst>
              <a:ext uri="{FF2B5EF4-FFF2-40B4-BE49-F238E27FC236}">
                <a16:creationId xmlns:a16="http://schemas.microsoft.com/office/drawing/2014/main" id="{AE2D953A-C997-43AB-8C9D-B8B84B6B7294}"/>
              </a:ext>
            </a:extLst>
          </p:cNvPr>
          <p:cNvSpPr txBox="1"/>
          <p:nvPr/>
        </p:nvSpPr>
        <p:spPr>
          <a:xfrm>
            <a:off x="1153931" y="1960399"/>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키의 개수 </a:t>
            </a:r>
            <a:r>
              <a:rPr lang="en-US" altLang="ko-KR" sz="1400" b="0" i="0" dirty="0">
                <a:effectLst/>
                <a:latin typeface="Arial" panose="020B0604020202020204" pitchFamily="34" charset="0"/>
              </a:rPr>
              <a:t>= </a:t>
            </a:r>
            <a:r>
              <a:rPr lang="en-US" altLang="ko-KR" sz="1400" dirty="0">
                <a:solidFill>
                  <a:srgbClr val="FF0000"/>
                </a:solidFill>
              </a:rPr>
              <a:t>17,576</a:t>
            </a:r>
            <a:r>
              <a:rPr lang="en-US" altLang="ko-KR" sz="1400" dirty="0"/>
              <a:t>  *  </a:t>
            </a:r>
            <a:r>
              <a:rPr lang="en-US" altLang="ko-KR" sz="1400" dirty="0">
                <a:solidFill>
                  <a:srgbClr val="7030A0"/>
                </a:solidFill>
              </a:rPr>
              <a:t>6</a:t>
            </a:r>
            <a:r>
              <a:rPr lang="en-US" altLang="ko-KR" sz="1400" dirty="0"/>
              <a:t>  *  </a:t>
            </a:r>
            <a:r>
              <a:rPr lang="en-US" altLang="ko-KR" sz="1400" dirty="0">
                <a:solidFill>
                  <a:schemeClr val="accent5">
                    <a:lumMod val="50000"/>
                  </a:schemeClr>
                </a:solidFill>
              </a:rPr>
              <a:t>100,391,791,500</a:t>
            </a:r>
            <a:r>
              <a:rPr lang="en-US" altLang="ko-KR" sz="1400" dirty="0"/>
              <a:t> </a:t>
            </a:r>
            <a:r>
              <a:rPr lang="ko-KR" altLang="en-US" sz="1400" dirty="0"/>
              <a:t>가지  </a:t>
            </a:r>
            <a:r>
              <a:rPr lang="en-US" altLang="ko-KR" sz="1400"/>
              <a:t>- brute force </a:t>
            </a:r>
            <a:r>
              <a:rPr lang="en-US" altLang="ko-KR" sz="1400" dirty="0"/>
              <a:t>attack </a:t>
            </a:r>
            <a:r>
              <a:rPr lang="ko-KR" altLang="en-US" sz="1400" dirty="0"/>
              <a:t>은 불가능함</a:t>
            </a:r>
            <a:r>
              <a:rPr lang="en-US" altLang="ko-KR" sz="1400" dirty="0"/>
              <a:t>. </a:t>
            </a:r>
            <a:endParaRPr lang="en-US" altLang="ko-KR" sz="1400" dirty="0">
              <a:latin typeface="Arial" panose="020B0604020202020204" pitchFamily="34" charset="0"/>
            </a:endParaRPr>
          </a:p>
          <a:p>
            <a:pPr>
              <a:lnSpc>
                <a:spcPct val="150000"/>
              </a:lnSpc>
            </a:pPr>
            <a:r>
              <a:rPr lang="en-US" altLang="ko-KR" sz="1400" dirty="0"/>
              <a:t>     </a:t>
            </a:r>
            <a:r>
              <a:rPr lang="en-US" altLang="ko-KR" sz="1100" dirty="0"/>
              <a:t>( </a:t>
            </a:r>
            <a:r>
              <a:rPr lang="ko-KR" altLang="en-US" sz="1100" dirty="0">
                <a:solidFill>
                  <a:srgbClr val="FF0000"/>
                </a:solidFill>
              </a:rPr>
              <a:t>회전자의 초기 위치 </a:t>
            </a:r>
            <a:r>
              <a:rPr lang="en-US" altLang="ko-KR" sz="1100" dirty="0"/>
              <a:t>) * ( </a:t>
            </a:r>
            <a:r>
              <a:rPr lang="en-US" altLang="ko-KR" sz="1100" dirty="0">
                <a:solidFill>
                  <a:srgbClr val="7030A0"/>
                </a:solidFill>
              </a:rPr>
              <a:t>3</a:t>
            </a:r>
            <a:r>
              <a:rPr lang="ko-KR" altLang="en-US" sz="1100" dirty="0">
                <a:solidFill>
                  <a:srgbClr val="7030A0"/>
                </a:solidFill>
              </a:rPr>
              <a:t>개 회전자의 배열 순서 </a:t>
            </a:r>
            <a:r>
              <a:rPr lang="en-US" altLang="ko-KR" sz="1100" dirty="0"/>
              <a:t>) * ( </a:t>
            </a:r>
            <a:r>
              <a:rPr lang="ko-KR" altLang="en-US" sz="1100" dirty="0" err="1">
                <a:solidFill>
                  <a:schemeClr val="accent5">
                    <a:lumMod val="50000"/>
                  </a:schemeClr>
                </a:solidFill>
              </a:rPr>
              <a:t>배선반</a:t>
            </a:r>
            <a:r>
              <a:rPr lang="ko-KR" altLang="en-US" sz="1100" dirty="0">
                <a:solidFill>
                  <a:schemeClr val="accent5">
                    <a:lumMod val="50000"/>
                  </a:schemeClr>
                </a:solidFill>
              </a:rPr>
              <a:t> 연결 방식 </a:t>
            </a:r>
            <a:r>
              <a:rPr lang="en-US" altLang="ko-KR" sz="1100" dirty="0"/>
              <a:t>)</a:t>
            </a:r>
            <a:endParaRPr lang="en-US" altLang="ko-KR" sz="1400" dirty="0">
              <a:latin typeface="Arial" panose="020B0604020202020204" pitchFamily="34" charset="0"/>
            </a:endParaRPr>
          </a:p>
        </p:txBody>
      </p:sp>
      <p:pic>
        <p:nvPicPr>
          <p:cNvPr id="6146" name="Picture 2" descr="손그림 일러스트 강좌: 책 그리기 - YouTube">
            <a:extLst>
              <a:ext uri="{FF2B5EF4-FFF2-40B4-BE49-F238E27FC236}">
                <a16:creationId xmlns:a16="http://schemas.microsoft.com/office/drawing/2014/main" id="{5372537D-DD59-416A-A242-C80E31CC4A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9" t="26767" r="19159" b="19668"/>
          <a:stretch/>
        </p:blipFill>
        <p:spPr bwMode="auto">
          <a:xfrm>
            <a:off x="2131941" y="2992014"/>
            <a:ext cx="818984" cy="543636"/>
          </a:xfrm>
          <a:prstGeom prst="rect">
            <a:avLst/>
          </a:prstGeom>
          <a:noFill/>
          <a:extLst>
            <a:ext uri="{909E8E84-426E-40DD-AFC4-6F175D3DCCD1}">
              <a14:hiddenFill xmlns:a14="http://schemas.microsoft.com/office/drawing/2010/main">
                <a:solidFill>
                  <a:srgbClr val="FFFFFF"/>
                </a:solidFill>
              </a14:hiddenFill>
            </a:ext>
          </a:extLst>
        </p:spPr>
      </p:pic>
      <p:pic>
        <p:nvPicPr>
          <p:cNvPr id="12" name="그림 11">
            <a:extLst>
              <a:ext uri="{FF2B5EF4-FFF2-40B4-BE49-F238E27FC236}">
                <a16:creationId xmlns:a16="http://schemas.microsoft.com/office/drawing/2014/main" id="{0DFC0060-A5CA-4B41-A333-4D90DB10F95A}"/>
              </a:ext>
            </a:extLst>
          </p:cNvPr>
          <p:cNvPicPr>
            <a:picLocks noChangeAspect="1"/>
          </p:cNvPicPr>
          <p:nvPr/>
        </p:nvPicPr>
        <p:blipFill>
          <a:blip r:embed="rId3"/>
          <a:stretch>
            <a:fillRect/>
          </a:stretch>
        </p:blipFill>
        <p:spPr>
          <a:xfrm>
            <a:off x="3690397" y="2955537"/>
            <a:ext cx="818984" cy="580113"/>
          </a:xfrm>
          <a:prstGeom prst="rect">
            <a:avLst/>
          </a:prstGeom>
        </p:spPr>
      </p:pic>
      <p:cxnSp>
        <p:nvCxnSpPr>
          <p:cNvPr id="4" name="직선 화살표 연결선 3">
            <a:extLst>
              <a:ext uri="{FF2B5EF4-FFF2-40B4-BE49-F238E27FC236}">
                <a16:creationId xmlns:a16="http://schemas.microsoft.com/office/drawing/2014/main" id="{30CFC10B-BA81-496E-98D3-0502971B7310}"/>
              </a:ext>
            </a:extLst>
          </p:cNvPr>
          <p:cNvCxnSpPr/>
          <p:nvPr/>
        </p:nvCxnSpPr>
        <p:spPr>
          <a:xfrm>
            <a:off x="3062244" y="3268089"/>
            <a:ext cx="508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8A62179-03BD-4BB0-97DA-F5A7B3880FD3}"/>
              </a:ext>
            </a:extLst>
          </p:cNvPr>
          <p:cNvSpPr txBox="1"/>
          <p:nvPr/>
        </p:nvSpPr>
        <p:spPr>
          <a:xfrm>
            <a:off x="5193196" y="3109943"/>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a:t>날마다 </a:t>
            </a:r>
            <a:r>
              <a:rPr lang="ko-KR" altLang="en-US" sz="1400" dirty="0" err="1"/>
              <a:t>회전자</a:t>
            </a:r>
            <a:r>
              <a:rPr lang="ko-KR" altLang="en-US" sz="1400" dirty="0"/>
              <a:t> 초기 위치가 </a:t>
            </a:r>
            <a:r>
              <a:rPr lang="ko-KR" altLang="en-US" sz="1400" dirty="0" err="1"/>
              <a:t>적혀있는</a:t>
            </a:r>
            <a:r>
              <a:rPr lang="ko-KR" altLang="en-US" sz="1400" dirty="0"/>
              <a:t> 책이 존재</a:t>
            </a:r>
            <a:r>
              <a:rPr lang="en-US" altLang="ko-KR" sz="1400" dirty="0"/>
              <a:t>. </a:t>
            </a:r>
            <a:r>
              <a:rPr lang="ko-KR" altLang="en-US" sz="1400" dirty="0"/>
              <a:t> </a:t>
            </a:r>
          </a:p>
        </p:txBody>
      </p:sp>
      <p:cxnSp>
        <p:nvCxnSpPr>
          <p:cNvPr id="10" name="직선 연결선 9">
            <a:extLst>
              <a:ext uri="{FF2B5EF4-FFF2-40B4-BE49-F238E27FC236}">
                <a16:creationId xmlns:a16="http://schemas.microsoft.com/office/drawing/2014/main" id="{E46C3A6C-5A3E-4AEF-8BC5-0FFA68992109}"/>
              </a:ext>
            </a:extLst>
          </p:cNvPr>
          <p:cNvCxnSpPr>
            <a:cxnSpLocks/>
          </p:cNvCxnSpPr>
          <p:nvPr/>
        </p:nvCxnSpPr>
        <p:spPr>
          <a:xfrm>
            <a:off x="796124" y="2806913"/>
            <a:ext cx="962902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620566-0AAF-4C1E-B3B0-4D036D40EAC9}"/>
              </a:ext>
            </a:extLst>
          </p:cNvPr>
          <p:cNvSpPr txBox="1"/>
          <p:nvPr/>
        </p:nvSpPr>
        <p:spPr>
          <a:xfrm>
            <a:off x="3910385" y="3572477"/>
            <a:ext cx="598996" cy="307777"/>
          </a:xfrm>
          <a:prstGeom prst="rect">
            <a:avLst/>
          </a:prstGeom>
          <a:noFill/>
        </p:spPr>
        <p:txBody>
          <a:bodyPr wrap="square" rtlCol="0">
            <a:spAutoFit/>
          </a:bodyPr>
          <a:lstStyle/>
          <a:p>
            <a:r>
              <a:rPr lang="en-US" altLang="ko-KR" sz="1400" dirty="0"/>
              <a:t>ABC</a:t>
            </a:r>
            <a:endParaRPr lang="ko-KR" altLang="en-US" sz="1400" dirty="0"/>
          </a:p>
        </p:txBody>
      </p:sp>
      <p:sp>
        <p:nvSpPr>
          <p:cNvPr id="23" name="TextBox 22">
            <a:extLst>
              <a:ext uri="{FF2B5EF4-FFF2-40B4-BE49-F238E27FC236}">
                <a16:creationId xmlns:a16="http://schemas.microsoft.com/office/drawing/2014/main" id="{045CA964-174A-478A-A982-A9838B9588CC}"/>
              </a:ext>
            </a:extLst>
          </p:cNvPr>
          <p:cNvSpPr txBox="1"/>
          <p:nvPr/>
        </p:nvSpPr>
        <p:spPr>
          <a:xfrm>
            <a:off x="5193195" y="4037211"/>
            <a:ext cx="5152445" cy="6970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t>개인의 설정할 키를</a:t>
            </a:r>
            <a:r>
              <a:rPr lang="en-US" altLang="ko-KR" sz="1400" dirty="0"/>
              <a:t>, </a:t>
            </a:r>
            <a:r>
              <a:rPr lang="ko-KR" altLang="en-US" sz="1400" dirty="0"/>
              <a:t>책에 </a:t>
            </a:r>
            <a:r>
              <a:rPr lang="ko-KR" altLang="en-US" sz="1400" dirty="0" err="1"/>
              <a:t>적혀저</a:t>
            </a:r>
            <a:r>
              <a:rPr lang="ko-KR" altLang="en-US" sz="1400" dirty="0"/>
              <a:t> 있는 키로 암호화한다</a:t>
            </a:r>
            <a:r>
              <a:rPr lang="en-US" altLang="ko-KR" sz="1400" dirty="0"/>
              <a:t>.</a:t>
            </a:r>
          </a:p>
          <a:p>
            <a:pPr>
              <a:lnSpc>
                <a:spcPct val="150000"/>
              </a:lnSpc>
            </a:pPr>
            <a:r>
              <a:rPr lang="ko-KR" altLang="en-US" sz="1400" dirty="0"/>
              <a:t>       </a:t>
            </a:r>
            <a:r>
              <a:rPr lang="en-US" altLang="ko-KR" sz="1200" dirty="0">
                <a:solidFill>
                  <a:srgbClr val="7030A0"/>
                </a:solidFill>
              </a:rPr>
              <a:t>policy - </a:t>
            </a:r>
            <a:r>
              <a:rPr lang="ko-KR" altLang="en-US" sz="1200" dirty="0">
                <a:solidFill>
                  <a:srgbClr val="7030A0"/>
                </a:solidFill>
              </a:rPr>
              <a:t>한번 사용한 개인 설정 키는</a:t>
            </a:r>
            <a:r>
              <a:rPr lang="en-US" altLang="ko-KR" sz="1200" dirty="0">
                <a:solidFill>
                  <a:srgbClr val="7030A0"/>
                </a:solidFill>
              </a:rPr>
              <a:t>, </a:t>
            </a:r>
            <a:r>
              <a:rPr lang="ko-KR" altLang="en-US" sz="1200" dirty="0">
                <a:solidFill>
                  <a:srgbClr val="7030A0"/>
                </a:solidFill>
              </a:rPr>
              <a:t>다시 사용하지 않는다</a:t>
            </a:r>
            <a:r>
              <a:rPr lang="en-US" altLang="ko-KR" sz="1200" dirty="0">
                <a:solidFill>
                  <a:srgbClr val="7030A0"/>
                </a:solidFill>
              </a:rPr>
              <a:t>.!</a:t>
            </a:r>
            <a:endParaRPr lang="ko-KR" altLang="en-US" sz="1400" dirty="0">
              <a:solidFill>
                <a:srgbClr val="7030A0"/>
              </a:solidFill>
            </a:endParaRPr>
          </a:p>
        </p:txBody>
      </p:sp>
      <p:sp>
        <p:nvSpPr>
          <p:cNvPr id="24" name="TextBox 23">
            <a:extLst>
              <a:ext uri="{FF2B5EF4-FFF2-40B4-BE49-F238E27FC236}">
                <a16:creationId xmlns:a16="http://schemas.microsoft.com/office/drawing/2014/main" id="{170F9D27-A42D-43B0-A754-89332B11072C}"/>
              </a:ext>
            </a:extLst>
          </p:cNvPr>
          <p:cNvSpPr txBox="1"/>
          <p:nvPr/>
        </p:nvSpPr>
        <p:spPr>
          <a:xfrm>
            <a:off x="1790697" y="4216499"/>
            <a:ext cx="682487" cy="307777"/>
          </a:xfrm>
          <a:prstGeom prst="rect">
            <a:avLst/>
          </a:prstGeom>
          <a:noFill/>
          <a:ln>
            <a:solidFill>
              <a:schemeClr val="tx1"/>
            </a:solidFill>
          </a:ln>
        </p:spPr>
        <p:txBody>
          <a:bodyPr wrap="square" rtlCol="0">
            <a:spAutoFit/>
          </a:bodyPr>
          <a:lstStyle/>
          <a:p>
            <a:r>
              <a:rPr lang="en-US" altLang="ko-KR" sz="1400" dirty="0">
                <a:solidFill>
                  <a:srgbClr val="FF0000"/>
                </a:solidFill>
              </a:rPr>
              <a:t>NAVY</a:t>
            </a:r>
            <a:endParaRPr lang="ko-KR" altLang="en-US" sz="1400" dirty="0">
              <a:solidFill>
                <a:srgbClr val="FF0000"/>
              </a:solidFill>
            </a:endParaRPr>
          </a:p>
        </p:txBody>
      </p:sp>
      <p:sp>
        <p:nvSpPr>
          <p:cNvPr id="25" name="TextBox 24">
            <a:extLst>
              <a:ext uri="{FF2B5EF4-FFF2-40B4-BE49-F238E27FC236}">
                <a16:creationId xmlns:a16="http://schemas.microsoft.com/office/drawing/2014/main" id="{BF40D915-D871-42C3-A85F-F7FA24E05E43}"/>
              </a:ext>
            </a:extLst>
          </p:cNvPr>
          <p:cNvSpPr txBox="1"/>
          <p:nvPr/>
        </p:nvSpPr>
        <p:spPr>
          <a:xfrm>
            <a:off x="3826894" y="4216498"/>
            <a:ext cx="682487" cy="307777"/>
          </a:xfrm>
          <a:prstGeom prst="rect">
            <a:avLst/>
          </a:prstGeom>
          <a:noFill/>
          <a:ln>
            <a:solidFill>
              <a:schemeClr val="tx1"/>
            </a:solidFill>
          </a:ln>
        </p:spPr>
        <p:txBody>
          <a:bodyPr wrap="square" rtlCol="0">
            <a:spAutoFit/>
          </a:bodyPr>
          <a:lstStyle/>
          <a:p>
            <a:r>
              <a:rPr lang="en-US" altLang="ko-KR" sz="1400" dirty="0"/>
              <a:t>XYZW</a:t>
            </a:r>
            <a:endParaRPr lang="ko-KR" altLang="en-US" sz="1400" dirty="0"/>
          </a:p>
        </p:txBody>
      </p:sp>
      <p:cxnSp>
        <p:nvCxnSpPr>
          <p:cNvPr id="20" name="직선 화살표 연결선 19">
            <a:extLst>
              <a:ext uri="{FF2B5EF4-FFF2-40B4-BE49-F238E27FC236}">
                <a16:creationId xmlns:a16="http://schemas.microsoft.com/office/drawing/2014/main" id="{3C53E176-6752-454E-88CD-14AF31C15F40}"/>
              </a:ext>
            </a:extLst>
          </p:cNvPr>
          <p:cNvCxnSpPr>
            <a:stCxn id="24" idx="3"/>
            <a:endCxn id="25" idx="1"/>
          </p:cNvCxnSpPr>
          <p:nvPr/>
        </p:nvCxnSpPr>
        <p:spPr>
          <a:xfrm flipV="1">
            <a:off x="2473184" y="4370387"/>
            <a:ext cx="135371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9DA544-CEEF-4D80-B931-1597DD218727}"/>
              </a:ext>
            </a:extLst>
          </p:cNvPr>
          <p:cNvSpPr txBox="1"/>
          <p:nvPr/>
        </p:nvSpPr>
        <p:spPr>
          <a:xfrm>
            <a:off x="2886655" y="3924071"/>
            <a:ext cx="598996"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ABC</a:t>
            </a:r>
            <a:endParaRPr lang="ko-KR" altLang="en-US" sz="1400" dirty="0"/>
          </a:p>
        </p:txBody>
      </p:sp>
      <p:sp>
        <p:nvSpPr>
          <p:cNvPr id="33" name="TextBox 32">
            <a:extLst>
              <a:ext uri="{FF2B5EF4-FFF2-40B4-BE49-F238E27FC236}">
                <a16:creationId xmlns:a16="http://schemas.microsoft.com/office/drawing/2014/main" id="{C0C43A5A-BB3E-4A6E-A1FF-9E5C0A2F1256}"/>
              </a:ext>
            </a:extLst>
          </p:cNvPr>
          <p:cNvSpPr txBox="1"/>
          <p:nvPr/>
        </p:nvSpPr>
        <p:spPr>
          <a:xfrm>
            <a:off x="5193195" y="5257156"/>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err="1"/>
              <a:t>평문</a:t>
            </a:r>
            <a:r>
              <a:rPr lang="en-US" altLang="ko-KR" sz="1400" dirty="0"/>
              <a:t>, </a:t>
            </a:r>
            <a:r>
              <a:rPr lang="ko-KR" altLang="en-US" sz="1400" dirty="0"/>
              <a:t>암호화된 개인키로 암호화한다</a:t>
            </a:r>
            <a:r>
              <a:rPr lang="en-US" altLang="ko-KR" sz="1400" dirty="0"/>
              <a:t>. </a:t>
            </a:r>
            <a:endParaRPr lang="ko-KR" altLang="en-US" sz="1400" dirty="0"/>
          </a:p>
        </p:txBody>
      </p:sp>
      <p:sp>
        <p:nvSpPr>
          <p:cNvPr id="34" name="TextBox 33">
            <a:extLst>
              <a:ext uri="{FF2B5EF4-FFF2-40B4-BE49-F238E27FC236}">
                <a16:creationId xmlns:a16="http://schemas.microsoft.com/office/drawing/2014/main" id="{BF4B1FE0-F150-4ED6-98E5-533A5E818354}"/>
              </a:ext>
            </a:extLst>
          </p:cNvPr>
          <p:cNvSpPr txBox="1"/>
          <p:nvPr/>
        </p:nvSpPr>
        <p:spPr>
          <a:xfrm>
            <a:off x="1201638" y="5257156"/>
            <a:ext cx="1271545" cy="307777"/>
          </a:xfrm>
          <a:prstGeom prst="rect">
            <a:avLst/>
          </a:prstGeom>
          <a:noFill/>
          <a:ln>
            <a:solidFill>
              <a:schemeClr val="tx1"/>
            </a:solidFill>
          </a:ln>
        </p:spPr>
        <p:txBody>
          <a:bodyPr wrap="square" rtlCol="0">
            <a:spAutoFit/>
          </a:bodyPr>
          <a:lstStyle/>
          <a:p>
            <a:r>
              <a:rPr lang="en-US" altLang="ko-KR" sz="1400" dirty="0"/>
              <a:t>IAMHUNGRY</a:t>
            </a:r>
            <a:endParaRPr lang="ko-KR" altLang="en-US" sz="1400" dirty="0"/>
          </a:p>
        </p:txBody>
      </p:sp>
      <p:sp>
        <p:nvSpPr>
          <p:cNvPr id="35" name="TextBox 34">
            <a:extLst>
              <a:ext uri="{FF2B5EF4-FFF2-40B4-BE49-F238E27FC236}">
                <a16:creationId xmlns:a16="http://schemas.microsoft.com/office/drawing/2014/main" id="{8B0BFF03-8ABC-48FC-8AD5-DAD230DA6C58}"/>
              </a:ext>
            </a:extLst>
          </p:cNvPr>
          <p:cNvSpPr txBox="1"/>
          <p:nvPr/>
        </p:nvSpPr>
        <p:spPr>
          <a:xfrm>
            <a:off x="3826894" y="5257155"/>
            <a:ext cx="1175469" cy="307777"/>
          </a:xfrm>
          <a:prstGeom prst="rect">
            <a:avLst/>
          </a:prstGeom>
          <a:noFill/>
          <a:ln>
            <a:solidFill>
              <a:schemeClr val="tx1"/>
            </a:solidFill>
          </a:ln>
        </p:spPr>
        <p:txBody>
          <a:bodyPr wrap="square" rtlCol="0">
            <a:spAutoFit/>
          </a:bodyPr>
          <a:lstStyle/>
          <a:p>
            <a:r>
              <a:rPr lang="en-US" altLang="ko-KR" sz="1400" dirty="0"/>
              <a:t>XHETLSPLW</a:t>
            </a:r>
            <a:endParaRPr lang="ko-KR" altLang="en-US" sz="1400" dirty="0"/>
          </a:p>
        </p:txBody>
      </p:sp>
      <p:cxnSp>
        <p:nvCxnSpPr>
          <p:cNvPr id="36" name="직선 화살표 연결선 35">
            <a:extLst>
              <a:ext uri="{FF2B5EF4-FFF2-40B4-BE49-F238E27FC236}">
                <a16:creationId xmlns:a16="http://schemas.microsoft.com/office/drawing/2014/main" id="{99BF4E1B-98B1-4975-98B3-381D9B6F8EB5}"/>
              </a:ext>
            </a:extLst>
          </p:cNvPr>
          <p:cNvCxnSpPr>
            <a:cxnSpLocks/>
            <a:stCxn id="34" idx="3"/>
            <a:endCxn id="35" idx="1"/>
          </p:cNvCxnSpPr>
          <p:nvPr/>
        </p:nvCxnSpPr>
        <p:spPr>
          <a:xfrm flipV="1">
            <a:off x="2473183" y="5411044"/>
            <a:ext cx="13537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20598D-3413-49A3-BF65-E09619C8149C}"/>
              </a:ext>
            </a:extLst>
          </p:cNvPr>
          <p:cNvSpPr txBox="1"/>
          <p:nvPr/>
        </p:nvSpPr>
        <p:spPr>
          <a:xfrm>
            <a:off x="2889965" y="4974292"/>
            <a:ext cx="682487"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XYZW</a:t>
            </a:r>
            <a:endParaRPr lang="ko-KR" altLang="en-US" sz="1400" dirty="0"/>
          </a:p>
        </p:txBody>
      </p:sp>
      <p:sp>
        <p:nvSpPr>
          <p:cNvPr id="44" name="TextBox 43">
            <a:extLst>
              <a:ext uri="{FF2B5EF4-FFF2-40B4-BE49-F238E27FC236}">
                <a16:creationId xmlns:a16="http://schemas.microsoft.com/office/drawing/2014/main" id="{DB0F3FD9-4D7B-4D07-A3A2-375B874E039D}"/>
              </a:ext>
            </a:extLst>
          </p:cNvPr>
          <p:cNvSpPr txBox="1"/>
          <p:nvPr/>
        </p:nvSpPr>
        <p:spPr>
          <a:xfrm>
            <a:off x="996065" y="5913051"/>
            <a:ext cx="10199869"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latin typeface="Arial" panose="020B0604020202020204" pitchFamily="34" charset="0"/>
              </a:rPr>
              <a:t>결국</a:t>
            </a:r>
            <a:r>
              <a:rPr lang="en-US" altLang="ko-KR" sz="1400" dirty="0">
                <a:latin typeface="Arial" panose="020B0604020202020204" pitchFamily="34" charset="0"/>
              </a:rPr>
              <a:t>, </a:t>
            </a:r>
            <a:r>
              <a:rPr lang="ko-KR" altLang="en-US" sz="1400" dirty="0">
                <a:latin typeface="Arial" panose="020B0604020202020204" pitchFamily="34" charset="0"/>
              </a:rPr>
              <a:t>암호체계 자체는 그 당시의 </a:t>
            </a:r>
            <a:r>
              <a:rPr lang="ko-KR" altLang="en-US" sz="1400" dirty="0">
                <a:solidFill>
                  <a:srgbClr val="0070C0"/>
                </a:solidFill>
                <a:latin typeface="Arial" panose="020B0604020202020204" pitchFamily="34" charset="0"/>
              </a:rPr>
              <a:t>컴퓨터 환경</a:t>
            </a:r>
            <a:r>
              <a:rPr lang="ko-KR" altLang="en-US" sz="1400" dirty="0">
                <a:latin typeface="Arial" panose="020B0604020202020204" pitchFamily="34" charset="0"/>
              </a:rPr>
              <a:t>에 비해 안전했으나</a:t>
            </a:r>
            <a:r>
              <a:rPr lang="en-US" altLang="ko-KR" sz="1400" dirty="0">
                <a:latin typeface="Arial" panose="020B0604020202020204" pitchFamily="34" charset="0"/>
              </a:rPr>
              <a:t>, </a:t>
            </a:r>
            <a:r>
              <a:rPr lang="en-US" altLang="ko-KR" sz="1400" dirty="0">
                <a:solidFill>
                  <a:srgbClr val="FF0000"/>
                </a:solidFill>
                <a:latin typeface="Arial" panose="020B0604020202020204" pitchFamily="34" charset="0"/>
              </a:rPr>
              <a:t>policy</a:t>
            </a:r>
            <a:r>
              <a:rPr lang="en-US" altLang="ko-KR" sz="1400" dirty="0">
                <a:latin typeface="Arial" panose="020B0604020202020204" pitchFamily="34" charset="0"/>
              </a:rPr>
              <a:t> </a:t>
            </a:r>
            <a:r>
              <a:rPr lang="ko-KR" altLang="en-US" sz="1400" dirty="0">
                <a:latin typeface="Arial" panose="020B0604020202020204" pitchFamily="34" charset="0"/>
              </a:rPr>
              <a:t>가 지켜지지 않아서</a:t>
            </a:r>
            <a:r>
              <a:rPr lang="en-US" altLang="ko-KR" sz="1400" dirty="0">
                <a:latin typeface="Arial" panose="020B0604020202020204" pitchFamily="34" charset="0"/>
              </a:rPr>
              <a:t>, </a:t>
            </a:r>
            <a:r>
              <a:rPr lang="ko-KR" altLang="en-US" sz="1400" dirty="0">
                <a:latin typeface="Arial" panose="020B0604020202020204" pitchFamily="34" charset="0"/>
              </a:rPr>
              <a:t>영화와 같은 크래킹이 가능</a:t>
            </a:r>
            <a:r>
              <a:rPr lang="en-US" altLang="ko-KR" sz="1400" dirty="0">
                <a:latin typeface="Arial" panose="020B0604020202020204" pitchFamily="34" charset="0"/>
              </a:rPr>
              <a:t>.</a:t>
            </a:r>
          </a:p>
        </p:txBody>
      </p:sp>
      <p:cxnSp>
        <p:nvCxnSpPr>
          <p:cNvPr id="45" name="직선 연결선 44">
            <a:extLst>
              <a:ext uri="{FF2B5EF4-FFF2-40B4-BE49-F238E27FC236}">
                <a16:creationId xmlns:a16="http://schemas.microsoft.com/office/drawing/2014/main" id="{2549FB69-D6A3-4B17-BED9-F3A169DE1E7C}"/>
              </a:ext>
            </a:extLst>
          </p:cNvPr>
          <p:cNvCxnSpPr>
            <a:cxnSpLocks/>
          </p:cNvCxnSpPr>
          <p:nvPr/>
        </p:nvCxnSpPr>
        <p:spPr>
          <a:xfrm>
            <a:off x="775582" y="5670708"/>
            <a:ext cx="96290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그룹 25">
            <a:extLst>
              <a:ext uri="{FF2B5EF4-FFF2-40B4-BE49-F238E27FC236}">
                <a16:creationId xmlns:a16="http://schemas.microsoft.com/office/drawing/2014/main" id="{B2707639-B08B-4B8D-BD2C-3DB0EB143B3B}"/>
              </a:ext>
            </a:extLst>
          </p:cNvPr>
          <p:cNvGrpSpPr/>
          <p:nvPr/>
        </p:nvGrpSpPr>
        <p:grpSpPr>
          <a:xfrm>
            <a:off x="11593737" y="6457890"/>
            <a:ext cx="678993" cy="400110"/>
            <a:chOff x="10627762" y="-30288"/>
            <a:chExt cx="597159" cy="400110"/>
          </a:xfrm>
        </p:grpSpPr>
        <p:sp>
          <p:nvSpPr>
            <p:cNvPr id="27" name="사각형: 둥근 모서리 26">
              <a:extLst>
                <a:ext uri="{FF2B5EF4-FFF2-40B4-BE49-F238E27FC236}">
                  <a16:creationId xmlns:a16="http://schemas.microsoft.com/office/drawing/2014/main" id="{802B54A3-BA41-4FC9-A297-36118E52122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326911F-9A15-4A43-8FC4-2DDA29B3BF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0" name="화살표: 오른쪽 29">
              <a:hlinkClick r:id="" action="ppaction://noaction"/>
              <a:extLst>
                <a:ext uri="{FF2B5EF4-FFF2-40B4-BE49-F238E27FC236}">
                  <a16:creationId xmlns:a16="http://schemas.microsoft.com/office/drawing/2014/main" id="{248AA6E2-B8D7-4AFD-BF1F-D371EBF8D40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화살표: 오른쪽 30">
            <a:hlinkClick r:id="" action="ppaction://noaction"/>
            <a:extLst>
              <a:ext uri="{FF2B5EF4-FFF2-40B4-BE49-F238E27FC236}">
                <a16:creationId xmlns:a16="http://schemas.microsoft.com/office/drawing/2014/main" id="{8DD32415-C5D7-479E-ACC1-08BD02A66FD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22243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a:t>
            </a:r>
            <a:r>
              <a:rPr lang="ko-KR" altLang="en-US" dirty="0" err="1"/>
              <a:t>대칭키</a:t>
            </a:r>
            <a:r>
              <a:rPr lang="ko-KR" altLang="en-US" dirty="0"/>
              <a:t> </a:t>
            </a:r>
            <a:r>
              <a:rPr lang="en-US" altLang="ko-KR" dirty="0"/>
              <a:t>vs </a:t>
            </a:r>
            <a:r>
              <a:rPr lang="ko-KR" altLang="en-US" dirty="0"/>
              <a:t>비대칭키</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F752891A-12E4-42A2-8EE5-FAD7E43B7C7C}"/>
              </a:ext>
            </a:extLst>
          </p:cNvPr>
          <p:cNvSpPr txBox="1"/>
          <p:nvPr/>
        </p:nvSpPr>
        <p:spPr>
          <a:xfrm>
            <a:off x="758307" y="1950142"/>
            <a:ext cx="1208314" cy="369332"/>
          </a:xfrm>
          <a:prstGeom prst="rect">
            <a:avLst/>
          </a:prstGeom>
          <a:noFill/>
          <a:ln>
            <a:solidFill>
              <a:srgbClr val="7030A0"/>
            </a:solidFill>
          </a:ln>
        </p:spPr>
        <p:txBody>
          <a:bodyPr wrap="square" rtlCol="0">
            <a:spAutoFit/>
          </a:bodyPr>
          <a:lstStyle/>
          <a:p>
            <a:r>
              <a:rPr lang="ko-KR" altLang="en-US" dirty="0" err="1"/>
              <a:t>대칭키</a:t>
            </a:r>
            <a:r>
              <a:rPr lang="ko-KR" altLang="en-US" dirty="0"/>
              <a:t> </a:t>
            </a:r>
          </a:p>
        </p:txBody>
      </p:sp>
      <p:sp>
        <p:nvSpPr>
          <p:cNvPr id="3" name="TextBox 2">
            <a:extLst>
              <a:ext uri="{FF2B5EF4-FFF2-40B4-BE49-F238E27FC236}">
                <a16:creationId xmlns:a16="http://schemas.microsoft.com/office/drawing/2014/main" id="{577D6702-CFF7-401E-8A79-444745396055}"/>
              </a:ext>
            </a:extLst>
          </p:cNvPr>
          <p:cNvSpPr txBox="1"/>
          <p:nvPr/>
        </p:nvSpPr>
        <p:spPr>
          <a:xfrm>
            <a:off x="2086848" y="1950142"/>
            <a:ext cx="8018301" cy="369332"/>
          </a:xfrm>
          <a:prstGeom prst="rect">
            <a:avLst/>
          </a:prstGeom>
          <a:noFill/>
          <a:ln>
            <a:solidFill>
              <a:schemeClr val="accent6">
                <a:lumMod val="50000"/>
              </a:schemeClr>
            </a:solidFill>
          </a:ln>
        </p:spPr>
        <p:txBody>
          <a:bodyPr wrap="square" rtlCol="0">
            <a:spAutoFit/>
          </a:bodyPr>
          <a:lstStyle/>
          <a:p>
            <a:r>
              <a:rPr lang="ko-KR" altLang="en-US" dirty="0"/>
              <a:t>암호화 키 </a:t>
            </a:r>
            <a:r>
              <a:rPr lang="en-US" altLang="ko-KR" dirty="0"/>
              <a:t>= </a:t>
            </a:r>
            <a:r>
              <a:rPr lang="ko-KR" altLang="en-US" dirty="0"/>
              <a:t>복호화 키</a:t>
            </a:r>
            <a:endParaRPr lang="en-US" altLang="ko-KR" dirty="0"/>
          </a:p>
        </p:txBody>
      </p:sp>
      <p:sp>
        <p:nvSpPr>
          <p:cNvPr id="11" name="TextBox 10">
            <a:extLst>
              <a:ext uri="{FF2B5EF4-FFF2-40B4-BE49-F238E27FC236}">
                <a16:creationId xmlns:a16="http://schemas.microsoft.com/office/drawing/2014/main" id="{6E461072-F3E9-42F4-8382-B839301C47CA}"/>
              </a:ext>
            </a:extLst>
          </p:cNvPr>
          <p:cNvSpPr txBox="1"/>
          <p:nvPr/>
        </p:nvSpPr>
        <p:spPr>
          <a:xfrm>
            <a:off x="1966621" y="6252424"/>
            <a:ext cx="3193207" cy="369332"/>
          </a:xfrm>
          <a:prstGeom prst="rect">
            <a:avLst/>
          </a:prstGeom>
          <a:noFill/>
          <a:ln>
            <a:noFill/>
          </a:ln>
        </p:spPr>
        <p:txBody>
          <a:bodyPr wrap="square" rtlCol="0">
            <a:spAutoFit/>
          </a:bodyPr>
          <a:lstStyle/>
          <a:p>
            <a:pPr marL="285750" indent="-285750">
              <a:buFont typeface="Arial" panose="020B0604020202020204" pitchFamily="34" charset="0"/>
              <a:buChar char="•"/>
            </a:pPr>
            <a:r>
              <a:rPr lang="ko-KR" altLang="en-US" dirty="0" err="1"/>
              <a:t>키교환</a:t>
            </a:r>
            <a:r>
              <a:rPr lang="ko-KR" altLang="en-US" dirty="0"/>
              <a:t> 필요</a:t>
            </a:r>
            <a:endParaRPr lang="en-US" altLang="ko-KR" dirty="0"/>
          </a:p>
        </p:txBody>
      </p:sp>
      <p:pic>
        <p:nvPicPr>
          <p:cNvPr id="4098" name="Picture 2" descr="RAON CTF - WEB Essential">
            <a:extLst>
              <a:ext uri="{FF2B5EF4-FFF2-40B4-BE49-F238E27FC236}">
                <a16:creationId xmlns:a16="http://schemas.microsoft.com/office/drawing/2014/main" id="{9B96E0AD-7A00-4F5D-99E8-561C8EACC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848" y="2507273"/>
            <a:ext cx="6330043" cy="355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3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a:t>
            </a:r>
            <a:r>
              <a:rPr lang="ko-KR" altLang="en-US" dirty="0" err="1"/>
              <a:t>대칭키</a:t>
            </a:r>
            <a:r>
              <a:rPr lang="ko-KR" altLang="en-US" dirty="0"/>
              <a:t> </a:t>
            </a:r>
            <a:r>
              <a:rPr lang="en-US" altLang="ko-KR" dirty="0"/>
              <a:t>vs </a:t>
            </a:r>
            <a:r>
              <a:rPr lang="ko-KR" altLang="en-US" dirty="0"/>
              <a:t>비대칭키</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F752891A-12E4-42A2-8EE5-FAD7E43B7C7C}"/>
              </a:ext>
            </a:extLst>
          </p:cNvPr>
          <p:cNvSpPr txBox="1"/>
          <p:nvPr/>
        </p:nvSpPr>
        <p:spPr>
          <a:xfrm>
            <a:off x="758307" y="1950142"/>
            <a:ext cx="1208314" cy="369332"/>
          </a:xfrm>
          <a:prstGeom prst="rect">
            <a:avLst/>
          </a:prstGeom>
          <a:noFill/>
          <a:ln>
            <a:solidFill>
              <a:srgbClr val="7030A0"/>
            </a:solidFill>
          </a:ln>
        </p:spPr>
        <p:txBody>
          <a:bodyPr wrap="square" rtlCol="0">
            <a:spAutoFit/>
          </a:bodyPr>
          <a:lstStyle/>
          <a:p>
            <a:r>
              <a:rPr lang="ko-KR" altLang="en-US" dirty="0"/>
              <a:t>비대칭키 </a:t>
            </a:r>
          </a:p>
        </p:txBody>
      </p:sp>
      <p:sp>
        <p:nvSpPr>
          <p:cNvPr id="3" name="TextBox 2">
            <a:extLst>
              <a:ext uri="{FF2B5EF4-FFF2-40B4-BE49-F238E27FC236}">
                <a16:creationId xmlns:a16="http://schemas.microsoft.com/office/drawing/2014/main" id="{577D6702-CFF7-401E-8A79-444745396055}"/>
              </a:ext>
            </a:extLst>
          </p:cNvPr>
          <p:cNvSpPr txBox="1"/>
          <p:nvPr/>
        </p:nvSpPr>
        <p:spPr>
          <a:xfrm>
            <a:off x="2086848" y="1950142"/>
            <a:ext cx="8018301" cy="646331"/>
          </a:xfrm>
          <a:prstGeom prst="rect">
            <a:avLst/>
          </a:prstGeom>
          <a:noFill/>
          <a:ln>
            <a:solidFill>
              <a:schemeClr val="accent6">
                <a:lumMod val="50000"/>
              </a:schemeClr>
            </a:solidFill>
          </a:ln>
        </p:spPr>
        <p:txBody>
          <a:bodyPr wrap="square" rtlCol="0">
            <a:spAutoFit/>
          </a:bodyPr>
          <a:lstStyle/>
          <a:p>
            <a:r>
              <a:rPr lang="ko-KR" altLang="en-US" dirty="0"/>
              <a:t>공개키 </a:t>
            </a:r>
            <a:r>
              <a:rPr lang="en-US" altLang="ko-KR" dirty="0"/>
              <a:t>: </a:t>
            </a:r>
            <a:r>
              <a:rPr lang="ko-KR" altLang="en-US" dirty="0"/>
              <a:t>모든 사람이 접근 가능한 키</a:t>
            </a:r>
            <a:endParaRPr lang="en-US" altLang="ko-KR" dirty="0"/>
          </a:p>
          <a:p>
            <a:r>
              <a:rPr lang="ko-KR" altLang="en-US" dirty="0"/>
              <a:t>개인키 </a:t>
            </a:r>
            <a:r>
              <a:rPr lang="en-US" altLang="ko-KR" dirty="0"/>
              <a:t>: </a:t>
            </a:r>
            <a:r>
              <a:rPr lang="ko-KR" altLang="en-US" dirty="0"/>
              <a:t>사용자만이 가지고 있는 키</a:t>
            </a:r>
            <a:endParaRPr lang="en-US" altLang="ko-KR" dirty="0"/>
          </a:p>
        </p:txBody>
      </p:sp>
      <p:sp>
        <p:nvSpPr>
          <p:cNvPr id="11" name="TextBox 10">
            <a:extLst>
              <a:ext uri="{FF2B5EF4-FFF2-40B4-BE49-F238E27FC236}">
                <a16:creationId xmlns:a16="http://schemas.microsoft.com/office/drawing/2014/main" id="{6E461072-F3E9-42F4-8382-B839301C47CA}"/>
              </a:ext>
            </a:extLst>
          </p:cNvPr>
          <p:cNvSpPr txBox="1"/>
          <p:nvPr/>
        </p:nvSpPr>
        <p:spPr>
          <a:xfrm>
            <a:off x="1966621" y="6252424"/>
            <a:ext cx="3193207" cy="369332"/>
          </a:xfrm>
          <a:prstGeom prst="rect">
            <a:avLst/>
          </a:prstGeom>
          <a:noFill/>
          <a:ln>
            <a:noFill/>
          </a:ln>
        </p:spPr>
        <p:txBody>
          <a:bodyPr wrap="square" rtlCol="0">
            <a:spAutoFit/>
          </a:bodyPr>
          <a:lstStyle/>
          <a:p>
            <a:pPr marL="285750" indent="-285750">
              <a:buFont typeface="Arial" panose="020B0604020202020204" pitchFamily="34" charset="0"/>
              <a:buChar char="•"/>
            </a:pPr>
            <a:r>
              <a:rPr lang="ko-KR" altLang="en-US" dirty="0" err="1"/>
              <a:t>키교환</a:t>
            </a:r>
            <a:r>
              <a:rPr lang="ko-KR" altLang="en-US" dirty="0"/>
              <a:t> 할 필요가 없음</a:t>
            </a:r>
            <a:r>
              <a:rPr lang="en-US" altLang="ko-KR" dirty="0"/>
              <a:t>!</a:t>
            </a:r>
          </a:p>
        </p:txBody>
      </p:sp>
      <p:grpSp>
        <p:nvGrpSpPr>
          <p:cNvPr id="5" name="그룹 4">
            <a:extLst>
              <a:ext uri="{FF2B5EF4-FFF2-40B4-BE49-F238E27FC236}">
                <a16:creationId xmlns:a16="http://schemas.microsoft.com/office/drawing/2014/main" id="{AF7AB115-6086-416B-865A-083B9F33B6F7}"/>
              </a:ext>
            </a:extLst>
          </p:cNvPr>
          <p:cNvGrpSpPr/>
          <p:nvPr/>
        </p:nvGrpSpPr>
        <p:grpSpPr>
          <a:xfrm>
            <a:off x="1826077" y="2755354"/>
            <a:ext cx="8215995" cy="3220071"/>
            <a:chOff x="1826077" y="2755354"/>
            <a:chExt cx="8215995" cy="3220071"/>
          </a:xfrm>
        </p:grpSpPr>
        <p:pic>
          <p:nvPicPr>
            <p:cNvPr id="3074" name="Picture 2" descr="암호학] 대칭키 vs 공개키(비대칭키) 암호화 차이">
              <a:extLst>
                <a:ext uri="{FF2B5EF4-FFF2-40B4-BE49-F238E27FC236}">
                  <a16:creationId xmlns:a16="http://schemas.microsoft.com/office/drawing/2014/main" id="{F5B23294-EF48-4C92-ABFC-131066802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077" y="2755354"/>
              <a:ext cx="8215995" cy="3220071"/>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38D53DBE-80BE-4784-886F-13A48E670B09}"/>
                </a:ext>
              </a:extLst>
            </p:cNvPr>
            <p:cNvSpPr/>
            <p:nvPr/>
          </p:nvSpPr>
          <p:spPr>
            <a:xfrm>
              <a:off x="8156121" y="5412921"/>
              <a:ext cx="1869622" cy="465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22188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RSA</a:t>
            </a:r>
            <a:r>
              <a:rPr lang="ko-KR" altLang="en-US" dirty="0"/>
              <a:t> 암호</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이과주의] 숫자의 원자 소수의 비밀을 아는자가 세상을 지배한다 - 인스티즈(instiz) 인티포털">
            <a:extLst>
              <a:ext uri="{FF2B5EF4-FFF2-40B4-BE49-F238E27FC236}">
                <a16:creationId xmlns:a16="http://schemas.microsoft.com/office/drawing/2014/main" id="{C24BD2E2-B7CC-4595-B403-281CAA2FE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63" y="2938348"/>
            <a:ext cx="2950195" cy="20949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ON CTF - WEB Essential">
            <a:extLst>
              <a:ext uri="{FF2B5EF4-FFF2-40B4-BE49-F238E27FC236}">
                <a16:creationId xmlns:a16="http://schemas.microsoft.com/office/drawing/2014/main" id="{FC9B21D7-D404-448F-8C78-1A51153EB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79" y="1829778"/>
            <a:ext cx="8055177" cy="451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2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실습 </a:t>
            </a:r>
            <a:r>
              <a:rPr lang="en-US" altLang="ko-KR" dirty="0"/>
              <a:t>– RSA</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en-US" altLang="ko-KR" sz="1000" kern="0" spc="0" dirty="0">
                <a:solidFill>
                  <a:srgbClr val="000000"/>
                </a:solidFill>
                <a:effectLst/>
                <a:latin typeface="맑은 고딕" panose="020B0503020000020004" pitchFamily="50" charset="-127"/>
                <a:ea typeface="맑은 고딕" panose="020B0503020000020004" pitchFamily="50" charset="-127"/>
              </a:rPr>
              <a:t>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공개키 </a:t>
            </a:r>
            <a:r>
              <a:rPr lang="en-US" altLang="ko-KR" sz="1000" kern="0" dirty="0">
                <a:solidFill>
                  <a:srgbClr val="000000"/>
                </a:solidFill>
                <a:latin typeface="맑은 고딕" panose="020B0503020000020004" pitchFamily="50" charset="-127"/>
                <a:ea typeface="맑은 고딕" panose="020B0503020000020004" pitchFamily="50" charset="-127"/>
              </a:rPr>
              <a:t>: 1cf0f8fb,7dc31bad2e800fecea8ccdbe7d782543</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개인키 </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en-US" altLang="ko-KR" sz="700" kern="0" dirty="0">
                <a:solidFill>
                  <a:srgbClr val="000000"/>
                </a:solidFill>
                <a:latin typeface="맑은 고딕" panose="020B0503020000020004" pitchFamily="50" charset="-127"/>
                <a:ea typeface="맑은 고딕" panose="020B0503020000020004" pitchFamily="50" charset="-127"/>
              </a:rPr>
              <a:t>60d25ed35773fee4f0889ad4906d3d33,7dc31bad2e800fecea8ccdbe7d782543</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알고리즘을 이해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실행 단추: 문서 32">
            <a:hlinkClick r:id="rId6" action="ppaction://hlinkfile"/>
            <a:extLst>
              <a:ext uri="{FF2B5EF4-FFF2-40B4-BE49-F238E27FC236}">
                <a16:creationId xmlns:a16="http://schemas.microsoft.com/office/drawing/2014/main" id="{5B8E6399-6C6C-45E1-8F02-79DA716AD5BF}"/>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6969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화살표: 오른쪽 6">
            <a:hlinkClick r:id="" action="ppaction://noaction"/>
            <a:extLst>
              <a:ext uri="{FF2B5EF4-FFF2-40B4-BE49-F238E27FC236}">
                <a16:creationId xmlns:a16="http://schemas.microsoft.com/office/drawing/2014/main" id="{AC876A3B-2146-4C09-A591-885C34BCB34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7372D24A-8A3E-4FAD-9FF1-6F10C69B278C}"/>
              </a:ext>
            </a:extLst>
          </p:cNvPr>
          <p:cNvGraphicFramePr>
            <a:graphicFrameLocks noGrp="1"/>
          </p:cNvGraphicFramePr>
          <p:nvPr/>
        </p:nvGraphicFramePr>
        <p:xfrm>
          <a:off x="1661823" y="2552877"/>
          <a:ext cx="9159901" cy="1752245"/>
        </p:xfrm>
        <a:graphic>
          <a:graphicData uri="http://schemas.openxmlformats.org/drawingml/2006/table">
            <a:tbl>
              <a:tblPr/>
              <a:tblGrid>
                <a:gridCol w="1997984">
                  <a:extLst>
                    <a:ext uri="{9D8B030D-6E8A-4147-A177-3AD203B41FA5}">
                      <a16:colId xmlns:a16="http://schemas.microsoft.com/office/drawing/2014/main" val="3411008718"/>
                    </a:ext>
                  </a:extLst>
                </a:gridCol>
                <a:gridCol w="5769017">
                  <a:extLst>
                    <a:ext uri="{9D8B030D-6E8A-4147-A177-3AD203B41FA5}">
                      <a16:colId xmlns:a16="http://schemas.microsoft.com/office/drawing/2014/main" val="235996590"/>
                    </a:ext>
                  </a:extLst>
                </a:gridCol>
                <a:gridCol w="1392900">
                  <a:extLst>
                    <a:ext uri="{9D8B030D-6E8A-4147-A177-3AD203B41FA5}">
                      <a16:colId xmlns:a16="http://schemas.microsoft.com/office/drawing/2014/main" val="3718095560"/>
                    </a:ext>
                  </a:extLst>
                </a:gridCol>
              </a:tblGrid>
              <a:tr h="1752245">
                <a:tc>
                  <a:txBody>
                    <a:bodyPr/>
                    <a:lstStyle/>
                    <a:p>
                      <a:pPr marL="0" marR="0" indent="0" algn="ctr" fontAlgn="base" latinLnBrk="0">
                        <a:lnSpc>
                          <a:spcPct val="130000"/>
                        </a:lnSpc>
                        <a:spcBef>
                          <a:spcPts val="0"/>
                        </a:spcBef>
                        <a:spcAft>
                          <a:spcPts val="0"/>
                        </a:spcAft>
                      </a:pPr>
                      <a:r>
                        <a:rPr lang="ko-KR" altLang="en-US" sz="1400" kern="0" spc="0" dirty="0">
                          <a:solidFill>
                            <a:srgbClr val="000000"/>
                          </a:solidFill>
                          <a:effectLst/>
                          <a:latin typeface="휴먼명조"/>
                          <a:ea typeface="휴먼명조"/>
                        </a:rPr>
                        <a:t>암호 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fontAlgn="base" latinLnBrk="0">
                        <a:lnSpc>
                          <a:spcPct val="150000"/>
                        </a:lnSpc>
                        <a:spcBef>
                          <a:spcPts val="0"/>
                        </a:spcBef>
                        <a:spcAft>
                          <a:spcPts val="0"/>
                        </a:spcAft>
                      </a:pPr>
                      <a:r>
                        <a:rPr lang="en-US" altLang="ko-KR" sz="1400" kern="0" spc="0" dirty="0">
                          <a:solidFill>
                            <a:srgbClr val="000000"/>
                          </a:solidFill>
                          <a:effectLst/>
                          <a:latin typeface="바탕" panose="02030600000101010101" pitchFamily="18" charset="-127"/>
                          <a:ea typeface="바탕" panose="02030600000101010101" pitchFamily="18" charset="-127"/>
                        </a:rPr>
                        <a:t>• </a:t>
                      </a:r>
                      <a:r>
                        <a:rPr lang="ko-KR" altLang="en-US" sz="1400" kern="0" spc="0" dirty="0" err="1">
                          <a:solidFill>
                            <a:srgbClr val="000000"/>
                          </a:solidFill>
                          <a:effectLst/>
                          <a:latin typeface="휴먼명조"/>
                          <a:ea typeface="휴먼명조"/>
                        </a:rPr>
                        <a:t>시저</a:t>
                      </a:r>
                      <a:r>
                        <a:rPr lang="en-US" altLang="ko-KR" sz="1400" kern="0" spc="0" dirty="0">
                          <a:solidFill>
                            <a:srgbClr val="000000"/>
                          </a:solidFill>
                          <a:effectLst/>
                          <a:latin typeface="휴먼명조"/>
                          <a:ea typeface="휴먼명조"/>
                        </a:rPr>
                        <a:t>, </a:t>
                      </a:r>
                      <a:r>
                        <a:rPr lang="ko-KR" altLang="en-US" sz="1400" kern="0" spc="0" dirty="0" err="1">
                          <a:solidFill>
                            <a:srgbClr val="000000"/>
                          </a:solidFill>
                          <a:effectLst/>
                          <a:latin typeface="휴먼명조"/>
                          <a:ea typeface="휴먼명조"/>
                        </a:rPr>
                        <a:t>비즈네르</a:t>
                      </a:r>
                      <a:r>
                        <a:rPr lang="en-US" altLang="ko-KR" sz="1400" kern="0" spc="0" dirty="0">
                          <a:solidFill>
                            <a:srgbClr val="000000"/>
                          </a:solidFill>
                          <a:effectLst/>
                          <a:latin typeface="휴먼명조"/>
                          <a:ea typeface="휴먼명조"/>
                        </a:rPr>
                        <a:t>, </a:t>
                      </a:r>
                      <a:r>
                        <a:rPr lang="en-US" altLang="ko-KR" sz="1400" kern="0" spc="0" dirty="0" err="1">
                          <a:solidFill>
                            <a:srgbClr val="000000"/>
                          </a:solidFill>
                          <a:effectLst/>
                          <a:latin typeface="휴먼명조"/>
                          <a:ea typeface="휴먼명조"/>
                        </a:rPr>
                        <a:t>rsa</a:t>
                      </a:r>
                      <a:r>
                        <a:rPr lang="en-US" altLang="ko-KR" sz="1400" kern="0" spc="0" dirty="0">
                          <a:solidFill>
                            <a:srgbClr val="000000"/>
                          </a:solidFill>
                          <a:effectLst/>
                          <a:latin typeface="휴먼명조"/>
                          <a:ea typeface="휴먼명조"/>
                        </a:rPr>
                        <a:t> </a:t>
                      </a:r>
                      <a:r>
                        <a:rPr lang="ko-KR" altLang="en-US" sz="1400" kern="0" spc="0" dirty="0">
                          <a:solidFill>
                            <a:srgbClr val="000000"/>
                          </a:solidFill>
                          <a:effectLst/>
                          <a:latin typeface="휴먼명조"/>
                          <a:ea typeface="휴먼명조"/>
                        </a:rPr>
                        <a:t>암호 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ctr" fontAlgn="base" latinLnBrk="0">
                        <a:lnSpc>
                          <a:spcPct val="130000"/>
                        </a:lnSpc>
                        <a:spcBef>
                          <a:spcPts val="0"/>
                        </a:spcBef>
                        <a:spcAft>
                          <a:spcPts val="0"/>
                        </a:spcAft>
                      </a:pPr>
                      <a:r>
                        <a:rPr lang="ko-KR" altLang="en-US" sz="1200" kern="0" spc="0" dirty="0">
                          <a:solidFill>
                            <a:srgbClr val="000000"/>
                          </a:solidFill>
                          <a:effectLst/>
                          <a:latin typeface="돋움" panose="020B0600000101010101" pitchFamily="50" charset="-127"/>
                          <a:ea typeface="돋움" panose="020B0600000101010101" pitchFamily="50" charset="-127"/>
                        </a:rPr>
                        <a:t>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9228286"/>
                  </a:ext>
                </a:extLst>
              </a:tr>
            </a:tbl>
          </a:graphicData>
        </a:graphic>
      </p:graphicFrame>
      <p:grpSp>
        <p:nvGrpSpPr>
          <p:cNvPr id="5" name="그룹 4">
            <a:extLst>
              <a:ext uri="{FF2B5EF4-FFF2-40B4-BE49-F238E27FC236}">
                <a16:creationId xmlns:a16="http://schemas.microsoft.com/office/drawing/2014/main" id="{67ACA810-05C8-46C7-B1CB-B970756636CC}"/>
              </a:ext>
            </a:extLst>
          </p:cNvPr>
          <p:cNvGrpSpPr/>
          <p:nvPr/>
        </p:nvGrpSpPr>
        <p:grpSpPr>
          <a:xfrm>
            <a:off x="11593737" y="6457890"/>
            <a:ext cx="678993" cy="400110"/>
            <a:chOff x="10627762" y="-30288"/>
            <a:chExt cx="597159" cy="400110"/>
          </a:xfrm>
        </p:grpSpPr>
        <p:sp>
          <p:nvSpPr>
            <p:cNvPr id="6" name="사각형: 둥근 모서리 5">
              <a:extLst>
                <a:ext uri="{FF2B5EF4-FFF2-40B4-BE49-F238E27FC236}">
                  <a16:creationId xmlns:a16="http://schemas.microsoft.com/office/drawing/2014/main" id="{629CA70A-18B6-4714-A4A6-F4EFC42432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575F65A-3333-4FB0-89B4-1D3C4D1CF12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51EAD0F8-7326-4DAD-8683-832E2E5A8550}"/>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C428FE4A-FE98-4683-AC36-82430CEA3C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 </a:t>
            </a:r>
            <a:br>
              <a:rPr lang="en-US" altLang="ko-KR" dirty="0"/>
            </a:br>
            <a:r>
              <a:rPr lang="en-US" altLang="ko-KR" dirty="0"/>
              <a:t> </a:t>
            </a:r>
            <a:r>
              <a:rPr lang="ko-KR" altLang="en-US" sz="4400" kern="0" spc="0" dirty="0">
                <a:solidFill>
                  <a:srgbClr val="000000"/>
                </a:solidFill>
                <a:effectLst/>
                <a:latin typeface="함초롬바탕" panose="02030604000101010101" pitchFamily="18" charset="-127"/>
              </a:rPr>
              <a:t>암호 실습</a:t>
            </a:r>
            <a:endParaRPr lang="ko-KR" altLang="en-US" dirty="0"/>
          </a:p>
        </p:txBody>
      </p:sp>
    </p:spTree>
    <p:extLst>
      <p:ext uri="{BB962C8B-B14F-4D97-AF65-F5344CB8AC3E}">
        <p14:creationId xmlns:p14="http://schemas.microsoft.com/office/powerpoint/2010/main" val="2691556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20000"/>
          </a:bodyPr>
          <a:lstStyle/>
          <a:p>
            <a:pPr marL="0" indent="0">
              <a:buNone/>
            </a:pPr>
            <a:r>
              <a:rPr lang="en-US" altLang="ko-KR" b="0" i="0" dirty="0">
                <a:solidFill>
                  <a:srgbClr val="000000"/>
                </a:solidFill>
                <a:effectLst/>
                <a:latin typeface="Nanum Gothic"/>
              </a:rPr>
              <a:t>35526a2811d3cacd8f93d7cfa6faf3435f0769d7ad66e8d9fe2d27803c22afcb3fee9605697d13973dce06f9df346aa9502362fa487357d234726b6cdf5e305e71b8aa3ead7ba2c323c91f9d0232498232c7888def1ff114a798e4d08292f653315456c0fcde3e04c3a3e0149e067c344b1dd225321a67bd05708d8b2d1f66d810534939d3bcb66ab5656372697511ad50db9e6c2306f0d9009fb1b8bd0938a819889e57866368d036a6d0c535d7ad23426d646e000d76af6617f56eb5b5d34337d6c96e7592aa554d5dd9518a8a7fd7527772e80ac9a75157d3c111763e4ab945f821916344b02430694bbc58001fc85787b4aed375f03bf57f173044461ff85d075be723d2f8eb654a0c19f8c3a7df60bba221e3fecb2f75695442faae0ee149eca8f2af50888ada8343f2d2aad1ed53afa26a6ab7780236d1649d2118961712f6606adac1fad15a7ca495a1e0562e41cc73a8b9b83281c92d324fa172ca9e0fcfa8ad6e509441695ee2024842086b26cf5ad61b9dcd89c2d0f91dca9ffc7077bc48447892e5a553f101bd812821241c51816d5b566d7a8440390ba1e081770b015d83433337563c8588e6894610133741d0c822e2a692718d0bd3f749db35</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DAAC1F2C-C296-4C34-B4C9-AE46D61AF0F7}"/>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CB947AEB-8019-4A52-92AA-EDAD64BB9B0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2E2B709F-5ED5-4A84-BFE6-31AE91C8421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627E00-B574-4B23-93D9-91D17996645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0F57C1CE-F939-4200-8192-36BE8C5E3EE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465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a:t>개인키와 암호문을 복사 </a:t>
            </a:r>
            <a:r>
              <a:rPr lang="ko-KR" altLang="en-US" sz="1000" dirty="0" err="1"/>
              <a:t>붙혀넣기</a:t>
            </a:r>
            <a:r>
              <a:rPr lang="ko-KR" altLang="en-US" sz="1000" dirty="0"/>
              <a:t> 한다</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화살표: 오른쪽 11">
            <a:hlinkClick r:id="" action="ppaction://noaction"/>
            <a:extLst>
              <a:ext uri="{FF2B5EF4-FFF2-40B4-BE49-F238E27FC236}">
                <a16:creationId xmlns:a16="http://schemas.microsoft.com/office/drawing/2014/main" id="{EE699C98-5ECA-42BF-947E-FD7EE96DF9E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00899DB7-DEAC-45A3-A2B7-E6B0FE242635}"/>
              </a:ext>
            </a:extLst>
          </p:cNvPr>
          <p:cNvPicPr>
            <a:picLocks noChangeAspect="1"/>
          </p:cNvPicPr>
          <p:nvPr/>
        </p:nvPicPr>
        <p:blipFill>
          <a:blip r:embed="rId2"/>
          <a:stretch>
            <a:fillRect/>
          </a:stretch>
        </p:blipFill>
        <p:spPr>
          <a:xfrm>
            <a:off x="412521" y="808264"/>
            <a:ext cx="5494150" cy="4397149"/>
          </a:xfrm>
          <a:prstGeom prst="rect">
            <a:avLst/>
          </a:prstGeom>
        </p:spPr>
      </p:pic>
    </p:spTree>
    <p:extLst>
      <p:ext uri="{BB962C8B-B14F-4D97-AF65-F5344CB8AC3E}">
        <p14:creationId xmlns:p14="http://schemas.microsoft.com/office/powerpoint/2010/main" val="329286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 is </a:t>
            </a:r>
            <a:r>
              <a:rPr lang="en-US" altLang="ko-KR" sz="1000"/>
              <a:t>a public-key cryptosystem </a:t>
            </a:r>
            <a:r>
              <a:rPr lang="en-US" altLang="ko-KR" sz="1000" dirty="0"/>
              <a:t>that </a:t>
            </a:r>
            <a:r>
              <a:rPr lang="en-US" altLang="ko-KR" sz="1000"/>
              <a:t>is widely used for secure </a:t>
            </a:r>
            <a:r>
              <a:rPr lang="en-US" altLang="ko-KR" sz="1000" dirty="0"/>
              <a:t>data transmission. It is </a:t>
            </a:r>
            <a:r>
              <a:rPr lang="en-US" altLang="ko-KR" sz="1000"/>
              <a:t>also one of the oldest. The </a:t>
            </a:r>
            <a:r>
              <a:rPr lang="en-US" altLang="ko-KR" sz="1000" dirty="0"/>
              <a:t>acronym </a:t>
            </a:r>
            <a:r>
              <a:rPr lang="en-US" altLang="ko-KR" sz="1000"/>
              <a:t>RSA comes from the surnames </a:t>
            </a:r>
            <a:r>
              <a:rPr lang="en-US" altLang="ko-KR" sz="1000" dirty="0"/>
              <a:t>of </a:t>
            </a:r>
            <a:r>
              <a:rPr lang="en-US" altLang="ko-KR" sz="1000"/>
              <a:t>Ron Rivest</a:t>
            </a:r>
            <a:r>
              <a:rPr lang="en-US" altLang="ko-KR" sz="1000" dirty="0"/>
              <a:t>, Adi Shamir, </a:t>
            </a:r>
            <a:r>
              <a:rPr lang="en-US" altLang="ko-KR" sz="1000"/>
              <a:t>and Leonard Adleman</a:t>
            </a:r>
            <a:r>
              <a:rPr lang="en-US" altLang="ko-KR" sz="1000" dirty="0"/>
              <a:t>, who </a:t>
            </a:r>
            <a:r>
              <a:rPr lang="en-US" altLang="ko-KR" sz="1000"/>
              <a:t>publicly described the </a:t>
            </a:r>
            <a:r>
              <a:rPr lang="en-US" altLang="ko-KR" sz="1000" dirty="0"/>
              <a:t>algorithm in 1977. </a:t>
            </a:r>
            <a:r>
              <a:rPr lang="en-US" altLang="ko-KR" sz="1000"/>
              <a:t>An equivalent system was developed secretly</a:t>
            </a:r>
            <a:r>
              <a:rPr lang="en-US" altLang="ko-KR" sz="1000" dirty="0"/>
              <a:t>, in 1973 at GCHQ </a:t>
            </a:r>
            <a:r>
              <a:rPr lang="en-US" altLang="ko-KR" sz="1000"/>
              <a:t>by the English mathematician </a:t>
            </a:r>
            <a:r>
              <a:rPr lang="en-US" altLang="ko-KR" sz="1000" dirty="0"/>
              <a:t>Clifford Cocks. </a:t>
            </a:r>
            <a:r>
              <a:rPr lang="en-US" altLang="ko-KR" sz="1000"/>
              <a:t>That system was declassified </a:t>
            </a:r>
            <a:r>
              <a:rPr lang="en-US" altLang="ko-KR" sz="1000" dirty="0"/>
              <a:t>in 1997.</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a:t>
            </a:r>
            <a:r>
              <a:rPr lang="ko-KR" altLang="en-US" sz="1000" dirty="0"/>
              <a:t>는 안전한 데이터 전송에 널리 사용되는 공개 키 암호화 시스템입니다</a:t>
            </a:r>
            <a:r>
              <a:rPr lang="en-US" altLang="ko-KR" sz="1000" dirty="0"/>
              <a:t>. </a:t>
            </a:r>
          </a:p>
          <a:p>
            <a:pPr>
              <a:lnSpc>
                <a:spcPct val="140000"/>
              </a:lnSpc>
            </a:pPr>
            <a:r>
              <a:rPr lang="ko-KR" altLang="en-US" sz="1000" dirty="0"/>
              <a:t>또한 가장 오래된 것 중 하나입니다</a:t>
            </a:r>
            <a:r>
              <a:rPr lang="en-US" altLang="ko-KR" sz="1000" dirty="0"/>
              <a:t>. </a:t>
            </a:r>
          </a:p>
          <a:p>
            <a:pPr>
              <a:lnSpc>
                <a:spcPct val="140000"/>
              </a:lnSpc>
            </a:pPr>
            <a:r>
              <a:rPr lang="en-US" altLang="ko-KR" sz="1000" dirty="0"/>
              <a:t>RSA</a:t>
            </a:r>
            <a:r>
              <a:rPr lang="ko-KR" altLang="en-US" sz="1000" dirty="0"/>
              <a:t>의 약어는 </a:t>
            </a:r>
            <a:r>
              <a:rPr lang="en-US" altLang="ko-KR" sz="1000"/>
              <a:t>Ron Rivest</a:t>
            </a:r>
            <a:r>
              <a:rPr lang="en-US" altLang="ko-KR" sz="1000" dirty="0"/>
              <a:t>, Adi Shamir </a:t>
            </a:r>
            <a:r>
              <a:rPr lang="ko-KR" altLang="en-US" sz="1000"/>
              <a:t>및 </a:t>
            </a:r>
            <a:r>
              <a:rPr lang="en-US" altLang="ko-KR" sz="1000"/>
              <a:t>Leonard Adleman</a:t>
            </a:r>
            <a:r>
              <a:rPr lang="ko-KR" altLang="en-US" sz="1000" dirty="0"/>
              <a:t>의 성에서 유래되었으며 </a:t>
            </a:r>
            <a:r>
              <a:rPr lang="en-US" altLang="ko-KR" sz="1000" dirty="0"/>
              <a:t>1977 </a:t>
            </a:r>
            <a:r>
              <a:rPr lang="ko-KR" altLang="en-US" sz="1000" dirty="0"/>
              <a:t>년 알고리즘을 공개적으로 설명했습니다</a:t>
            </a:r>
            <a:r>
              <a:rPr lang="en-US" altLang="ko-KR" sz="1000" dirty="0"/>
              <a:t>. </a:t>
            </a:r>
          </a:p>
          <a:p>
            <a:pPr>
              <a:lnSpc>
                <a:spcPct val="140000"/>
              </a:lnSpc>
            </a:pPr>
            <a:r>
              <a:rPr lang="en-US" altLang="ko-KR" sz="1000" dirty="0"/>
              <a:t>1973 </a:t>
            </a:r>
            <a:r>
              <a:rPr lang="ko-KR" altLang="en-US" sz="1000" dirty="0"/>
              <a:t>년 </a:t>
            </a:r>
            <a:r>
              <a:rPr lang="en-US" altLang="ko-KR" sz="1000" dirty="0"/>
              <a:t>GCHQ</a:t>
            </a:r>
            <a:r>
              <a:rPr lang="ko-KR" altLang="en-US" sz="1000" dirty="0"/>
              <a:t>에서 영어 수학자 </a:t>
            </a:r>
            <a:r>
              <a:rPr lang="en-US" altLang="ko-KR" sz="1000" dirty="0"/>
              <a:t>Clifford Cocks</a:t>
            </a:r>
            <a:r>
              <a:rPr lang="ko-KR" altLang="en-US" sz="1000" dirty="0"/>
              <a:t>에 의해 동일한 시스템이 비밀리에 개발되었습니다</a:t>
            </a:r>
            <a:r>
              <a:rPr lang="en-US" altLang="ko-KR" sz="1000" dirty="0"/>
              <a:t>. </a:t>
            </a:r>
          </a:p>
          <a:p>
            <a:pPr>
              <a:lnSpc>
                <a:spcPct val="140000"/>
              </a:lnSpc>
            </a:pPr>
            <a:r>
              <a:rPr lang="ko-KR" altLang="en-US" sz="1000" dirty="0"/>
              <a:t>이 시스템은 </a:t>
            </a:r>
            <a:r>
              <a:rPr lang="en-US" altLang="ko-KR" sz="1000" dirty="0"/>
              <a:t>1997 </a:t>
            </a:r>
            <a:r>
              <a:rPr lang="ko-KR" altLang="en-US" sz="1000" dirty="0"/>
              <a:t>년에 기밀 해제되었습니다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C5CB22E9-D2EB-40BC-83E5-EC54F73018DD}"/>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2D15D188-5FAF-446C-9A32-7802A783869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24F37F7-9516-4A31-B468-9928EFBC1354}"/>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9C913433-6294-454D-9630-85D288C73BDB}"/>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098547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4F8907B7-D4F7-4235-B145-39E62E05E639}"/>
              </a:ext>
            </a:extLst>
          </p:cNvPr>
          <p:cNvSpPr txBox="1"/>
          <p:nvPr/>
        </p:nvSpPr>
        <p:spPr>
          <a:xfrm>
            <a:off x="956000" y="2136338"/>
            <a:ext cx="8555393"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Block </a:t>
            </a:r>
            <a:r>
              <a:rPr lang="ko-KR" altLang="en-US" dirty="0" err="1"/>
              <a:t>암호란</a:t>
            </a:r>
            <a:r>
              <a:rPr lang="en-US" altLang="ko-KR" dirty="0"/>
              <a:t>?</a:t>
            </a:r>
          </a:p>
          <a:p>
            <a:pPr marL="285750" indent="-285750">
              <a:buFont typeface="Arial" panose="020B0604020202020204" pitchFamily="34" charset="0"/>
              <a:buChar char="•"/>
            </a:pPr>
            <a:endParaRPr lang="en-US" altLang="ko-KR" dirty="0"/>
          </a:p>
          <a:p>
            <a:r>
              <a:rPr lang="en-US" altLang="ko-KR" dirty="0"/>
              <a:t>    -</a:t>
            </a:r>
            <a:r>
              <a:rPr lang="ko-KR" altLang="en-US" dirty="0"/>
              <a:t> </a:t>
            </a:r>
            <a:r>
              <a:rPr lang="ko-KR" altLang="en-US" dirty="0" err="1"/>
              <a:t>평문을</a:t>
            </a:r>
            <a:r>
              <a:rPr lang="ko-KR" altLang="en-US" dirty="0"/>
              <a:t> 블록 단위로 암호화하는 </a:t>
            </a:r>
            <a:r>
              <a:rPr lang="ko-KR" altLang="en-US" dirty="0" err="1">
                <a:solidFill>
                  <a:srgbClr val="0070C0"/>
                </a:solidFill>
              </a:rPr>
              <a:t>대칭키</a:t>
            </a:r>
            <a:r>
              <a:rPr lang="ko-KR" altLang="en-US" dirty="0"/>
              <a:t> 암호 시스템</a:t>
            </a:r>
            <a:endParaRPr lang="en-US" altLang="ko-KR" dirty="0"/>
          </a:p>
          <a:p>
            <a:endParaRPr lang="en-US" altLang="ko-KR" dirty="0"/>
          </a:p>
          <a:p>
            <a:endParaRPr lang="en-US" altLang="ko-KR" dirty="0"/>
          </a:p>
          <a:p>
            <a:pPr marL="285750" indent="-285750">
              <a:buFont typeface="Arial" panose="020B0604020202020204" pitchFamily="34" charset="0"/>
              <a:buChar char="•"/>
            </a:pPr>
            <a:r>
              <a:rPr lang="ko-KR" altLang="en-US" dirty="0"/>
              <a:t>블록 단위로 암호화를 한다는 의미</a:t>
            </a:r>
            <a:r>
              <a:rPr lang="en-US" altLang="ko-KR" dirty="0"/>
              <a:t>?</a:t>
            </a:r>
          </a:p>
          <a:p>
            <a:pPr marL="285750" indent="-285750">
              <a:buFont typeface="Arial" panose="020B0604020202020204" pitchFamily="34" charset="0"/>
              <a:buChar char="•"/>
            </a:pPr>
            <a:endParaRPr lang="en-US" altLang="ko-KR" dirty="0"/>
          </a:p>
          <a:p>
            <a:r>
              <a:rPr lang="en-US" altLang="ko-KR" dirty="0"/>
              <a:t>    -</a:t>
            </a:r>
            <a:r>
              <a:rPr lang="ko-KR" altLang="en-US" dirty="0"/>
              <a:t> 암호화 방식을 정할 때</a:t>
            </a:r>
            <a:r>
              <a:rPr lang="en-US" altLang="ko-KR" dirty="0"/>
              <a:t>,</a:t>
            </a:r>
            <a:r>
              <a:rPr lang="ko-KR" altLang="en-US" dirty="0"/>
              <a:t> </a:t>
            </a:r>
            <a:r>
              <a:rPr lang="ko-KR" altLang="en-US" dirty="0">
                <a:solidFill>
                  <a:srgbClr val="0070C0"/>
                </a:solidFill>
              </a:rPr>
              <a:t>임의의 길이</a:t>
            </a:r>
            <a:r>
              <a:rPr lang="ko-KR" altLang="en-US" dirty="0"/>
              <a:t>의 </a:t>
            </a:r>
            <a:r>
              <a:rPr lang="ko-KR" altLang="en-US" dirty="0" err="1"/>
              <a:t>평문에</a:t>
            </a:r>
            <a:r>
              <a:rPr lang="ko-KR" altLang="en-US" dirty="0"/>
              <a:t> 대해 고민할 필요가 없이 </a:t>
            </a:r>
            <a:endParaRPr lang="en-US" altLang="ko-KR" dirty="0"/>
          </a:p>
          <a:p>
            <a:r>
              <a:rPr lang="en-US" altLang="ko-KR" dirty="0"/>
              <a:t>      </a:t>
            </a:r>
            <a:r>
              <a:rPr lang="ko-KR" altLang="en-US" dirty="0"/>
              <a:t>고정된 길이의 각 블록을 암호화하는 방식만 정하면 된다</a:t>
            </a:r>
            <a:r>
              <a:rPr lang="en-US" altLang="ko-KR" dirty="0"/>
              <a:t>!</a:t>
            </a:r>
            <a:endParaRPr lang="ko-KR" altLang="en-US" dirty="0"/>
          </a:p>
        </p:txBody>
      </p:sp>
    </p:spTree>
    <p:extLst>
      <p:ext uri="{BB962C8B-B14F-4D97-AF65-F5344CB8AC3E}">
        <p14:creationId xmlns:p14="http://schemas.microsoft.com/office/powerpoint/2010/main" val="103402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Picture 2" descr="Investigating Block Cipher Modes with DPA - ChipWhisperer Wiki">
            <a:extLst>
              <a:ext uri="{FF2B5EF4-FFF2-40B4-BE49-F238E27FC236}">
                <a16:creationId xmlns:a16="http://schemas.microsoft.com/office/drawing/2014/main" id="{4B98D54A-7CA4-4B9A-BB3A-7A15B2825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024" y="4048126"/>
            <a:ext cx="57245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083940DA-2644-4CC8-8E74-8E400D14C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265" y="1929829"/>
            <a:ext cx="1585912" cy="1879156"/>
          </a:xfrm>
          <a:prstGeom prst="rect">
            <a:avLst/>
          </a:prstGeom>
        </p:spPr>
      </p:pic>
      <p:pic>
        <p:nvPicPr>
          <p:cNvPr id="6" name="그림 5">
            <a:extLst>
              <a:ext uri="{FF2B5EF4-FFF2-40B4-BE49-F238E27FC236}">
                <a16:creationId xmlns:a16="http://schemas.microsoft.com/office/drawing/2014/main" id="{2A60F17C-3CAD-454D-AA47-8D58501F71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2038" y="1929829"/>
            <a:ext cx="1585912" cy="1879156"/>
          </a:xfrm>
          <a:prstGeom prst="rect">
            <a:avLst/>
          </a:prstGeom>
        </p:spPr>
      </p:pic>
      <p:sp>
        <p:nvSpPr>
          <p:cNvPr id="7" name="TextBox 6">
            <a:extLst>
              <a:ext uri="{FF2B5EF4-FFF2-40B4-BE49-F238E27FC236}">
                <a16:creationId xmlns:a16="http://schemas.microsoft.com/office/drawing/2014/main" id="{D11E3851-9494-4B85-AB2B-90E6A4CE840D}"/>
              </a:ext>
            </a:extLst>
          </p:cNvPr>
          <p:cNvSpPr txBox="1"/>
          <p:nvPr/>
        </p:nvSpPr>
        <p:spPr>
          <a:xfrm>
            <a:off x="1172255" y="2111302"/>
            <a:ext cx="1338943" cy="369332"/>
          </a:xfrm>
          <a:prstGeom prst="rect">
            <a:avLst/>
          </a:prstGeom>
          <a:noFill/>
          <a:ln>
            <a:solidFill>
              <a:srgbClr val="7030A0"/>
            </a:solidFill>
          </a:ln>
        </p:spPr>
        <p:txBody>
          <a:bodyPr wrap="square" rtlCol="0">
            <a:spAutoFit/>
          </a:bodyPr>
          <a:lstStyle/>
          <a:p>
            <a:r>
              <a:rPr lang="en-US" altLang="ko-KR" dirty="0"/>
              <a:t>ECB </a:t>
            </a:r>
            <a:r>
              <a:rPr lang="ko-KR" altLang="en-US" dirty="0"/>
              <a:t>암호</a:t>
            </a:r>
          </a:p>
        </p:txBody>
      </p:sp>
      <p:sp>
        <p:nvSpPr>
          <p:cNvPr id="14" name="TextBox 13">
            <a:extLst>
              <a:ext uri="{FF2B5EF4-FFF2-40B4-BE49-F238E27FC236}">
                <a16:creationId xmlns:a16="http://schemas.microsoft.com/office/drawing/2014/main" id="{546B426F-0BA1-4BC9-A2FF-CA09A35FF932}"/>
              </a:ext>
            </a:extLst>
          </p:cNvPr>
          <p:cNvSpPr txBox="1"/>
          <p:nvPr/>
        </p:nvSpPr>
        <p:spPr>
          <a:xfrm>
            <a:off x="286430" y="2625208"/>
            <a:ext cx="3110594" cy="369332"/>
          </a:xfrm>
          <a:prstGeom prst="rect">
            <a:avLst/>
          </a:prstGeom>
          <a:noFill/>
          <a:ln>
            <a:solidFill>
              <a:schemeClr val="accent6">
                <a:lumMod val="50000"/>
              </a:schemeClr>
            </a:solidFill>
          </a:ln>
        </p:spPr>
        <p:txBody>
          <a:bodyPr wrap="square" rtlCol="0">
            <a:spAutoFit/>
          </a:bodyPr>
          <a:lstStyle/>
          <a:p>
            <a:r>
              <a:rPr lang="ko-KR" altLang="en-US" dirty="0"/>
              <a:t>각 블록에 사용된 키가 같음</a:t>
            </a:r>
          </a:p>
        </p:txBody>
      </p:sp>
    </p:spTree>
    <p:extLst>
      <p:ext uri="{BB962C8B-B14F-4D97-AF65-F5344CB8AC3E}">
        <p14:creationId xmlns:p14="http://schemas.microsoft.com/office/powerpoint/2010/main" val="4021111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a:extLst>
              <a:ext uri="{FF2B5EF4-FFF2-40B4-BE49-F238E27FC236}">
                <a16:creationId xmlns:a16="http://schemas.microsoft.com/office/drawing/2014/main" id="{083940DA-2644-4CC8-8E74-8E400D14C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265" y="1929829"/>
            <a:ext cx="1585912" cy="1879156"/>
          </a:xfrm>
          <a:prstGeom prst="rect">
            <a:avLst/>
          </a:prstGeom>
        </p:spPr>
      </p:pic>
      <p:sp>
        <p:nvSpPr>
          <p:cNvPr id="7" name="TextBox 6">
            <a:extLst>
              <a:ext uri="{FF2B5EF4-FFF2-40B4-BE49-F238E27FC236}">
                <a16:creationId xmlns:a16="http://schemas.microsoft.com/office/drawing/2014/main" id="{D11E3851-9494-4B85-AB2B-90E6A4CE840D}"/>
              </a:ext>
            </a:extLst>
          </p:cNvPr>
          <p:cNvSpPr txBox="1"/>
          <p:nvPr/>
        </p:nvSpPr>
        <p:spPr>
          <a:xfrm>
            <a:off x="1172255" y="2111302"/>
            <a:ext cx="1338943" cy="369332"/>
          </a:xfrm>
          <a:prstGeom prst="rect">
            <a:avLst/>
          </a:prstGeom>
          <a:noFill/>
          <a:ln>
            <a:solidFill>
              <a:srgbClr val="7030A0"/>
            </a:solidFill>
          </a:ln>
        </p:spPr>
        <p:txBody>
          <a:bodyPr wrap="square" rtlCol="0">
            <a:spAutoFit/>
          </a:bodyPr>
          <a:lstStyle/>
          <a:p>
            <a:r>
              <a:rPr lang="en-US" altLang="ko-KR" dirty="0"/>
              <a:t>CBC </a:t>
            </a:r>
            <a:r>
              <a:rPr lang="ko-KR" altLang="en-US" dirty="0"/>
              <a:t>암호</a:t>
            </a:r>
          </a:p>
        </p:txBody>
      </p:sp>
      <p:sp>
        <p:nvSpPr>
          <p:cNvPr id="14" name="TextBox 13">
            <a:extLst>
              <a:ext uri="{FF2B5EF4-FFF2-40B4-BE49-F238E27FC236}">
                <a16:creationId xmlns:a16="http://schemas.microsoft.com/office/drawing/2014/main" id="{546B426F-0BA1-4BC9-A2FF-CA09A35FF932}"/>
              </a:ext>
            </a:extLst>
          </p:cNvPr>
          <p:cNvSpPr txBox="1"/>
          <p:nvPr/>
        </p:nvSpPr>
        <p:spPr>
          <a:xfrm>
            <a:off x="286430" y="2625208"/>
            <a:ext cx="3110594" cy="369332"/>
          </a:xfrm>
          <a:prstGeom prst="rect">
            <a:avLst/>
          </a:prstGeom>
          <a:noFill/>
          <a:ln>
            <a:solidFill>
              <a:schemeClr val="accent6">
                <a:lumMod val="50000"/>
              </a:schemeClr>
            </a:solidFill>
          </a:ln>
        </p:spPr>
        <p:txBody>
          <a:bodyPr wrap="square" rtlCol="0">
            <a:spAutoFit/>
          </a:bodyPr>
          <a:lstStyle/>
          <a:p>
            <a:r>
              <a:rPr lang="ko-KR" altLang="en-US" dirty="0"/>
              <a:t>각 블록에 사용된 키가 </a:t>
            </a:r>
            <a:r>
              <a:rPr lang="ko-KR" altLang="en-US" dirty="0">
                <a:solidFill>
                  <a:srgbClr val="FF0000"/>
                </a:solidFill>
              </a:rPr>
              <a:t>다름</a:t>
            </a:r>
          </a:p>
        </p:txBody>
      </p:sp>
      <p:pic>
        <p:nvPicPr>
          <p:cNvPr id="6146" name="Picture 2" descr="Block cipher mode of operation - Wikipedia">
            <a:extLst>
              <a:ext uri="{FF2B5EF4-FFF2-40B4-BE49-F238E27FC236}">
                <a16:creationId xmlns:a16="http://schemas.microsoft.com/office/drawing/2014/main" id="{22325523-97EE-4987-B776-7E3C4547A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28" y="4195033"/>
            <a:ext cx="57150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33AFA75D-EBCB-4074-AA96-3A8797416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780" y="1929829"/>
            <a:ext cx="1585912" cy="1879156"/>
          </a:xfrm>
          <a:prstGeom prst="rect">
            <a:avLst/>
          </a:prstGeom>
        </p:spPr>
      </p:pic>
    </p:spTree>
    <p:extLst>
      <p:ext uri="{BB962C8B-B14F-4D97-AF65-F5344CB8AC3E}">
        <p14:creationId xmlns:p14="http://schemas.microsoft.com/office/powerpoint/2010/main" val="1392822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실행 단추: 문서 14">
            <a:hlinkClick r:id="rId2" action="ppaction://hlinkfile"/>
            <a:extLst>
              <a:ext uri="{FF2B5EF4-FFF2-40B4-BE49-F238E27FC236}">
                <a16:creationId xmlns:a16="http://schemas.microsoft.com/office/drawing/2014/main" id="{C642B003-6020-4FE7-AA7E-45DA4D6257C3}"/>
              </a:ext>
            </a:extLst>
          </p:cNvPr>
          <p:cNvSpPr/>
          <p:nvPr/>
        </p:nvSpPr>
        <p:spPr>
          <a:xfrm>
            <a:off x="9299644" y="3527960"/>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5B20F288-DE2B-4404-9C20-09AC05312DB1}"/>
              </a:ext>
            </a:extLst>
          </p:cNvPr>
          <p:cNvPicPr>
            <a:picLocks noChangeAspect="1"/>
          </p:cNvPicPr>
          <p:nvPr/>
        </p:nvPicPr>
        <p:blipFill>
          <a:blip r:embed="rId3"/>
          <a:stretch>
            <a:fillRect/>
          </a:stretch>
        </p:blipFill>
        <p:spPr>
          <a:xfrm>
            <a:off x="1133856" y="1791005"/>
            <a:ext cx="5563710" cy="4507222"/>
          </a:xfrm>
          <a:prstGeom prst="rect">
            <a:avLst/>
          </a:prstGeom>
        </p:spPr>
      </p:pic>
      <p:pic>
        <p:nvPicPr>
          <p:cNvPr id="8" name="그림 7">
            <a:extLst>
              <a:ext uri="{FF2B5EF4-FFF2-40B4-BE49-F238E27FC236}">
                <a16:creationId xmlns:a16="http://schemas.microsoft.com/office/drawing/2014/main" id="{C5DD02C1-4E61-4FAF-B719-6BF37EFED382}"/>
              </a:ext>
            </a:extLst>
          </p:cNvPr>
          <p:cNvPicPr>
            <a:picLocks noChangeAspect="1"/>
          </p:cNvPicPr>
          <p:nvPr/>
        </p:nvPicPr>
        <p:blipFill>
          <a:blip r:embed="rId4"/>
          <a:stretch>
            <a:fillRect/>
          </a:stretch>
        </p:blipFill>
        <p:spPr>
          <a:xfrm>
            <a:off x="7807068" y="4283098"/>
            <a:ext cx="3505689" cy="1486107"/>
          </a:xfrm>
          <a:prstGeom prst="rect">
            <a:avLst/>
          </a:prstGeom>
        </p:spPr>
      </p:pic>
      <p:sp>
        <p:nvSpPr>
          <p:cNvPr id="9" name="TextBox 8">
            <a:extLst>
              <a:ext uri="{FF2B5EF4-FFF2-40B4-BE49-F238E27FC236}">
                <a16:creationId xmlns:a16="http://schemas.microsoft.com/office/drawing/2014/main" id="{C64626EF-629B-4315-A333-5D73F4F5690A}"/>
              </a:ext>
            </a:extLst>
          </p:cNvPr>
          <p:cNvSpPr txBox="1"/>
          <p:nvPr/>
        </p:nvSpPr>
        <p:spPr>
          <a:xfrm>
            <a:off x="8715615" y="2917098"/>
            <a:ext cx="1688592" cy="369332"/>
          </a:xfrm>
          <a:prstGeom prst="rect">
            <a:avLst/>
          </a:prstGeom>
          <a:noFill/>
        </p:spPr>
        <p:txBody>
          <a:bodyPr wrap="square" rtlCol="0">
            <a:spAutoFit/>
          </a:bodyPr>
          <a:lstStyle/>
          <a:p>
            <a:r>
              <a:rPr lang="en-US" altLang="ko-KR" dirty="0"/>
              <a:t>AES.exe </a:t>
            </a:r>
            <a:r>
              <a:rPr lang="ko-KR" altLang="en-US" dirty="0"/>
              <a:t>클릭</a:t>
            </a:r>
            <a:r>
              <a:rPr lang="en-US" altLang="ko-KR" dirty="0"/>
              <a:t>!</a:t>
            </a:r>
            <a:endParaRPr lang="ko-KR" altLang="en-US" dirty="0"/>
          </a:p>
        </p:txBody>
      </p:sp>
    </p:spTree>
    <p:extLst>
      <p:ext uri="{BB962C8B-B14F-4D97-AF65-F5344CB8AC3E}">
        <p14:creationId xmlns:p14="http://schemas.microsoft.com/office/powerpoint/2010/main" val="257469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/Theory/T4/Ceasar </a:t>
            </a:r>
            <a:br>
              <a:rPr lang="en-US" altLang="ko-KR" dirty="0"/>
            </a:br>
            <a:r>
              <a:rPr lang="en-US" altLang="ko-KR" dirty="0"/>
              <a:t> </a:t>
            </a:r>
            <a:r>
              <a:rPr lang="ko-KR" altLang="en-US" kern="0" dirty="0">
                <a:solidFill>
                  <a:srgbClr val="000000"/>
                </a:solidFill>
                <a:latin typeface="함초롬바탕" panose="02030604000101010101" pitchFamily="18" charset="-127"/>
              </a:rPr>
              <a:t>카이사르 암호</a:t>
            </a:r>
            <a:endParaRPr lang="ko-KR" altLang="en-US" dirty="0"/>
          </a:p>
        </p:txBody>
      </p:sp>
      <p:sp>
        <p:nvSpPr>
          <p:cNvPr id="8" name="화살표: 오른쪽 7">
            <a:hlinkClick r:id="" action="ppaction://noaction"/>
            <a:extLst>
              <a:ext uri="{FF2B5EF4-FFF2-40B4-BE49-F238E27FC236}">
                <a16:creationId xmlns:a16="http://schemas.microsoft.com/office/drawing/2014/main" id="{07798558-9F7B-420B-8B5A-377A32580A5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 name="Picture 4">
            <a:extLst>
              <a:ext uri="{FF2B5EF4-FFF2-40B4-BE49-F238E27FC236}">
                <a16:creationId xmlns:a16="http://schemas.microsoft.com/office/drawing/2014/main" id="{084E3E52-14B5-4D47-8E83-1D9C5B775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440" y="2617876"/>
            <a:ext cx="74676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0621DB74-C5C5-45D7-94E3-2096FB04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825" y="4199482"/>
            <a:ext cx="2854030" cy="120362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4">
            <a:extLst>
              <a:ext uri="{FF2B5EF4-FFF2-40B4-BE49-F238E27FC236}">
                <a16:creationId xmlns:a16="http://schemas.microsoft.com/office/drawing/2014/main" id="{7BC2726C-35D9-4E37-AB8D-49FC6A277CE4}"/>
              </a:ext>
            </a:extLst>
          </p:cNvPr>
          <p:cNvCxnSpPr>
            <a:cxnSpLocks/>
          </p:cNvCxnSpPr>
          <p:nvPr/>
        </p:nvCxnSpPr>
        <p:spPr>
          <a:xfrm>
            <a:off x="2676787" y="2486258"/>
            <a:ext cx="0" cy="328982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8CABBC-A2B1-4C69-B775-B0FF45CDFD24}"/>
              </a:ext>
            </a:extLst>
          </p:cNvPr>
          <p:cNvSpPr txBox="1"/>
          <p:nvPr/>
        </p:nvSpPr>
        <p:spPr>
          <a:xfrm>
            <a:off x="1210190" y="2564004"/>
            <a:ext cx="1272207" cy="923330"/>
          </a:xfrm>
          <a:prstGeom prst="rect">
            <a:avLst/>
          </a:prstGeom>
          <a:noFill/>
        </p:spPr>
        <p:txBody>
          <a:bodyPr wrap="square" rtlCol="0">
            <a:spAutoFit/>
          </a:bodyPr>
          <a:lstStyle/>
          <a:p>
            <a:r>
              <a:rPr lang="ko-KR" altLang="en-US" dirty="0"/>
              <a:t>암호화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sp>
        <p:nvSpPr>
          <p:cNvPr id="17" name="TextBox 16">
            <a:extLst>
              <a:ext uri="{FF2B5EF4-FFF2-40B4-BE49-F238E27FC236}">
                <a16:creationId xmlns:a16="http://schemas.microsoft.com/office/drawing/2014/main" id="{64BD5B46-2EBE-4296-926F-B1C58B1F2182}"/>
              </a:ext>
            </a:extLst>
          </p:cNvPr>
          <p:cNvSpPr txBox="1"/>
          <p:nvPr/>
        </p:nvSpPr>
        <p:spPr>
          <a:xfrm>
            <a:off x="1210190" y="4240884"/>
            <a:ext cx="1272207" cy="923330"/>
          </a:xfrm>
          <a:prstGeom prst="rect">
            <a:avLst/>
          </a:prstGeom>
          <a:noFill/>
        </p:spPr>
        <p:txBody>
          <a:bodyPr wrap="square" rtlCol="0">
            <a:spAutoFit/>
          </a:bodyPr>
          <a:lstStyle/>
          <a:p>
            <a:r>
              <a:rPr lang="ko-KR" altLang="en-US" dirty="0"/>
              <a:t>복호화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cxnSp>
        <p:nvCxnSpPr>
          <p:cNvPr id="20" name="직선 연결선 19">
            <a:extLst>
              <a:ext uri="{FF2B5EF4-FFF2-40B4-BE49-F238E27FC236}">
                <a16:creationId xmlns:a16="http://schemas.microsoft.com/office/drawing/2014/main" id="{76A8C4ED-FA3F-4D86-A278-63F71E33ADD8}"/>
              </a:ext>
            </a:extLst>
          </p:cNvPr>
          <p:cNvCxnSpPr>
            <a:cxnSpLocks/>
          </p:cNvCxnSpPr>
          <p:nvPr/>
        </p:nvCxnSpPr>
        <p:spPr>
          <a:xfrm>
            <a:off x="790492" y="3887840"/>
            <a:ext cx="1089958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A13EE6-A0F0-4B46-8D5B-8063D5D88F1C}"/>
              </a:ext>
            </a:extLst>
          </p:cNvPr>
          <p:cNvSpPr txBox="1"/>
          <p:nvPr/>
        </p:nvSpPr>
        <p:spPr>
          <a:xfrm>
            <a:off x="4325510" y="6123543"/>
            <a:ext cx="3371352"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KHOOR   </a:t>
            </a:r>
            <a:r>
              <a:rPr lang="en-US" altLang="ko-KR">
                <a:sym typeface="Wingdings" panose="05000000000000000000" pitchFamily="2" charset="2"/>
              </a:rPr>
              <a:t>( key </a:t>
            </a:r>
            <a:r>
              <a:rPr lang="en-US" altLang="ko-KR" dirty="0">
                <a:sym typeface="Wingdings" panose="05000000000000000000" pitchFamily="2" charset="2"/>
              </a:rPr>
              <a:t>: 3 )</a:t>
            </a:r>
            <a:endParaRPr lang="ko-KR" altLang="en-US" dirty="0"/>
          </a:p>
        </p:txBody>
      </p:sp>
      <p:sp>
        <p:nvSpPr>
          <p:cNvPr id="24" name="TextBox 23">
            <a:extLst>
              <a:ext uri="{FF2B5EF4-FFF2-40B4-BE49-F238E27FC236}">
                <a16:creationId xmlns:a16="http://schemas.microsoft.com/office/drawing/2014/main" id="{602B7540-8BB8-4F1C-A7FA-22D1C76322E2}"/>
              </a:ext>
            </a:extLst>
          </p:cNvPr>
          <p:cNvSpPr txBox="1"/>
          <p:nvPr/>
        </p:nvSpPr>
        <p:spPr>
          <a:xfrm>
            <a:off x="2642270" y="1841491"/>
            <a:ext cx="6431011" cy="369332"/>
          </a:xfrm>
          <a:prstGeom prst="rect">
            <a:avLst/>
          </a:prstGeom>
          <a:noFill/>
        </p:spPr>
        <p:txBody>
          <a:bodyPr wrap="square" rtlCol="0">
            <a:spAutoFit/>
          </a:bodyPr>
          <a:lstStyle/>
          <a:p>
            <a:r>
              <a:rPr lang="ko-KR" altLang="en-US" dirty="0"/>
              <a:t>평문으로 사용되는 알파벳을 일정한 문자 수 만큼 </a:t>
            </a:r>
            <a:r>
              <a:rPr lang="ko-KR" altLang="en-US" dirty="0">
                <a:solidFill>
                  <a:srgbClr val="FF0000"/>
                </a:solidFill>
              </a:rPr>
              <a:t>평행이동</a:t>
            </a:r>
          </a:p>
        </p:txBody>
      </p:sp>
      <p:grpSp>
        <p:nvGrpSpPr>
          <p:cNvPr id="12" name="그룹 11">
            <a:extLst>
              <a:ext uri="{FF2B5EF4-FFF2-40B4-BE49-F238E27FC236}">
                <a16:creationId xmlns:a16="http://schemas.microsoft.com/office/drawing/2014/main" id="{0DDA3978-5F82-4909-A5A6-2E7577923EFD}"/>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E8053A7-D0CF-45D2-95FD-77250F67112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B465C911-C705-49E3-BECF-35800C29176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1" name="화살표: 오른쪽 20">
              <a:hlinkClick r:id="" action="ppaction://noaction"/>
              <a:extLst>
                <a:ext uri="{FF2B5EF4-FFF2-40B4-BE49-F238E27FC236}">
                  <a16:creationId xmlns:a16="http://schemas.microsoft.com/office/drawing/2014/main" id="{CE840658-A667-4591-9704-05760A3323F1}"/>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458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a:t>카이사르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en-US" altLang="ko-KR" sz="1200" b="1" kern="0" spc="200" dirty="0">
              <a:solidFill>
                <a:schemeClr val="accent2">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웹</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583C859F-4679-4F41-81E4-4619151BD311}"/>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41B2ADB4-A20C-4DB6-BA32-1D2F701E51A4}"/>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B6992D03-918D-4C56-9BFF-4551E039B0B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9A4508D9-2773-4F30-B65F-DF280C87AF1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화살표: 오른쪽 32">
            <a:hlinkClick r:id="" action="ppaction://noaction"/>
            <a:extLst>
              <a:ext uri="{FF2B5EF4-FFF2-40B4-BE49-F238E27FC236}">
                <a16:creationId xmlns:a16="http://schemas.microsoft.com/office/drawing/2014/main" id="{44FCD52B-66EE-4E35-BC3A-B14AF08CC4F6}"/>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실행 단추: 문서 33">
            <a:hlinkClick r:id="rId6" action="ppaction://hlinkfile"/>
            <a:extLst>
              <a:ext uri="{FF2B5EF4-FFF2-40B4-BE49-F238E27FC236}">
                <a16:creationId xmlns:a16="http://schemas.microsoft.com/office/drawing/2014/main" id="{AE0D57D3-7913-4FAC-829A-BD9E2F38A6D8}"/>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6306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10000"/>
          </a:bodyPr>
          <a:lstStyle/>
          <a:p>
            <a:pPr marL="0" indent="0">
              <a:buNone/>
            </a:pPr>
            <a:r>
              <a:rPr lang="en-US" altLang="ko-KR" b="0" i="0" dirty="0">
                <a:solidFill>
                  <a:srgbClr val="000000"/>
                </a:solidFill>
                <a:effectLst/>
                <a:latin typeface="Nanum Gothic"/>
              </a:rPr>
              <a:t>DORQJ ZLWK OLEHUDWLRQ, WKH QDYDO DFDGHPB ZDV RSHQHG WR IRVWHU HOLWH QDYDO RIILFHUV ZKR ZLOO SURWHFW WKH VHDV RI WKH PRWKHUODQG EB DGPLUDO VRQ ZRQ-LO DQG RWKHU PDULQH SLRQHHUV. WKH HOLWH JXDUGLDQVKLSV SURGXFHG EB WKH QDYDO DFDGHPB KDYH GHGLFDWHG WKHPVHOYHV WR WKHLU PRWKHUODQG, DQG DUH VWLOO VWULYLQJ WR UDLVH WKH VWDWXV RI NRUHD LQ DOO SDUWV RI WKH ZRUOG. OLNH WKH DGDJH WKDW WKRVH ZKR UXOH WKH VHD GRPLQDWH WKH ZRUOG, ZH ZLOO PHHW WKH HASHFWDWLRQV RI WKH QDWLRQ DQG WKH SHRSOH EB QXUWXULQJ WDOHQWHG SHRSOH ZKR SURWHFW WKH VHD, ZKLFK LV RXU SODFH RI OLYLQJ DQG WKH FKDQQHO RI QDWLRQDO SURVSHULWB. ZH ORRN IRUZDUG WR BRXU FRQWLQXHG LQWHUHVW DQG VXSSRUW IRU RXU QDYDO DFDGHPB. WKDQN BRX.</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5A1716A7-D52B-4418-809F-03E42E93D979}"/>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72B9B7E8-7FE7-4552-B3C4-890F69F6B8B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0E3CE64E-598B-4F39-9D34-3336FA8A7642}"/>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11F71078-63CA-4C03-8329-A0F11B7B404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E6AECC6-AF7A-4C46-8D63-ED8E1E87A18A}"/>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51884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marL="228600" indent="-228600">
              <a:lnSpc>
                <a:spcPct val="140000"/>
              </a:lnSpc>
              <a:buAutoNum type="arabicPeriod"/>
            </a:pPr>
            <a:r>
              <a:rPr lang="en-US" altLang="ko-KR" sz="1000"/>
              <a:t>Ciphertext </a:t>
            </a:r>
            <a:r>
              <a:rPr lang="ko-KR" altLang="en-US" sz="1000" dirty="0"/>
              <a:t>부분에 암호문을 복사 </a:t>
            </a:r>
            <a:r>
              <a:rPr lang="ko-KR" altLang="en-US" sz="1000" dirty="0" err="1"/>
              <a:t>붙혀넣기</a:t>
            </a:r>
            <a:r>
              <a:rPr lang="ko-KR" altLang="en-US" sz="1000" dirty="0"/>
              <a:t> </a:t>
            </a:r>
            <a:r>
              <a:rPr lang="ko-KR" altLang="en-US" sz="1000" dirty="0" err="1"/>
              <a:t>한후</a:t>
            </a:r>
            <a:r>
              <a:rPr lang="en-US" altLang="ko-KR" sz="1000" dirty="0"/>
              <a:t>, </a:t>
            </a:r>
            <a:r>
              <a:rPr lang="ko-KR" altLang="en-US" sz="1000" dirty="0" err="1"/>
              <a:t>엔터를</a:t>
            </a:r>
            <a:r>
              <a:rPr lang="ko-KR" altLang="en-US" sz="1000" dirty="0"/>
              <a:t> 친다</a:t>
            </a:r>
            <a:r>
              <a:rPr lang="en-US" altLang="ko-KR" sz="1000" dirty="0"/>
              <a:t>.</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0F1D7DB4-BCCA-4BEA-8ED5-BFDFB3699D5D}"/>
              </a:ext>
            </a:extLst>
          </p:cNvPr>
          <p:cNvPicPr>
            <a:picLocks noChangeAspect="1"/>
          </p:cNvPicPr>
          <p:nvPr/>
        </p:nvPicPr>
        <p:blipFill>
          <a:blip r:embed="rId2"/>
          <a:stretch>
            <a:fillRect/>
          </a:stretch>
        </p:blipFill>
        <p:spPr>
          <a:xfrm>
            <a:off x="479208" y="734600"/>
            <a:ext cx="5428611" cy="1003200"/>
          </a:xfrm>
          <a:prstGeom prst="rect">
            <a:avLst/>
          </a:prstGeom>
        </p:spPr>
      </p:pic>
      <p:grpSp>
        <p:nvGrpSpPr>
          <p:cNvPr id="6" name="그룹 5">
            <a:extLst>
              <a:ext uri="{FF2B5EF4-FFF2-40B4-BE49-F238E27FC236}">
                <a16:creationId xmlns:a16="http://schemas.microsoft.com/office/drawing/2014/main" id="{462CFA8D-6B6B-415C-B96A-26A1A5D4CDF2}"/>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EF4A2EB7-4F13-4ABA-B0C2-B70505938D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727F417-B194-4995-A062-AE526CD8897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0A85B5-42CA-4DF9-BDDE-5377F8F83FE4}"/>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58054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a:t>After receiving an order from the Senate to dismantle </a:t>
            </a:r>
            <a:r>
              <a:rPr lang="en-US" altLang="ko-KR" sz="1000" dirty="0"/>
              <a:t>all </a:t>
            </a:r>
            <a:r>
              <a:rPr lang="en-US" altLang="ko-KR" sz="1000"/>
              <a:t>of the </a:t>
            </a:r>
            <a:r>
              <a:rPr lang="en-US" altLang="ko-KR" sz="1000" dirty="0"/>
              <a:t>corps in Gaul </a:t>
            </a:r>
            <a:r>
              <a:rPr lang="en-US" altLang="ko-KR" sz="1000"/>
              <a:t>and appear in Rome, he led the </a:t>
            </a:r>
            <a:r>
              <a:rPr lang="en-US" altLang="ko-KR" sz="1000" dirty="0"/>
              <a:t>corps to </a:t>
            </a:r>
            <a:r>
              <a:rPr lang="en-US" altLang="ko-KR" sz="1000"/>
              <a:t>cross the Rubicon River</a:t>
            </a:r>
            <a:r>
              <a:rPr lang="en-US" altLang="ko-KR" sz="1000" dirty="0"/>
              <a:t>. </a:t>
            </a:r>
          </a:p>
          <a:p>
            <a:pPr>
              <a:lnSpc>
                <a:spcPct val="140000"/>
              </a:lnSpc>
            </a:pPr>
            <a:endParaRPr lang="en-US" altLang="ko-KR" sz="1000" dirty="0"/>
          </a:p>
          <a:p>
            <a:pPr>
              <a:lnSpc>
                <a:spcPct val="140000"/>
              </a:lnSpc>
            </a:pPr>
            <a:r>
              <a:rPr lang="en-US" altLang="ko-KR" sz="1000"/>
              <a:t>At the time, the Rubicon River was the border between Rome and the provinces</a:t>
            </a:r>
            <a:r>
              <a:rPr lang="en-US" altLang="ko-KR" sz="1000" dirty="0"/>
              <a:t>, and it was </a:t>
            </a:r>
            <a:r>
              <a:rPr lang="en-US" altLang="ko-KR" sz="1000"/>
              <a:t>not allowed </a:t>
            </a:r>
            <a:r>
              <a:rPr lang="en-US" altLang="ko-KR" sz="1000" dirty="0"/>
              <a:t>to </a:t>
            </a:r>
            <a:r>
              <a:rPr lang="en-US" altLang="ko-KR" sz="1000"/>
              <a:t>cross the river </a:t>
            </a:r>
            <a:r>
              <a:rPr lang="en-US" altLang="ko-KR" sz="1000" dirty="0"/>
              <a:t>with troops. </a:t>
            </a:r>
          </a:p>
          <a:p>
            <a:pPr>
              <a:lnSpc>
                <a:spcPct val="140000"/>
              </a:lnSpc>
            </a:pPr>
            <a:endParaRPr lang="en-US" altLang="ko-KR" sz="1000" dirty="0"/>
          </a:p>
          <a:p>
            <a:pPr>
              <a:lnSpc>
                <a:spcPct val="140000"/>
              </a:lnSpc>
            </a:pPr>
            <a:r>
              <a:rPr lang="en-US" altLang="ko-KR" sz="1000"/>
              <a:t>Caesar </a:t>
            </a:r>
            <a:r>
              <a:rPr lang="en-US" altLang="ko-KR" sz="1000" dirty="0"/>
              <a:t>said </a:t>
            </a:r>
            <a:r>
              <a:rPr lang="en-US" altLang="ko-KR" sz="1000"/>
              <a:t>his dice were </a:t>
            </a:r>
            <a:r>
              <a:rPr lang="en-US" altLang="ko-KR" sz="1000" dirty="0"/>
              <a:t>thrown </a:t>
            </a:r>
            <a:r>
              <a:rPr lang="en-US" altLang="ko-KR" sz="1000"/>
              <a:t>as he crossed this river</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a:t>원로원의 최종권고</a:t>
            </a:r>
            <a:r>
              <a:rPr lang="en-US" altLang="ko-KR" sz="1000" dirty="0"/>
              <a:t>, </a:t>
            </a:r>
            <a:r>
              <a:rPr lang="ko-KR" altLang="en-US" sz="1000" dirty="0"/>
              <a:t>즉 갈리아 땅 에서 군단을 모두 해체하고 로마에 출두하라는 원로원의 명령을 받고 고민 끝에 군단을 이끌고 </a:t>
            </a:r>
            <a:r>
              <a:rPr lang="ko-KR" altLang="en-US" sz="1000" dirty="0" err="1"/>
              <a:t>루비콘</a:t>
            </a:r>
            <a:r>
              <a:rPr lang="ko-KR" altLang="en-US" sz="1000" dirty="0"/>
              <a:t> 강을 도하하였다</a:t>
            </a:r>
            <a:r>
              <a:rPr lang="en-US" altLang="ko-KR" sz="1000" dirty="0"/>
              <a:t>. </a:t>
            </a:r>
          </a:p>
          <a:p>
            <a:pPr>
              <a:lnSpc>
                <a:spcPct val="140000"/>
              </a:lnSpc>
            </a:pPr>
            <a:endParaRPr lang="en-US" altLang="ko-KR" sz="1000" dirty="0"/>
          </a:p>
          <a:p>
            <a:pPr>
              <a:lnSpc>
                <a:spcPct val="140000"/>
              </a:lnSpc>
            </a:pPr>
            <a:r>
              <a:rPr lang="ko-KR" altLang="en-US" sz="1000" dirty="0"/>
              <a:t>당시 </a:t>
            </a:r>
            <a:r>
              <a:rPr lang="ko-KR" altLang="en-US" sz="1000" dirty="0" err="1"/>
              <a:t>루비콘</a:t>
            </a:r>
            <a:r>
              <a:rPr lang="ko-KR" altLang="en-US" sz="1000" dirty="0"/>
              <a:t> 강은 로마와 속주의 경계였으며 군대를 이끌고 이 강을 넘을 수 없도록 정해져 있었다</a:t>
            </a:r>
            <a:r>
              <a:rPr lang="en-US" altLang="ko-KR" sz="1000" dirty="0"/>
              <a:t>. </a:t>
            </a:r>
          </a:p>
          <a:p>
            <a:pPr>
              <a:lnSpc>
                <a:spcPct val="140000"/>
              </a:lnSpc>
            </a:pPr>
            <a:endParaRPr lang="en-US" altLang="ko-KR" sz="1000" dirty="0"/>
          </a:p>
          <a:p>
            <a:pPr>
              <a:lnSpc>
                <a:spcPct val="140000"/>
              </a:lnSpc>
            </a:pPr>
            <a:r>
              <a:rPr lang="ko-KR" altLang="en-US" sz="1000" dirty="0"/>
              <a:t>카이사르는 이 강을 건너면서 주사위는 던져졌다고 말했다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94B997D5-5FC5-459C-9FA9-06E2928A752F}"/>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71E77BAF-4ECD-4596-849B-DD346F23EB93}"/>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2F9618C4-5F4C-4728-A724-9A44FC6C6A4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1DDA6112-315A-4A14-BFDD-66524E41710D}"/>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35673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/Theory/T4/Vigenere</a:t>
            </a:r>
            <a:br>
              <a:rPr lang="en-US" altLang="ko-KR" dirty="0"/>
            </a:br>
            <a:r>
              <a:rPr lang="en-US" altLang="ko-KR" dirty="0"/>
              <a:t> </a:t>
            </a:r>
            <a:r>
              <a:rPr lang="ko-KR" altLang="en-US" kern="0" dirty="0" err="1">
                <a:solidFill>
                  <a:srgbClr val="000000"/>
                </a:solidFill>
                <a:latin typeface="함초롬바탕" panose="02030604000101010101" pitchFamily="18" charset="-127"/>
              </a:rPr>
              <a:t>비즈네르</a:t>
            </a:r>
            <a:r>
              <a:rPr lang="ko-KR" altLang="en-US" kern="0" dirty="0">
                <a:solidFill>
                  <a:srgbClr val="000000"/>
                </a:solidFill>
                <a:latin typeface="함초롬바탕" panose="02030604000101010101" pitchFamily="18" charset="-127"/>
              </a:rPr>
              <a:t> 암호</a:t>
            </a:r>
            <a:endParaRPr lang="ko-KR" altLang="en-US" dirty="0"/>
          </a:p>
        </p:txBody>
      </p:sp>
      <p:pic>
        <p:nvPicPr>
          <p:cNvPr id="8194" name="Picture 2">
            <a:extLst>
              <a:ext uri="{FF2B5EF4-FFF2-40B4-BE49-F238E27FC236}">
                <a16:creationId xmlns:a16="http://schemas.microsoft.com/office/drawing/2014/main" id="{819EE01E-EDA9-4FC9-8BBE-F550D18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8" y="2623235"/>
            <a:ext cx="5795944" cy="47421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비제네르 표 예시 설명">
            <a:extLst>
              <a:ext uri="{FF2B5EF4-FFF2-40B4-BE49-F238E27FC236}">
                <a16:creationId xmlns:a16="http://schemas.microsoft.com/office/drawing/2014/main" id="{A8BA64F4-A8D4-4581-93DC-84F05B473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9" y="1849333"/>
            <a:ext cx="6133391" cy="4568024"/>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DC38C039-9D27-4916-B4B3-1D7BFA1683CC}"/>
              </a:ext>
            </a:extLst>
          </p:cNvPr>
          <p:cNvSpPr/>
          <p:nvPr/>
        </p:nvSpPr>
        <p:spPr>
          <a:xfrm>
            <a:off x="1004207" y="2038169"/>
            <a:ext cx="228599" cy="4362860"/>
          </a:xfrm>
          <a:prstGeom prst="rect">
            <a:avLst/>
          </a:prstGeom>
          <a:solidFill>
            <a:srgbClr val="FDDF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F4D0653C-D35D-402D-8AF5-FD2D13A9286B}"/>
              </a:ext>
            </a:extLst>
          </p:cNvPr>
          <p:cNvSpPr txBox="1"/>
          <p:nvPr/>
        </p:nvSpPr>
        <p:spPr>
          <a:xfrm>
            <a:off x="6340755" y="3155421"/>
            <a:ext cx="4615094" cy="307777"/>
          </a:xfrm>
          <a:prstGeom prst="rect">
            <a:avLst/>
          </a:prstGeom>
          <a:noFill/>
        </p:spPr>
        <p:txBody>
          <a:bodyPr wrap="square" rtlCol="0">
            <a:spAutoFit/>
          </a:bodyPr>
          <a:lstStyle/>
          <a:p>
            <a:r>
              <a:rPr lang="en-US" altLang="ko-KR" sz="1400" b="0" i="0" dirty="0">
                <a:solidFill>
                  <a:srgbClr val="202122"/>
                </a:solidFill>
                <a:effectLst/>
                <a:latin typeface="Arial" panose="020B0604020202020204" pitchFamily="34" charset="0"/>
              </a:rPr>
              <a:t>divert troops to east ridge =&gt;  </a:t>
            </a:r>
            <a:r>
              <a:rPr lang="en-US" altLang="ko-KR" sz="1400" dirty="0" err="1"/>
              <a:t>vstwbrlbmgzqlycscrjsbyo</a:t>
            </a:r>
            <a:endParaRPr lang="ko-KR" altLang="en-US" sz="1400" dirty="0"/>
          </a:p>
        </p:txBody>
      </p:sp>
      <p:sp>
        <p:nvSpPr>
          <p:cNvPr id="19" name="TextBox 18">
            <a:extLst>
              <a:ext uri="{FF2B5EF4-FFF2-40B4-BE49-F238E27FC236}">
                <a16:creationId xmlns:a16="http://schemas.microsoft.com/office/drawing/2014/main" id="{2206A4D5-6703-4CDA-A329-9AABE5831DCD}"/>
              </a:ext>
            </a:extLst>
          </p:cNvPr>
          <p:cNvSpPr txBox="1"/>
          <p:nvPr/>
        </p:nvSpPr>
        <p:spPr>
          <a:xfrm>
            <a:off x="10955849" y="3155420"/>
            <a:ext cx="1329180" cy="307777"/>
          </a:xfrm>
          <a:prstGeom prst="rect">
            <a:avLst/>
          </a:prstGeom>
          <a:noFill/>
        </p:spPr>
        <p:txBody>
          <a:bodyPr wrap="square" rtlCol="0">
            <a:spAutoFit/>
          </a:bodyPr>
          <a:lstStyle/>
          <a:p>
            <a:r>
              <a:rPr lang="en-US" altLang="ko-KR" sz="1400" b="0" i="0" dirty="0">
                <a:solidFill>
                  <a:srgbClr val="F743BB"/>
                </a:solidFill>
                <a:effectLst/>
                <a:latin typeface="Arial" panose="020B0604020202020204" pitchFamily="34" charset="0"/>
              </a:rPr>
              <a:t>Key = SKY</a:t>
            </a:r>
            <a:endParaRPr lang="ko-KR" altLang="en-US" sz="1400" dirty="0">
              <a:solidFill>
                <a:srgbClr val="F743BB"/>
              </a:solidFill>
            </a:endParaRPr>
          </a:p>
        </p:txBody>
      </p:sp>
      <p:sp>
        <p:nvSpPr>
          <p:cNvPr id="21" name="TextBox 20">
            <a:extLst>
              <a:ext uri="{FF2B5EF4-FFF2-40B4-BE49-F238E27FC236}">
                <a16:creationId xmlns:a16="http://schemas.microsoft.com/office/drawing/2014/main" id="{D75CB736-F76B-498F-AA76-AA9EBDF9EDC1}"/>
              </a:ext>
            </a:extLst>
          </p:cNvPr>
          <p:cNvSpPr txBox="1"/>
          <p:nvPr/>
        </p:nvSpPr>
        <p:spPr>
          <a:xfrm>
            <a:off x="6272748" y="3521168"/>
            <a:ext cx="6080288" cy="10202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같은 </a:t>
            </a:r>
            <a:r>
              <a:rPr lang="en-US" altLang="ko-KR" sz="1400" b="0" i="0" dirty="0">
                <a:solidFill>
                  <a:srgbClr val="202122"/>
                </a:solidFill>
                <a:effectLst/>
                <a:latin typeface="Arial" panose="020B0604020202020204" pitchFamily="34" charset="0"/>
              </a:rPr>
              <a:t>'o'</a:t>
            </a:r>
            <a:r>
              <a:rPr lang="ko-KR" altLang="en-US" sz="1400" b="0" i="0" dirty="0">
                <a:solidFill>
                  <a:srgbClr val="202122"/>
                </a:solidFill>
                <a:effectLst/>
                <a:latin typeface="Arial" panose="020B0604020202020204" pitchFamily="34" charset="0"/>
              </a:rPr>
              <a:t>에 대해서 </a:t>
            </a:r>
            <a:r>
              <a:rPr lang="en-US" altLang="ko-KR" sz="1400" b="0" i="0" dirty="0">
                <a:solidFill>
                  <a:srgbClr val="202122"/>
                </a:solidFill>
                <a:effectLst/>
                <a:latin typeface="Arial" panose="020B0604020202020204" pitchFamily="34" charset="0"/>
              </a:rPr>
              <a:t>'M','G','Y'</a:t>
            </a:r>
            <a:r>
              <a:rPr lang="ko-KR" altLang="en-US" sz="1400" b="0" i="0" dirty="0">
                <a:solidFill>
                  <a:srgbClr val="202122"/>
                </a:solidFill>
                <a:effectLst/>
                <a:latin typeface="Arial" panose="020B0604020202020204" pitchFamily="34" charset="0"/>
              </a:rPr>
              <a:t>세가지가 나온 것을 알 수 있다</a:t>
            </a:r>
            <a:r>
              <a:rPr lang="en-US" altLang="ko-KR" sz="1400" b="0" i="0" dirty="0">
                <a:solidFill>
                  <a:srgbClr val="202122"/>
                </a:solidFill>
                <a:effectLst/>
                <a:latin typeface="Arial" panose="020B0604020202020204" pitchFamily="34" charset="0"/>
              </a:rPr>
              <a:t>.</a:t>
            </a:r>
          </a:p>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빈도분석법으로는 해독이 불가능</a:t>
            </a:r>
            <a:r>
              <a:rPr lang="en-US" altLang="ko-KR" sz="1400" b="0" i="0" dirty="0">
                <a:solidFill>
                  <a:srgbClr val="202122"/>
                </a:solidFill>
                <a:effectLst/>
                <a:latin typeface="Arial" panose="020B0604020202020204" pitchFamily="34" charset="0"/>
              </a:rPr>
              <a:t>. </a:t>
            </a:r>
            <a:endParaRPr lang="en-US" altLang="ko-KR" sz="1400" dirty="0">
              <a:solidFill>
                <a:srgbClr val="202122"/>
              </a:solidFill>
              <a:latin typeface="Arial" panose="020B0604020202020204" pitchFamily="34" charset="0"/>
            </a:endParaRPr>
          </a:p>
          <a:p>
            <a:pPr marL="285750" indent="-285750">
              <a:lnSpc>
                <a:spcPct val="150000"/>
              </a:lnSpc>
              <a:buFont typeface="Arial" panose="020B0604020202020204" pitchFamily="34" charset="0"/>
              <a:buChar char="•"/>
            </a:pPr>
            <a:r>
              <a:rPr lang="ko-KR" altLang="en-US" sz="1400" dirty="0" err="1">
                <a:solidFill>
                  <a:srgbClr val="202122"/>
                </a:solidFill>
                <a:latin typeface="Arial" panose="020B0604020202020204" pitchFamily="34" charset="0"/>
              </a:rPr>
              <a:t>평문이</a:t>
            </a:r>
            <a:r>
              <a:rPr lang="ko-KR" altLang="en-US" sz="1400" dirty="0">
                <a:solidFill>
                  <a:srgbClr val="202122"/>
                </a:solidFill>
                <a:latin typeface="Arial" panose="020B0604020202020204" pitchFamily="34" charset="0"/>
              </a:rPr>
              <a:t> 아주 길며</a:t>
            </a:r>
            <a:r>
              <a:rPr lang="en-US" altLang="ko-KR" sz="1400" dirty="0">
                <a:solidFill>
                  <a:srgbClr val="202122"/>
                </a:solidFill>
                <a:latin typeface="Arial" panose="020B0604020202020204" pitchFamily="34" charset="0"/>
              </a:rPr>
              <a:t>, </a:t>
            </a:r>
            <a:r>
              <a:rPr lang="ko-KR" altLang="en-US" sz="1400" dirty="0">
                <a:solidFill>
                  <a:srgbClr val="202122"/>
                </a:solidFill>
                <a:latin typeface="Arial" panose="020B0604020202020204" pitchFamily="34" charset="0"/>
              </a:rPr>
              <a:t>키의 길이를 안다고 가정했을 시 빈도분석법 가능</a:t>
            </a:r>
            <a:endParaRPr lang="ko-KR" altLang="en-US" sz="1400" dirty="0"/>
          </a:p>
        </p:txBody>
      </p:sp>
      <p:sp>
        <p:nvSpPr>
          <p:cNvPr id="22" name="TextBox 21">
            <a:extLst>
              <a:ext uri="{FF2B5EF4-FFF2-40B4-BE49-F238E27FC236}">
                <a16:creationId xmlns:a16="http://schemas.microsoft.com/office/drawing/2014/main" id="{129849F9-5019-46F5-8FDB-B6B2AE2B7D9F}"/>
              </a:ext>
            </a:extLst>
          </p:cNvPr>
          <p:cNvSpPr txBox="1"/>
          <p:nvPr/>
        </p:nvSpPr>
        <p:spPr>
          <a:xfrm>
            <a:off x="838199" y="6492875"/>
            <a:ext cx="5257801" cy="307777"/>
          </a:xfrm>
          <a:prstGeom prst="rect">
            <a:avLst/>
          </a:prstGeom>
          <a:noFill/>
        </p:spPr>
        <p:txBody>
          <a:bodyPr wrap="square" rtlCol="0">
            <a:spAutoFit/>
          </a:bodyPr>
          <a:lstStyle/>
          <a:p>
            <a:r>
              <a:rPr lang="ko-KR" altLang="en-US" sz="1400" dirty="0" err="1"/>
              <a:t>비즈네르</a:t>
            </a:r>
            <a:r>
              <a:rPr lang="ko-KR" altLang="en-US" sz="1400" dirty="0"/>
              <a:t> 표</a:t>
            </a:r>
            <a:r>
              <a:rPr lang="en-US" altLang="ko-KR" sz="1400" dirty="0"/>
              <a:t>.    </a:t>
            </a:r>
            <a:r>
              <a:rPr lang="en-US" altLang="ko-KR" sz="1400" dirty="0">
                <a:solidFill>
                  <a:srgbClr val="F743BB"/>
                </a:solidFill>
              </a:rPr>
              <a:t>Ex)</a:t>
            </a:r>
            <a:r>
              <a:rPr lang="en-US" altLang="ko-KR" sz="1400" dirty="0"/>
              <a:t> ( </a:t>
            </a:r>
            <a:r>
              <a:rPr lang="ko-KR" altLang="en-US" sz="1400" dirty="0"/>
              <a:t>원문 </a:t>
            </a:r>
            <a:r>
              <a:rPr lang="en-US" altLang="ko-KR" sz="1400" dirty="0"/>
              <a:t>“d”, </a:t>
            </a:r>
            <a:r>
              <a:rPr lang="ko-KR" altLang="en-US" sz="1400" dirty="0"/>
              <a:t>키워드 </a:t>
            </a:r>
            <a:r>
              <a:rPr lang="en-US" altLang="ko-KR" sz="1400" dirty="0"/>
              <a:t>“S” ) -&gt; ( </a:t>
            </a:r>
            <a:r>
              <a:rPr lang="ko-KR" altLang="en-US" sz="1400" dirty="0"/>
              <a:t>암호문</a:t>
            </a:r>
            <a:r>
              <a:rPr lang="en-US" altLang="ko-KR" sz="1400" dirty="0"/>
              <a:t> “V” ) </a:t>
            </a:r>
            <a:endParaRPr lang="ko-KR" altLang="en-US" sz="1400" dirty="0"/>
          </a:p>
        </p:txBody>
      </p:sp>
      <p:grpSp>
        <p:nvGrpSpPr>
          <p:cNvPr id="11" name="그룹 10">
            <a:extLst>
              <a:ext uri="{FF2B5EF4-FFF2-40B4-BE49-F238E27FC236}">
                <a16:creationId xmlns:a16="http://schemas.microsoft.com/office/drawing/2014/main" id="{2DC2AB88-F7FD-4978-8998-EDE8879BE53A}"/>
              </a:ext>
            </a:extLst>
          </p:cNvPr>
          <p:cNvGrpSpPr/>
          <p:nvPr/>
        </p:nvGrpSpPr>
        <p:grpSpPr>
          <a:xfrm>
            <a:off x="11593737" y="6457890"/>
            <a:ext cx="678993" cy="400110"/>
            <a:chOff x="10627762" y="-30288"/>
            <a:chExt cx="597159" cy="400110"/>
          </a:xfrm>
        </p:grpSpPr>
        <p:sp>
          <p:nvSpPr>
            <p:cNvPr id="12" name="사각형: 둥근 모서리 11">
              <a:extLst>
                <a:ext uri="{FF2B5EF4-FFF2-40B4-BE49-F238E27FC236}">
                  <a16:creationId xmlns:a16="http://schemas.microsoft.com/office/drawing/2014/main" id="{59373F8C-9C85-4DA7-99AC-B2FA3A727ED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817CEC-C581-48B1-B817-C22AA9CAF9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4" name="화살표: 오른쪽 13">
              <a:hlinkClick r:id="" action="ppaction://noaction"/>
              <a:extLst>
                <a:ext uri="{FF2B5EF4-FFF2-40B4-BE49-F238E27FC236}">
                  <a16:creationId xmlns:a16="http://schemas.microsoft.com/office/drawing/2014/main" id="{B7013C82-DA34-4FC3-A9AA-AAF007DAC4F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화살표: 오른쪽 14">
            <a:hlinkClick r:id="" action="ppaction://noaction"/>
            <a:extLst>
              <a:ext uri="{FF2B5EF4-FFF2-40B4-BE49-F238E27FC236}">
                <a16:creationId xmlns:a16="http://schemas.microsoft.com/office/drawing/2014/main" id="{B8F8F646-AB56-440C-BD76-0244B5BAD50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351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br>
              <a:rPr lang="en-US" altLang="ko-KR" dirty="0"/>
            </a:br>
            <a:r>
              <a:rPr lang="ko-KR" altLang="en-US" dirty="0"/>
              <a:t>고전암호 실습 </a:t>
            </a:r>
            <a:r>
              <a:rPr lang="en-US" altLang="ko-KR" dirty="0"/>
              <a:t>– </a:t>
            </a:r>
            <a:r>
              <a:rPr lang="ko-KR" altLang="en-US" dirty="0" err="1"/>
              <a:t>비즈네르</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key</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navy</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실행 단추: 문서 32">
            <a:hlinkClick r:id="rId6" action="ppaction://hlinkfile"/>
            <a:extLst>
              <a:ext uri="{FF2B5EF4-FFF2-40B4-BE49-F238E27FC236}">
                <a16:creationId xmlns:a16="http://schemas.microsoft.com/office/drawing/2014/main" id="{83ECB9B8-A291-4B2D-9A33-A70907E66877}"/>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화살표: 오른쪽 33">
            <a:hlinkClick r:id="" action="ppaction://noaction"/>
            <a:extLst>
              <a:ext uri="{FF2B5EF4-FFF2-40B4-BE49-F238E27FC236}">
                <a16:creationId xmlns:a16="http://schemas.microsoft.com/office/drawing/2014/main" id="{4073BB20-B23B-4352-ADB2-AD789401F76D}"/>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409201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1263</Words>
  <Application>Microsoft Office PowerPoint</Application>
  <PresentationFormat>와이드스크린</PresentationFormat>
  <Paragraphs>170</Paragraphs>
  <Slides>26</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26</vt:i4>
      </vt:variant>
    </vt:vector>
  </HeadingPairs>
  <TitlesOfParts>
    <vt:vector size="34" baseType="lpstr">
      <vt:lpstr>Nanum Gothic</vt:lpstr>
      <vt:lpstr>돋움</vt:lpstr>
      <vt:lpstr>맑은 고딕</vt:lpstr>
      <vt:lpstr>바탕</vt:lpstr>
      <vt:lpstr>함초롬바탕</vt:lpstr>
      <vt:lpstr>휴먼명조</vt:lpstr>
      <vt:lpstr>Arial</vt:lpstr>
      <vt:lpstr>Office 테마</vt:lpstr>
      <vt:lpstr>국방 사이버 보안</vt:lpstr>
      <vt:lpstr>/Theory/T4   암호 실습</vt:lpstr>
      <vt:lpstr>/Theory/T4/Ceasar   카이사르 암호</vt:lpstr>
      <vt:lpstr>/Theory/T4/Ceasar   고전암호 실습 – 카이사르 암호</vt:lpstr>
      <vt:lpstr>/Theory/T4/Ceasar    암호문</vt:lpstr>
      <vt:lpstr>PowerPoint 프레젠테이션</vt:lpstr>
      <vt:lpstr>PowerPoint 프레젠테이션</vt:lpstr>
      <vt:lpstr>/Theory/T4/Vigenere  비즈네르 암호</vt:lpstr>
      <vt:lpstr>/Theory/T4/Vigenere 고전암호 실습 – 비즈네르 암호</vt:lpstr>
      <vt:lpstr>/Theory/T4/Vigenere     암호문</vt:lpstr>
      <vt:lpstr>PowerPoint 프레젠테이션</vt:lpstr>
      <vt:lpstr>PowerPoint 프레젠테이션</vt:lpstr>
      <vt:lpstr>/Theory/T4/Vigenere     고전암호 실습 – 에니그마 영화</vt:lpstr>
      <vt:lpstr>/Theory/T4/Vigenere     고전암호 실습 – 에니그마 구조</vt:lpstr>
      <vt:lpstr>/Theory/T4/Vigenere     고전암호 실습 – 에니그마 해독</vt:lpstr>
      <vt:lpstr>/Theory/T5/RSA  현대암호 – 대칭키 vs 비대칭키</vt:lpstr>
      <vt:lpstr>/Theory/T5/RSA  현대암호 – 대칭키 vs 비대칭키</vt:lpstr>
      <vt:lpstr>/Theory/T5/RSA  현대암호 – RSA 암호</vt:lpstr>
      <vt:lpstr>/Theory/T5/RSA  현대암호 실습 – RSA 암호</vt:lpstr>
      <vt:lpstr>/Theory/T5    암호문</vt:lpstr>
      <vt:lpstr>PowerPoint 프레젠테이션</vt:lpstr>
      <vt:lpstr>PowerPoint 프레젠테이션</vt:lpstr>
      <vt:lpstr>/Theory/T5/Block  현대암호 – Block Cipher</vt:lpstr>
      <vt:lpstr>/Theory/T5/Block  현대암호 – Block Cipher</vt:lpstr>
      <vt:lpstr>/Theory/T5/Block  현대암호 – Block Cipher</vt:lpstr>
      <vt:lpstr>/Theory/T5/Block  현대암호 – Block Cipher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국방 사이버 보안</dc:title>
  <dc:creator>도우</dc:creator>
  <cp:lastModifiedBy>도우</cp:lastModifiedBy>
  <cp:revision>7</cp:revision>
  <dcterms:created xsi:type="dcterms:W3CDTF">2022-02-20T11:27:45Z</dcterms:created>
  <dcterms:modified xsi:type="dcterms:W3CDTF">2022-02-20T11:37:08Z</dcterms:modified>
</cp:coreProperties>
</file>